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2"/>
  </p:handoutMasterIdLst>
  <p:sldIdLst>
    <p:sldId id="257" r:id="rId3"/>
    <p:sldId id="435" r:id="rId4"/>
    <p:sldId id="436" r:id="rId5"/>
    <p:sldId id="423" r:id="rId6"/>
    <p:sldId id="424" r:id="rId7"/>
    <p:sldId id="425" r:id="rId8"/>
    <p:sldId id="437" r:id="rId9"/>
    <p:sldId id="438" r:id="rId10"/>
    <p:sldId id="43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4660"/>
  </p:normalViewPr>
  <p:slideViewPr>
    <p:cSldViewPr>
      <p:cViewPr varScale="1">
        <p:scale>
          <a:sx n="74" d="100"/>
          <a:sy n="74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C2D8E5-252B-47E7-9E40-0894E6B7319C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2E570E-3C46-4A18-945C-2209142ABA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2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olorado.edu/physics/2000/index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colorado.edu/physics/2000/index.p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3SBSbsdiYg&amp;list=PLED25F943F8D6081C&amp;index=7&amp;feature=plcp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youtube.com/watch?v=2Z6UJbwxBZ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OtIsnG71U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3528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ATOMS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Condensed Matter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Bosons &amp; Fermions 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LASERs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smtClean="0">
                <a:latin typeface="Arial" pitchFamily="34" charset="0"/>
                <a:cs typeface="Arial" pitchFamily="34" charset="0"/>
              </a:rPr>
              <a:t>Bose-Einstein Condensation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657350" lvl="2" indent="-742950">
              <a:spcBef>
                <a:spcPct val="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BOSONS &amp; FERMIONS</a:t>
            </a:r>
          </a:p>
          <a:p>
            <a:endParaRPr lang="en-US" dirty="0" smtClean="0"/>
          </a:p>
          <a:p>
            <a:r>
              <a:rPr lang="en-US" sz="2800" dirty="0" smtClean="0"/>
              <a:t>All particles in nature are </a:t>
            </a:r>
          </a:p>
          <a:p>
            <a:endParaRPr lang="en-US" sz="1600" dirty="0" smtClean="0"/>
          </a:p>
          <a:p>
            <a:r>
              <a:rPr lang="en-US" sz="3600" i="1" dirty="0" smtClean="0"/>
              <a:t>either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0070C0"/>
                </a:solidFill>
              </a:rPr>
              <a:t>Bosons </a:t>
            </a:r>
            <a:r>
              <a:rPr lang="en-US" sz="2800" dirty="0" smtClean="0"/>
              <a:t>(e.g. </a:t>
            </a:r>
            <a:r>
              <a:rPr lang="en-US" sz="2800" i="1" dirty="0" smtClean="0"/>
              <a:t>photons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     </a:t>
            </a:r>
            <a:r>
              <a:rPr lang="en-US" sz="2800" dirty="0" smtClean="0"/>
              <a:t>can have same position,</a:t>
            </a:r>
          </a:p>
          <a:p>
            <a:r>
              <a:rPr lang="en-US" sz="2800" i="1" dirty="0" smtClean="0"/>
              <a:t>     </a:t>
            </a:r>
            <a:r>
              <a:rPr lang="en-US" sz="2800" dirty="0" smtClean="0"/>
              <a:t>momentum, energy, etc.</a:t>
            </a:r>
            <a:endParaRPr lang="en-US" sz="2800" i="1" dirty="0" smtClean="0"/>
          </a:p>
          <a:p>
            <a:r>
              <a:rPr lang="en-US" sz="3600" dirty="0" smtClean="0">
                <a:solidFill>
                  <a:srgbClr val="0070C0"/>
                </a:solidFill>
              </a:rPr>
              <a:t>Boson               </a:t>
            </a:r>
            <a:r>
              <a:rPr lang="en-US" sz="3600" dirty="0" err="1" smtClean="0">
                <a:solidFill>
                  <a:srgbClr val="0070C0"/>
                </a:solidFill>
              </a:rPr>
              <a:t>Boson</a:t>
            </a:r>
            <a:endParaRPr lang="en-US" sz="2000" i="1" dirty="0" smtClean="0"/>
          </a:p>
          <a:p>
            <a:r>
              <a:rPr lang="en-US" sz="3600" dirty="0" smtClean="0">
                <a:solidFill>
                  <a:srgbClr val="0070C0"/>
                </a:solidFill>
              </a:rPr>
              <a:t>				+1 </a:t>
            </a:r>
            <a:r>
              <a:rPr lang="en-US" sz="2800" dirty="0" err="1" smtClean="0"/>
              <a:t>wavefunction</a:t>
            </a:r>
            <a:endParaRPr lang="en-US" sz="3600" i="1" dirty="0" smtClean="0"/>
          </a:p>
          <a:p>
            <a:r>
              <a:rPr lang="en-US" sz="3600" i="1" dirty="0" smtClean="0"/>
              <a:t>or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</a:t>
            </a:r>
            <a:r>
              <a:rPr lang="en-US" sz="2800" dirty="0" smtClean="0">
                <a:solidFill>
                  <a:srgbClr val="C00000"/>
                </a:solidFill>
              </a:rPr>
              <a:t>Fermions</a:t>
            </a:r>
            <a:r>
              <a:rPr lang="en-US" sz="2800" dirty="0" smtClean="0"/>
              <a:t> (e.g. </a:t>
            </a:r>
            <a:r>
              <a:rPr lang="en-US" sz="2800" i="1" dirty="0" smtClean="0"/>
              <a:t>electrons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    cannot share same position, momentum, energy, etc.</a:t>
            </a:r>
          </a:p>
          <a:p>
            <a:r>
              <a:rPr lang="en-US" sz="2800" dirty="0" smtClean="0"/>
              <a:t>	</a:t>
            </a:r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34818" name="Picture 2" descr="http://www.aip.org/png/images/atomstar_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"/>
            <a:ext cx="3733800" cy="3302338"/>
          </a:xfrm>
          <a:prstGeom prst="rect">
            <a:avLst/>
          </a:prstGeom>
          <a:noFill/>
        </p:spPr>
      </p:pic>
      <p:sp>
        <p:nvSpPr>
          <p:cNvPr id="6" name="Left-Right Arrow 5"/>
          <p:cNvSpPr/>
          <p:nvPr/>
        </p:nvSpPr>
        <p:spPr>
          <a:xfrm>
            <a:off x="1371600" y="3352800"/>
            <a:ext cx="1216152" cy="38100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41148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791200"/>
            <a:ext cx="1739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Fermion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819400" y="5791200"/>
            <a:ext cx="37811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</a:rPr>
              <a:t>Fermion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           -1 </a:t>
            </a:r>
            <a:r>
              <a:rPr lang="en-US" sz="2800" dirty="0" err="1" smtClean="0"/>
              <a:t>wavefunction</a:t>
            </a:r>
            <a:endParaRPr lang="en-US" sz="3600" dirty="0"/>
          </a:p>
        </p:txBody>
      </p:sp>
      <p:sp>
        <p:nvSpPr>
          <p:cNvPr id="11" name="Left-Right Arrow 10"/>
          <p:cNvSpPr/>
          <p:nvPr/>
        </p:nvSpPr>
        <p:spPr>
          <a:xfrm>
            <a:off x="1752600" y="5943600"/>
            <a:ext cx="1216152" cy="381000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048000" y="6705600"/>
            <a:ext cx="762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548622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FERMIONS</a:t>
            </a:r>
          </a:p>
          <a:p>
            <a:endParaRPr lang="en-US" sz="1050" dirty="0" smtClean="0"/>
          </a:p>
          <a:p>
            <a:r>
              <a:rPr lang="en-US" sz="2800" dirty="0" smtClean="0"/>
              <a:t>Pauli Exclusion Principle: </a:t>
            </a:r>
            <a:r>
              <a:rPr lang="en-US" sz="2800" i="1" dirty="0" smtClean="0"/>
              <a:t>No two electrons can occupy the</a:t>
            </a:r>
          </a:p>
          <a:p>
            <a:r>
              <a:rPr lang="en-US" sz="2800" i="1" dirty="0" smtClean="0"/>
              <a:t>same state</a:t>
            </a:r>
            <a:r>
              <a:rPr lang="en-US" sz="2800" dirty="0" smtClean="0"/>
              <a:t> (in an atom) </a:t>
            </a:r>
          </a:p>
          <a:p>
            <a:r>
              <a:rPr lang="en-US" sz="2800" dirty="0" smtClean="0"/>
              <a:t>				</a:t>
            </a:r>
            <a:r>
              <a:rPr lang="en-US" sz="3200" dirty="0" smtClean="0">
                <a:sym typeface="Wingdings" pitchFamily="2" charset="2"/>
              </a:rPr>
              <a:t> diversity of elements</a:t>
            </a:r>
            <a:endParaRPr lang="en-US" sz="2800" dirty="0" smtClean="0">
              <a:sym typeface="Wingdings" pitchFamily="2" charset="2"/>
            </a:endParaRPr>
          </a:p>
          <a:p>
            <a:r>
              <a:rPr lang="en-US" sz="2800" dirty="0" smtClean="0">
                <a:sym typeface="Wingdings" pitchFamily="2" charset="2"/>
              </a:rPr>
              <a:t>e.g. electrical</a:t>
            </a: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2514600"/>
            <a:ext cx="2776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conductors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29000"/>
            <a:ext cx="2475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insulators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5715000"/>
            <a:ext cx="40536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emi-conductors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desktop\Desktop\electrical-wir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09800"/>
            <a:ext cx="2212975" cy="3124200"/>
          </a:xfrm>
          <a:prstGeom prst="rect">
            <a:avLst/>
          </a:prstGeom>
          <a:noFill/>
        </p:spPr>
      </p:pic>
      <p:pic>
        <p:nvPicPr>
          <p:cNvPr id="1027" name="Picture 3" descr="C:\Users\desktop\Desktop\semicondu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343400"/>
            <a:ext cx="4733365" cy="2514600"/>
          </a:xfrm>
          <a:prstGeom prst="rect">
            <a:avLst/>
          </a:prstGeom>
          <a:noFill/>
        </p:spPr>
      </p:pic>
      <p:pic>
        <p:nvPicPr>
          <p:cNvPr id="1029" name="Picture 5" descr="C:\Users\desktop\Desktop\Metals, semiconductors, och insulato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438400"/>
            <a:ext cx="414718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BOSONS</a:t>
            </a:r>
            <a:r>
              <a:rPr lang="en-US" sz="2800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60465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</a:p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1447800"/>
            <a:ext cx="240790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Iight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sz="3600" dirty="0" err="1" smtClean="0"/>
              <a:t>mplification</a:t>
            </a:r>
            <a:endParaRPr lang="en-US" sz="3600" dirty="0" smtClean="0"/>
          </a:p>
          <a:p>
            <a:endParaRPr lang="en-US" sz="2000" dirty="0" smtClean="0"/>
          </a:p>
          <a:p>
            <a:r>
              <a:rPr lang="en-US" sz="3600" dirty="0" err="1" smtClean="0"/>
              <a:t>timulated</a:t>
            </a:r>
            <a:endParaRPr lang="en-US" sz="3600" dirty="0" smtClean="0"/>
          </a:p>
          <a:p>
            <a:endParaRPr lang="en-US" dirty="0" smtClean="0"/>
          </a:p>
          <a:p>
            <a:r>
              <a:rPr lang="en-US" sz="3600" dirty="0" smtClean="0"/>
              <a:t>mission</a:t>
            </a:r>
          </a:p>
          <a:p>
            <a:endParaRPr lang="en-US" dirty="0" smtClean="0"/>
          </a:p>
          <a:p>
            <a:r>
              <a:rPr lang="en-US" sz="3600" dirty="0" err="1" smtClean="0"/>
              <a:t>adiation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3124200"/>
            <a:ext cx="1384995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Many</a:t>
            </a:r>
          </a:p>
          <a:p>
            <a:r>
              <a:rPr lang="en-US" sz="2800" dirty="0" smtClean="0"/>
              <a:t>Photons</a:t>
            </a:r>
            <a:endParaRPr lang="en-US" sz="28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38800" y="2667000"/>
            <a:ext cx="762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638800" y="35814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62600" y="3810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05600" y="1524000"/>
            <a:ext cx="216835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Same </a:t>
            </a:r>
          </a:p>
          <a:p>
            <a:r>
              <a:rPr lang="en-US" sz="3200" dirty="0" smtClean="0"/>
              <a:t>Wavelength</a:t>
            </a:r>
          </a:p>
          <a:p>
            <a:endParaRPr lang="en-US" sz="3200" dirty="0" smtClean="0"/>
          </a:p>
          <a:p>
            <a:r>
              <a:rPr lang="en-US" sz="3200" dirty="0" smtClean="0"/>
              <a:t>Same</a:t>
            </a:r>
          </a:p>
          <a:p>
            <a:r>
              <a:rPr lang="en-US" sz="3200" dirty="0" smtClean="0"/>
              <a:t>Direction</a:t>
            </a:r>
          </a:p>
          <a:p>
            <a:endParaRPr lang="en-US" sz="3200" dirty="0" smtClean="0"/>
          </a:p>
          <a:p>
            <a:r>
              <a:rPr lang="en-US" sz="3200" dirty="0" smtClean="0"/>
              <a:t>In phase</a:t>
            </a:r>
          </a:p>
          <a:p>
            <a:r>
              <a:rPr lang="en-US" sz="3200" dirty="0" smtClean="0"/>
              <a:t>(intense)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5791200"/>
            <a:ext cx="7121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Normal </a:t>
            </a:r>
          </a:p>
          <a:p>
            <a:r>
              <a:rPr lang="en-US" sz="2400" i="1" dirty="0" smtClean="0"/>
              <a:t>light source </a:t>
            </a:r>
            <a:r>
              <a:rPr lang="en-US" sz="2400" dirty="0" smtClean="0"/>
              <a:t>-&gt; different wavelengths, directions, phases</a:t>
            </a:r>
            <a:endParaRPr lang="en-US" sz="2400" dirty="0"/>
          </a:p>
        </p:txBody>
      </p:sp>
      <p:pic>
        <p:nvPicPr>
          <p:cNvPr id="1026" name="Picture 2" descr="https://encrypted-tbn0.google.com/images?q=tbn:ANd9GcQBw0Qp3qZz3pppH9PukDtWPB4uN_52MUe5217Qake4SDioYJB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601510"/>
            <a:ext cx="1143000" cy="1256490"/>
          </a:xfrm>
          <a:prstGeom prst="rect">
            <a:avLst/>
          </a:prstGeom>
          <a:noFill/>
        </p:spPr>
      </p:pic>
      <p:pic>
        <p:nvPicPr>
          <p:cNvPr id="2050" name="Picture 2" descr="C:\Users\desktop\Desktop\RGB_las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8892" y="1219200"/>
            <a:ext cx="5385108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lipartheaven.com/clipart/hands/hamm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1143000" cy="10100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350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make a LASER?</a:t>
            </a:r>
            <a:endParaRPr lang="en-US" sz="2800" dirty="0"/>
          </a:p>
        </p:txBody>
      </p:sp>
      <p:pic>
        <p:nvPicPr>
          <p:cNvPr id="24580" name="Picture 4" descr="http://www.thespectroscopynet.eu/images/Pic_AS_EB_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038600" cy="3752283"/>
          </a:xfrm>
          <a:prstGeom prst="rect">
            <a:avLst/>
          </a:prstGeom>
          <a:noFill/>
        </p:spPr>
      </p:pic>
      <p:pic>
        <p:nvPicPr>
          <p:cNvPr id="24582" name="Picture 6" descr="http://www.thespectroscopynet.eu/images/PI_AS_EB_St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9516" y="1752600"/>
            <a:ext cx="4274484" cy="390154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595021"/>
            <a:ext cx="47417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Spontaneous Emission</a:t>
            </a:r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endParaRPr lang="en-US" sz="2800" u="sng" dirty="0" smtClean="0"/>
          </a:p>
          <a:p>
            <a:r>
              <a:rPr lang="en-US" sz="2800" dirty="0" smtClean="0"/>
              <a:t>Electron spontaneously</a:t>
            </a:r>
          </a:p>
          <a:p>
            <a:r>
              <a:rPr lang="en-US" sz="2800" dirty="0" smtClean="0"/>
              <a:t>jumps down, emits one photon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2667000"/>
            <a:ext cx="4807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hf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579674" y="86916"/>
            <a:ext cx="4564326" cy="6771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Stimulated Emission</a:t>
            </a:r>
            <a:r>
              <a:rPr lang="en-US" sz="2800" b="1" dirty="0" smtClean="0"/>
              <a:t> </a:t>
            </a:r>
            <a:r>
              <a:rPr lang="en-US" sz="2400" dirty="0" smtClean="0"/>
              <a:t>(Einstein)</a:t>
            </a:r>
          </a:p>
          <a:p>
            <a:endParaRPr lang="en-US" dirty="0" smtClean="0"/>
          </a:p>
          <a:p>
            <a:r>
              <a:rPr lang="en-US" sz="2800" dirty="0" smtClean="0"/>
              <a:t>Incoming photon stimulates </a:t>
            </a:r>
          </a:p>
          <a:p>
            <a:r>
              <a:rPr lang="en-US" sz="2800" dirty="0" smtClean="0"/>
              <a:t>electron to jump down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      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photon emitted, </a:t>
            </a:r>
          </a:p>
          <a:p>
            <a:r>
              <a:rPr lang="en-US" sz="2800" dirty="0" smtClean="0"/>
              <a:t>        identical to incoming</a:t>
            </a:r>
          </a:p>
          <a:p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828800"/>
            <a:ext cx="4807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hf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2438400"/>
            <a:ext cx="4807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hf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152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photon -&gt; 2 photons -&gt; 4 -&gt; 8 -&gt; 16 -&gt; 32 –&gt;  64 -&gt; …</a:t>
            </a:r>
          </a:p>
          <a:p>
            <a:r>
              <a:rPr lang="en-US" sz="2800" i="1" dirty="0" smtClean="0"/>
              <a:t>Chain reaction…</a:t>
            </a:r>
            <a:r>
              <a:rPr lang="en-US" sz="2800" dirty="0" smtClean="0"/>
              <a:t>all photons of same wavelength, direction</a:t>
            </a:r>
            <a:endParaRPr lang="en-US" sz="2800" i="1" dirty="0"/>
          </a:p>
        </p:txBody>
      </p:sp>
      <p:pic>
        <p:nvPicPr>
          <p:cNvPr id="25602" name="Picture 2" descr="http://media-1.web.britannica.com/eb-media/45/95645-004-32D0C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288874" cy="5867400"/>
          </a:xfrm>
          <a:prstGeom prst="rect">
            <a:avLst/>
          </a:prstGeom>
          <a:noFill/>
        </p:spPr>
      </p:pic>
      <p:pic>
        <p:nvPicPr>
          <p:cNvPr id="6" name="Picture 5" descr="C:\Users\Simon\Desktop\imagesCA5OXRJ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Temperature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Simon\Desktop\temp_sc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4114800" cy="41011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133600"/>
            <a:ext cx="553998" cy="19812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Everyday  Use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590800"/>
            <a:ext cx="553998" cy="10683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 smtClean="0"/>
              <a:t>Lab Use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072348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Lowest temp possible </a:t>
            </a:r>
          </a:p>
          <a:p>
            <a:r>
              <a:rPr lang="en-US" sz="2400" b="1" dirty="0" smtClean="0"/>
              <a:t>0 K = - 459 </a:t>
            </a:r>
            <a:r>
              <a:rPr lang="en-US" sz="2400" b="1" baseline="30000" dirty="0" smtClean="0"/>
              <a:t>0</a:t>
            </a:r>
            <a:r>
              <a:rPr lang="en-US" sz="2400" b="1" dirty="0" smtClean="0"/>
              <a:t>F</a:t>
            </a:r>
          </a:p>
          <a:p>
            <a:r>
              <a:rPr lang="en-US" sz="2400" dirty="0" smtClean="0"/>
              <a:t>= ABSOLUTE ZERO </a:t>
            </a:r>
          </a:p>
          <a:p>
            <a:r>
              <a:rPr lang="en-US" sz="2400" dirty="0" smtClean="0"/>
              <a:t>All atoms stop moving*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*Uncertainty Principle prevents  attainment ,</a:t>
            </a:r>
          </a:p>
          <a:p>
            <a:r>
              <a:rPr lang="en-US" sz="2400" b="1" i="1" dirty="0" smtClean="0"/>
              <a:t>zero-point </a:t>
            </a:r>
            <a:r>
              <a:rPr lang="en-US" sz="2400" dirty="0" smtClean="0"/>
              <a:t>motion persists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6106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Bosons → Bose-Einstein condensation</a:t>
            </a:r>
          </a:p>
          <a:p>
            <a:pPr>
              <a:buNone/>
            </a:pPr>
            <a:r>
              <a:rPr lang="en-US" sz="2800" dirty="0" smtClean="0"/>
              <a:t>At very low temp</a:t>
            </a:r>
            <a:r>
              <a:rPr lang="en-US" sz="2800" smtClean="0"/>
              <a:t>, many </a:t>
            </a:r>
            <a:r>
              <a:rPr lang="en-US" sz="2800" dirty="0" smtClean="0"/>
              <a:t>particles enter zero-point motion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676400"/>
            <a:ext cx="4969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E.g. Liquid Helium Atoms @ 2 K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" y="2819400"/>
            <a:ext cx="8763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Liquid Helium below 2 K  is                           </a:t>
            </a:r>
            <a:r>
              <a:rPr lang="en-US" sz="3200" dirty="0" err="1" smtClean="0"/>
              <a:t>uperfluid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→ flows without viscosity</a:t>
            </a:r>
          </a:p>
          <a:p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1026" name="Picture 2" descr="C:\Users\Simon\Desktop\s-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590800"/>
            <a:ext cx="2286000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1"/>
            <a:ext cx="8915400" cy="137159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uperconductivity</a:t>
            </a:r>
            <a:r>
              <a:rPr lang="en-US" dirty="0" smtClean="0"/>
              <a:t> = electrical (electron)                			                      flow without resistance</a:t>
            </a:r>
            <a:endParaRPr lang="en-US" dirty="0"/>
          </a:p>
        </p:txBody>
      </p:sp>
      <p:pic>
        <p:nvPicPr>
          <p:cNvPr id="4" name="Picture 2" descr="C:\Users\Simon\Desktop\s-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2286000" cy="1724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BUT…Electrons are fermions </a:t>
            </a:r>
          </a:p>
          <a:p>
            <a:r>
              <a:rPr lang="en-US" sz="3200" dirty="0" smtClean="0"/>
              <a:t>		→ cannot Bose-Einstein condense  ??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 x Electron = Boson  (-1 x -1 = +1)</a:t>
            </a:r>
          </a:p>
          <a:p>
            <a:endParaRPr lang="en-US" sz="3200" dirty="0" smtClean="0"/>
          </a:p>
          <a:p>
            <a:r>
              <a:rPr lang="en-US" sz="3200" dirty="0" smtClean="0"/>
              <a:t>Cooper Pairs → formed in some metals, ceramics at low temp</a:t>
            </a:r>
          </a:p>
          <a:p>
            <a:r>
              <a:rPr lang="en-US" sz="3200" dirty="0" smtClean="0"/>
              <a:t>                        			   		    e.g. </a:t>
            </a:r>
            <a:r>
              <a:rPr lang="en-US" sz="3200" dirty="0" err="1" smtClean="0"/>
              <a:t>Meissner</a:t>
            </a:r>
            <a:r>
              <a:rPr lang="en-US" sz="3200" dirty="0" smtClean="0"/>
              <a:t> magnetic effect</a:t>
            </a:r>
            <a:endParaRPr lang="en-US" sz="3200" dirty="0"/>
          </a:p>
        </p:txBody>
      </p:sp>
      <p:pic>
        <p:nvPicPr>
          <p:cNvPr id="3075" name="Picture 3" descr="C:\Users\Simon\Desktop\meissner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76250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4854</TotalTime>
  <Words>267</Words>
  <Application>Microsoft Office PowerPoint</Application>
  <PresentationFormat>On-screen Show (4:3)</PresentationFormat>
  <Paragraphs>121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Wingdings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Temperature Scales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Dalley, Simon</cp:lastModifiedBy>
  <cp:revision>192</cp:revision>
  <cp:lastPrinted>2012-04-04T21:41:06Z</cp:lastPrinted>
  <dcterms:created xsi:type="dcterms:W3CDTF">2011-12-23T21:30:24Z</dcterms:created>
  <dcterms:modified xsi:type="dcterms:W3CDTF">2014-07-10T20:57:09Z</dcterms:modified>
</cp:coreProperties>
</file>