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438" r:id="rId4"/>
    <p:sldId id="423" r:id="rId5"/>
    <p:sldId id="424" r:id="rId6"/>
    <p:sldId id="425" r:id="rId7"/>
    <p:sldId id="439" r:id="rId8"/>
    <p:sldId id="42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8XufjtmEe5w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124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SYNTHESIS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Space-Time Revisited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76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Antimatter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Feynman Diagrams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Quantum Electrodynamics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81600"/>
            <a:ext cx="89439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(Special) Relativity + Quantum = ?</a:t>
            </a:r>
            <a:endParaRPr lang="en-U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Relativity</a:t>
            </a:r>
          </a:p>
          <a:p>
            <a:pPr lvl="5">
              <a:buFont typeface="Arial" pitchFamily="34" charset="0"/>
              <a:buChar char="•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Deterministic</a:t>
            </a:r>
          </a:p>
          <a:p>
            <a:pPr lvl="5">
              <a:buFont typeface="Arial" pitchFamily="34" charset="0"/>
              <a:buChar char="•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 = mc²</a:t>
            </a:r>
          </a:p>
          <a:p>
            <a:pPr lvl="5">
              <a:buFont typeface="Arial" pitchFamily="34" charset="0"/>
              <a:buChar char="•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Space-Time/Gravity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819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Quantum Mechanics 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</a:p>
          <a:p>
            <a:pPr lvl="7">
              <a:buFont typeface="Arial" pitchFamily="34" charset="0"/>
              <a:buChar char="•"/>
            </a:pPr>
            <a:r>
              <a:rPr lang="en-US" sz="2800" b="1" dirty="0" smtClean="0">
                <a:ln w="1905"/>
              </a:rPr>
              <a:t> Probabilistic</a:t>
            </a:r>
          </a:p>
          <a:p>
            <a:pPr lvl="7">
              <a:buFont typeface="Arial" pitchFamily="34" charset="0"/>
              <a:buChar char="•"/>
            </a:pPr>
            <a:r>
              <a:rPr lang="en-US" sz="2800" b="1" dirty="0" smtClean="0">
                <a:ln w="1905"/>
              </a:rPr>
              <a:t> Schrodinger Equation</a:t>
            </a:r>
          </a:p>
          <a:p>
            <a:pPr lvl="7">
              <a:buFont typeface="Arial" pitchFamily="34" charset="0"/>
              <a:buChar char="•"/>
            </a:pPr>
            <a:r>
              <a:rPr lang="en-US" sz="2800" b="1" dirty="0" smtClean="0">
                <a:ln w="1905"/>
              </a:rPr>
              <a:t> Atoms/Nuclei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724400" y="37338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0" y="61722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s://encrypted-tbn3.google.com/images?q=tbn:ANd9GcRBbdmKHp17MhJxaf_yGzuqOUb5prI2rGRckFUh8YCWFuH4lV4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505199"/>
            <a:ext cx="2590800" cy="33535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381000"/>
            <a:ext cx="7437549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Consistency requires:                                       (Dirac)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Positive and Negative Energy,	 E = ± mc²	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Particle creation and destruction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54309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Negative Energy = Nonsense </a:t>
            </a:r>
          </a:p>
          <a:p>
            <a:pPr marL="514350" indent="-514350"/>
            <a:r>
              <a:rPr lang="en-US" sz="2800" dirty="0" smtClean="0"/>
              <a:t>			(empty space unstable)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36576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0" y="617220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410200" y="4267200"/>
            <a:ext cx="1066800" cy="2133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29400" y="4572000"/>
            <a:ext cx="25777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Positive energy </a:t>
            </a:r>
          </a:p>
          <a:p>
            <a:r>
              <a:rPr lang="en-US" sz="2800" dirty="0" smtClean="0"/>
              <a:t>particle going </a:t>
            </a:r>
          </a:p>
          <a:p>
            <a:r>
              <a:rPr lang="en-US" sz="2800" dirty="0" smtClean="0"/>
              <a:t>forwards in time</a:t>
            </a:r>
            <a:endParaRPr lang="en-US" sz="2800" dirty="0"/>
          </a:p>
        </p:txBody>
      </p:sp>
      <p:pic>
        <p:nvPicPr>
          <p:cNvPr id="1027" name="Picture 3" descr="C:\Users\desktop\Desktop\1295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0"/>
            <a:ext cx="690842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685800" y="457200"/>
            <a:ext cx="0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25908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https://encrypted-tbn3.google.com/images?q=tbn:ANd9GcRBbdmKHp17MhJxaf_yGzuqOUb5prI2rGRckFUh8YCWFuH4lV4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81000"/>
            <a:ext cx="2119256" cy="2743200"/>
          </a:xfrm>
          <a:prstGeom prst="rect">
            <a:avLst/>
          </a:prstGeom>
          <a:noFill/>
        </p:spPr>
      </p:pic>
      <p:pic>
        <p:nvPicPr>
          <p:cNvPr id="1026" name="Picture 2" descr="https://encrypted-tbn1.google.com/images?q=tbn:ANd9GcS5cHJjL-Dga5DnYEtTBHLqwHVdeBVYPKbqgbNUbB5ionQwNA2yb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0336" y="2286000"/>
            <a:ext cx="2073664" cy="2636367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 flipH="1">
            <a:off x="1143000" y="685800"/>
            <a:ext cx="1066800" cy="1828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2667000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38400" y="228600"/>
            <a:ext cx="28366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Feynman</a:t>
            </a:r>
          </a:p>
          <a:p>
            <a:r>
              <a:rPr lang="en-US" sz="2800" dirty="0" smtClean="0"/>
              <a:t>Negative energy </a:t>
            </a:r>
          </a:p>
          <a:p>
            <a:r>
              <a:rPr lang="en-US" sz="2800" dirty="0" smtClean="0"/>
              <a:t>particle going </a:t>
            </a:r>
          </a:p>
          <a:p>
            <a:r>
              <a:rPr lang="en-US" sz="2800" dirty="0" smtClean="0"/>
              <a:t>backwards in time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228600"/>
            <a:ext cx="30065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Back wards in time </a:t>
            </a:r>
          </a:p>
          <a:p>
            <a:r>
              <a:rPr lang="en-US" sz="2800" dirty="0" smtClean="0"/>
              <a:t>= Nonsense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4191000"/>
            <a:ext cx="72327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Negative  &amp; Backwards  =   Positive  &amp;  Forwards </a:t>
            </a:r>
          </a:p>
          <a:p>
            <a:r>
              <a:rPr lang="en-US" sz="2800" dirty="0" smtClean="0"/>
              <a:t>  Energy          in time             Energy        in time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209800"/>
            <a:ext cx="3517309" cy="178510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But..</a:t>
            </a:r>
          </a:p>
          <a:p>
            <a:pPr algn="ctr"/>
            <a:r>
              <a:rPr lang="en-US" sz="2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nonsense &amp; nonsense </a:t>
            </a:r>
          </a:p>
          <a:p>
            <a:pPr algn="ctr"/>
            <a:r>
              <a:rPr lang="en-US" sz="2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= sense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6334780"/>
            <a:ext cx="296747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-1  x  -1  =  +1  x  +1</a:t>
            </a:r>
            <a:endParaRPr lang="en-US" sz="2800" dirty="0"/>
          </a:p>
        </p:txBody>
      </p:sp>
      <p:sp>
        <p:nvSpPr>
          <p:cNvPr id="21" name="Right Brace 20"/>
          <p:cNvSpPr/>
          <p:nvPr/>
        </p:nvSpPr>
        <p:spPr>
          <a:xfrm>
            <a:off x="5181600" y="4114800"/>
            <a:ext cx="609600" cy="2743200"/>
          </a:xfrm>
          <a:prstGeom prst="righ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hlinkClick r:id="rId4"/>
          </p:cNvPr>
          <p:cNvSpPr/>
          <p:nvPr/>
        </p:nvSpPr>
        <p:spPr>
          <a:xfrm>
            <a:off x="3902455" y="5715000"/>
            <a:ext cx="3548792" cy="923330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schemeClr val="tx2">
                <a:alpha val="15000"/>
              </a:scheme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4"/>
              </a:rPr>
              <a:t>Anti-matter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7" grpId="0"/>
      <p:bldP spid="18" grpId="0"/>
      <p:bldP spid="20" grpId="0" animBg="1"/>
      <p:bldP spid="21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Simon\Desktop\1301\imagesCAFF12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1003300" cy="1003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8763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Anti-particles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smtClean="0"/>
              <a:t>   Every particle type has a corresponding anti-particle</a:t>
            </a:r>
          </a:p>
          <a:p>
            <a:r>
              <a:rPr lang="en-US" sz="2800" dirty="0" smtClean="0"/>
              <a:t>      </a:t>
            </a:r>
          </a:p>
          <a:p>
            <a:r>
              <a:rPr lang="en-US" sz="2800" dirty="0" smtClean="0"/>
              <a:t>        e.g. particle = electron     Anti-particle = positron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352800"/>
            <a:ext cx="838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Notes: 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Anti-particles have appearance of positive energy and appear to go forwards in time 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Same mass (rest energy) as particle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Some things are opposite    e.g. electric charge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Some particles are same as anti-particles    e.g. photons</a:t>
            </a:r>
          </a:p>
          <a:p>
            <a:pPr>
              <a:buFont typeface="Arial" pitchFamily="34" charset="0"/>
              <a:buChar char="•"/>
            </a:pPr>
            <a:r>
              <a:rPr lang="en-US" sz="2800" i="1" dirty="0" smtClean="0"/>
              <a:t> Particles &amp; anti-particles annihilate one another </a:t>
            </a:r>
          </a:p>
          <a:p>
            <a:r>
              <a:rPr lang="en-US" sz="2800" i="1" dirty="0" smtClean="0"/>
              <a:t>                                           -&gt; Medical application PET scans</a:t>
            </a:r>
            <a:endParaRPr lang="en-US" sz="2800" i="1" dirty="0"/>
          </a:p>
        </p:txBody>
      </p:sp>
      <p:pic>
        <p:nvPicPr>
          <p:cNvPr id="2050" name="Picture 2" descr="C:\Users\desktop\Desktop\A1380119-Electron-positron_pairs-S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7037" y="12459"/>
            <a:ext cx="923192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657600"/>
            <a:ext cx="3867084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Feynman rules </a:t>
            </a:r>
            <a:r>
              <a:rPr lang="en-US" sz="2800" dirty="0" smtClean="0"/>
              <a:t>assign a</a:t>
            </a:r>
          </a:p>
          <a:p>
            <a:r>
              <a:rPr lang="en-US" sz="2800" i="1" dirty="0" smtClean="0"/>
              <a:t>probability phase </a:t>
            </a:r>
            <a:r>
              <a:rPr lang="en-US" sz="2800" dirty="0" smtClean="0"/>
              <a:t>to each</a:t>
            </a:r>
          </a:p>
          <a:p>
            <a:r>
              <a:rPr lang="en-US" sz="2800" dirty="0" smtClean="0"/>
              <a:t>possible (unobserved)</a:t>
            </a:r>
          </a:p>
          <a:p>
            <a:r>
              <a:rPr lang="en-US" sz="2800" dirty="0" smtClean="0"/>
              <a:t>world-line between two </a:t>
            </a:r>
          </a:p>
          <a:p>
            <a:r>
              <a:rPr lang="en-US" sz="2800" dirty="0" smtClean="0"/>
              <a:t>observed events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75898" y="0"/>
            <a:ext cx="383278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Feynman Diagrams</a:t>
            </a:r>
          </a:p>
          <a:p>
            <a:pPr algn="ctr"/>
            <a:r>
              <a:rPr lang="en-US" sz="2800" dirty="0" smtClean="0"/>
              <a:t>Quantum mechanics</a:t>
            </a:r>
          </a:p>
          <a:p>
            <a:pPr algn="ctr"/>
            <a:r>
              <a:rPr lang="en-US" sz="2800" dirty="0" smtClean="0"/>
              <a:t>meets space-time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4495800"/>
            <a:ext cx="408105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 probability for events</a:t>
            </a:r>
          </a:p>
          <a:p>
            <a:r>
              <a:rPr lang="en-US" sz="2800" dirty="0" smtClean="0"/>
              <a:t>to happen is sum over all world-lines phases  between them</a:t>
            </a:r>
          </a:p>
        </p:txBody>
      </p:sp>
      <p:sp>
        <p:nvSpPr>
          <p:cNvPr id="7" name="Down Arrow 6"/>
          <p:cNvSpPr/>
          <p:nvPr/>
        </p:nvSpPr>
        <p:spPr>
          <a:xfrm>
            <a:off x="4191000" y="1524000"/>
            <a:ext cx="484632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2362200"/>
            <a:ext cx="5353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PARTICLE PHYSICS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78646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2. </a:t>
            </a:r>
            <a:r>
              <a:rPr lang="en-US" sz="3200" b="1" dirty="0" smtClean="0"/>
              <a:t>Feynman rules </a:t>
            </a:r>
            <a:r>
              <a:rPr lang="en-US" sz="3200" dirty="0" smtClean="0"/>
              <a:t>imply  </a:t>
            </a:r>
          </a:p>
          <a:p>
            <a:r>
              <a:rPr lang="en-US" sz="3200" i="1" dirty="0" smtClean="0"/>
              <a:t>                       particle creation and annihilation</a:t>
            </a:r>
            <a:endParaRPr lang="en-US" sz="3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143000"/>
            <a:ext cx="784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Examples: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Electron absorbs a photon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Electron emits a photon (color of atoms)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Photon splits into electron &amp; positron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Electron and positron combine  to a photon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4191000"/>
            <a:ext cx="2590800" cy="1938992"/>
          </a:xfrm>
          <a:prstGeom prst="rect">
            <a:avLst/>
          </a:prstGeom>
          <a:noFill/>
          <a:ln w="53975" cmpd="tri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r>
              <a:rPr lang="en-US" sz="4000" b="1" dirty="0" smtClean="0"/>
              <a:t>Q </a:t>
            </a:r>
            <a:r>
              <a:rPr lang="en-US" sz="3600" dirty="0" err="1" smtClean="0"/>
              <a:t>uantum</a:t>
            </a:r>
            <a:endParaRPr lang="en-US" sz="3600" dirty="0" smtClean="0"/>
          </a:p>
          <a:p>
            <a:r>
              <a:rPr lang="en-US" sz="4000" b="1" dirty="0" smtClean="0"/>
              <a:t> E  </a:t>
            </a:r>
            <a:r>
              <a:rPr lang="en-US" sz="3600" dirty="0" err="1" smtClean="0"/>
              <a:t>lectro</a:t>
            </a:r>
            <a:endParaRPr lang="en-US" sz="3600" dirty="0" smtClean="0"/>
          </a:p>
          <a:p>
            <a:r>
              <a:rPr lang="en-US" sz="4000" b="1" dirty="0" smtClean="0"/>
              <a:t> D </a:t>
            </a:r>
            <a:r>
              <a:rPr lang="en-US" sz="3600" dirty="0" err="1" smtClean="0"/>
              <a:t>ynamics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4758</TotalTime>
  <Words>266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190</cp:revision>
  <dcterms:created xsi:type="dcterms:W3CDTF">2011-12-23T21:30:24Z</dcterms:created>
  <dcterms:modified xsi:type="dcterms:W3CDTF">2014-07-10T20:56:56Z</dcterms:modified>
</cp:coreProperties>
</file>