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1"/>
  </p:handoutMasterIdLst>
  <p:sldIdLst>
    <p:sldId id="257" r:id="rId3"/>
    <p:sldId id="436" r:id="rId4"/>
    <p:sldId id="437" r:id="rId5"/>
    <p:sldId id="438" r:id="rId6"/>
    <p:sldId id="449" r:id="rId7"/>
    <p:sldId id="439" r:id="rId8"/>
    <p:sldId id="450" r:id="rId9"/>
    <p:sldId id="44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24B05B-5E07-4548-B8F3-1E7003524861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6C5F41-8C1A-41D4-A2F1-D5FDAFD2A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49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hyperlink" Target="http://www.youtube.com/watch?v=lAAmAbJvvJg&amp;list=PLED25F943F8D6081C&amp;index=5&amp;feature=plc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youtube.com/watch?v=HVO0HgMi6Lc&amp;list=PLED25F943F8D6081C&amp;index=7&amp;feature=plc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://www.wimp.com/particlephysic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124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SYNTHESIS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The Standard Model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2766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Elementary particles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Strong nuclear force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Weak nuclear force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The Standard Model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5947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Known Elementary Particles of Matter </a:t>
            </a:r>
            <a:endParaRPr lang="en-US" sz="28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886236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   Quarks</a:t>
            </a:r>
            <a:r>
              <a:rPr lang="en-US" sz="2800" dirty="0" smtClean="0"/>
              <a:t>: Up (u), Down (d), Strange (s), </a:t>
            </a:r>
          </a:p>
          <a:p>
            <a:r>
              <a:rPr lang="en-US" sz="2800" dirty="0" smtClean="0"/>
              <a:t>	         Charm (c), Bottom (b), Top (t)</a:t>
            </a:r>
            <a:r>
              <a:rPr lang="en-US" sz="3200" i="1" dirty="0" smtClean="0"/>
              <a:t> </a:t>
            </a:r>
          </a:p>
          <a:p>
            <a:r>
              <a:rPr lang="en-US" sz="3200" i="1" dirty="0" smtClean="0"/>
              <a:t>   Leptons</a:t>
            </a:r>
            <a:r>
              <a:rPr lang="en-US" sz="2800" dirty="0" smtClean="0"/>
              <a:t>: Electron (e), </a:t>
            </a:r>
            <a:r>
              <a:rPr lang="en-US" sz="2800" dirty="0" err="1" smtClean="0"/>
              <a:t>Muon</a:t>
            </a:r>
            <a:r>
              <a:rPr lang="en-US" sz="2800" dirty="0" smtClean="0"/>
              <a:t> (</a:t>
            </a:r>
            <a:r>
              <a:rPr lang="el-GR" sz="2800" dirty="0" smtClean="0"/>
              <a:t>μ</a:t>
            </a:r>
            <a:r>
              <a:rPr lang="en-US" sz="2800" dirty="0" smtClean="0"/>
              <a:t>), Tau (</a:t>
            </a:r>
            <a:r>
              <a:rPr lang="el-GR" sz="2800" dirty="0" smtClean="0"/>
              <a:t>τ</a:t>
            </a:r>
            <a:r>
              <a:rPr lang="en-US" sz="2800" dirty="0" smtClean="0"/>
              <a:t>), </a:t>
            </a:r>
          </a:p>
          <a:p>
            <a:r>
              <a:rPr lang="en-US" sz="2800" dirty="0" smtClean="0"/>
              <a:t>                      Neutrino (</a:t>
            </a:r>
            <a:r>
              <a:rPr lang="el-GR" sz="2800" dirty="0" smtClean="0"/>
              <a:t>ν</a:t>
            </a:r>
            <a:r>
              <a:rPr lang="en-US" sz="2800" dirty="0" smtClean="0"/>
              <a:t>)</a:t>
            </a:r>
            <a:r>
              <a:rPr lang="el-GR" sz="2800" dirty="0" smtClean="0"/>
              <a:t> </a:t>
            </a:r>
            <a:r>
              <a:rPr lang="en-US" sz="2400" dirty="0" smtClean="0"/>
              <a:t>[3 types]</a:t>
            </a:r>
            <a:endParaRPr lang="en-US" sz="2800" dirty="0"/>
          </a:p>
        </p:txBody>
      </p:sp>
      <p:pic>
        <p:nvPicPr>
          <p:cNvPr id="1026" name="Picture 2" descr="http://3.bp.blogspot.com/-O1JE1fJHqQU/TiADjE-ch-I/AAAAAAAAACU/Tjm9RDmeftg/s1600/4forc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14992"/>
            <a:ext cx="5105400" cy="35430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81000" y="2895600"/>
            <a:ext cx="3758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Known Forces of Nature</a:t>
            </a:r>
            <a:endParaRPr lang="en-US" sz="28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3124200"/>
            <a:ext cx="347056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Force Carrier Particles:</a:t>
            </a:r>
            <a:endParaRPr lang="en-US" sz="10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QED     -&gt; Photon (</a:t>
            </a:r>
            <a:r>
              <a:rPr lang="el-GR" sz="2800" dirty="0" smtClean="0"/>
              <a:t>γ</a:t>
            </a:r>
            <a:r>
              <a:rPr lang="en-US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Weak   -&gt; W, Z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Strong  -&gt; Gluon (g)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1031" name="Picture 7" descr="https://encrypted-tbn0.google.com/images?q=tbn:ANd9GcRfgeDD5DrC4DsVa4YoY5FGEQJqAIiT26mnIRJ02-Vz2hTmh2N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86550" y="5000625"/>
            <a:ext cx="2457450" cy="1857375"/>
          </a:xfrm>
          <a:prstGeom prst="rect">
            <a:avLst/>
          </a:prstGeom>
          <a:noFill/>
        </p:spPr>
      </p:pic>
      <p:pic>
        <p:nvPicPr>
          <p:cNvPr id="1033" name="Picture 9" descr="https://encrypted-tbn2.google.com/images?q=tbn:ANd9GcS28srCNj6vhCSzl7fypVwB_uNc0Zm8i8ZFh6EC3YjTIAb8ti-6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-1"/>
            <a:ext cx="2209801" cy="299983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362200" y="5181600"/>
            <a:ext cx="2693821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Standard Model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310586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Strong Nuclear Force </a:t>
            </a:r>
          </a:p>
          <a:p>
            <a:r>
              <a:rPr lang="en-US" sz="2800" dirty="0" smtClean="0"/>
              <a:t>   </a:t>
            </a:r>
            <a:r>
              <a:rPr lang="en-US" sz="3200" b="1" dirty="0" smtClean="0"/>
              <a:t>Q </a:t>
            </a:r>
            <a:r>
              <a:rPr lang="en-US" sz="2800" dirty="0" err="1" smtClean="0"/>
              <a:t>uantum</a:t>
            </a:r>
            <a:endParaRPr lang="en-US" sz="2800" dirty="0" smtClean="0"/>
          </a:p>
          <a:p>
            <a:r>
              <a:rPr lang="en-US" sz="2800" dirty="0" smtClean="0"/>
              <a:t>     </a:t>
            </a:r>
            <a:r>
              <a:rPr lang="en-US" sz="3200" b="1" dirty="0" smtClean="0"/>
              <a:t>C </a:t>
            </a:r>
            <a:r>
              <a:rPr lang="en-US" sz="2800" dirty="0" err="1" smtClean="0">
                <a:solidFill>
                  <a:srgbClr val="FF0000"/>
                </a:solidFill>
              </a:rPr>
              <a:t>h</a:t>
            </a:r>
            <a:r>
              <a:rPr lang="en-US" sz="2800" dirty="0" err="1" smtClean="0">
                <a:solidFill>
                  <a:srgbClr val="00B050"/>
                </a:solidFill>
              </a:rPr>
              <a:t>r</a:t>
            </a:r>
            <a:r>
              <a:rPr lang="en-US" sz="2800" dirty="0" err="1" smtClean="0">
                <a:solidFill>
                  <a:schemeClr val="tx2"/>
                </a:solidFill>
              </a:rPr>
              <a:t>o</a:t>
            </a:r>
            <a:r>
              <a:rPr lang="en-US" sz="2800" dirty="0" err="1" smtClean="0">
                <a:solidFill>
                  <a:srgbClr val="FF0000"/>
                </a:solidFill>
              </a:rPr>
              <a:t>m</a:t>
            </a:r>
            <a:r>
              <a:rPr lang="en-US" sz="2800" dirty="0" err="1" smtClean="0">
                <a:solidFill>
                  <a:srgbClr val="00B050"/>
                </a:solidFill>
              </a:rPr>
              <a:t>o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800" dirty="0" smtClean="0"/>
              <a:t>       </a:t>
            </a:r>
            <a:r>
              <a:rPr lang="en-US" sz="3200" b="1" dirty="0" smtClean="0"/>
              <a:t>D </a:t>
            </a:r>
            <a:r>
              <a:rPr lang="en-US" sz="2800" dirty="0" err="1" smtClean="0"/>
              <a:t>ynamics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3048000" y="1143000"/>
            <a:ext cx="9784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762000"/>
            <a:ext cx="43069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Binds protons and neutrons </a:t>
            </a:r>
          </a:p>
          <a:p>
            <a:r>
              <a:rPr lang="en-US" sz="2800" dirty="0" smtClean="0"/>
              <a:t>inside atomic nucleus</a:t>
            </a:r>
            <a:endParaRPr lang="en-US" sz="2800" dirty="0"/>
          </a:p>
        </p:txBody>
      </p:sp>
      <p:pic>
        <p:nvPicPr>
          <p:cNvPr id="24580" name="Picture 4" descr="https://encrypted-tbn2.google.com/images?q=tbn:ANd9GcR0RoTZIuiq9WReEg7VF_3Sf50AQJXgnOdvVFmM7apGd9-ZYpB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8398"/>
            <a:ext cx="2209800" cy="441960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41305" y="2125682"/>
            <a:ext cx="873348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Quarks always occur either in groups of</a:t>
            </a:r>
          </a:p>
          <a:p>
            <a:endParaRPr lang="en-US" sz="2800" dirty="0" smtClean="0"/>
          </a:p>
          <a:p>
            <a:r>
              <a:rPr lang="en-US" sz="2800" dirty="0" smtClean="0"/>
              <a:t>		 THREE (Baryon)</a:t>
            </a:r>
          </a:p>
          <a:p>
            <a:r>
              <a:rPr lang="en-US" sz="2800" dirty="0" smtClean="0"/>
              <a:t>				 e.g. </a:t>
            </a:r>
            <a:r>
              <a:rPr lang="en-US" sz="2800" dirty="0" err="1" smtClean="0"/>
              <a:t>uud</a:t>
            </a:r>
            <a:r>
              <a:rPr lang="en-US" sz="2800" dirty="0" smtClean="0"/>
              <a:t> = proton, </a:t>
            </a:r>
            <a:r>
              <a:rPr lang="en-US" sz="2800" dirty="0" err="1" smtClean="0"/>
              <a:t>udd</a:t>
            </a:r>
            <a:r>
              <a:rPr lang="en-US" sz="2800" dirty="0" smtClean="0"/>
              <a:t> = neutron</a:t>
            </a:r>
          </a:p>
          <a:p>
            <a:endParaRPr lang="en-US" sz="2800" dirty="0" smtClean="0"/>
          </a:p>
          <a:p>
            <a:r>
              <a:rPr lang="en-US" sz="2800" dirty="0" smtClean="0"/>
              <a:t>or</a:t>
            </a:r>
          </a:p>
          <a:p>
            <a:r>
              <a:rPr lang="en-US" sz="2800" dirty="0" smtClean="0"/>
              <a:t>		quark &amp;</a:t>
            </a:r>
          </a:p>
          <a:p>
            <a:r>
              <a:rPr lang="en-US" sz="2800" dirty="0" smtClean="0"/>
              <a:t>		anti-quark (Meson)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5029200"/>
            <a:ext cx="3886200" cy="224676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Baryons &amp; Mesons</a:t>
            </a:r>
          </a:p>
          <a:p>
            <a:r>
              <a:rPr lang="en-US" sz="2800" dirty="0" smtClean="0"/>
              <a:t>            are </a:t>
            </a:r>
            <a:r>
              <a:rPr lang="en-US" sz="2800" i="1" dirty="0" smtClean="0"/>
              <a:t>HADRONS:</a:t>
            </a:r>
          </a:p>
          <a:p>
            <a:endParaRPr lang="en-US" sz="2400" i="1" dirty="0" smtClean="0"/>
          </a:p>
          <a:p>
            <a:r>
              <a:rPr lang="en-US" sz="2800" dirty="0" smtClean="0"/>
              <a:t>Feel the strong force</a:t>
            </a:r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13" name="Curved Left Arrow 12"/>
          <p:cNvSpPr/>
          <p:nvPr/>
        </p:nvSpPr>
        <p:spPr>
          <a:xfrm>
            <a:off x="8458200" y="5638800"/>
            <a:ext cx="457200" cy="914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10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encrypted-tbn3.google.com/images?q=tbn:ANd9GcR_OOAiMczzTBqpVDbRh53RSbCA_fQWDJ8nlQU0mCmqW80HGF7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55900" cy="389325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00400" y="304800"/>
            <a:ext cx="565719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Quarks are permanently </a:t>
            </a:r>
            <a:r>
              <a:rPr lang="en-US" sz="2800" i="1" dirty="0" smtClean="0"/>
              <a:t>confined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   inside Hadrons – they have never</a:t>
            </a:r>
          </a:p>
          <a:p>
            <a:r>
              <a:rPr lang="en-US" sz="2800" dirty="0" smtClean="0"/>
              <a:t>   been isolated.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Because QCD force between quarks </a:t>
            </a:r>
          </a:p>
          <a:p>
            <a:r>
              <a:rPr lang="en-US" sz="2800" dirty="0" smtClean="0"/>
              <a:t>   does not reduce with separation</a:t>
            </a:r>
          </a:p>
          <a:p>
            <a:r>
              <a:rPr lang="en-US" sz="2800" dirty="0" smtClean="0"/>
              <a:t>   </a:t>
            </a:r>
            <a:r>
              <a:rPr lang="en-US" sz="2400" dirty="0" smtClean="0"/>
              <a:t>(unlike electric &amp; gravity forces)</a:t>
            </a:r>
            <a:endParaRPr lang="en-US" sz="2800" dirty="0"/>
          </a:p>
        </p:txBody>
      </p:sp>
      <p:pic>
        <p:nvPicPr>
          <p:cNvPr id="25604" name="Picture 4" descr="http://www2.fz-juelich.de/nic/Publikationen/Broschuere/Elementarteilchenphysik/elementarteilchenphysik-ico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949430"/>
            <a:ext cx="2971800" cy="290857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14400" y="4343400"/>
            <a:ext cx="518738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More and more energy is</a:t>
            </a:r>
          </a:p>
          <a:p>
            <a:r>
              <a:rPr lang="en-US" sz="2800" dirty="0" smtClean="0"/>
              <a:t>   needed to separate quarks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This added energy converts to </a:t>
            </a:r>
          </a:p>
          <a:p>
            <a:r>
              <a:rPr lang="en-US" sz="2800" dirty="0" smtClean="0"/>
              <a:t>   mass (via E=mc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) of new quarks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162800" y="3733800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meson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6488668"/>
            <a:ext cx="1347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mesons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82694"/>
            <a:ext cx="89075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Why does QCD confine quarks?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Extra vertices allow force particle (gluon) itself to feel force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431" y="1789271"/>
            <a:ext cx="221297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xplosion 2 5"/>
          <p:cNvSpPr/>
          <p:nvPr/>
        </p:nvSpPr>
        <p:spPr>
          <a:xfrm>
            <a:off x="4876800" y="1981200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416" y="1789271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484" y="3529964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678" y="3535520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12" y="4038600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2998788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26031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2365375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919" y="4861401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696" y="1322546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406" y="5799614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346" y="3830794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2952750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238" y="1885791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374" y="1219200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706" y="2720339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12" y="1322546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484" y="1219199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268" y="3301203"/>
            <a:ext cx="938212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2" y="4806314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562600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480" y="4806314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590" y="5679756"/>
            <a:ext cx="93821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1219200"/>
            <a:ext cx="1207382" cy="5170839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GLUON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CONDENSATE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86600" y="1295400"/>
            <a:ext cx="1207382" cy="5170839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GLUON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CONDENSATE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5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9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9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383085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Weak Nuclear Force </a:t>
            </a:r>
          </a:p>
          <a:p>
            <a:endParaRPr lang="en-US" sz="2800" u="sng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Cause of </a:t>
            </a:r>
            <a:r>
              <a:rPr lang="el-GR" sz="2800" dirty="0" smtClean="0"/>
              <a:t>β</a:t>
            </a:r>
            <a:r>
              <a:rPr lang="en-US" sz="2800" dirty="0" smtClean="0"/>
              <a:t> radioactivity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Carried by very massive</a:t>
            </a:r>
          </a:p>
          <a:p>
            <a:r>
              <a:rPr lang="en-US" sz="2800" dirty="0" smtClean="0"/>
              <a:t>   W or Z particles (highly</a:t>
            </a:r>
          </a:p>
          <a:p>
            <a:r>
              <a:rPr lang="en-US" sz="2800" dirty="0" smtClean="0"/>
              <a:t>   improbable) </a:t>
            </a:r>
          </a:p>
        </p:txBody>
      </p:sp>
      <p:pic>
        <p:nvPicPr>
          <p:cNvPr id="26626" name="Picture 2" descr="https://encrypted-tbn3.google.com/images?q=tbn:ANd9GcRyAVo-_pefPj76EEsJna2Kl0mdZRm-JGZB0dgySQqJ4dYK1os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0"/>
            <a:ext cx="2794000" cy="1905000"/>
          </a:xfrm>
          <a:prstGeom prst="rect">
            <a:avLst/>
          </a:prstGeom>
          <a:noFill/>
        </p:spPr>
      </p:pic>
      <p:sp>
        <p:nvSpPr>
          <p:cNvPr id="8" name="Left Arrow 7"/>
          <p:cNvSpPr/>
          <p:nvPr/>
        </p:nvSpPr>
        <p:spPr>
          <a:xfrm>
            <a:off x="6858000" y="1295400"/>
            <a:ext cx="7620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97770" y="1066800"/>
            <a:ext cx="1489510" cy="95410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Electron</a:t>
            </a:r>
          </a:p>
          <a:p>
            <a:r>
              <a:rPr lang="en-US" sz="2800" dirty="0" smtClean="0"/>
              <a:t>Neutrino</a:t>
            </a:r>
            <a:endParaRPr lang="en-US" sz="2800" dirty="0"/>
          </a:p>
        </p:txBody>
      </p:sp>
      <p:pic>
        <p:nvPicPr>
          <p:cNvPr id="26628" name="Picture 4" descr="http://cache.wists.com/thumbnails/c/86/c8613fc2609fbc5768403b0c0059c917-or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7787" y="3200400"/>
            <a:ext cx="5466213" cy="36576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0" y="4648200"/>
            <a:ext cx="36982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Almost </a:t>
            </a:r>
            <a:r>
              <a:rPr lang="en-US" sz="2800" dirty="0" err="1" smtClean="0"/>
              <a:t>massless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u="sng" dirty="0" smtClean="0"/>
              <a:t>Very</a:t>
            </a:r>
            <a:r>
              <a:rPr lang="en-US" sz="2800" dirty="0" smtClean="0"/>
              <a:t> weak interactions</a:t>
            </a:r>
            <a:endParaRPr lang="en-US" sz="2800" dirty="0"/>
          </a:p>
        </p:txBody>
      </p:sp>
      <p:pic>
        <p:nvPicPr>
          <p:cNvPr id="23" name="Content Placeholder 3" descr="C:\Users\Simon\Desktop\1301\imagesCA5OXRJ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</p:spPr>
      </p:pic>
      <p:sp>
        <p:nvSpPr>
          <p:cNvPr id="24" name="Left Arrow 23"/>
          <p:cNvSpPr/>
          <p:nvPr/>
        </p:nvSpPr>
        <p:spPr>
          <a:xfrm>
            <a:off x="6858000" y="1600200"/>
            <a:ext cx="8382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0742" y="3352800"/>
            <a:ext cx="3549370" cy="923330"/>
          </a:xfrm>
          <a:prstGeom prst="rect">
            <a:avLst/>
          </a:prstGeom>
          <a:noFill/>
          <a:scene3d>
            <a:camera prst="isometricRightUp"/>
            <a:lightRig rig="threePt" dir="t"/>
          </a:scene3d>
          <a:sp3d prstMaterial="flat"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NEUTRINO</a:t>
            </a:r>
            <a:r>
              <a:rPr lang="en-U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3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1" grpId="0"/>
      <p:bldP spid="24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Monotype Corsiva" pitchFamily="66" charset="0"/>
                <a:sym typeface="Wingdings" pitchFamily="2" charset="2"/>
              </a:rPr>
              <a:t>Origin of Mass</a:t>
            </a:r>
            <a:endParaRPr lang="en-US" dirty="0" smtClean="0">
              <a:latin typeface="Monotype Corsiva" pitchFamily="66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67818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ym typeface="Wingdings" pitchFamily="2" charset="2"/>
              </a:rPr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ym typeface="Wingdings" pitchFamily="2" charset="2"/>
              </a:rPr>
              <a:t>All particles      really </a:t>
            </a:r>
            <a:r>
              <a:rPr lang="en-US" sz="2400" dirty="0" err="1" smtClean="0">
                <a:sym typeface="Wingdings" pitchFamily="2" charset="2"/>
              </a:rPr>
              <a:t>massless</a:t>
            </a:r>
            <a:r>
              <a:rPr lang="en-US" sz="2400" dirty="0" smtClean="0">
                <a:sym typeface="Wingdings" pitchFamily="2" charset="2"/>
              </a:rPr>
              <a:t>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ym typeface="Wingdings" pitchFamily="2" charset="2"/>
              </a:rPr>
              <a:t>	Slowed down from c by interacting with Higgs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ym typeface="Wingdings" pitchFamily="2" charset="2"/>
              </a:rPr>
              <a:t>		Only </a:t>
            </a:r>
            <a:r>
              <a:rPr lang="en-US" sz="2400" i="1" dirty="0" smtClean="0">
                <a:sym typeface="Wingdings" pitchFamily="2" charset="2"/>
              </a:rPr>
              <a:t>appear</a:t>
            </a:r>
            <a:r>
              <a:rPr lang="en-US" sz="2400" dirty="0" smtClean="0">
                <a:sym typeface="Wingdings" pitchFamily="2" charset="2"/>
              </a:rPr>
              <a:t> to have mass.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5136" name="AutoShape 31"/>
          <p:cNvSpPr>
            <a:spLocks noChangeArrowheads="1"/>
          </p:cNvSpPr>
          <p:nvPr/>
        </p:nvSpPr>
        <p:spPr bwMode="auto">
          <a:xfrm>
            <a:off x="7391400" y="3733800"/>
            <a:ext cx="152400" cy="152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137" name="AutoShape 32"/>
          <p:cNvSpPr>
            <a:spLocks noChangeArrowheads="1"/>
          </p:cNvSpPr>
          <p:nvPr/>
        </p:nvSpPr>
        <p:spPr bwMode="auto">
          <a:xfrm>
            <a:off x="8001000" y="16764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38" name="AutoShape 33"/>
          <p:cNvSpPr>
            <a:spLocks noChangeArrowheads="1"/>
          </p:cNvSpPr>
          <p:nvPr/>
        </p:nvSpPr>
        <p:spPr bwMode="auto">
          <a:xfrm>
            <a:off x="8534400" y="22860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39" name="AutoShape 34"/>
          <p:cNvSpPr>
            <a:spLocks noChangeArrowheads="1"/>
          </p:cNvSpPr>
          <p:nvPr/>
        </p:nvSpPr>
        <p:spPr bwMode="auto">
          <a:xfrm>
            <a:off x="8534400" y="32004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0" name="AutoShape 35"/>
          <p:cNvSpPr>
            <a:spLocks noChangeArrowheads="1"/>
          </p:cNvSpPr>
          <p:nvPr/>
        </p:nvSpPr>
        <p:spPr bwMode="auto">
          <a:xfrm>
            <a:off x="7543800" y="21336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1" name="AutoShape 36"/>
          <p:cNvSpPr>
            <a:spLocks noChangeArrowheads="1"/>
          </p:cNvSpPr>
          <p:nvPr/>
        </p:nvSpPr>
        <p:spPr bwMode="auto">
          <a:xfrm>
            <a:off x="7315200" y="26670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2" name="AutoShape 37"/>
          <p:cNvSpPr>
            <a:spLocks noChangeArrowheads="1"/>
          </p:cNvSpPr>
          <p:nvPr/>
        </p:nvSpPr>
        <p:spPr bwMode="auto">
          <a:xfrm>
            <a:off x="8686800" y="19812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3" name="AutoShape 38"/>
          <p:cNvSpPr>
            <a:spLocks noChangeArrowheads="1"/>
          </p:cNvSpPr>
          <p:nvPr/>
        </p:nvSpPr>
        <p:spPr bwMode="auto">
          <a:xfrm>
            <a:off x="8839200" y="32766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4" name="AutoShape 39"/>
          <p:cNvSpPr>
            <a:spLocks noChangeArrowheads="1"/>
          </p:cNvSpPr>
          <p:nvPr/>
        </p:nvSpPr>
        <p:spPr bwMode="auto">
          <a:xfrm>
            <a:off x="7848600" y="37338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5" name="AutoShape 40"/>
          <p:cNvSpPr>
            <a:spLocks noChangeArrowheads="1"/>
          </p:cNvSpPr>
          <p:nvPr/>
        </p:nvSpPr>
        <p:spPr bwMode="auto">
          <a:xfrm>
            <a:off x="8077200" y="33528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6" name="AutoShape 41"/>
          <p:cNvSpPr>
            <a:spLocks noChangeArrowheads="1"/>
          </p:cNvSpPr>
          <p:nvPr/>
        </p:nvSpPr>
        <p:spPr bwMode="auto">
          <a:xfrm>
            <a:off x="8382000" y="38100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7" name="AutoShape 42"/>
          <p:cNvSpPr>
            <a:spLocks noChangeArrowheads="1"/>
          </p:cNvSpPr>
          <p:nvPr/>
        </p:nvSpPr>
        <p:spPr bwMode="auto">
          <a:xfrm>
            <a:off x="7620000" y="31242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5148" name="Line 43"/>
          <p:cNvSpPr>
            <a:spLocks noChangeShapeType="1"/>
          </p:cNvSpPr>
          <p:nvPr/>
        </p:nvSpPr>
        <p:spPr bwMode="auto">
          <a:xfrm flipV="1">
            <a:off x="7467600" y="3200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9" name="Line 44"/>
          <p:cNvSpPr>
            <a:spLocks noChangeShapeType="1"/>
          </p:cNvSpPr>
          <p:nvPr/>
        </p:nvSpPr>
        <p:spPr bwMode="auto">
          <a:xfrm flipH="1">
            <a:off x="7696200" y="2895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1" name="Line 46"/>
          <p:cNvSpPr>
            <a:spLocks noChangeShapeType="1"/>
          </p:cNvSpPr>
          <p:nvPr/>
        </p:nvSpPr>
        <p:spPr bwMode="auto">
          <a:xfrm>
            <a:off x="8077200" y="2514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2" name="Line 47"/>
          <p:cNvSpPr>
            <a:spLocks noChangeShapeType="1"/>
          </p:cNvSpPr>
          <p:nvPr/>
        </p:nvSpPr>
        <p:spPr bwMode="auto">
          <a:xfrm>
            <a:off x="7696200" y="22098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3" name="Line 48"/>
          <p:cNvSpPr>
            <a:spLocks noChangeShapeType="1"/>
          </p:cNvSpPr>
          <p:nvPr/>
        </p:nvSpPr>
        <p:spPr bwMode="auto">
          <a:xfrm flipV="1">
            <a:off x="7696200" y="14478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5156" name="Picture 36" descr="C:\Users\Simon\Desktop\imagesCA2LBTG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118225"/>
            <a:ext cx="3657600" cy="2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35"/>
          <p:cNvSpPr/>
          <p:nvPr/>
        </p:nvSpPr>
        <p:spPr>
          <a:xfrm>
            <a:off x="1752600" y="1524000"/>
            <a:ext cx="52811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 pitchFamily="2" charset="2"/>
              </a:rPr>
              <a:t>Higgs Condensate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AutoShape 31"/>
          <p:cNvSpPr>
            <a:spLocks noChangeArrowheads="1"/>
          </p:cNvSpPr>
          <p:nvPr/>
        </p:nvSpPr>
        <p:spPr bwMode="auto">
          <a:xfrm>
            <a:off x="1828800" y="3048000"/>
            <a:ext cx="152400" cy="152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36"/>
          <p:cNvSpPr>
            <a:spLocks noChangeArrowheads="1"/>
          </p:cNvSpPr>
          <p:nvPr/>
        </p:nvSpPr>
        <p:spPr bwMode="auto">
          <a:xfrm>
            <a:off x="6400800" y="35052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pic>
        <p:nvPicPr>
          <p:cNvPr id="39" name="Picture 6" descr="C:\Users\Simon\Desktop\imagesCABK8DB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0769" y="4343400"/>
            <a:ext cx="427258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>
            <a:off x="228600" y="4648200"/>
            <a:ext cx="22013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Higgs particles </a:t>
            </a:r>
          </a:p>
          <a:p>
            <a:r>
              <a:rPr lang="en-US" sz="2400" dirty="0" smtClean="0"/>
              <a:t>directly created </a:t>
            </a:r>
          </a:p>
          <a:p>
            <a:r>
              <a:rPr lang="en-US" sz="2400" dirty="0" smtClean="0"/>
              <a:t>in 2012</a:t>
            </a:r>
            <a:endParaRPr lang="en-US" sz="2400" dirty="0"/>
          </a:p>
        </p:txBody>
      </p:sp>
      <p:sp>
        <p:nvSpPr>
          <p:cNvPr id="41" name="AutoShape 33"/>
          <p:cNvSpPr>
            <a:spLocks noChangeArrowheads="1"/>
          </p:cNvSpPr>
          <p:nvPr/>
        </p:nvSpPr>
        <p:spPr bwMode="auto">
          <a:xfrm>
            <a:off x="8305800" y="28194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  <p:sp>
        <p:nvSpPr>
          <p:cNvPr id="42" name="AutoShape 33"/>
          <p:cNvSpPr>
            <a:spLocks noChangeArrowheads="1"/>
          </p:cNvSpPr>
          <p:nvPr/>
        </p:nvSpPr>
        <p:spPr bwMode="auto">
          <a:xfrm>
            <a:off x="8001000" y="2362200"/>
            <a:ext cx="152400" cy="152400"/>
          </a:xfrm>
          <a:prstGeom prst="smileyFace">
            <a:avLst>
              <a:gd name="adj" fmla="val 4653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aseline="30000">
              <a:solidFill>
                <a:srgbClr val="00FF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0"/>
                            </p:stCondLst>
                            <p:childTnLst>
                              <p:par>
                                <p:cTn id="1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5136" grpId="0" animBg="1"/>
      <p:bldP spid="5137" grpId="0" animBg="1"/>
      <p:bldP spid="5138" grpId="0" animBg="1"/>
      <p:bldP spid="5139" grpId="0" animBg="1"/>
      <p:bldP spid="5140" grpId="0" animBg="1"/>
      <p:bldP spid="5141" grpId="0" animBg="1"/>
      <p:bldP spid="5142" grpId="0" animBg="1"/>
      <p:bldP spid="5143" grpId="0" animBg="1"/>
      <p:bldP spid="5144" grpId="0" animBg="1"/>
      <p:bldP spid="5145" grpId="0" animBg="1"/>
      <p:bldP spid="5146" grpId="0" animBg="1"/>
      <p:bldP spid="5147" grpId="0" animBg="1"/>
      <p:bldP spid="5148" grpId="0" animBg="1"/>
      <p:bldP spid="5149" grpId="0" animBg="1"/>
      <p:bldP spid="5151" grpId="0" animBg="1"/>
      <p:bldP spid="5152" grpId="0" animBg="1"/>
      <p:bldP spid="5153" grpId="0" animBg="1"/>
      <p:bldP spid="36" grpId="0"/>
      <p:bldP spid="37" grpId="0" animBg="1"/>
      <p:bldP spid="38" grpId="0" animBg="1"/>
      <p:bldP spid="4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:\Users\Simon\Desktop\1301\imagesCA5OXRJ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1828800"/>
          </a:xfrm>
          <a:prstGeom prst="rect">
            <a:avLst/>
          </a:prstGeom>
          <a:noFill/>
        </p:spPr>
        <p:txBody>
          <a:bodyPr wrap="none" rtlCol="0">
            <a:prstTxWarp prst="textFadeRight">
              <a:avLst/>
            </a:prstTxWarp>
            <a:spAutoFit/>
          </a:bodyPr>
          <a:lstStyle/>
          <a:p>
            <a:r>
              <a:rPr lang="en-US" sz="28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STANDARD MODEL </a:t>
            </a:r>
            <a:r>
              <a:rPr lang="en-US" sz="28700" dirty="0" smtClean="0"/>
              <a:t>of particle physics</a:t>
            </a:r>
          </a:p>
          <a:p>
            <a:endParaRPr lang="en-US" sz="2800" dirty="0" smtClean="0"/>
          </a:p>
        </p:txBody>
      </p:sp>
      <p:pic>
        <p:nvPicPr>
          <p:cNvPr id="1026" name="Picture 2" descr="C:\Users\desktop\Desktop\400px-Elementary_particle_interactions_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1676400"/>
            <a:ext cx="5638800" cy="403526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524000" y="6096000"/>
            <a:ext cx="6018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Describes all matter and forces (except gravity)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4829</TotalTime>
  <Words>258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Constantia</vt:lpstr>
      <vt:lpstr>Monotype Corsiva</vt:lpstr>
      <vt:lpstr>Tahoma</vt:lpstr>
      <vt:lpstr>Wingdings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Origin of Mass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183</cp:revision>
  <cp:lastPrinted>2012-04-24T21:21:02Z</cp:lastPrinted>
  <dcterms:created xsi:type="dcterms:W3CDTF">2011-12-23T21:30:24Z</dcterms:created>
  <dcterms:modified xsi:type="dcterms:W3CDTF">2014-07-10T20:56:32Z</dcterms:modified>
</cp:coreProperties>
</file>