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9" r:id="rId23"/>
    <p:sldId id="280" r:id="rId24"/>
    <p:sldId id="281" r:id="rId25"/>
    <p:sldId id="275" r:id="rId26"/>
    <p:sldId id="276" r:id="rId27"/>
    <p:sldId id="282" r:id="rId28"/>
    <p:sldId id="286" r:id="rId29"/>
    <p:sldId id="283" r:id="rId30"/>
    <p:sldId id="284" r:id="rId31"/>
    <p:sldId id="285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0DD3E-9ED5-425A-9092-4137BCB6918F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DB6AF-3791-431E-9A48-DA6AAFDD8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8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841D-6FB7-45BC-ABB8-1EF371D2AA37}" type="datetime1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0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1959-776C-4B82-AACD-0D975CA1F74D}" type="datetime1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6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BB2D-0CC9-4BE3-8149-F9AF8CB431E2}" type="datetime1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3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42EF-30FA-4146-86AF-536C04919430}" type="datetime1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6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693B-2EF0-4F62-9351-924DBACE95D2}" type="datetime1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9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B56B-4391-42D8-82E7-92439CF2600E}" type="datetime1">
              <a:rPr lang="en-US" smtClean="0"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3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3A65-20F2-484A-9C5D-2E0F0AD05919}" type="datetime1">
              <a:rPr lang="en-US" smtClean="0"/>
              <a:t>8/5/2014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23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353D-1B5C-4FAD-98CD-49280D625AAD}" type="datetime1">
              <a:rPr lang="en-US" smtClean="0"/>
              <a:t>8/5/2014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0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383E-D905-4847-A90C-79CD78C435DA}" type="datetime1">
              <a:rPr lang="en-US" smtClean="0"/>
              <a:t>8/5/2014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6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9298-35FB-428A-A49E-E3C3F56818D0}" type="datetime1">
              <a:rPr lang="en-US" smtClean="0"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7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01B3-DCE1-40A7-B735-2495EC90BA7B}" type="datetime1">
              <a:rPr lang="en-US" smtClean="0"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81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B3DCC-84B3-491E-B0AB-DCCAEC7B544F}" type="datetime1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44741-5497-47A0-AEE5-BDBC23233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8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hyperphysics.phy-astr.gsu.edu/hbase/kepler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o.cornell.edu/academics/courses/astro201/roche_lobe.htm" TargetMode="External"/><Relationship Id="rId2" Type="http://schemas.openxmlformats.org/officeDocument/2006/relationships/hyperlink" Target="http://astro.unl.edu/naap/ebs/animations/eb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search.yahoo.com/search/video;_ylt=A0SO81ROPOFTNmIAWPhXNyoA;_ylu=X3oDMTB0YnFsaDgwBHNlYwNzYwRjb2xvA2dxMQR2dGlkA1ZJUDIyNl8x?p=bremsstrahlung+radiation+animation" TargetMode="External"/><Relationship Id="rId2" Type="http://schemas.openxmlformats.org/officeDocument/2006/relationships/hyperlink" Target="http://en.wikipedia.org/wiki/Bremsstrahlu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sep10.phys.utk.edu/astr162/lect/light/radiatio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b="1" dirty="0" smtClean="0">
                <a:solidFill>
                  <a:srgbClr val="FFC000"/>
                </a:solidFill>
              </a:rPr>
              <a:t>*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*</a:t>
            </a:r>
            <a:r>
              <a:rPr lang="en-US" i="1" dirty="0" smtClean="0"/>
              <a:t>STARS</a:t>
            </a:r>
            <a:r>
              <a:rPr lang="en-US" sz="6000" baseline="-25000" dirty="0" smtClean="0">
                <a:solidFill>
                  <a:srgbClr val="FF0000"/>
                </a:solidFill>
              </a:rPr>
              <a:t>*</a:t>
            </a:r>
            <a:r>
              <a:rPr lang="en-US" sz="6000" b="1" baseline="-25000" dirty="0" smtClean="0">
                <a:solidFill>
                  <a:srgbClr val="FFC000"/>
                </a:solidFill>
              </a:rPr>
              <a:t>*</a:t>
            </a:r>
            <a:r>
              <a:rPr lang="en-US" sz="6000" b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*</a:t>
            </a:r>
            <a:r>
              <a:rPr lang="en-US" dirty="0" smtClean="0"/>
              <a:t> </a:t>
            </a:r>
            <a:r>
              <a:rPr lang="en-US" i="1" dirty="0" smtClean="0"/>
              <a:t>&amp; STELLAR BINARY SYSTEMS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84582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Hydrogen Atom </a:t>
            </a:r>
            <a:r>
              <a:rPr lang="en-US" i="1" dirty="0"/>
              <a:t>a</a:t>
            </a:r>
            <a:r>
              <a:rPr lang="en-US" i="1" dirty="0" smtClean="0"/>
              <a:t>bsorption Spectrum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10</a:t>
            </a:fld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0764"/>
            <a:ext cx="8077200" cy="565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00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Newton’s Laws of Motion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roperty </a:t>
            </a:r>
            <a:r>
              <a:rPr lang="en-US" dirty="0" smtClean="0"/>
              <a:t>of </a:t>
            </a:r>
            <a:r>
              <a:rPr lang="en-US" dirty="0" smtClean="0"/>
              <a:t>inertia</a:t>
            </a:r>
            <a:endParaRPr lang="en-US" dirty="0" smtClean="0"/>
          </a:p>
          <a:p>
            <a:r>
              <a:rPr lang="en-US" b="1" dirty="0" smtClean="0"/>
              <a:t>F</a:t>
            </a:r>
            <a:r>
              <a:rPr lang="en-US" dirty="0" smtClean="0"/>
              <a:t> = m</a:t>
            </a:r>
            <a:r>
              <a:rPr lang="en-US" b="1" dirty="0" smtClean="0"/>
              <a:t>a</a:t>
            </a:r>
          </a:p>
          <a:p>
            <a:r>
              <a:rPr lang="en-US" dirty="0" smtClean="0"/>
              <a:t>Action-Reaction ---&gt; </a:t>
            </a:r>
            <a:r>
              <a:rPr lang="en-US" b="1" dirty="0" smtClean="0"/>
              <a:t>F</a:t>
            </a:r>
            <a:r>
              <a:rPr lang="en-US" baseline="-25000" dirty="0" smtClean="0"/>
              <a:t>12</a:t>
            </a:r>
            <a:r>
              <a:rPr lang="en-US" dirty="0" smtClean="0"/>
              <a:t> = -</a:t>
            </a:r>
            <a:r>
              <a:rPr lang="en-US" b="1" dirty="0" smtClean="0"/>
              <a:t>F</a:t>
            </a:r>
            <a:r>
              <a:rPr lang="en-US" baseline="-25000" dirty="0" smtClean="0"/>
              <a:t>21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Newton’s Law of Universal Gravity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12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3999"/>
            <a:ext cx="7162800" cy="494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48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Kepler’s</a:t>
            </a:r>
            <a:r>
              <a:rPr lang="en-US" i="1" dirty="0" smtClean="0"/>
              <a:t> Laws of Planetary Motion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hyperphysics.phy-astr.gsu.edu/hbase/kepler.html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b="1" dirty="0">
                <a:solidFill>
                  <a:srgbClr val="FFC000"/>
                </a:solidFill>
              </a:rPr>
              <a:t>*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*</a:t>
            </a:r>
            <a:r>
              <a:rPr lang="en-US" i="1" dirty="0"/>
              <a:t>STARS</a:t>
            </a:r>
            <a:r>
              <a:rPr lang="en-US" sz="6000" baseline="-25000" dirty="0">
                <a:solidFill>
                  <a:srgbClr val="FF0000"/>
                </a:solidFill>
              </a:rPr>
              <a:t>*</a:t>
            </a:r>
            <a:r>
              <a:rPr lang="en-US" sz="6000" b="1" baseline="-25000" dirty="0">
                <a:solidFill>
                  <a:srgbClr val="FFC000"/>
                </a:solidFill>
              </a:rPr>
              <a:t>*</a:t>
            </a:r>
            <a:r>
              <a:rPr lang="en-US" sz="6000" b="1" baseline="-25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many?</a:t>
            </a:r>
          </a:p>
          <a:p>
            <a:r>
              <a:rPr lang="en-US" dirty="0" smtClean="0"/>
              <a:t>Lots of them …</a:t>
            </a:r>
          </a:p>
          <a:p>
            <a:r>
              <a:rPr lang="en-US" dirty="0" smtClean="0"/>
              <a:t>The average human body has 50 trillion cells!</a:t>
            </a:r>
          </a:p>
          <a:p>
            <a:r>
              <a:rPr lang="en-US" dirty="0" smtClean="0"/>
              <a:t>The Milky Way has about 400 trillion stars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r>
              <a:rPr lang="en-US" dirty="0" smtClean="0"/>
              <a:t> </a:t>
            </a:r>
          </a:p>
          <a:p>
            <a:r>
              <a:rPr lang="en-US" dirty="0" smtClean="0"/>
              <a:t>And there are perhaps 200 billion galaxies</a:t>
            </a:r>
            <a:br>
              <a:rPr lang="en-US" dirty="0" smtClean="0"/>
            </a:br>
            <a:r>
              <a:rPr lang="en-US" dirty="0" smtClean="0"/>
              <a:t>(large and small)</a:t>
            </a:r>
            <a:r>
              <a:rPr lang="en-US" dirty="0" smtClean="0">
                <a:solidFill>
                  <a:srgbClr val="FF0000"/>
                </a:solidFill>
              </a:rPr>
              <a:t>!!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So, how many stars?  &gt; 10</a:t>
            </a:r>
            <a:r>
              <a:rPr lang="en-US" baseline="30000" dirty="0" smtClean="0"/>
              <a:t>24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!!!</a:t>
            </a:r>
          </a:p>
          <a:p>
            <a:r>
              <a:rPr lang="en-US" dirty="0" smtClean="0"/>
              <a:t>10 moles of stars --- </a:t>
            </a:r>
            <a:r>
              <a:rPr lang="en-US" dirty="0" smtClean="0">
                <a:solidFill>
                  <a:srgbClr val="FF0000"/>
                </a:solidFill>
              </a:rPr>
              <a:t>(AWESOME)</a:t>
            </a:r>
            <a:r>
              <a:rPr lang="en-US" sz="4400" baseline="30000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8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So, how do these </a:t>
            </a:r>
            <a:r>
              <a:rPr lang="en-US" b="1" i="1" dirty="0" smtClean="0">
                <a:solidFill>
                  <a:srgbClr val="00B050"/>
                </a:solidFill>
              </a:rPr>
              <a:t>cosmological cells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do their thing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an average, garden-variety star: the </a:t>
            </a:r>
            <a:r>
              <a:rPr lang="en-US" b="1" dirty="0" smtClean="0"/>
              <a:t>SUN</a:t>
            </a:r>
            <a:br>
              <a:rPr lang="en-US" b="1" dirty="0" smtClean="0"/>
            </a:b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064" y="2286000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69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Sun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Is 1.5 x 10</a:t>
            </a:r>
            <a:r>
              <a:rPr lang="en-US" baseline="30000" dirty="0" smtClean="0"/>
              <a:t>11</a:t>
            </a:r>
            <a:r>
              <a:rPr lang="en-US" dirty="0" smtClean="0"/>
              <a:t> m (93 x 10</a:t>
            </a:r>
            <a:r>
              <a:rPr lang="en-US" baseline="30000" dirty="0" smtClean="0"/>
              <a:t>6</a:t>
            </a:r>
            <a:r>
              <a:rPr lang="en-US" dirty="0" smtClean="0"/>
              <a:t> mi) from the earth</a:t>
            </a:r>
          </a:p>
          <a:p>
            <a:r>
              <a:rPr lang="en-US" dirty="0" smtClean="0"/>
              <a:t>Has a radius of 7 x 10</a:t>
            </a:r>
            <a:r>
              <a:rPr lang="en-US" baseline="30000" dirty="0" smtClean="0"/>
              <a:t>8</a:t>
            </a:r>
            <a:r>
              <a:rPr lang="en-US" dirty="0" smtClean="0"/>
              <a:t> m (440,000 miles --- earth radius is 4000 miles)</a:t>
            </a:r>
          </a:p>
          <a:p>
            <a:r>
              <a:rPr lang="en-US" dirty="0" smtClean="0"/>
              <a:t>Has a mass of 2 x 10</a:t>
            </a:r>
            <a:r>
              <a:rPr lang="en-US" baseline="30000" dirty="0" smtClean="0"/>
              <a:t>30</a:t>
            </a:r>
            <a:r>
              <a:rPr lang="en-US" dirty="0" smtClean="0"/>
              <a:t> kg (earth is 5 x 10</a:t>
            </a:r>
            <a:r>
              <a:rPr lang="en-US" baseline="30000" dirty="0" smtClean="0"/>
              <a:t>24</a:t>
            </a:r>
            <a:r>
              <a:rPr lang="en-US" dirty="0" smtClean="0"/>
              <a:t> kg)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</a:t>
            </a:r>
            <a:r>
              <a:rPr lang="en-US" i="1" dirty="0" smtClean="0"/>
              <a:t>he sun continued…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an effective surface temp of 5800 </a:t>
            </a:r>
            <a:r>
              <a:rPr lang="en-US" dirty="0" smtClean="0"/>
              <a:t>K</a:t>
            </a:r>
          </a:p>
          <a:p>
            <a:r>
              <a:rPr lang="en-US" dirty="0" smtClean="0"/>
              <a:t>Has an intensity (power output/unit area) of</a:t>
            </a:r>
            <a:br>
              <a:rPr lang="en-US" dirty="0" smtClean="0"/>
            </a:br>
            <a:r>
              <a:rPr lang="el-GR" dirty="0"/>
              <a:t>σ</a:t>
            </a:r>
            <a:r>
              <a:rPr lang="en-US" dirty="0"/>
              <a:t>T</a:t>
            </a:r>
            <a:r>
              <a:rPr lang="en-US" baseline="30000" dirty="0"/>
              <a:t>4</a:t>
            </a:r>
            <a:r>
              <a:rPr lang="en-US" dirty="0" smtClean="0"/>
              <a:t> = </a:t>
            </a:r>
            <a:r>
              <a:rPr lang="en-US" dirty="0"/>
              <a:t>5.67 x 10</a:t>
            </a:r>
            <a:r>
              <a:rPr lang="en-US" baseline="30000" dirty="0"/>
              <a:t>-8</a:t>
            </a:r>
            <a:r>
              <a:rPr lang="en-US" dirty="0"/>
              <a:t> x (5800)</a:t>
            </a:r>
            <a:r>
              <a:rPr lang="en-US" baseline="30000" dirty="0"/>
              <a:t>4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6.42 x 10</a:t>
            </a:r>
            <a:r>
              <a:rPr lang="en-US" baseline="30000" dirty="0" smtClean="0">
                <a:solidFill>
                  <a:srgbClr val="FF0000"/>
                </a:solidFill>
              </a:rPr>
              <a:t>7</a:t>
            </a:r>
            <a:r>
              <a:rPr lang="en-US" dirty="0" smtClean="0">
                <a:solidFill>
                  <a:srgbClr val="FF0000"/>
                </a:solidFill>
              </a:rPr>
              <a:t> w/m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/>
              <a:t>Has a luminosity (power output in watts) of </a:t>
            </a:r>
            <a:r>
              <a:rPr lang="el-GR" dirty="0" smtClean="0"/>
              <a:t>σ</a:t>
            </a:r>
            <a:r>
              <a:rPr lang="en-US" dirty="0" smtClean="0"/>
              <a:t>T</a:t>
            </a:r>
            <a:r>
              <a:rPr lang="en-US" baseline="30000" dirty="0" smtClean="0"/>
              <a:t>4</a:t>
            </a:r>
            <a:r>
              <a:rPr lang="en-US" dirty="0" smtClean="0"/>
              <a:t> (4</a:t>
            </a:r>
            <a:r>
              <a:rPr lang="el-GR" dirty="0" smtClean="0"/>
              <a:t>π</a:t>
            </a:r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) = 5.67 x 10</a:t>
            </a:r>
            <a:r>
              <a:rPr lang="en-US" baseline="30000" dirty="0" smtClean="0"/>
              <a:t>-8</a:t>
            </a:r>
            <a:r>
              <a:rPr lang="en-US" dirty="0" smtClean="0"/>
              <a:t> x (5800)</a:t>
            </a:r>
            <a:r>
              <a:rPr lang="en-US" baseline="30000" dirty="0" smtClean="0"/>
              <a:t>4</a:t>
            </a:r>
            <a:r>
              <a:rPr lang="en-US" dirty="0" smtClean="0"/>
              <a:t>  x </a:t>
            </a:r>
            <a:br>
              <a:rPr lang="en-US" dirty="0" smtClean="0"/>
            </a:br>
            <a:r>
              <a:rPr lang="en-US" dirty="0" smtClean="0"/>
              <a:t>3.14 x (6.98 x 10</a:t>
            </a:r>
            <a:r>
              <a:rPr lang="en-US" baseline="30000" dirty="0" smtClean="0"/>
              <a:t>8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3.85 x 10</a:t>
            </a:r>
            <a:r>
              <a:rPr lang="en-US" baseline="30000" dirty="0" smtClean="0">
                <a:solidFill>
                  <a:srgbClr val="FF0000"/>
                </a:solidFill>
              </a:rPr>
              <a:t>26</a:t>
            </a:r>
            <a:r>
              <a:rPr lang="en-US" dirty="0" smtClean="0">
                <a:solidFill>
                  <a:srgbClr val="FF0000"/>
                </a:solidFill>
              </a:rPr>
              <a:t> watts (J/s)</a:t>
            </a:r>
          </a:p>
          <a:p>
            <a:r>
              <a:rPr lang="en-US" dirty="0" smtClean="0"/>
              <a:t>Power/area reaching the earth (in 8.3 min) is</a:t>
            </a:r>
            <a:br>
              <a:rPr lang="en-US" dirty="0" smtClean="0"/>
            </a:br>
            <a:r>
              <a:rPr lang="en-US" dirty="0" smtClean="0"/>
              <a:t>1340 w/m</a:t>
            </a:r>
            <a:r>
              <a:rPr lang="en-US" baseline="30000" dirty="0" smtClean="0"/>
              <a:t>2</a:t>
            </a:r>
            <a:r>
              <a:rPr lang="en-US" dirty="0" smtClean="0"/>
              <a:t> at upper atm.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</a:t>
            </a:r>
            <a:r>
              <a:rPr lang="en-US" i="1" dirty="0" smtClean="0"/>
              <a:t>he sun continued…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6" y="1371600"/>
            <a:ext cx="7435514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97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Core of the Sun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supplied by nuclear fusion of protons</a:t>
            </a:r>
            <a:br>
              <a:rPr lang="en-US" dirty="0" smtClean="0"/>
            </a:br>
            <a:r>
              <a:rPr lang="en-US" dirty="0" smtClean="0"/>
              <a:t>(E = mc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“Burns” approximately 4.3 x 10</a:t>
            </a:r>
            <a:r>
              <a:rPr lang="en-US" baseline="30000" dirty="0" smtClean="0"/>
              <a:t>9</a:t>
            </a:r>
            <a:r>
              <a:rPr lang="en-US" dirty="0" smtClean="0"/>
              <a:t> kg of protons/sec</a:t>
            </a:r>
            <a:r>
              <a:rPr lang="en-US" dirty="0" smtClean="0">
                <a:solidFill>
                  <a:srgbClr val="FF0000"/>
                </a:solidFill>
              </a:rPr>
              <a:t> (3.85 x 10</a:t>
            </a:r>
            <a:r>
              <a:rPr lang="en-US" baseline="30000" dirty="0" smtClean="0">
                <a:solidFill>
                  <a:srgbClr val="FF0000"/>
                </a:solidFill>
              </a:rPr>
              <a:t>26</a:t>
            </a:r>
            <a:r>
              <a:rPr lang="en-US" dirty="0" smtClean="0">
                <a:solidFill>
                  <a:srgbClr val="FF0000"/>
                </a:solidFill>
              </a:rPr>
              <a:t> J/s)</a:t>
            </a:r>
          </a:p>
          <a:p>
            <a:r>
              <a:rPr lang="en-US" dirty="0" smtClean="0"/>
              <a:t>Temperature about 15 million Kelvin </a:t>
            </a:r>
          </a:p>
          <a:p>
            <a:r>
              <a:rPr lang="en-US" dirty="0" smtClean="0"/>
              <a:t>Radius approximately 200,000 km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The Electromagnetic Spectrum</a:t>
            </a:r>
            <a:br>
              <a:rPr lang="en-US" i="1" dirty="0" smtClean="0"/>
            </a:b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216113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Star Brightness and the </a:t>
            </a:r>
            <a:br>
              <a:rPr lang="en-US" i="1" dirty="0" smtClean="0"/>
            </a:br>
            <a:r>
              <a:rPr lang="en-US" i="1" dirty="0" smtClean="0"/>
              <a:t>Magnitude Scale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apparent magnitude of a star is a measure of its brightness as seen by the eye.</a:t>
            </a:r>
          </a:p>
          <a:p>
            <a:r>
              <a:rPr lang="en-US" dirty="0" smtClean="0"/>
              <a:t>The brighter the star, the lower the magnitude</a:t>
            </a:r>
          </a:p>
          <a:p>
            <a:r>
              <a:rPr lang="en-US" dirty="0" smtClean="0"/>
              <a:t>Historically, apparent magnitudes ranged from 1 to 6 (with 1 being the brightest and 6 being the dimmest)</a:t>
            </a:r>
          </a:p>
          <a:p>
            <a:r>
              <a:rPr lang="en-US" dirty="0" smtClean="0"/>
              <a:t>Today, the apparent magnitude scale ranges from negative values to values &gt; 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</a:t>
            </a:r>
            <a:r>
              <a:rPr lang="en-US" i="1" dirty="0" smtClean="0"/>
              <a:t>pparent magnitudes continued…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modern times, the scale was modified such that the brightness of a 1-magnitude star was 100 times &gt; than that of a 6-magnitude star.</a:t>
            </a:r>
          </a:p>
          <a:p>
            <a:r>
              <a:rPr lang="en-US" dirty="0" smtClean="0"/>
              <a:t>Hence, a change in magnitude of 1 (e.g., from 2 to 3) corresponds to a change in brightness of 2.516 (since 2.512</a:t>
            </a:r>
            <a:r>
              <a:rPr lang="en-US" baseline="30000" dirty="0" smtClean="0"/>
              <a:t>5</a:t>
            </a:r>
            <a:r>
              <a:rPr lang="en-US" dirty="0" smtClean="0"/>
              <a:t> = 100, where 5 = 6 – 1 is the total magnitude difference between m = 1 and m = 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</a:t>
            </a:r>
            <a:r>
              <a:rPr lang="en-US" i="1" dirty="0" smtClean="0"/>
              <a:t>pparent magnitude continued…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of apparent magnitudes</a:t>
            </a:r>
          </a:p>
          <a:p>
            <a:r>
              <a:rPr lang="en-US" dirty="0" smtClean="0"/>
              <a:t>Barely visible to the naked eye: 5-6</a:t>
            </a:r>
            <a:r>
              <a:rPr lang="en-US" baseline="30000" dirty="0" smtClean="0"/>
              <a:t>th</a:t>
            </a:r>
            <a:r>
              <a:rPr lang="en-US" dirty="0" smtClean="0"/>
              <a:t> mag.</a:t>
            </a:r>
          </a:p>
          <a:p>
            <a:r>
              <a:rPr lang="en-US" dirty="0" err="1" smtClean="0"/>
              <a:t>m</a:t>
            </a:r>
            <a:r>
              <a:rPr lang="en-US" baseline="-25000" dirty="0" err="1"/>
              <a:t>S</a:t>
            </a:r>
            <a:r>
              <a:rPr lang="en-US" baseline="-25000" dirty="0" err="1" smtClean="0"/>
              <a:t>un</a:t>
            </a:r>
            <a:r>
              <a:rPr lang="en-US" dirty="0" smtClean="0"/>
              <a:t> = -26.7	</a:t>
            </a:r>
            <a:r>
              <a:rPr lang="en-US" dirty="0" err="1" smtClean="0"/>
              <a:t>m</a:t>
            </a:r>
            <a:r>
              <a:rPr lang="en-US" baseline="-25000" dirty="0" err="1"/>
              <a:t>V</a:t>
            </a:r>
            <a:r>
              <a:rPr lang="en-US" baseline="-25000" dirty="0" err="1" smtClean="0"/>
              <a:t>enus</a:t>
            </a:r>
            <a:r>
              <a:rPr lang="en-US" dirty="0" smtClean="0"/>
              <a:t> = -4.6 	</a:t>
            </a:r>
            <a:r>
              <a:rPr lang="en-US" dirty="0" err="1" smtClean="0"/>
              <a:t>m</a:t>
            </a:r>
            <a:r>
              <a:rPr lang="en-US" baseline="-25000" dirty="0" err="1" smtClean="0"/>
              <a:t>Sirius</a:t>
            </a:r>
            <a:r>
              <a:rPr lang="en-US" dirty="0" smtClean="0"/>
              <a:t> = -1.46</a:t>
            </a:r>
          </a:p>
          <a:p>
            <a:r>
              <a:rPr lang="en-US" dirty="0" err="1" smtClean="0"/>
              <a:t>m</a:t>
            </a:r>
            <a:r>
              <a:rPr lang="en-US" baseline="-25000" dirty="0" err="1" smtClean="0"/>
              <a:t>Algol</a:t>
            </a:r>
            <a:r>
              <a:rPr lang="en-US" dirty="0" smtClean="0"/>
              <a:t> = +2.09	</a:t>
            </a:r>
            <a:r>
              <a:rPr lang="en-US" dirty="0" err="1" smtClean="0"/>
              <a:t>m</a:t>
            </a:r>
            <a:r>
              <a:rPr lang="en-US" baseline="-25000" dirty="0" err="1" smtClean="0"/>
              <a:t>Betelgeuse</a:t>
            </a:r>
            <a:r>
              <a:rPr lang="en-US" dirty="0" smtClean="0"/>
              <a:t> = 0.3 to 1.2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Inverse-Square Law of Light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Inverse-Square Law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brightness of a point source of light varies inversely with the square of the distance between an observer and the source of light.</a:t>
            </a:r>
            <a:br>
              <a:rPr lang="en-US" dirty="0" smtClean="0"/>
            </a:br>
            <a:r>
              <a:rPr lang="en-US" dirty="0" smtClean="0"/>
              <a:t>That is, brightness varies as 1/r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Hence, the brightness of a receding car’s tail lights is ¼ as great at 2 blocks down the street as when the car is 1 block down the street.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8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Magnitudes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24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absolute magnitude, M, of a star is a measure of its intrinsic brightness (luminosity)</a:t>
            </a:r>
          </a:p>
          <a:p>
            <a:r>
              <a:rPr lang="en-US" dirty="0" smtClean="0"/>
              <a:t>It is numerically the same that the apparent </a:t>
            </a:r>
            <a:r>
              <a:rPr lang="en-US" dirty="0"/>
              <a:t>magnitude </a:t>
            </a:r>
            <a:r>
              <a:rPr lang="en-US" dirty="0" smtClean="0"/>
              <a:t>of a star would </a:t>
            </a:r>
            <a:r>
              <a:rPr lang="en-US" dirty="0"/>
              <a:t>have if </a:t>
            </a:r>
            <a:r>
              <a:rPr lang="en-US" dirty="0" smtClean="0"/>
              <a:t>it </a:t>
            </a:r>
            <a:r>
              <a:rPr lang="en-US" dirty="0"/>
              <a:t>were </a:t>
            </a:r>
            <a:r>
              <a:rPr lang="en-US" dirty="0" smtClean="0"/>
              <a:t>located a </a:t>
            </a:r>
            <a:r>
              <a:rPr lang="en-US" dirty="0"/>
              <a:t>distance of 10 pc from the earth.  (1 pc = 3.26 light years = 1.96 x 10</a:t>
            </a:r>
            <a:r>
              <a:rPr lang="en-US" baseline="30000" dirty="0"/>
              <a:t>13</a:t>
            </a:r>
            <a:r>
              <a:rPr lang="en-US" dirty="0"/>
              <a:t> miles)</a:t>
            </a:r>
          </a:p>
          <a:p>
            <a:r>
              <a:rPr lang="en-US" dirty="0" smtClean="0"/>
              <a:t>Hence, Barnard’s star, with an apparent magnitude of m = 9 (at a distance of about 6 LY) has an absolute magnitude of M = 13.2.</a:t>
            </a:r>
          </a:p>
          <a:p>
            <a:r>
              <a:rPr lang="en-US" dirty="0" smtClean="0"/>
              <a:t>Absolute magnitudes allow true comparison of star </a:t>
            </a:r>
            <a:r>
              <a:rPr lang="en-US" dirty="0" err="1" smtClean="0"/>
              <a:t>brightnesses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Stellar Classification and the</a:t>
            </a:r>
            <a:br>
              <a:rPr lang="en-US" i="1" dirty="0" smtClean="0"/>
            </a:br>
            <a:r>
              <a:rPr lang="en-US" i="1" dirty="0" err="1" smtClean="0"/>
              <a:t>Hertzsprung</a:t>
            </a:r>
            <a:r>
              <a:rPr lang="en-US" i="1" dirty="0" smtClean="0"/>
              <a:t> Diagram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25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676900" cy="44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1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26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Mass-Luminosity Diagram</a:t>
            </a:r>
            <a:endParaRPr lang="en-US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5486400" cy="467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16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Variable Stars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Intrinsically varying stars are those whose magnitudes change periodically; they are known as </a:t>
            </a:r>
            <a:r>
              <a:rPr lang="en-US" dirty="0" err="1" smtClean="0"/>
              <a:t>pulsators</a:t>
            </a:r>
            <a:r>
              <a:rPr lang="en-US" dirty="0" smtClean="0"/>
              <a:t> since their brightness pulsates (both size and temp of the star varies)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Cepheid variables</a:t>
            </a:r>
            <a:r>
              <a:rPr lang="en-US" dirty="0" smtClean="0"/>
              <a:t>, discovered by Henrietta </a:t>
            </a:r>
            <a:r>
              <a:rPr lang="en-US" dirty="0" err="1" smtClean="0"/>
              <a:t>Leavett</a:t>
            </a:r>
            <a:r>
              <a:rPr lang="en-US" dirty="0" smtClean="0"/>
              <a:t>, are among the most valuable classes of variable stars.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Cepheids</a:t>
            </a:r>
            <a:r>
              <a:rPr lang="en-US" i="1" dirty="0" smtClean="0"/>
              <a:t> continued…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Yellow supergiant </a:t>
            </a:r>
            <a:r>
              <a:rPr lang="en-US" dirty="0"/>
              <a:t>stars with </a:t>
            </a:r>
            <a:r>
              <a:rPr lang="en-US" dirty="0" smtClean="0"/>
              <a:t>F6 </a:t>
            </a:r>
            <a:r>
              <a:rPr lang="en-US" dirty="0"/>
              <a:t>– </a:t>
            </a:r>
            <a:r>
              <a:rPr lang="en-US" dirty="0" smtClean="0"/>
              <a:t>K2 classification </a:t>
            </a:r>
          </a:p>
          <a:p>
            <a:r>
              <a:rPr lang="en-US" dirty="0" smtClean="0"/>
              <a:t>Mass range: 4M</a:t>
            </a:r>
            <a:r>
              <a:rPr lang="en-US" baseline="-25000" dirty="0" smtClean="0"/>
              <a:t>Sun</a:t>
            </a:r>
            <a:r>
              <a:rPr lang="en-US" dirty="0" smtClean="0"/>
              <a:t> to 20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Sun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Luminosity: up to 10</a:t>
            </a:r>
            <a:r>
              <a:rPr lang="en-US" baseline="30000" dirty="0" smtClean="0"/>
              <a:t>5</a:t>
            </a:r>
            <a:r>
              <a:rPr lang="en-US" dirty="0" smtClean="0"/>
              <a:t>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Sun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r>
              <a:rPr lang="en-US" dirty="0" smtClean="0"/>
              <a:t>Radii change by up to 25% during pulsations</a:t>
            </a:r>
            <a:br>
              <a:rPr lang="en-US" dirty="0" smtClean="0"/>
            </a:br>
            <a:r>
              <a:rPr lang="en-US" dirty="0" smtClean="0"/>
              <a:t>(for longer periods)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Cepheid variables continued…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Cepheid variable </a:t>
            </a:r>
            <a:r>
              <a:rPr lang="en-US" dirty="0" smtClean="0">
                <a:solidFill>
                  <a:srgbClr val="FF0000"/>
                </a:solidFill>
              </a:rPr>
              <a:t>LIGHT CURVE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29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551694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7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Types of Visible Spectra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Continuous Spectrum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Emission Spectrum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724958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18" y="4128920"/>
            <a:ext cx="7782982" cy="82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57800"/>
            <a:ext cx="7239000" cy="100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5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Cepheids</a:t>
            </a:r>
            <a:r>
              <a:rPr lang="en-US" i="1" dirty="0" smtClean="0"/>
              <a:t> continued…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curve for Cepheid star V1 in Galaxy M31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30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6172200" cy="365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87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Period-Luminosity Relation for</a:t>
            </a:r>
            <a:br>
              <a:rPr lang="en-US" i="1" dirty="0" smtClean="0"/>
            </a:br>
            <a:r>
              <a:rPr lang="en-US" i="1" dirty="0" smtClean="0"/>
              <a:t>Cepheid Variables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31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705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64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Cepheids</a:t>
            </a:r>
            <a:r>
              <a:rPr lang="en-US" i="1" dirty="0" smtClean="0"/>
              <a:t> as Standard Candles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Due to the precise relation between the luminosity and period of Cepheid variables, they can be used to determine distances in space. </a:t>
            </a:r>
          </a:p>
          <a:p>
            <a:r>
              <a:rPr lang="en-US" dirty="0" smtClean="0"/>
              <a:t>Based on the apparent magnitude of an observed Cepheid, the relation between apparent and absolute magnitudes can be used to calculate the distance to the variable.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92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Distance calculations…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Formula for calculating distance d to a Cepheid based on direct measurement of its apparent magnitude m and determination of its absolution magnitude M from its period-luminosity relation.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 – M = 5 Log(d) -5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72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Extrinsic Variable Stars</a:t>
            </a:r>
            <a:br>
              <a:rPr lang="en-US" dirty="0" smtClean="0"/>
            </a:br>
            <a:r>
              <a:rPr lang="en-US" dirty="0" smtClean="0"/>
              <a:t>Eclipsing Binary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astro.unl.edu/naap/ebs/animations/ebs.html</a:t>
            </a:r>
            <a:endParaRPr lang="en-US" dirty="0" smtClean="0"/>
          </a:p>
          <a:p>
            <a:r>
              <a:rPr lang="en-US">
                <a:hlinkClick r:id="rId3"/>
              </a:rPr>
              <a:t>http</a:t>
            </a:r>
            <a:r>
              <a:rPr lang="en-US">
                <a:hlinkClick r:id="rId3"/>
              </a:rPr>
              <a:t>://</a:t>
            </a:r>
            <a:r>
              <a:rPr lang="en-US" smtClean="0">
                <a:hlinkClick r:id="rId3"/>
              </a:rPr>
              <a:t>www.astro.cornell.edu/academics/courses/astro201/roche_lobe.htm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5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Continuous Spectra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A. </a:t>
            </a:r>
            <a:r>
              <a:rPr lang="en-US" u="sng" dirty="0" err="1" smtClean="0"/>
              <a:t>Bremstrahlung</a:t>
            </a:r>
            <a:r>
              <a:rPr lang="en-US" u="sng" dirty="0" smtClean="0"/>
              <a:t> radiation</a:t>
            </a:r>
            <a:r>
              <a:rPr lang="en-US" dirty="0" smtClean="0"/>
              <a:t> (“braking </a:t>
            </a:r>
            <a:r>
              <a:rPr lang="en-US" dirty="0" err="1" smtClean="0"/>
              <a:t>accel</a:t>
            </a:r>
            <a:r>
              <a:rPr lang="en-US" dirty="0" smtClean="0"/>
              <a:t>”)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http://en.wikipedia.org/wiki/Bremsstrahlung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https://video.search.yahoo.com/search/video;_ylt=A0SO81ROPOFTNmIAWPhXNyoA;_ylu=X3oDMTB0YnFsaDgwBHNlYwNzYwRjb2xvA2dxMQR2dGlkA1ZJUDIyNl8x?p=bremsstrahlung+radiation+animation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6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slide continued…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. </a:t>
            </a:r>
            <a:r>
              <a:rPr lang="en-US" u="sng" dirty="0" smtClean="0"/>
              <a:t>Thermal radiation</a:t>
            </a:r>
            <a:r>
              <a:rPr lang="en-US" dirty="0" smtClean="0"/>
              <a:t> (light bulbs and stars</a:t>
            </a:r>
            <a:r>
              <a:rPr lang="en-US" dirty="0"/>
              <a:t>…)</a:t>
            </a:r>
            <a:br>
              <a:rPr lang="en-US" dirty="0"/>
            </a:b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76055"/>
            <a:ext cx="5631581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4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</a:t>
            </a:r>
            <a:r>
              <a:rPr lang="en-US" i="1" dirty="0" smtClean="0"/>
              <a:t>lide continued…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Stefan-Boltzmann and Wien’s Radiation Laws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csep10.phys.utk.edu/astr162/lect/light/radiation.html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6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200400"/>
            <a:ext cx="7848601" cy="159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\lambda_{\mathrm{max}} = \frac{b}{T}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181600"/>
            <a:ext cx="212639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1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Emission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Hydrogen atom classical orbits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14574"/>
            <a:ext cx="5304692" cy="370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8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lide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Hydrogen atom energy level diagram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8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81098"/>
            <a:ext cx="6210300" cy="394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01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Hydrogen atom absorption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23654"/>
            <a:ext cx="7886701" cy="381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62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757</Words>
  <Application>Microsoft Office PowerPoint</Application>
  <PresentationFormat>On-screen Show (4:3)</PresentationFormat>
  <Paragraphs>133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***STARS*** &amp; STELLAR BINARY SYSTEMS </vt:lpstr>
      <vt:lpstr>The Electromagnetic Spectrum </vt:lpstr>
      <vt:lpstr>Types of Visible Spectra</vt:lpstr>
      <vt:lpstr>Continuous Spectra</vt:lpstr>
      <vt:lpstr>slide continued…</vt:lpstr>
      <vt:lpstr>slide continued…</vt:lpstr>
      <vt:lpstr>Emission Spectra</vt:lpstr>
      <vt:lpstr>slide continued…</vt:lpstr>
      <vt:lpstr>Hydrogen atom absorption</vt:lpstr>
      <vt:lpstr>Hydrogen Atom absorption Spectrum</vt:lpstr>
      <vt:lpstr>Newton’s Laws of Motion</vt:lpstr>
      <vt:lpstr>Newton’s Law of Universal Gravity</vt:lpstr>
      <vt:lpstr>Kepler’s Laws of Planetary Motion</vt:lpstr>
      <vt:lpstr>***STARS***</vt:lpstr>
      <vt:lpstr>So, how do these cosmological cells  do their thing</vt:lpstr>
      <vt:lpstr>The Sun</vt:lpstr>
      <vt:lpstr>the sun continued…</vt:lpstr>
      <vt:lpstr>the sun continued…</vt:lpstr>
      <vt:lpstr>The Core of the Sun</vt:lpstr>
      <vt:lpstr>Star Brightness and the  Magnitude Scale</vt:lpstr>
      <vt:lpstr>apparent magnitudes continued…</vt:lpstr>
      <vt:lpstr>apparent magnitude continued…</vt:lpstr>
      <vt:lpstr>The Inverse-Square Law of Light</vt:lpstr>
      <vt:lpstr>Absolute Magnitudes</vt:lpstr>
      <vt:lpstr>Stellar Classification and the Hertzsprung Diagram</vt:lpstr>
      <vt:lpstr>Mass-Luminosity Diagram</vt:lpstr>
      <vt:lpstr>Variable Stars</vt:lpstr>
      <vt:lpstr>Cepheids continued…</vt:lpstr>
      <vt:lpstr>Cepheid variables continued…</vt:lpstr>
      <vt:lpstr>Cepheids continued…</vt:lpstr>
      <vt:lpstr>Period-Luminosity Relation for Cepheid Variables</vt:lpstr>
      <vt:lpstr>Cepheids as Standard Candles</vt:lpstr>
      <vt:lpstr>Distance calculations…</vt:lpstr>
      <vt:lpstr>Extrinsic Variable Stars Eclipsing Binary Stars</vt:lpstr>
    </vt:vector>
  </TitlesOfParts>
  <Company>RISD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STARS &amp; STELLAR BINARY SYSTEMS</dc:title>
  <dc:creator>Windows User</dc:creator>
  <cp:lastModifiedBy>Windows User</cp:lastModifiedBy>
  <cp:revision>72</cp:revision>
  <dcterms:created xsi:type="dcterms:W3CDTF">2014-08-05T18:27:38Z</dcterms:created>
  <dcterms:modified xsi:type="dcterms:W3CDTF">2014-08-06T06:29:43Z</dcterms:modified>
</cp:coreProperties>
</file>