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1" d="100"/>
          <a:sy n="121" d="100"/>
        </p:scale>
        <p:origin x="-346" y="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639967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12" name="Shape 12"/>
          <p:cNvCxnSpPr/>
          <p:nvPr/>
        </p:nvCxnSpPr>
        <p:spPr>
          <a:xfrm>
            <a:off x="457200" y="411479"/>
            <a:ext cx="8229600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Shape 13"/>
          <p:cNvCxnSpPr/>
          <p:nvPr/>
        </p:nvCxnSpPr>
        <p:spPr>
          <a:xfrm>
            <a:off x="457200" y="3633382"/>
            <a:ext cx="8229600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18" name="Shape 18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 cmpd="sng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24" name="Shape 24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 cmpd="sng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28" name="Shape 28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cxnSp>
        <p:nvCxnSpPr>
          <p:cNvPr id="32" name="Shape 32"/>
          <p:cNvCxnSpPr/>
          <p:nvPr/>
        </p:nvCxnSpPr>
        <p:spPr>
          <a:xfrm>
            <a:off x="457200" y="4317760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57200" y="113139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7" name="Shape 7"/>
          <p:cNvCxnSpPr/>
          <p:nvPr/>
        </p:nvCxnSpPr>
        <p:spPr>
          <a:xfrm>
            <a:off x="457200" y="5023259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0B_detZE-g_MMdFlzMjYxVTlPYm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mmetrymagazine.org/breaking/2009/04/09/damics-search-for-light-mass-dark-matter-candidate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Magnetic_refrigeration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quarknet.i2u2.org/data-portfolio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uperconducting_radio_frequenc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-numi.fnal.gov/PublicInfo/index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unescience.org/" TargetMode="External"/><Relationship Id="rId5" Type="http://schemas.openxmlformats.org/officeDocument/2006/relationships/hyperlink" Target="http://www-nova.fnal.gov/" TargetMode="External"/><Relationship Id="rId4" Type="http://schemas.openxmlformats.org/officeDocument/2006/relationships/hyperlink" Target="http://minerva.fnal.go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What we did: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★"/>
            </a:pPr>
            <a:r>
              <a:rPr lang="en"/>
              <a:t>Inquiry based calibration data analysis of J/psi meson, W and Z bosons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★"/>
            </a:pPr>
            <a:r>
              <a:rPr lang="en"/>
              <a:t>Tours: </a:t>
            </a:r>
            <a:r>
              <a:rPr lang="en" u="sng">
                <a:solidFill>
                  <a:schemeClr val="hlink"/>
                </a:solidFill>
                <a:hlinkClick r:id="rId3"/>
              </a:rPr>
              <a:t>webtour of CMS</a:t>
            </a:r>
            <a:r>
              <a:rPr lang="en"/>
              <a:t>, LINAC, Accelerator Control room, DØ, MINOS, G-2, SiDet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★"/>
            </a:pPr>
            <a:r>
              <a:rPr lang="en"/>
              <a:t>Classroom implementation investigation and plan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FermiLab Data Camp 2015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36377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SiDet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237400" y="982400"/>
            <a:ext cx="3788399" cy="249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DAMIC</a:t>
            </a:r>
            <a:r>
              <a:rPr lang="en"/>
              <a:t> (Dark Matter in CCDs) located at SNOlab uses silicon detectors at -150 C to look for WIMPs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4987" y="205974"/>
            <a:ext cx="4495074" cy="3000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160500" y="3376250"/>
            <a:ext cx="8822999" cy="1246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Development of cooling processes using </a:t>
            </a:r>
            <a:r>
              <a:rPr lang="en" sz="2400" u="sng">
                <a:solidFill>
                  <a:schemeClr val="hlink"/>
                </a:solidFill>
                <a:hlinkClick r:id="rId5"/>
              </a:rPr>
              <a:t>ADR</a:t>
            </a:r>
            <a:r>
              <a:rPr lang="en" sz="2400">
                <a:solidFill>
                  <a:schemeClr val="dk1"/>
                </a:solidFill>
              </a:rPr>
              <a:t> (Adiabatic Demagnetisation Refrigeration) paramagnetic salts are used instead of pumping on He to achieve temperatures of 50 mK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Possibilities for your classroom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b="6261"/>
          <a:stretch/>
        </p:blipFill>
        <p:spPr>
          <a:xfrm>
            <a:off x="1379475" y="1200150"/>
            <a:ext cx="6197300" cy="382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Implementation plans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https://quarknet.i2u2.org/data-portfolio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Plenty of short and long-term activities/projects: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Rolling with Rutherford, Making it around the bend, Calculate the Z mass, Quark workbench, Cosmic Ray e-lab, Totem Data express (calculate mass of proton), CMS Masterclass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What’s happening at Fermilab?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69798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★"/>
            </a:pPr>
            <a:r>
              <a:rPr lang="en" sz="2400"/>
              <a:t>Muon campus seeks undiscovered particles in the vacuum (Muon g-2) and understanding of CLFV (Charged Lepton Flavor Violation) (Mu2e) under construction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★"/>
            </a:pPr>
            <a:r>
              <a:rPr lang="en" sz="2400"/>
              <a:t>Dark matter and dark energy searches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★"/>
            </a:pPr>
            <a:r>
              <a:rPr lang="en" sz="2400"/>
              <a:t>D zero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★"/>
            </a:pPr>
            <a:r>
              <a:rPr lang="en" sz="2400"/>
              <a:t>Neutrino beams to Sudan and Ashville mines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46" name="Shape 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4412" y="1200137"/>
            <a:ext cx="1343025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4270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Super ring was transported from Brookhaven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5366225" y="1063375"/>
            <a:ext cx="3777899" cy="346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In July 2013, superconducting ring traveled to Fermilab from NY via truck and barge down the East Coast, through the Gulf of Mexico and rivers and Illinois highways saving $$$ over the coast of new construction.</a:t>
            </a:r>
          </a:p>
        </p:txBody>
      </p:sp>
      <p:pic>
        <p:nvPicPr>
          <p:cNvPr id="53" name="Shape 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1246875"/>
            <a:ext cx="5366224" cy="3632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00950" y="205975"/>
            <a:ext cx="67346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/>
              <a:t>Muon g-2</a:t>
            </a:r>
          </a:p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chemeClr val="accent1"/>
                </a:solidFill>
              </a:rPr>
              <a:t>(pronounced gee minus two)</a:t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7375" y="1063362"/>
            <a:ext cx="3996624" cy="264062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/>
        </p:nvSpPr>
        <p:spPr>
          <a:xfrm>
            <a:off x="89500" y="1179975"/>
            <a:ext cx="4942800" cy="207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50 ft diameter superconducting muon storage ring; data collection should begin in 2016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102300" y="3367475"/>
            <a:ext cx="9271800" cy="153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Goal is to find virtual particles in the difference between the muon’s known “g” value associated with its magnetic field by more precise measurements.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 zero data analysis ongoing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60450" y="1239725"/>
            <a:ext cx="87021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Although Tevatron activity ceased in 2011,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the data is still being assessed for both CDF and DØ.  Recent articles conclude a hadron, X(4140) composed of two quarks and two antiquarks produced at CDF in 2009 and also seen at LHCb and D zero. This is interesting in light of the recent pentaquark spottings at the LHC.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7845" y="-4"/>
            <a:ext cx="1666149" cy="166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X(4140) Baryon? Meson? something else?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1746" y="1299625"/>
            <a:ext cx="5546324" cy="35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From the LINAC to the Booster to the Recycler to the Main Injector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5358225" y="1200150"/>
            <a:ext cx="3328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Seven particle accelerators and storage rings move the proton beam from 35 keV to 120 GeV beams of muons and neutrinos.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331" y="1063375"/>
            <a:ext cx="5239901" cy="386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New/old (see notes about Galileo) technology involves superconducting radio-frequency cavity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(SRF)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1357550" y="1200150"/>
            <a:ext cx="7329299" cy="281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" y="1200150"/>
            <a:ext cx="7329249" cy="358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Familiar experiments in the beam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Main injector at Fermilab provides neutrinos for </a:t>
            </a:r>
            <a:r>
              <a:rPr lang="en">
                <a:solidFill>
                  <a:srgbClr val="000000"/>
                </a:solidFill>
                <a:hlinkClick r:id="rId3"/>
              </a:rPr>
              <a:t>MINOS</a:t>
            </a:r>
            <a:r>
              <a:rPr lang="en">
                <a:solidFill>
                  <a:srgbClr val="000000"/>
                </a:solidFill>
              </a:rPr>
              <a:t>, </a:t>
            </a:r>
            <a:r>
              <a:rPr lang="en">
                <a:solidFill>
                  <a:srgbClr val="000000"/>
                </a:solidFill>
                <a:hlinkClick r:id="rId4"/>
              </a:rPr>
              <a:t>MINERvA</a:t>
            </a:r>
            <a:r>
              <a:rPr lang="en">
                <a:solidFill>
                  <a:srgbClr val="000000"/>
                </a:solidFill>
              </a:rPr>
              <a:t> and </a:t>
            </a:r>
            <a:r>
              <a:rPr lang="en">
                <a:solidFill>
                  <a:srgbClr val="000000"/>
                </a:solidFill>
                <a:hlinkClick r:id="rId5"/>
              </a:rPr>
              <a:t>NOvA</a:t>
            </a:r>
            <a:r>
              <a:rPr lang="en">
                <a:solidFill>
                  <a:srgbClr val="000000"/>
                </a:solidFill>
              </a:rPr>
              <a:t> and the future </a:t>
            </a:r>
            <a:r>
              <a:rPr lang="en">
                <a:solidFill>
                  <a:srgbClr val="000000"/>
                </a:solidFill>
                <a:hlinkClick r:id="rId6"/>
              </a:rPr>
              <a:t>Deep Underground Neutrino Experiment</a:t>
            </a:r>
            <a:r>
              <a:rPr lang="en">
                <a:solidFill>
                  <a:srgbClr val="000000"/>
                </a:solidFill>
              </a:rPr>
              <a:t> (DUNE)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Some proton beams will supply pions for decay into muons for the Muon campus experiments.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Application>Microsoft Office PowerPoint</Application>
  <PresentationFormat>On-screen Show (16:9)</PresentationFormat>
  <Paragraphs>34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swiss</vt:lpstr>
      <vt:lpstr>FermiLab Data Camp 2015</vt:lpstr>
      <vt:lpstr>What’s happening at Fermilab?</vt:lpstr>
      <vt:lpstr>Super ring was transported from Brookhaven</vt:lpstr>
      <vt:lpstr>Muon g-2 (pronounced gee minus two)</vt:lpstr>
      <vt:lpstr>D zero data analysis ongoing</vt:lpstr>
      <vt:lpstr>X(4140) Baryon? Meson? something else?</vt:lpstr>
      <vt:lpstr>From the LINAC to the Booster to the Recycler to the Main Injector</vt:lpstr>
      <vt:lpstr>New/old (see notes about Galileo) technology involves superconducting radio-frequency cavity (SRF)</vt:lpstr>
      <vt:lpstr>Familiar experiments in the beam</vt:lpstr>
      <vt:lpstr>SiDet</vt:lpstr>
      <vt:lpstr>Possibilities for your classroom</vt:lpstr>
      <vt:lpstr>Implementation plans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FermiLab Data Camp 2015</dc:title>
  <dc:creator>Nathan A Unterman</dc:creator>
  <cp:lastModifiedBy>GBHSD</cp:lastModifiedBy>
  <cp:revision>1</cp:revision>
  <dcterms:modified xsi:type="dcterms:W3CDTF">2015-08-03T19:50:22Z</dcterms:modified>
</cp:coreProperties>
</file>