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98" r:id="rId4"/>
    <p:sldId id="257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11" r:id="rId13"/>
    <p:sldId id="288" r:id="rId14"/>
    <p:sldId id="271" r:id="rId15"/>
    <p:sldId id="306" r:id="rId16"/>
    <p:sldId id="307" r:id="rId17"/>
    <p:sldId id="308" r:id="rId18"/>
    <p:sldId id="309" r:id="rId19"/>
    <p:sldId id="290" r:id="rId20"/>
    <p:sldId id="310" r:id="rId21"/>
    <p:sldId id="284" r:id="rId22"/>
    <p:sldId id="261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97" autoAdjust="0"/>
  </p:normalViewPr>
  <p:slideViewPr>
    <p:cSldViewPr>
      <p:cViewPr>
        <p:scale>
          <a:sx n="91" d="100"/>
          <a:sy n="91" d="100"/>
        </p:scale>
        <p:origin x="-1210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5BC740C-E839-4D04-9FD8-51B38138D01E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CA09C1-F1A0-4A63-8AB7-50F43CE904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5263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66DD2E-8CE1-4A73-9416-29A2599752E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>
                <a:cs typeface="Arial" charset="0"/>
              </a:rPr>
              <a:t>≈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B1ECB-E9EE-4090-80A2-10F21AB5FB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849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2B169C-3020-4087-9DA8-A8F0787D95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51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FFF766-7311-4022-9572-F388E8EF2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26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20959D-5F86-409F-B666-A4263F27EA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104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5C790F-B4A4-4077-982D-837F84F617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17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D2D4B3-98DF-4EFB-9BE5-1D2B934FCD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56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C687C6-906C-4D94-A372-8683755232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91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2A2B3E-63BA-4ADA-906C-4CD562CEAF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36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92D52-B168-450F-868A-0533396EE2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57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E76EB4-C929-4307-B70B-A8F318DF1E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26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7A4590-F61A-40AA-BACC-50408CF244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75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EA795-A0C2-4C6B-AD18-3F965ABD22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78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63F3FA7-B3B3-4483-8105-FBA27FBAF9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slac.stanford.edu/vvc/theory/fundamental.html" TargetMode="External"/><Relationship Id="rId2" Type="http://schemas.openxmlformats.org/officeDocument/2006/relationships/hyperlink" Target="http://en.wikipedia.org/wiki/Standard_Mode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</p:spPr>
        <p:txBody>
          <a:bodyPr anchor="ctr"/>
          <a:lstStyle/>
          <a:p>
            <a:pPr eaLnBrk="1" hangingPunct="1"/>
            <a:r>
              <a:rPr lang="en-US" altLang="en-US" sz="5400" smtClean="0">
                <a:latin typeface="Tahoma" pitchFamily="34" charset="0"/>
                <a:cs typeface="Tahoma" pitchFamily="34" charset="0"/>
              </a:rPr>
              <a:t>Introduction to</a:t>
            </a:r>
            <a:br>
              <a:rPr lang="en-US" altLang="en-US" sz="5400" smtClean="0">
                <a:latin typeface="Tahoma" pitchFamily="34" charset="0"/>
                <a:cs typeface="Tahoma" pitchFamily="34" charset="0"/>
              </a:rPr>
            </a:br>
            <a:r>
              <a:rPr lang="en-US" altLang="en-US" sz="5400" smtClean="0">
                <a:latin typeface="Tahoma" pitchFamily="34" charset="0"/>
                <a:cs typeface="Tahoma" pitchFamily="34" charset="0"/>
              </a:rPr>
              <a:t>The Standard Model</a:t>
            </a:r>
          </a:p>
        </p:txBody>
      </p:sp>
      <p:sp>
        <p:nvSpPr>
          <p:cNvPr id="3075" name="Subtitle 1"/>
          <p:cNvSpPr>
            <a:spLocks noGrp="1"/>
          </p:cNvSpPr>
          <p:nvPr>
            <p:ph type="subTitle" idx="1"/>
          </p:nvPr>
        </p:nvSpPr>
        <p:spPr>
          <a:xfrm>
            <a:off x="1066800" y="4495800"/>
            <a:ext cx="6858000" cy="1655763"/>
          </a:xfrm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762000" y="152400"/>
            <a:ext cx="723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      </a:t>
            </a:r>
            <a:r>
              <a:rPr lang="en-US" altLang="en-US">
                <a:latin typeface="Tahoma" pitchFamily="34" charset="0"/>
                <a:cs typeface="Tahoma" pitchFamily="34" charset="0"/>
              </a:rPr>
              <a:t>Back to the Unification of Matter</a:t>
            </a:r>
          </a:p>
        </p:txBody>
      </p:sp>
      <p:pic>
        <p:nvPicPr>
          <p:cNvPr id="1229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762000"/>
            <a:ext cx="44958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914400" y="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ahoma" pitchFamily="34" charset="0"/>
                <a:cs typeface="Tahoma" pitchFamily="34" charset="0"/>
              </a:rPr>
              <a:t>The Fundamental Particles of Nature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1066800" y="685800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Matter Particles: </a:t>
            </a:r>
            <a:r>
              <a:rPr lang="en-US" altLang="en-US" sz="280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spin 1/2 </a:t>
            </a:r>
            <a:endParaRPr lang="en-US" altLang="en-US" sz="280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2590800" y="3429000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b="1"/>
          </a:p>
        </p:txBody>
      </p:sp>
      <p:pic>
        <p:nvPicPr>
          <p:cNvPr id="1331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4800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1219200" y="3657600"/>
            <a:ext cx="670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Force Particles (Bosons): </a:t>
            </a:r>
            <a:r>
              <a:rPr lang="en-US" altLang="en-US" sz="280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Integer spin</a:t>
            </a:r>
            <a:endParaRPr lang="en-US" altLang="en-US" sz="280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9473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845820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1371600" y="6248400"/>
            <a:ext cx="525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800080"/>
                </a:solidFill>
              </a:rPr>
              <a:t>1 Gev = 10</a:t>
            </a:r>
            <a:r>
              <a:rPr lang="en-US" altLang="en-US" sz="2000" baseline="30000">
                <a:solidFill>
                  <a:srgbClr val="800080"/>
                </a:solidFill>
              </a:rPr>
              <a:t>9</a:t>
            </a:r>
            <a:r>
              <a:rPr lang="en-US" altLang="en-US" sz="2000">
                <a:solidFill>
                  <a:srgbClr val="800080"/>
                </a:solidFill>
              </a:rPr>
              <a:t> eV,  (mc</a:t>
            </a:r>
            <a:r>
              <a:rPr lang="en-US" altLang="en-US" sz="2000" baseline="30000">
                <a:solidFill>
                  <a:srgbClr val="800080"/>
                </a:solidFill>
              </a:rPr>
              <a:t>2</a:t>
            </a:r>
            <a:r>
              <a:rPr lang="en-US" altLang="en-US" sz="2000">
                <a:solidFill>
                  <a:srgbClr val="800080"/>
                </a:solidFill>
              </a:rPr>
              <a:t>)</a:t>
            </a:r>
            <a:r>
              <a:rPr lang="en-US" altLang="en-US" sz="2000" baseline="-25000">
                <a:solidFill>
                  <a:srgbClr val="800080"/>
                </a:solidFill>
              </a:rPr>
              <a:t>proton </a:t>
            </a:r>
            <a:r>
              <a:rPr lang="en-US" altLang="en-US" sz="2000">
                <a:solidFill>
                  <a:srgbClr val="800080"/>
                </a:solidFill>
                <a:cs typeface="Arial" charset="0"/>
              </a:rPr>
              <a:t>≈ 1 GeV</a:t>
            </a:r>
            <a:endParaRPr lang="en-US" altLang="en-US" sz="2000" baseline="-25000">
              <a:solidFill>
                <a:srgbClr val="80008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/>
      <p:bldP spid="194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en-US" altLang="en-US" sz="4000" smtClean="0">
                <a:latin typeface="Tahoma" pitchFamily="34" charset="0"/>
                <a:cs typeface="Tahoma" pitchFamily="34" charset="0"/>
              </a:rPr>
              <a:t>Fermions</a:t>
            </a:r>
          </a:p>
        </p:txBody>
      </p:sp>
      <p:sp>
        <p:nvSpPr>
          <p:cNvPr id="25604" name="Rectangle 4"/>
          <p:cNvSpPr>
            <a:spLocks noChangeArrowheads="1"/>
          </p:cNvSpPr>
          <p:nvPr>
            <p:ph type="body" idx="1"/>
          </p:nvPr>
        </p:nvSpPr>
        <p:spPr>
          <a:xfrm>
            <a:off x="685800" y="1295400"/>
            <a:ext cx="8001000" cy="41148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mtClean="0"/>
              <a:t>Fermions are particles that obey the Pauli Exclusion Principle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mtClean="0"/>
              <a:t> A fermion is any particle that has a half-integer spin.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en-US" smtClean="0"/>
              <a:t>Ex.  1/2,   3/2,   5/2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mtClean="0"/>
              <a:t>Quarks and leptons, as well as most composite particles, like protons and neutrons, are fermions.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 bldLvl="2" autoUpdateAnimBg="0" advAuto="2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6387" name="Picture 4" descr="N's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2450" y="457200"/>
            <a:ext cx="8039100" cy="5592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7411" name="Picture 7" descr="n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0100" y="609600"/>
            <a:ext cx="7543800" cy="5395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990600"/>
            <a:ext cx="3581400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914400" y="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ahoma" pitchFamily="34" charset="0"/>
                <a:cs typeface="Tahoma" pitchFamily="34" charset="0"/>
              </a:rPr>
              <a:t>Some Force Diagrams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762000" y="1295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Electromagnetic</a:t>
            </a:r>
          </a:p>
        </p:txBody>
      </p:sp>
      <p:sp>
        <p:nvSpPr>
          <p:cNvPr id="18437" name="Text Box 8"/>
          <p:cNvSpPr txBox="1">
            <a:spLocks noChangeArrowheads="1"/>
          </p:cNvSpPr>
          <p:nvPr/>
        </p:nvSpPr>
        <p:spPr bwMode="auto">
          <a:xfrm>
            <a:off x="685800" y="36576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Strong Nuclear</a:t>
            </a:r>
          </a:p>
        </p:txBody>
      </p:sp>
      <p:pic>
        <p:nvPicPr>
          <p:cNvPr id="1843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810000"/>
            <a:ext cx="6019800" cy="222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27"/>
          <p:cNvSpPr txBox="1">
            <a:spLocks noChangeArrowheads="1"/>
          </p:cNvSpPr>
          <p:nvPr/>
        </p:nvSpPr>
        <p:spPr bwMode="auto">
          <a:xfrm>
            <a:off x="1219200" y="4660900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proton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Weak Nuclear</a:t>
            </a:r>
          </a:p>
        </p:txBody>
      </p:sp>
      <p:pic>
        <p:nvPicPr>
          <p:cNvPr id="19459" name="Picture 5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2819400"/>
            <a:ext cx="2943225" cy="1714500"/>
          </a:xfrm>
          <a:noFill/>
        </p:spPr>
      </p:pic>
      <p:sp>
        <p:nvSpPr>
          <p:cNvPr id="32777" name="Arc 9"/>
          <p:cNvSpPr>
            <a:spLocks/>
          </p:cNvSpPr>
          <p:nvPr/>
        </p:nvSpPr>
        <p:spPr bwMode="auto">
          <a:xfrm rot="7285745" flipH="1" flipV="1">
            <a:off x="3713163" y="2382837"/>
            <a:ext cx="954088" cy="1217613"/>
          </a:xfrm>
          <a:custGeom>
            <a:avLst/>
            <a:gdLst>
              <a:gd name="T0" fmla="*/ 7622766 w 21600"/>
              <a:gd name="T1" fmla="*/ 0 h 27336"/>
              <a:gd name="T2" fmla="*/ 40431688 w 21600"/>
              <a:gd name="T3" fmla="*/ 54235492 h 27336"/>
              <a:gd name="T4" fmla="*/ 0 w 21600"/>
              <a:gd name="T5" fmla="*/ 42148759 h 27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7336" fill="none" extrusionOk="0">
                <a:moveTo>
                  <a:pt x="3906" y="0"/>
                </a:moveTo>
                <a:cubicBezTo>
                  <a:pt x="14157" y="1885"/>
                  <a:pt x="21600" y="10821"/>
                  <a:pt x="21600" y="21244"/>
                </a:cubicBezTo>
                <a:cubicBezTo>
                  <a:pt x="21600" y="23306"/>
                  <a:pt x="21304" y="25357"/>
                  <a:pt x="20723" y="27336"/>
                </a:cubicBezTo>
              </a:path>
              <a:path w="21600" h="27336" stroke="0" extrusionOk="0">
                <a:moveTo>
                  <a:pt x="3906" y="0"/>
                </a:moveTo>
                <a:cubicBezTo>
                  <a:pt x="14157" y="1885"/>
                  <a:pt x="21600" y="10821"/>
                  <a:pt x="21600" y="21244"/>
                </a:cubicBezTo>
                <a:cubicBezTo>
                  <a:pt x="21600" y="23306"/>
                  <a:pt x="21304" y="25357"/>
                  <a:pt x="20723" y="27336"/>
                </a:cubicBezTo>
                <a:lnTo>
                  <a:pt x="0" y="21244"/>
                </a:lnTo>
                <a:lnTo>
                  <a:pt x="3906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2362200" y="2743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d</a:t>
            </a:r>
          </a:p>
        </p:txBody>
      </p:sp>
      <p:sp>
        <p:nvSpPr>
          <p:cNvPr id="19462" name="Text Box 11"/>
          <p:cNvSpPr txBox="1">
            <a:spLocks noChangeArrowheads="1"/>
          </p:cNvSpPr>
          <p:nvPr/>
        </p:nvSpPr>
        <p:spPr bwMode="auto">
          <a:xfrm>
            <a:off x="2362200" y="3505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d</a:t>
            </a:r>
          </a:p>
        </p:txBody>
      </p:sp>
      <p:sp>
        <p:nvSpPr>
          <p:cNvPr id="19463" name="Text Box 12"/>
          <p:cNvSpPr txBox="1">
            <a:spLocks noChangeArrowheads="1"/>
          </p:cNvSpPr>
          <p:nvPr/>
        </p:nvSpPr>
        <p:spPr bwMode="auto">
          <a:xfrm>
            <a:off x="5791200" y="3505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d</a:t>
            </a:r>
          </a:p>
        </p:txBody>
      </p:sp>
      <p:sp>
        <p:nvSpPr>
          <p:cNvPr id="19464" name="Text Box 13"/>
          <p:cNvSpPr txBox="1">
            <a:spLocks noChangeArrowheads="1"/>
          </p:cNvSpPr>
          <p:nvPr/>
        </p:nvSpPr>
        <p:spPr bwMode="auto">
          <a:xfrm>
            <a:off x="2362200" y="4267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u</a:t>
            </a:r>
          </a:p>
        </p:txBody>
      </p:sp>
      <p:sp>
        <p:nvSpPr>
          <p:cNvPr id="19465" name="Text Box 14"/>
          <p:cNvSpPr txBox="1">
            <a:spLocks noChangeArrowheads="1"/>
          </p:cNvSpPr>
          <p:nvPr/>
        </p:nvSpPr>
        <p:spPr bwMode="auto">
          <a:xfrm>
            <a:off x="5791200" y="4267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u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3962400" y="2133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W</a:t>
            </a:r>
            <a:r>
              <a:rPr lang="en-US" altLang="en-US" sz="2000" baseline="30000"/>
              <a:t>--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228600" y="1219200"/>
            <a:ext cx="3962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∆E∆t › h/2</a:t>
            </a:r>
            <a:r>
              <a:rPr lang="el-GR" altLang="en-US" sz="200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π</a:t>
            </a:r>
            <a:r>
              <a:rPr lang="en-US" altLang="en-US" sz="200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Uncertainty  Principle</a:t>
            </a:r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V="1">
            <a:off x="4038600" y="2362200"/>
            <a:ext cx="1295400" cy="533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flipV="1">
            <a:off x="5334000" y="19812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5334000" y="2362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419600" y="2057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W</a:t>
            </a:r>
            <a:r>
              <a:rPr lang="en-US" altLang="en-US" sz="2000" baseline="30000"/>
              <a:t>-- 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172200" y="18288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e</a:t>
            </a:r>
            <a:r>
              <a:rPr lang="en-US" altLang="en-US" sz="2000" baseline="30000"/>
              <a:t>--</a:t>
            </a:r>
            <a:endParaRPr lang="en-US" altLang="en-US" sz="2000"/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6096000" y="2438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cs typeface="Arial" charset="0"/>
              </a:rPr>
              <a:t> </a:t>
            </a:r>
            <a:r>
              <a:rPr lang="el-GR" altLang="en-US" sz="2000">
                <a:cs typeface="Arial" charset="0"/>
              </a:rPr>
              <a:t>ν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5715000" y="2743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d</a:t>
            </a:r>
          </a:p>
        </p:txBody>
      </p:sp>
      <p:sp>
        <p:nvSpPr>
          <p:cNvPr id="19475" name="Text Box 33"/>
          <p:cNvSpPr txBox="1">
            <a:spLocks noChangeArrowheads="1"/>
          </p:cNvSpPr>
          <p:nvPr/>
        </p:nvSpPr>
        <p:spPr bwMode="auto">
          <a:xfrm>
            <a:off x="990600" y="3505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6600"/>
                </a:solidFill>
              </a:rPr>
              <a:t>neutron</a:t>
            </a: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6400800" y="3429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6600"/>
                </a:solidFill>
              </a:rPr>
              <a:t>neutron</a:t>
            </a:r>
          </a:p>
        </p:txBody>
      </p:sp>
      <p:sp>
        <p:nvSpPr>
          <p:cNvPr id="32806" name="Arc 38"/>
          <p:cNvSpPr>
            <a:spLocks/>
          </p:cNvSpPr>
          <p:nvPr/>
        </p:nvSpPr>
        <p:spPr bwMode="auto">
          <a:xfrm rot="5400000" flipH="1" flipV="1">
            <a:off x="2064544" y="3879056"/>
            <a:ext cx="3733800" cy="1004888"/>
          </a:xfrm>
          <a:custGeom>
            <a:avLst/>
            <a:gdLst>
              <a:gd name="T0" fmla="*/ 575178753 w 21600"/>
              <a:gd name="T1" fmla="*/ 0 h 20821"/>
              <a:gd name="T2" fmla="*/ 555098687 w 21600"/>
              <a:gd name="T3" fmla="*/ 48499106 h 20821"/>
              <a:gd name="T4" fmla="*/ 0 w 21600"/>
              <a:gd name="T5" fmla="*/ 22827478 h 208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821" fill="none" extrusionOk="0">
                <a:moveTo>
                  <a:pt x="19248" y="0"/>
                </a:moveTo>
                <a:cubicBezTo>
                  <a:pt x="20794" y="3035"/>
                  <a:pt x="21600" y="6393"/>
                  <a:pt x="21600" y="9800"/>
                </a:cubicBezTo>
                <a:cubicBezTo>
                  <a:pt x="21600" y="13678"/>
                  <a:pt x="20555" y="17485"/>
                  <a:pt x="18576" y="20820"/>
                </a:cubicBezTo>
              </a:path>
              <a:path w="21600" h="20821" stroke="0" extrusionOk="0">
                <a:moveTo>
                  <a:pt x="19248" y="0"/>
                </a:moveTo>
                <a:cubicBezTo>
                  <a:pt x="20794" y="3035"/>
                  <a:pt x="21600" y="6393"/>
                  <a:pt x="21600" y="9800"/>
                </a:cubicBezTo>
                <a:cubicBezTo>
                  <a:pt x="21600" y="13678"/>
                  <a:pt x="20555" y="17485"/>
                  <a:pt x="18576" y="20820"/>
                </a:cubicBezTo>
                <a:lnTo>
                  <a:pt x="0" y="9800"/>
                </a:lnTo>
                <a:lnTo>
                  <a:pt x="19248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2807" name="Arc 39"/>
          <p:cNvSpPr>
            <a:spLocks/>
          </p:cNvSpPr>
          <p:nvPr/>
        </p:nvSpPr>
        <p:spPr bwMode="auto">
          <a:xfrm rot="4729926" flipH="1" flipV="1">
            <a:off x="2902744" y="3802856"/>
            <a:ext cx="3733800" cy="1004888"/>
          </a:xfrm>
          <a:custGeom>
            <a:avLst/>
            <a:gdLst>
              <a:gd name="T0" fmla="*/ 575178753 w 21600"/>
              <a:gd name="T1" fmla="*/ 0 h 20821"/>
              <a:gd name="T2" fmla="*/ 555098687 w 21600"/>
              <a:gd name="T3" fmla="*/ 48499106 h 20821"/>
              <a:gd name="T4" fmla="*/ 0 w 21600"/>
              <a:gd name="T5" fmla="*/ 22827478 h 208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821" fill="none" extrusionOk="0">
                <a:moveTo>
                  <a:pt x="19248" y="0"/>
                </a:moveTo>
                <a:cubicBezTo>
                  <a:pt x="20794" y="3035"/>
                  <a:pt x="21600" y="6393"/>
                  <a:pt x="21600" y="9800"/>
                </a:cubicBezTo>
                <a:cubicBezTo>
                  <a:pt x="21600" y="13678"/>
                  <a:pt x="20555" y="17485"/>
                  <a:pt x="18576" y="20820"/>
                </a:cubicBezTo>
              </a:path>
              <a:path w="21600" h="20821" stroke="0" extrusionOk="0">
                <a:moveTo>
                  <a:pt x="19248" y="0"/>
                </a:moveTo>
                <a:cubicBezTo>
                  <a:pt x="20794" y="3035"/>
                  <a:pt x="21600" y="6393"/>
                  <a:pt x="21600" y="9800"/>
                </a:cubicBezTo>
                <a:cubicBezTo>
                  <a:pt x="21600" y="13678"/>
                  <a:pt x="20555" y="17485"/>
                  <a:pt x="18576" y="20820"/>
                </a:cubicBezTo>
                <a:lnTo>
                  <a:pt x="0" y="9800"/>
                </a:lnTo>
                <a:lnTo>
                  <a:pt x="19248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6400800" y="3429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</a:rPr>
              <a:t>proton</a:t>
            </a:r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5715000" y="2743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u</a:t>
            </a:r>
          </a:p>
        </p:txBody>
      </p:sp>
      <p:sp>
        <p:nvSpPr>
          <p:cNvPr id="32813" name="Text Box 45"/>
          <p:cNvSpPr txBox="1">
            <a:spLocks noChangeArrowheads="1"/>
          </p:cNvSpPr>
          <p:nvPr/>
        </p:nvSpPr>
        <p:spPr bwMode="auto">
          <a:xfrm>
            <a:off x="914400" y="5334000"/>
            <a:ext cx="609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Beta (</a:t>
            </a:r>
            <a:r>
              <a:rPr lang="el-GR" altLang="en-US" sz="28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en-US" altLang="en-US" sz="28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) decay:  n</a:t>
            </a:r>
            <a:r>
              <a:rPr lang="en-US" altLang="en-US" sz="2800">
                <a:solidFill>
                  <a:srgbClr val="FF0000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 -&gt; p + e</a:t>
            </a:r>
            <a:r>
              <a:rPr lang="en-US" altLang="en-US" sz="2800" baseline="30000">
                <a:solidFill>
                  <a:srgbClr val="FF0000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-</a:t>
            </a:r>
            <a:r>
              <a:rPr lang="en-US" altLang="en-US" sz="2800">
                <a:solidFill>
                  <a:srgbClr val="FF0000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 + </a:t>
            </a:r>
            <a:r>
              <a:rPr lang="el-GR" altLang="en-US" sz="2800">
                <a:solidFill>
                  <a:srgbClr val="FF0000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ν</a:t>
            </a:r>
            <a:endParaRPr lang="el-GR" altLang="en-US" sz="2800" baseline="3000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20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 animBg="1"/>
      <p:bldP spid="32777" grpId="1" animBg="1"/>
      <p:bldP spid="32785" grpId="0"/>
      <p:bldP spid="32785" grpId="1"/>
      <p:bldP spid="32785" grpId="2"/>
      <p:bldP spid="32785" grpId="3"/>
      <p:bldP spid="32786" grpId="0"/>
      <p:bldP spid="32789" grpId="0" animBg="1"/>
      <p:bldP spid="32789" grpId="1" animBg="1"/>
      <p:bldP spid="32790" grpId="0" animBg="1"/>
      <p:bldP spid="32791" grpId="0" animBg="1"/>
      <p:bldP spid="32792" grpId="0"/>
      <p:bldP spid="32792" grpId="1"/>
      <p:bldP spid="32793" grpId="0"/>
      <p:bldP spid="32794" grpId="0"/>
      <p:bldP spid="32795" grpId="0"/>
      <p:bldP spid="32802" grpId="0"/>
      <p:bldP spid="32806" grpId="0" animBg="1"/>
      <p:bldP spid="32806" grpId="1" animBg="1"/>
      <p:bldP spid="32807" grpId="0" animBg="1"/>
      <p:bldP spid="32807" grpId="1" animBg="1"/>
      <p:bldP spid="32811" grpId="0"/>
      <p:bldP spid="32812" grpId="0"/>
      <p:bldP spid="328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How do Forces merge (or Freeze-out) ?</a:t>
            </a:r>
            <a:br>
              <a:rPr lang="en-US" altLang="en-US" sz="28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en-US" altLang="en-US" sz="28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e.g. Electro-Weak Unification</a:t>
            </a:r>
          </a:p>
        </p:txBody>
      </p:sp>
      <p:pic>
        <p:nvPicPr>
          <p:cNvPr id="20483" name="Picture 5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2362200"/>
            <a:ext cx="3733800" cy="2305050"/>
          </a:xfrm>
          <a:noFill/>
        </p:spPr>
      </p:pic>
      <p:pic>
        <p:nvPicPr>
          <p:cNvPr id="20484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2044700"/>
            <a:ext cx="3124200" cy="2260600"/>
          </a:xfrm>
          <a:noFill/>
        </p:spPr>
      </p:pic>
      <p:sp>
        <p:nvSpPr>
          <p:cNvPr id="20485" name="Text Box 9"/>
          <p:cNvSpPr txBox="1">
            <a:spLocks noChangeArrowheads="1"/>
          </p:cNvSpPr>
          <p:nvPr/>
        </p:nvSpPr>
        <p:spPr bwMode="auto">
          <a:xfrm>
            <a:off x="533400" y="5257800"/>
            <a:ext cx="8305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Comic Sans MS" pitchFamily="66" charset="0"/>
              </a:rPr>
              <a:t>    </a:t>
            </a:r>
            <a:r>
              <a:rPr lang="en-US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At energies ›› 100 GeV the Z</a:t>
            </a:r>
            <a:r>
              <a:rPr lang="en-US" altLang="en-US" sz="2400" baseline="300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0 </a:t>
            </a:r>
            <a:r>
              <a:rPr lang="en-US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and photon can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 be equally produced (i.e. the two forces act the same)</a:t>
            </a:r>
            <a:endParaRPr lang="en-US" altLang="en-US" sz="2400" baseline="3000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486" name="Text Box 11"/>
          <p:cNvSpPr txBox="1">
            <a:spLocks noChangeArrowheads="1"/>
          </p:cNvSpPr>
          <p:nvPr/>
        </p:nvSpPr>
        <p:spPr bwMode="auto">
          <a:xfrm>
            <a:off x="1447800" y="14478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Electromagnetic</a:t>
            </a:r>
          </a:p>
        </p:txBody>
      </p:sp>
      <p:sp>
        <p:nvSpPr>
          <p:cNvPr id="20487" name="Text Box 12"/>
          <p:cNvSpPr txBox="1">
            <a:spLocks noChangeArrowheads="1"/>
          </p:cNvSpPr>
          <p:nvPr/>
        </p:nvSpPr>
        <p:spPr bwMode="auto">
          <a:xfrm>
            <a:off x="5257800" y="1447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Weak-Nuclear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rgbClr val="CC0000"/>
                </a:solidFill>
              </a:rPr>
              <a:t>Annihilation and Creation</a:t>
            </a:r>
          </a:p>
        </p:txBody>
      </p:sp>
      <p:pic>
        <p:nvPicPr>
          <p:cNvPr id="36869" name="Picture 5"/>
          <p:cNvPicPr preferRelativeResize="0">
            <a:picLocks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4343400"/>
            <a:ext cx="1435100" cy="209550"/>
          </a:xfrm>
          <a:noFill/>
        </p:spPr>
      </p:pic>
      <p:pic>
        <p:nvPicPr>
          <p:cNvPr id="21508" name="Picture 63"/>
          <p:cNvPicPr preferRelativeResize="0">
            <a:picLocks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752600"/>
            <a:ext cx="1087438" cy="192088"/>
          </a:xfrm>
          <a:noFill/>
        </p:spPr>
      </p:pic>
      <p:pic>
        <p:nvPicPr>
          <p:cNvPr id="36907" name="Picture 43"/>
          <p:cNvPicPr preferRelativeResize="0">
            <a:picLocks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5943600"/>
            <a:ext cx="1527175" cy="209550"/>
          </a:xfrm>
          <a:noFill/>
        </p:spPr>
      </p:pic>
      <p:sp>
        <p:nvSpPr>
          <p:cNvPr id="21510" name="Line 7"/>
          <p:cNvSpPr>
            <a:spLocks noChangeShapeType="1"/>
          </p:cNvSpPr>
          <p:nvPr/>
        </p:nvSpPr>
        <p:spPr bwMode="auto">
          <a:xfrm>
            <a:off x="1295400" y="12954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 flipV="1">
            <a:off x="1143000" y="1828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1066800" y="685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Annihilation</a:t>
            </a:r>
          </a:p>
        </p:txBody>
      </p:sp>
      <p:pic>
        <p:nvPicPr>
          <p:cNvPr id="21513" name="Picture 1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752600"/>
            <a:ext cx="1087438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4" name="Text Box 13"/>
          <p:cNvSpPr txBox="1">
            <a:spLocks noChangeArrowheads="1"/>
          </p:cNvSpPr>
          <p:nvPr/>
        </p:nvSpPr>
        <p:spPr bwMode="auto">
          <a:xfrm>
            <a:off x="5257800" y="6858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Creation</a:t>
            </a:r>
          </a:p>
        </p:txBody>
      </p:sp>
      <p:sp>
        <p:nvSpPr>
          <p:cNvPr id="21515" name="Line 14"/>
          <p:cNvSpPr>
            <a:spLocks noChangeShapeType="1"/>
          </p:cNvSpPr>
          <p:nvPr/>
        </p:nvSpPr>
        <p:spPr bwMode="auto">
          <a:xfrm flipV="1">
            <a:off x="6629400" y="15240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5"/>
          <p:cNvSpPr>
            <a:spLocks noChangeShapeType="1"/>
          </p:cNvSpPr>
          <p:nvPr/>
        </p:nvSpPr>
        <p:spPr bwMode="auto">
          <a:xfrm>
            <a:off x="6705600" y="1905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17" name="Picture 17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819400"/>
            <a:ext cx="1087438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8" name="Line 18"/>
          <p:cNvSpPr>
            <a:spLocks noChangeShapeType="1"/>
          </p:cNvSpPr>
          <p:nvPr/>
        </p:nvSpPr>
        <p:spPr bwMode="auto">
          <a:xfrm flipV="1">
            <a:off x="6705600" y="2590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9"/>
          <p:cNvSpPr>
            <a:spLocks noChangeShapeType="1"/>
          </p:cNvSpPr>
          <p:nvPr/>
        </p:nvSpPr>
        <p:spPr bwMode="auto">
          <a:xfrm>
            <a:off x="6781800" y="2971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20" name="Picture 20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95600"/>
            <a:ext cx="1087438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21" name="Line 21"/>
          <p:cNvSpPr>
            <a:spLocks noChangeShapeType="1"/>
          </p:cNvSpPr>
          <p:nvPr/>
        </p:nvSpPr>
        <p:spPr bwMode="auto">
          <a:xfrm>
            <a:off x="1219200" y="2590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22"/>
          <p:cNvSpPr>
            <a:spLocks noChangeShapeType="1"/>
          </p:cNvSpPr>
          <p:nvPr/>
        </p:nvSpPr>
        <p:spPr bwMode="auto">
          <a:xfrm flipV="1">
            <a:off x="1219200" y="2971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27"/>
          <p:cNvSpPr txBox="1">
            <a:spLocks noChangeArrowheads="1"/>
          </p:cNvSpPr>
          <p:nvPr/>
        </p:nvSpPr>
        <p:spPr bwMode="auto">
          <a:xfrm>
            <a:off x="762000" y="1066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</a:t>
            </a:r>
            <a:r>
              <a:rPr lang="en-US" altLang="en-US" sz="2400" baseline="30000"/>
              <a:t>-</a:t>
            </a:r>
          </a:p>
        </p:txBody>
      </p:sp>
      <p:sp>
        <p:nvSpPr>
          <p:cNvPr id="21524" name="Text Box 28"/>
          <p:cNvSpPr txBox="1">
            <a:spLocks noChangeArrowheads="1"/>
          </p:cNvSpPr>
          <p:nvPr/>
        </p:nvSpPr>
        <p:spPr bwMode="auto">
          <a:xfrm>
            <a:off x="685800" y="2362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</a:t>
            </a:r>
            <a:r>
              <a:rPr lang="en-US" altLang="en-US" sz="2400" baseline="30000"/>
              <a:t>-</a:t>
            </a:r>
          </a:p>
        </p:txBody>
      </p:sp>
      <p:sp>
        <p:nvSpPr>
          <p:cNvPr id="21525" name="Text Box 29"/>
          <p:cNvSpPr txBox="1">
            <a:spLocks noChangeArrowheads="1"/>
          </p:cNvSpPr>
          <p:nvPr/>
        </p:nvSpPr>
        <p:spPr bwMode="auto">
          <a:xfrm>
            <a:off x="7467600" y="1219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</a:t>
            </a:r>
            <a:r>
              <a:rPr lang="en-US" altLang="en-US" sz="2400" baseline="30000"/>
              <a:t>-</a:t>
            </a:r>
          </a:p>
        </p:txBody>
      </p:sp>
      <p:sp>
        <p:nvSpPr>
          <p:cNvPr id="21526" name="Text Box 30"/>
          <p:cNvSpPr txBox="1">
            <a:spLocks noChangeArrowheads="1"/>
          </p:cNvSpPr>
          <p:nvPr/>
        </p:nvSpPr>
        <p:spPr bwMode="auto">
          <a:xfrm>
            <a:off x="609600" y="1981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e+</a:t>
            </a:r>
            <a:endParaRPr lang="en-US" altLang="en-US" sz="2400" baseline="30000"/>
          </a:p>
        </p:txBody>
      </p:sp>
      <p:sp>
        <p:nvSpPr>
          <p:cNvPr id="21527" name="Text Box 31"/>
          <p:cNvSpPr txBox="1">
            <a:spLocks noChangeArrowheads="1"/>
          </p:cNvSpPr>
          <p:nvPr/>
        </p:nvSpPr>
        <p:spPr bwMode="auto">
          <a:xfrm>
            <a:off x="685800" y="3048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e+</a:t>
            </a:r>
            <a:endParaRPr lang="en-US" altLang="en-US" sz="2400" baseline="30000"/>
          </a:p>
        </p:txBody>
      </p:sp>
      <p:sp>
        <p:nvSpPr>
          <p:cNvPr id="21528" name="Text Box 32"/>
          <p:cNvSpPr txBox="1">
            <a:spLocks noChangeArrowheads="1"/>
          </p:cNvSpPr>
          <p:nvPr/>
        </p:nvSpPr>
        <p:spPr bwMode="auto">
          <a:xfrm>
            <a:off x="7391400" y="1981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e+</a:t>
            </a:r>
            <a:endParaRPr lang="en-US" altLang="en-US" sz="2400" baseline="30000"/>
          </a:p>
        </p:txBody>
      </p:sp>
      <p:sp>
        <p:nvSpPr>
          <p:cNvPr id="21529" name="Text Box 33"/>
          <p:cNvSpPr txBox="1">
            <a:spLocks noChangeArrowheads="1"/>
          </p:cNvSpPr>
          <p:nvPr/>
        </p:nvSpPr>
        <p:spPr bwMode="auto">
          <a:xfrm>
            <a:off x="7467600" y="236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n-US" sz="2400">
                <a:latin typeface="Comic Sans MS" pitchFamily="66" charset="0"/>
              </a:rPr>
              <a:t>μ</a:t>
            </a:r>
            <a:r>
              <a:rPr lang="en-US" altLang="en-US" sz="2400" baseline="30000">
                <a:latin typeface="Comic Sans MS" pitchFamily="66" charset="0"/>
              </a:rPr>
              <a:t>-</a:t>
            </a:r>
            <a:endParaRPr lang="el-GR" altLang="en-US" sz="2400" baseline="30000">
              <a:latin typeface="Comic Sans MS" pitchFamily="66" charset="0"/>
            </a:endParaRPr>
          </a:p>
        </p:txBody>
      </p:sp>
      <p:sp>
        <p:nvSpPr>
          <p:cNvPr id="21530" name="Text Box 34"/>
          <p:cNvSpPr txBox="1">
            <a:spLocks noChangeArrowheads="1"/>
          </p:cNvSpPr>
          <p:nvPr/>
        </p:nvSpPr>
        <p:spPr bwMode="auto">
          <a:xfrm>
            <a:off x="7467600" y="3048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n-US" sz="2400">
                <a:latin typeface="Comic Sans MS" pitchFamily="66" charset="0"/>
              </a:rPr>
              <a:t>μ</a:t>
            </a:r>
            <a:r>
              <a:rPr lang="en-US" altLang="en-US" sz="2400" baseline="30000">
                <a:latin typeface="Comic Sans MS" pitchFamily="66" charset="0"/>
              </a:rPr>
              <a:t>+</a:t>
            </a:r>
            <a:endParaRPr lang="el-GR" altLang="en-US" sz="2400" baseline="30000">
              <a:latin typeface="Comic Sans MS" pitchFamily="66" charset="0"/>
            </a:endParaRPr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0" y="33528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Thus should be able to produce </a:t>
            </a:r>
            <a:r>
              <a:rPr lang="el-GR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μμ</a:t>
            </a:r>
            <a:r>
              <a:rPr lang="en-US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in e</a:t>
            </a:r>
            <a:r>
              <a:rPr lang="en-US" altLang="en-US" sz="2400" baseline="300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-</a:t>
            </a:r>
            <a:r>
              <a:rPr lang="en-US" altLang="en-US" sz="24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e+ annihilation</a:t>
            </a:r>
            <a:endParaRPr lang="el-GR" altLang="en-US" sz="240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6903" name="Line 39"/>
          <p:cNvSpPr>
            <a:spLocks noChangeShapeType="1"/>
          </p:cNvSpPr>
          <p:nvPr/>
        </p:nvSpPr>
        <p:spPr bwMode="auto">
          <a:xfrm>
            <a:off x="2438400" y="38862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4" name="Line 40"/>
          <p:cNvSpPr>
            <a:spLocks noChangeShapeType="1"/>
          </p:cNvSpPr>
          <p:nvPr/>
        </p:nvSpPr>
        <p:spPr bwMode="auto">
          <a:xfrm flipV="1">
            <a:off x="2286000" y="44196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5" name="Line 41"/>
          <p:cNvSpPr>
            <a:spLocks noChangeShapeType="1"/>
          </p:cNvSpPr>
          <p:nvPr/>
        </p:nvSpPr>
        <p:spPr bwMode="auto">
          <a:xfrm>
            <a:off x="2209800" y="54864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6" name="Line 42"/>
          <p:cNvSpPr>
            <a:spLocks noChangeShapeType="1"/>
          </p:cNvSpPr>
          <p:nvPr/>
        </p:nvSpPr>
        <p:spPr bwMode="auto">
          <a:xfrm flipV="1">
            <a:off x="2057400" y="6019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0" name="Line 46"/>
          <p:cNvSpPr>
            <a:spLocks noChangeShapeType="1"/>
          </p:cNvSpPr>
          <p:nvPr/>
        </p:nvSpPr>
        <p:spPr bwMode="auto">
          <a:xfrm>
            <a:off x="4495800" y="4495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1" name="Line 47"/>
          <p:cNvSpPr>
            <a:spLocks noChangeShapeType="1"/>
          </p:cNvSpPr>
          <p:nvPr/>
        </p:nvSpPr>
        <p:spPr bwMode="auto">
          <a:xfrm>
            <a:off x="4343400" y="6096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4" name="Line 50"/>
          <p:cNvSpPr>
            <a:spLocks noChangeShapeType="1"/>
          </p:cNvSpPr>
          <p:nvPr/>
        </p:nvSpPr>
        <p:spPr bwMode="auto">
          <a:xfrm flipV="1">
            <a:off x="4495800" y="4114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5" name="Line 51"/>
          <p:cNvSpPr>
            <a:spLocks noChangeShapeType="1"/>
          </p:cNvSpPr>
          <p:nvPr/>
        </p:nvSpPr>
        <p:spPr bwMode="auto">
          <a:xfrm flipV="1">
            <a:off x="4343400" y="57150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6" name="Text Box 52"/>
          <p:cNvSpPr txBox="1"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</a:t>
            </a:r>
            <a:r>
              <a:rPr lang="en-US" altLang="en-US" sz="2400" baseline="30000"/>
              <a:t>-</a:t>
            </a:r>
          </a:p>
        </p:txBody>
      </p:sp>
      <p:sp>
        <p:nvSpPr>
          <p:cNvPr id="36917" name="Text Box 53"/>
          <p:cNvSpPr txBox="1">
            <a:spLocks noChangeArrowheads="1"/>
          </p:cNvSpPr>
          <p:nvPr/>
        </p:nvSpPr>
        <p:spPr bwMode="auto">
          <a:xfrm>
            <a:off x="1676400" y="5257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</a:t>
            </a:r>
            <a:r>
              <a:rPr lang="en-US" altLang="en-US" sz="2400" baseline="30000"/>
              <a:t>-</a:t>
            </a:r>
          </a:p>
        </p:txBody>
      </p:sp>
      <p:sp>
        <p:nvSpPr>
          <p:cNvPr id="36918" name="Text Box 54"/>
          <p:cNvSpPr txBox="1">
            <a:spLocks noChangeArrowheads="1"/>
          </p:cNvSpPr>
          <p:nvPr/>
        </p:nvSpPr>
        <p:spPr bwMode="auto">
          <a:xfrm>
            <a:off x="1828800" y="4572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e+</a:t>
            </a:r>
            <a:endParaRPr lang="en-US" altLang="en-US" sz="2400" baseline="30000"/>
          </a:p>
        </p:txBody>
      </p:sp>
      <p:sp>
        <p:nvSpPr>
          <p:cNvPr id="36919" name="Text Box 55"/>
          <p:cNvSpPr txBox="1">
            <a:spLocks noChangeArrowheads="1"/>
          </p:cNvSpPr>
          <p:nvPr/>
        </p:nvSpPr>
        <p:spPr bwMode="auto">
          <a:xfrm>
            <a:off x="1524000" y="617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e+</a:t>
            </a:r>
            <a:endParaRPr lang="en-US" altLang="en-US" sz="2400" baseline="30000"/>
          </a:p>
        </p:txBody>
      </p:sp>
      <p:sp>
        <p:nvSpPr>
          <p:cNvPr id="36920" name="Text Box 56"/>
          <p:cNvSpPr txBox="1">
            <a:spLocks noChangeArrowheads="1"/>
          </p:cNvSpPr>
          <p:nvPr/>
        </p:nvSpPr>
        <p:spPr bwMode="auto">
          <a:xfrm>
            <a:off x="5257800" y="3886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n-US" sz="2400">
                <a:latin typeface="Comic Sans MS" pitchFamily="66" charset="0"/>
              </a:rPr>
              <a:t>μ</a:t>
            </a:r>
            <a:r>
              <a:rPr lang="en-US" altLang="en-US" sz="2400" baseline="30000">
                <a:latin typeface="Comic Sans MS" pitchFamily="66" charset="0"/>
              </a:rPr>
              <a:t>-</a:t>
            </a:r>
            <a:endParaRPr lang="el-GR" altLang="en-US" sz="2400" baseline="30000">
              <a:latin typeface="Comic Sans MS" pitchFamily="66" charset="0"/>
            </a:endParaRPr>
          </a:p>
        </p:txBody>
      </p:sp>
      <p:sp>
        <p:nvSpPr>
          <p:cNvPr id="36922" name="Text Box 58"/>
          <p:cNvSpPr txBox="1">
            <a:spLocks noChangeArrowheads="1"/>
          </p:cNvSpPr>
          <p:nvPr/>
        </p:nvSpPr>
        <p:spPr bwMode="auto">
          <a:xfrm>
            <a:off x="5257800" y="4648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n-US" sz="2400">
                <a:latin typeface="Comic Sans MS" pitchFamily="66" charset="0"/>
              </a:rPr>
              <a:t>μ</a:t>
            </a:r>
            <a:r>
              <a:rPr lang="en-US" altLang="en-US" sz="2400" baseline="30000">
                <a:latin typeface="Comic Sans MS" pitchFamily="66" charset="0"/>
              </a:rPr>
              <a:t>+</a:t>
            </a:r>
            <a:endParaRPr lang="el-GR" altLang="en-US" sz="2400" baseline="30000">
              <a:latin typeface="Comic Sans MS" pitchFamily="66" charset="0"/>
            </a:endParaRPr>
          </a:p>
        </p:txBody>
      </p:sp>
      <p:sp>
        <p:nvSpPr>
          <p:cNvPr id="36923" name="Text Box 59"/>
          <p:cNvSpPr txBox="1">
            <a:spLocks noChangeArrowheads="1"/>
          </p:cNvSpPr>
          <p:nvPr/>
        </p:nvSpPr>
        <p:spPr bwMode="auto">
          <a:xfrm>
            <a:off x="5105400" y="5486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</a:rPr>
              <a:t>q</a:t>
            </a:r>
            <a:r>
              <a:rPr lang="en-US" altLang="en-US" sz="2400" baseline="30000">
                <a:solidFill>
                  <a:srgbClr val="0000CC"/>
                </a:solidFill>
              </a:rPr>
              <a:t>-</a:t>
            </a:r>
          </a:p>
        </p:txBody>
      </p:sp>
      <p:sp>
        <p:nvSpPr>
          <p:cNvPr id="36925" name="Text Box 61"/>
          <p:cNvSpPr txBox="1">
            <a:spLocks noChangeArrowheads="1"/>
          </p:cNvSpPr>
          <p:nvPr/>
        </p:nvSpPr>
        <p:spPr bwMode="auto">
          <a:xfrm>
            <a:off x="5181600" y="6172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q</a:t>
            </a:r>
            <a:r>
              <a:rPr lang="en-US" altLang="en-US" sz="2400" baseline="300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6926" name="Text Box 62"/>
          <p:cNvSpPr txBox="1">
            <a:spLocks noChangeArrowheads="1"/>
          </p:cNvSpPr>
          <p:nvPr/>
        </p:nvSpPr>
        <p:spPr bwMode="auto">
          <a:xfrm>
            <a:off x="3200400" y="49530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CC"/>
                </a:solidFill>
                <a:latin typeface="Comic Sans MS" pitchFamily="66" charset="0"/>
              </a:rPr>
              <a:t>or</a:t>
            </a:r>
          </a:p>
        </p:txBody>
      </p:sp>
      <p:pic>
        <p:nvPicPr>
          <p:cNvPr id="21549" name="Picture 65"/>
          <p:cNvPicPr>
            <a:picLocks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2200" y="1371600"/>
            <a:ext cx="192088" cy="368300"/>
          </a:xfrm>
          <a:noFill/>
        </p:spPr>
      </p:pic>
      <p:pic>
        <p:nvPicPr>
          <p:cNvPr id="21550" name="Picture 6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371600"/>
            <a:ext cx="1920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51" name="Picture 6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14600"/>
            <a:ext cx="1920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52" name="Picture 6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438400"/>
            <a:ext cx="1920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34" name="Picture 7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038600"/>
            <a:ext cx="1920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35" name="Picture 7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562600"/>
            <a:ext cx="1920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936" name="Text Box 72"/>
          <p:cNvSpPr txBox="1">
            <a:spLocks noChangeArrowheads="1"/>
          </p:cNvSpPr>
          <p:nvPr/>
        </p:nvSpPr>
        <p:spPr bwMode="auto">
          <a:xfrm>
            <a:off x="6477000" y="5867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Comic Sans MS" pitchFamily="66" charset="0"/>
              </a:rPr>
              <a:t>E</a:t>
            </a:r>
            <a:r>
              <a:rPr lang="en-US" altLang="en-US" sz="2400" baseline="-25000">
                <a:solidFill>
                  <a:srgbClr val="0000CC"/>
                </a:solidFill>
                <a:latin typeface="Comic Sans MS" pitchFamily="66" charset="0"/>
              </a:rPr>
              <a:t>- </a:t>
            </a:r>
            <a:r>
              <a:rPr lang="en-US" altLang="en-US" sz="2400">
                <a:solidFill>
                  <a:srgbClr val="0000CC"/>
                </a:solidFill>
                <a:latin typeface="Comic Sans MS" pitchFamily="66" charset="0"/>
              </a:rPr>
              <a:t>+ E</a:t>
            </a:r>
            <a:r>
              <a:rPr lang="en-US" altLang="en-US" sz="2400" baseline="-25000">
                <a:solidFill>
                  <a:srgbClr val="0000CC"/>
                </a:solidFill>
                <a:latin typeface="Comic Sans MS" pitchFamily="66" charset="0"/>
              </a:rPr>
              <a:t>+</a:t>
            </a:r>
            <a:r>
              <a:rPr lang="en-US" altLang="en-US" sz="2400">
                <a:solidFill>
                  <a:srgbClr val="0000CC"/>
                </a:solidFill>
                <a:latin typeface="Comic Sans MS" pitchFamily="66" charset="0"/>
              </a:rPr>
              <a:t> › 2mc</a:t>
            </a:r>
            <a:r>
              <a:rPr lang="en-US" altLang="en-US" sz="2400" baseline="30000">
                <a:solidFill>
                  <a:srgbClr val="0000CC"/>
                </a:solidFill>
                <a:latin typeface="Comic Sans MS" pitchFamily="66" charset="0"/>
              </a:rPr>
              <a:t>2</a:t>
            </a:r>
          </a:p>
        </p:txBody>
      </p:sp>
      <p:pic>
        <p:nvPicPr>
          <p:cNvPr id="52" name="Picture 8" descr="annihila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4038600"/>
            <a:ext cx="2987675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9" grpId="0"/>
      <p:bldP spid="36903" grpId="0" animBg="1"/>
      <p:bldP spid="36904" grpId="0" animBg="1"/>
      <p:bldP spid="36905" grpId="0" animBg="1"/>
      <p:bldP spid="36906" grpId="0" animBg="1"/>
      <p:bldP spid="36910" grpId="0" animBg="1"/>
      <p:bldP spid="36911" grpId="0" animBg="1"/>
      <p:bldP spid="36914" grpId="0" animBg="1"/>
      <p:bldP spid="36915" grpId="0" animBg="1"/>
      <p:bldP spid="36916" grpId="0"/>
      <p:bldP spid="36917" grpId="0"/>
      <p:bldP spid="36918" grpId="0"/>
      <p:bldP spid="36919" grpId="0"/>
      <p:bldP spid="36920" grpId="0"/>
      <p:bldP spid="36922" grpId="0"/>
      <p:bldP spid="36923" grpId="0"/>
      <p:bldP spid="36925" grpId="0"/>
      <p:bldP spid="36926" grpId="0"/>
      <p:bldP spid="369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2531" name="Picture 4" descr="N's3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257175"/>
            <a:ext cx="4953000" cy="6345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8006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latin typeface="Tahoma" pitchFamily="34" charset="0"/>
                <a:cs typeface="Tahoma" pitchFamily="34" charset="0"/>
              </a:rPr>
              <a:t> Introduction: </a:t>
            </a:r>
            <a:r>
              <a:rPr lang="en-US" altLang="en-US" sz="240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What is Particle Physics?</a:t>
            </a:r>
          </a:p>
          <a:p>
            <a:pPr eaLnBrk="1" hangingPunct="1">
              <a:buFontTx/>
              <a:buNone/>
            </a:pPr>
            <a:r>
              <a:rPr lang="en-US" altLang="en-US" sz="2400" smtClean="0">
                <a:latin typeface="Tahoma" pitchFamily="34" charset="0"/>
                <a:cs typeface="Tahoma" pitchFamily="34" charset="0"/>
              </a:rPr>
              <a:t>                  </a:t>
            </a:r>
            <a:r>
              <a:rPr lang="en-US" altLang="en-US" sz="240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What Questions does it try to answer?</a:t>
            </a:r>
            <a:r>
              <a:rPr lang="en-US" altLang="en-US" sz="240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/>
            <a:r>
              <a:rPr lang="en-US" altLang="en-US" sz="2800" smtClean="0">
                <a:latin typeface="Tahoma" pitchFamily="34" charset="0"/>
                <a:cs typeface="Tahoma" pitchFamily="34" charset="0"/>
              </a:rPr>
              <a:t>The Standard Model: </a:t>
            </a:r>
            <a:r>
              <a:rPr lang="en-US" altLang="en-US" sz="240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What it is and what it</a:t>
            </a:r>
          </a:p>
          <a:p>
            <a:pPr eaLnBrk="1" hangingPunct="1">
              <a:buFontTx/>
              <a:buNone/>
            </a:pPr>
            <a:r>
              <a:rPr lang="en-US" altLang="en-US" sz="240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                                     is not</a:t>
            </a:r>
          </a:p>
          <a:p>
            <a:pPr eaLnBrk="1" hangingPunct="1"/>
            <a:r>
              <a:rPr lang="en-US" altLang="en-US" sz="2800" smtClean="0">
                <a:latin typeface="Tahoma" pitchFamily="34" charset="0"/>
                <a:cs typeface="Tahoma" pitchFamily="34" charset="0"/>
              </a:rPr>
              <a:t>Unification of Forces</a:t>
            </a:r>
          </a:p>
          <a:p>
            <a:pPr eaLnBrk="1" hangingPunct="1"/>
            <a:r>
              <a:rPr lang="en-US" altLang="en-US" sz="2800" smtClean="0">
                <a:latin typeface="Tahoma" pitchFamily="34" charset="0"/>
                <a:cs typeface="Tahoma" pitchFamily="34" charset="0"/>
              </a:rPr>
              <a:t>Unification of Matter</a:t>
            </a:r>
          </a:p>
          <a:p>
            <a:pPr eaLnBrk="1" hangingPunct="1"/>
            <a:r>
              <a:rPr lang="en-US" altLang="en-US" sz="2800" smtClean="0">
                <a:latin typeface="Tahoma" pitchFamily="34" charset="0"/>
                <a:cs typeface="Tahoma" pitchFamily="34" charset="0"/>
              </a:rPr>
              <a:t>Some examples of combining matter and forces</a:t>
            </a:r>
          </a:p>
          <a:p>
            <a:pPr eaLnBrk="1" hangingPunct="1"/>
            <a:r>
              <a:rPr lang="en-US" altLang="en-US" sz="2800" smtClean="0">
                <a:latin typeface="Tahoma" pitchFamily="34" charset="0"/>
                <a:cs typeface="Tahoma" pitchFamily="34" charset="0"/>
              </a:rPr>
              <a:t>Creation of the Universe</a:t>
            </a:r>
            <a:r>
              <a:rPr lang="en-US" altLang="en-US" sz="280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       </a:t>
            </a:r>
          </a:p>
        </p:txBody>
      </p:sp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pitchFamily="34" charset="0"/>
                <a:cs typeface="Tahoma" pitchFamily="34" charset="0"/>
              </a:rPr>
              <a:t>The Standard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big bang-dw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-1905000"/>
            <a:ext cx="6400800" cy="853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5257800" y="5791200"/>
            <a:ext cx="1524000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Comic Sans MS" pitchFamily="66" charset="0"/>
              </a:rPr>
              <a:t>1 GeV = 10</a:t>
            </a:r>
            <a:r>
              <a:rPr lang="en-US" altLang="en-US" sz="1200" baseline="30000">
                <a:latin typeface="Comic Sans MS" pitchFamily="66" charset="0"/>
              </a:rPr>
              <a:t>13 </a:t>
            </a:r>
            <a:r>
              <a:rPr lang="en-US" altLang="en-US" sz="1200" baseline="54000">
                <a:latin typeface="Comic Sans MS" pitchFamily="66" charset="0"/>
              </a:rPr>
              <a:t>0</a:t>
            </a:r>
            <a:r>
              <a:rPr lang="en-US" altLang="en-US" sz="1200">
                <a:latin typeface="Comic Sans MS" pitchFamily="66" charset="0"/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   </a:t>
            </a:r>
            <a:r>
              <a:rPr lang="en-US" altLang="en-US" b="1" smtClean="0">
                <a:latin typeface="Tahoma" pitchFamily="34" charset="0"/>
                <a:cs typeface="Tahoma" pitchFamily="34" charset="0"/>
              </a:rPr>
              <a:t>The Standard Model predicts the existence of one more particle known as the “Higgs boson.”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>
                <a:latin typeface="Tahoma" pitchFamily="34" charset="0"/>
                <a:cs typeface="Tahoma" pitchFamily="34" charset="0"/>
              </a:rPr>
              <a:t>   </a:t>
            </a:r>
            <a:br>
              <a:rPr lang="en-US" altLang="en-US" b="1" smtClean="0">
                <a:latin typeface="Tahoma" pitchFamily="34" charset="0"/>
                <a:cs typeface="Tahoma" pitchFamily="34" charset="0"/>
              </a:rPr>
            </a:br>
            <a:r>
              <a:rPr lang="en-US" altLang="en-US" b="1" smtClean="0">
                <a:latin typeface="Tahoma" pitchFamily="34" charset="0"/>
                <a:cs typeface="Tahoma" pitchFamily="34" charset="0"/>
              </a:rPr>
              <a:t>The Large Hadron Collider (LHC) at CERN has confirmed the existence of the Higgs boson.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b="1" u="sng" smtClean="0">
                <a:latin typeface="Tahoma" pitchFamily="34" charset="0"/>
                <a:cs typeface="Tahoma" pitchFamily="34" charset="0"/>
              </a:rPr>
              <a:t>References</a:t>
            </a:r>
            <a:endParaRPr lang="en-US" altLang="en-US" b="1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buFontTx/>
              <a:buNone/>
            </a:pPr>
            <a:endParaRPr lang="en-US" altLang="en-US" b="1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altLang="en-US" sz="2000" b="1" smtClean="0">
                <a:latin typeface="Tahoma" pitchFamily="34" charset="0"/>
                <a:cs typeface="Tahoma" pitchFamily="34" charset="0"/>
                <a:hlinkClick r:id="rId2"/>
              </a:rPr>
              <a:t>http://en.wikipedia.org/wiki/Standard_Model</a:t>
            </a:r>
            <a:endParaRPr lang="en-US" altLang="en-US" sz="2000" b="1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altLang="en-US" sz="2000" b="1" smtClean="0">
                <a:latin typeface="Tahoma" pitchFamily="34" charset="0"/>
                <a:cs typeface="Tahoma" pitchFamily="34" charset="0"/>
                <a:hlinkClick r:id="rId3"/>
              </a:rPr>
              <a:t>http://www2.slac.stanford.edu/vvc/theory/fundamental.html</a:t>
            </a:r>
            <a:endParaRPr lang="en-US" altLang="en-US" sz="2000" b="1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altLang="en-US" sz="2000" b="1" smtClean="0">
                <a:latin typeface="Tahoma" pitchFamily="34" charset="0"/>
                <a:cs typeface="Tahoma" pitchFamily="34" charset="0"/>
              </a:rPr>
              <a:t>Google images</a:t>
            </a:r>
          </a:p>
          <a:p>
            <a:pPr eaLnBrk="1" hangingPunct="1"/>
            <a:r>
              <a:rPr lang="en-US" altLang="en-US" sz="2000" b="1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eaLnBrk="1" hangingPunct="1"/>
            <a:endParaRPr lang="en-US" altLang="en-US" sz="2000" b="1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endParaRPr lang="en-US" altLang="en-US" sz="2000" b="1" smtClean="0"/>
          </a:p>
          <a:p>
            <a:pPr eaLnBrk="1" hangingPunct="1">
              <a:buFontTx/>
              <a:buNone/>
            </a:pPr>
            <a:endParaRPr lang="en-US" altLang="en-US" sz="2000" b="1" smtClean="0"/>
          </a:p>
        </p:txBody>
      </p:sp>
      <p:pic>
        <p:nvPicPr>
          <p:cNvPr id="2560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86200"/>
            <a:ext cx="30607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altLang="en-US" sz="36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Particle Physics and its Questions</a:t>
            </a:r>
            <a:r>
              <a:rPr lang="en-US" altLang="en-US" sz="4000" smtClean="0">
                <a:solidFill>
                  <a:srgbClr val="A50021"/>
                </a:solidFill>
              </a:rPr>
              <a:t/>
            </a:r>
            <a:br>
              <a:rPr lang="en-US" altLang="en-US" sz="4000" smtClean="0">
                <a:solidFill>
                  <a:srgbClr val="A50021"/>
                </a:solidFill>
              </a:rPr>
            </a:br>
            <a:endParaRPr lang="en-US" altLang="en-US" sz="40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425" y="9906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Particle Physics:</a:t>
            </a: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study of the basic building blocks of matter and the interactions between them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rgbClr val="00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 questions that drive </a:t>
            </a:r>
            <a:r>
              <a:rPr lang="en-US" alt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</a:t>
            </a:r>
            <a:r>
              <a:rPr lang="en-US" alt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en-US" altLang="en-US" sz="2000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there fundamental constituents of matter in the </a:t>
            </a:r>
            <a:r>
              <a:rPr lang="en-US" altLang="en-US" sz="2000" dirty="0" smtClean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Universe?</a:t>
            </a:r>
            <a:endParaRPr lang="en-US" altLang="en-US" sz="2000" dirty="0">
              <a:solidFill>
                <a:srgbClr val="00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altLang="en-US" sz="2000" dirty="0" smtClean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altLang="en-US" sz="2000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so, what are they and what are their properties</a:t>
            </a:r>
            <a:r>
              <a:rPr lang="en-US" altLang="en-US" sz="2000" dirty="0" smtClean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>
              <a:solidFill>
                <a:srgbClr val="00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altLang="en-US" sz="2000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are forces and how are they transmitted?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solidFill>
                  <a:srgbClr val="0099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alt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mass?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altLang="en-US" sz="2000" dirty="0">
                <a:solidFill>
                  <a:srgbClr val="8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anti-matter and where did it all go?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solidFill>
                  <a:srgbClr val="8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altLang="en-US" sz="2000" dirty="0">
                <a:solidFill>
                  <a:srgbClr val="CC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does this tell us about the origins of the Universe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solidFill>
                  <a:srgbClr val="CC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and its fate?</a:t>
            </a:r>
            <a:endParaRPr lang="en-US" altLang="en-US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6147" name="Picture 4" descr="N's FUNDAMENTAL PARTCLES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8138" y="609600"/>
            <a:ext cx="8467725" cy="5638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The Standard Model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9154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latin typeface="Tahoma" pitchFamily="34" charset="0"/>
                <a:cs typeface="Tahoma" pitchFamily="34" charset="0"/>
              </a:rPr>
              <a:t>What is it? </a:t>
            </a:r>
            <a:r>
              <a:rPr lang="en-US" altLang="en-US" sz="200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The b</a:t>
            </a:r>
            <a:r>
              <a:rPr lang="en-US" altLang="en-US" sz="200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est theoretical framework we have for particle physics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                         today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latin typeface="Tahoma" pitchFamily="34" charset="0"/>
                <a:cs typeface="Tahoma" pitchFamily="34" charset="0"/>
              </a:rPr>
              <a:t>It has been a remarkable success </a:t>
            </a:r>
            <a:r>
              <a:rPr lang="en-US" altLang="en-US" sz="20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BUT</a:t>
            </a:r>
            <a:r>
              <a:rPr lang="en-US" altLang="en-US" sz="2000" smtClean="0">
                <a:latin typeface="Tahoma" pitchFamily="34" charset="0"/>
                <a:cs typeface="Tahoma" pitchFamily="34" charset="0"/>
              </a:rPr>
              <a:t> we know it is incomplete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latin typeface="Tahoma" pitchFamily="34" charset="0"/>
                <a:cs typeface="Tahoma" pitchFamily="34" charset="0"/>
              </a:rPr>
              <a:t>So, what does the phrase “</a:t>
            </a:r>
            <a:r>
              <a:rPr lang="en-US" altLang="en-US" sz="20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STANDARD MODEL</a:t>
            </a:r>
            <a:r>
              <a:rPr lang="en-US" altLang="en-US" sz="2000" smtClean="0">
                <a:latin typeface="Tahoma" pitchFamily="34" charset="0"/>
                <a:cs typeface="Tahoma" pitchFamily="34" charset="0"/>
              </a:rPr>
              <a:t>” mean?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Tahoma" pitchFamily="34" charset="0"/>
                <a:cs typeface="Tahoma" pitchFamily="34" charset="0"/>
              </a:rPr>
              <a:t>         </a:t>
            </a:r>
            <a:r>
              <a:rPr lang="en-US" altLang="en-US" sz="200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en-US" altLang="en-US" sz="200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20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unification </a:t>
            </a:r>
            <a:r>
              <a:rPr lang="en-US" altLang="en-US" sz="200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of all matter into two types of particles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        </a:t>
            </a:r>
            <a:r>
              <a:rPr lang="en-US" altLang="en-US" sz="200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A </a:t>
            </a:r>
            <a:r>
              <a:rPr lang="en-US" altLang="en-US" sz="20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unification </a:t>
            </a:r>
            <a:r>
              <a:rPr lang="en-US" altLang="en-US" sz="200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of the Electromagnetic and Weak Nuclear forces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         </a:t>
            </a:r>
            <a:r>
              <a:rPr lang="en-US" altLang="en-US" sz="200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A description of the interaction between fundamental particles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             in terms of the exchange of fundamental force particles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latin typeface="Tahoma" pitchFamily="34" charset="0"/>
                <a:cs typeface="Tahoma" pitchFamily="34" charset="0"/>
              </a:rPr>
              <a:t>Some things it does not do: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Tahoma" pitchFamily="34" charset="0"/>
                <a:cs typeface="Tahoma" pitchFamily="34" charset="0"/>
              </a:rPr>
              <a:t>         </a:t>
            </a:r>
            <a:r>
              <a:rPr lang="en-US" altLang="en-US" sz="200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It does not unify the Strong and Electro-Weak forces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        </a:t>
            </a:r>
            <a:r>
              <a:rPr lang="en-US" altLang="en-US" sz="200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It ignores Gravity, so does not tell us anything about how it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            might be unified with the other forces</a:t>
            </a:r>
            <a:endParaRPr lang="en-US" altLang="en-US" sz="200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Tahoma" pitchFamily="34" charset="0"/>
                <a:cs typeface="Tahoma" pitchFamily="34" charset="0"/>
              </a:rPr>
              <a:t>         </a:t>
            </a:r>
            <a:r>
              <a:rPr lang="en-US" altLang="en-US" sz="200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It does not explain why there are so many generations of particles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Tahoma" pitchFamily="34" charset="0"/>
                <a:cs typeface="Tahoma" pitchFamily="34" charset="0"/>
              </a:rPr>
              <a:t>         </a:t>
            </a:r>
            <a:r>
              <a:rPr lang="en-US" altLang="en-US" sz="200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It does not explain the disappearance of anti-matter in the Universe.</a:t>
            </a:r>
            <a:endParaRPr lang="en-US" altLang="en-US" sz="200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1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Unification of Matter</a:t>
            </a:r>
            <a:br>
              <a:rPr lang="en-US" altLang="en-US" sz="32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en-US" altLang="en-US" sz="32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First Attempt</a:t>
            </a:r>
          </a:p>
        </p:txBody>
      </p:sp>
      <p:sp>
        <p:nvSpPr>
          <p:cNvPr id="8195" name="Oval 5"/>
          <p:cNvSpPr>
            <a:spLocks noChangeAspect="1" noChangeArrowheads="1"/>
          </p:cNvSpPr>
          <p:nvPr/>
        </p:nvSpPr>
        <p:spPr bwMode="auto">
          <a:xfrm>
            <a:off x="4038600" y="2743200"/>
            <a:ext cx="1371600" cy="1371600"/>
          </a:xfrm>
          <a:prstGeom prst="ellipse">
            <a:avLst/>
          </a:prstGeom>
          <a:solidFill>
            <a:srgbClr val="EAEBB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air</a:t>
            </a:r>
          </a:p>
        </p:txBody>
      </p:sp>
      <p:sp>
        <p:nvSpPr>
          <p:cNvPr id="8196" name="Oval 6"/>
          <p:cNvSpPr>
            <a:spLocks noChangeArrowheads="1"/>
          </p:cNvSpPr>
          <p:nvPr/>
        </p:nvSpPr>
        <p:spPr bwMode="auto">
          <a:xfrm>
            <a:off x="1981200" y="19812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water</a:t>
            </a:r>
          </a:p>
        </p:txBody>
      </p:sp>
      <p:sp>
        <p:nvSpPr>
          <p:cNvPr id="8197" name="Oval 7"/>
          <p:cNvSpPr>
            <a:spLocks noChangeArrowheads="1"/>
          </p:cNvSpPr>
          <p:nvPr/>
        </p:nvSpPr>
        <p:spPr bwMode="auto">
          <a:xfrm>
            <a:off x="6781800" y="19050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fire</a:t>
            </a:r>
          </a:p>
        </p:txBody>
      </p:sp>
      <p:sp>
        <p:nvSpPr>
          <p:cNvPr id="8198" name="Oval 8"/>
          <p:cNvSpPr>
            <a:spLocks noChangeArrowheads="1"/>
          </p:cNvSpPr>
          <p:nvPr/>
        </p:nvSpPr>
        <p:spPr bwMode="auto">
          <a:xfrm>
            <a:off x="4343400" y="5257800"/>
            <a:ext cx="914400" cy="9144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3300"/>
                </a:solidFill>
              </a:rPr>
              <a:t>earth</a:t>
            </a:r>
          </a:p>
        </p:txBody>
      </p:sp>
      <p:sp>
        <p:nvSpPr>
          <p:cNvPr id="8199" name="Line 10"/>
          <p:cNvSpPr>
            <a:spLocks noChangeShapeType="1"/>
          </p:cNvSpPr>
          <p:nvPr/>
        </p:nvSpPr>
        <p:spPr bwMode="auto">
          <a:xfrm flipH="1" flipV="1">
            <a:off x="3429000" y="2819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11"/>
          <p:cNvSpPr>
            <a:spLocks noChangeShapeType="1"/>
          </p:cNvSpPr>
          <p:nvPr/>
        </p:nvSpPr>
        <p:spPr bwMode="auto">
          <a:xfrm>
            <a:off x="3429000" y="28194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12"/>
          <p:cNvSpPr>
            <a:spLocks noChangeShapeType="1"/>
          </p:cNvSpPr>
          <p:nvPr/>
        </p:nvSpPr>
        <p:spPr bwMode="auto">
          <a:xfrm flipH="1" flipV="1">
            <a:off x="2819400" y="2743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4"/>
          <p:cNvSpPr>
            <a:spLocks noChangeShapeType="1"/>
          </p:cNvSpPr>
          <p:nvPr/>
        </p:nvSpPr>
        <p:spPr bwMode="auto">
          <a:xfrm flipV="1">
            <a:off x="5410200" y="2819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5"/>
          <p:cNvSpPr>
            <a:spLocks noChangeShapeType="1"/>
          </p:cNvSpPr>
          <p:nvPr/>
        </p:nvSpPr>
        <p:spPr bwMode="auto">
          <a:xfrm flipH="1">
            <a:off x="6019800" y="28194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6"/>
          <p:cNvSpPr>
            <a:spLocks noChangeShapeType="1"/>
          </p:cNvSpPr>
          <p:nvPr/>
        </p:nvSpPr>
        <p:spPr bwMode="auto">
          <a:xfrm flipV="1">
            <a:off x="6019800" y="25908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20"/>
          <p:cNvSpPr>
            <a:spLocks noChangeShapeType="1"/>
          </p:cNvSpPr>
          <p:nvPr/>
        </p:nvSpPr>
        <p:spPr bwMode="auto">
          <a:xfrm>
            <a:off x="4724400" y="4114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21"/>
          <p:cNvSpPr>
            <a:spLocks noChangeShapeType="1"/>
          </p:cNvSpPr>
          <p:nvPr/>
        </p:nvSpPr>
        <p:spPr bwMode="auto">
          <a:xfrm flipH="1" flipV="1">
            <a:off x="4572000" y="4572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22"/>
          <p:cNvSpPr>
            <a:spLocks noChangeShapeType="1"/>
          </p:cNvSpPr>
          <p:nvPr/>
        </p:nvSpPr>
        <p:spPr bwMode="auto">
          <a:xfrm>
            <a:off x="4572000" y="45720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Text Box 25"/>
          <p:cNvSpPr txBox="1">
            <a:spLocks noChangeArrowheads="1"/>
          </p:cNvSpPr>
          <p:nvPr/>
        </p:nvSpPr>
        <p:spPr bwMode="auto">
          <a:xfrm>
            <a:off x="4419600" y="5486400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earth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8958263" cy="639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How are Forces transmitted?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152400" y="9144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In the 19-th century the Force Field was proposed</a:t>
            </a:r>
          </a:p>
        </p:txBody>
      </p:sp>
      <p:sp>
        <p:nvSpPr>
          <p:cNvPr id="10244" name="Oval 6"/>
          <p:cNvSpPr>
            <a:spLocks noChangeAspect="1" noChangeArrowheads="1"/>
          </p:cNvSpPr>
          <p:nvPr/>
        </p:nvSpPr>
        <p:spPr bwMode="auto">
          <a:xfrm>
            <a:off x="1066800" y="4419600"/>
            <a:ext cx="284163" cy="2841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0245" name="Line 7"/>
          <p:cNvSpPr>
            <a:spLocks noChangeShapeType="1"/>
          </p:cNvSpPr>
          <p:nvPr/>
        </p:nvSpPr>
        <p:spPr bwMode="auto">
          <a:xfrm flipV="1">
            <a:off x="1295400" y="2743200"/>
            <a:ext cx="144780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Oval 8"/>
          <p:cNvSpPr>
            <a:spLocks noChangeAspect="1" noChangeArrowheads="1"/>
          </p:cNvSpPr>
          <p:nvPr/>
        </p:nvSpPr>
        <p:spPr bwMode="auto">
          <a:xfrm>
            <a:off x="2819400" y="2514600"/>
            <a:ext cx="173038" cy="173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685800" y="4648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Q</a:t>
            </a:r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3048000" y="2286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q</a:t>
            </a:r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1600200" y="3276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E</a:t>
            </a:r>
          </a:p>
        </p:txBody>
      </p:sp>
      <p:sp>
        <p:nvSpPr>
          <p:cNvPr id="10250" name="Line 12"/>
          <p:cNvSpPr>
            <a:spLocks noChangeShapeType="1"/>
          </p:cNvSpPr>
          <p:nvPr/>
        </p:nvSpPr>
        <p:spPr bwMode="auto">
          <a:xfrm>
            <a:off x="16764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Oval 13"/>
          <p:cNvSpPr>
            <a:spLocks noChangeAspect="1" noChangeArrowheads="1"/>
          </p:cNvSpPr>
          <p:nvPr/>
        </p:nvSpPr>
        <p:spPr bwMode="auto">
          <a:xfrm>
            <a:off x="4495800" y="4724400"/>
            <a:ext cx="284163" cy="284163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0252" name="Oval 14"/>
          <p:cNvSpPr>
            <a:spLocks noChangeAspect="1" noChangeArrowheads="1"/>
          </p:cNvSpPr>
          <p:nvPr/>
        </p:nvSpPr>
        <p:spPr bwMode="auto">
          <a:xfrm>
            <a:off x="5943600" y="2590800"/>
            <a:ext cx="173038" cy="173038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0253" name="Line 15"/>
          <p:cNvSpPr>
            <a:spLocks noChangeShapeType="1"/>
          </p:cNvSpPr>
          <p:nvPr/>
        </p:nvSpPr>
        <p:spPr bwMode="auto">
          <a:xfrm flipV="1">
            <a:off x="4724400" y="2819400"/>
            <a:ext cx="1219200" cy="1905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Text Box 17"/>
          <p:cNvSpPr txBox="1">
            <a:spLocks noChangeArrowheads="1"/>
          </p:cNvSpPr>
          <p:nvPr/>
        </p:nvSpPr>
        <p:spPr bwMode="auto">
          <a:xfrm>
            <a:off x="4800600" y="34290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G</a:t>
            </a:r>
          </a:p>
        </p:txBody>
      </p:sp>
      <p:sp>
        <p:nvSpPr>
          <p:cNvPr id="10255" name="Line 18"/>
          <p:cNvSpPr>
            <a:spLocks noChangeShapeType="1"/>
          </p:cNvSpPr>
          <p:nvPr/>
        </p:nvSpPr>
        <p:spPr bwMode="auto">
          <a:xfrm>
            <a:off x="4876800" y="3429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Text Box 19"/>
          <p:cNvSpPr txBox="1">
            <a:spLocks noChangeArrowheads="1"/>
          </p:cNvSpPr>
          <p:nvPr/>
        </p:nvSpPr>
        <p:spPr bwMode="auto">
          <a:xfrm>
            <a:off x="4343400" y="5029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M</a:t>
            </a:r>
          </a:p>
        </p:txBody>
      </p:sp>
      <p:sp>
        <p:nvSpPr>
          <p:cNvPr id="10257" name="Text Box 20"/>
          <p:cNvSpPr txBox="1">
            <a:spLocks noChangeArrowheads="1"/>
          </p:cNvSpPr>
          <p:nvPr/>
        </p:nvSpPr>
        <p:spPr bwMode="auto">
          <a:xfrm>
            <a:off x="5867400" y="2209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m</a:t>
            </a:r>
          </a:p>
        </p:txBody>
      </p:sp>
      <p:sp>
        <p:nvSpPr>
          <p:cNvPr id="9234" name="Text Box 22"/>
          <p:cNvSpPr txBox="1">
            <a:spLocks noChangeArrowheads="1"/>
          </p:cNvSpPr>
          <p:nvPr/>
        </p:nvSpPr>
        <p:spPr bwMode="auto">
          <a:xfrm>
            <a:off x="152400" y="5475288"/>
            <a:ext cx="8991600" cy="8302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In Quantum Mechanics a particle associated with each Force Field transmits the force</a:t>
            </a:r>
            <a:r>
              <a:rPr lang="en-US" altLang="en-US" sz="200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200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(our most modern view)</a:t>
            </a:r>
            <a:endParaRPr lang="en-US" altLang="en-US" sz="280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15963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How do particles create forces?</a:t>
            </a:r>
          </a:p>
        </p:txBody>
      </p:sp>
      <p:pic>
        <p:nvPicPr>
          <p:cNvPr id="11267" name="Picture 5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914400"/>
            <a:ext cx="6324600" cy="2438400"/>
          </a:xfrm>
          <a:noFill/>
        </p:spPr>
      </p:pic>
      <p:pic>
        <p:nvPicPr>
          <p:cNvPr id="14346" name="Picture 10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4191000"/>
            <a:ext cx="3810000" cy="2667000"/>
          </a:xfrm>
          <a:noFill/>
        </p:spPr>
      </p:pic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905000" y="37338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  <a:latin typeface="Comic Sans MS" pitchFamily="66" charset="0"/>
              </a:rPr>
              <a:t>      </a:t>
            </a:r>
            <a:r>
              <a:rPr lang="en-US" altLang="en-US" sz="240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e.g. Electromagnetic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608</Words>
  <Application>Microsoft Office PowerPoint</Application>
  <PresentationFormat>On-screen Show (4:3)</PresentationFormat>
  <Paragraphs>129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Tahoma</vt:lpstr>
      <vt:lpstr>Comic Sans MS</vt:lpstr>
      <vt:lpstr>Wingdings</vt:lpstr>
      <vt:lpstr>Default Design</vt:lpstr>
      <vt:lpstr>Introduction to The Standard Model</vt:lpstr>
      <vt:lpstr>The Standard Model</vt:lpstr>
      <vt:lpstr>Particle Physics and its Questions </vt:lpstr>
      <vt:lpstr>PowerPoint Presentation</vt:lpstr>
      <vt:lpstr>The Standard Model</vt:lpstr>
      <vt:lpstr>Unification of Matter First Attempt</vt:lpstr>
      <vt:lpstr>PowerPoint Presentation</vt:lpstr>
      <vt:lpstr>How are Forces transmitted?</vt:lpstr>
      <vt:lpstr>How do particles create forces?</vt:lpstr>
      <vt:lpstr>PowerPoint Presentation</vt:lpstr>
      <vt:lpstr>PowerPoint Presentation</vt:lpstr>
      <vt:lpstr>Fermions</vt:lpstr>
      <vt:lpstr>PowerPoint Presentation</vt:lpstr>
      <vt:lpstr>PowerPoint Presentation</vt:lpstr>
      <vt:lpstr>PowerPoint Presentation</vt:lpstr>
      <vt:lpstr>Weak Nuclear</vt:lpstr>
      <vt:lpstr>How do Forces merge (or Freeze-out) ? e.g. Electro-Weak Unification</vt:lpstr>
      <vt:lpstr>Annihilation and Creation</vt:lpstr>
      <vt:lpstr>PowerPoint Presentation</vt:lpstr>
      <vt:lpstr>PowerPoint Presentation</vt:lpstr>
      <vt:lpstr>PowerPoint Presentation</vt:lpstr>
      <vt:lpstr>PowerPoint Presentation</vt:lpstr>
    </vt:vector>
  </TitlesOfParts>
  <Company>irving indpependant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Particles (The Standard Model)</dc:title>
  <dc:creator>n. brown</dc:creator>
  <cp:lastModifiedBy>GBHSD</cp:lastModifiedBy>
  <cp:revision>54</cp:revision>
  <dcterms:created xsi:type="dcterms:W3CDTF">2007-06-03T19:23:20Z</dcterms:created>
  <dcterms:modified xsi:type="dcterms:W3CDTF">2015-08-03T19:06:34Z</dcterms:modified>
</cp:coreProperties>
</file>