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85" r:id="rId4"/>
    <p:sldId id="284" r:id="rId5"/>
    <p:sldId id="286" r:id="rId6"/>
    <p:sldId id="281" r:id="rId7"/>
    <p:sldId id="282" r:id="rId8"/>
    <p:sldId id="260" r:id="rId9"/>
    <p:sldId id="283" r:id="rId10"/>
    <p:sldId id="263" r:id="rId11"/>
    <p:sldId id="267" r:id="rId12"/>
    <p:sldId id="269" r:id="rId13"/>
    <p:sldId id="277" r:id="rId14"/>
    <p:sldId id="278" r:id="rId15"/>
    <p:sldId id="280" r:id="rId16"/>
    <p:sldId id="287" r:id="rId17"/>
    <p:sldId id="276" r:id="rId18"/>
  </p:sldIdLst>
  <p:sldSz cx="9144000" cy="6858000" type="screen4x3"/>
  <p:notesSz cx="6400800" cy="117348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00"/>
    <a:srgbClr val="6699FF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inimized" preferSingleView="1">
    <p:restoredLeft sz="15620"/>
    <p:restoredTop sz="94660"/>
  </p:normalViewPr>
  <p:slideViewPr>
    <p:cSldViewPr>
      <p:cViewPr>
        <p:scale>
          <a:sx n="97" d="100"/>
          <a:sy n="97" d="100"/>
        </p:scale>
        <p:origin x="-1776" y="-1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773363" cy="587375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625850" y="0"/>
            <a:ext cx="2773363" cy="587375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3DAB811-AFD6-439A-83A1-C3B74653B7DE}" type="datetimeFigureOut">
              <a:rPr lang="en-US"/>
              <a:pPr>
                <a:defRPr/>
              </a:pPr>
              <a:t>8/3/2015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11145838"/>
            <a:ext cx="2773363" cy="587375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625850" y="11145838"/>
            <a:ext cx="2773363" cy="587375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F2924B97-1A5D-451F-AD7C-D08EC539B9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9032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773363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1" tIns="47425" rIns="94851" bIns="47425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625850" y="0"/>
            <a:ext cx="2773363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1" tIns="47425" rIns="94851" bIns="4742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266700" y="879475"/>
            <a:ext cx="5867400" cy="44005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39763" y="5573713"/>
            <a:ext cx="5121275" cy="5281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1" tIns="47425" rIns="94851" bIns="474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11145838"/>
            <a:ext cx="2773363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1" tIns="47425" rIns="94851" bIns="47425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625850" y="11145838"/>
            <a:ext cx="2773363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51" tIns="47425" rIns="94851" bIns="4742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E7189A19-842D-480F-8FEB-751C262209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8003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F3A229EC-9ECB-474D-B4E2-46399A7780D6}" type="slidenum">
              <a:rPr lang="en-US" altLang="en-US" smtClean="0"/>
              <a:pPr eaLnBrk="1" hangingPunct="1"/>
              <a:t>2</a:t>
            </a:fld>
            <a:endParaRPr lang="en-US" altLang="en-US" smtClean="0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4075" y="5573713"/>
            <a:ext cx="4692650" cy="52816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A2EE4D8F-0755-448B-A89C-3952BA990E0A}" type="slidenum">
              <a:rPr lang="en-US" altLang="en-US" smtClean="0"/>
              <a:pPr eaLnBrk="1" hangingPunct="1"/>
              <a:t>6</a:t>
            </a:fld>
            <a:endParaRPr lang="en-US" altLang="en-US" smtClean="0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4075" y="5573713"/>
            <a:ext cx="4692650" cy="52816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5B2CAA57-DD40-4637-93A8-6D2C0CD21B81}" type="slidenum">
              <a:rPr lang="en-US" altLang="en-US" smtClean="0"/>
              <a:pPr eaLnBrk="1" hangingPunct="1"/>
              <a:t>7</a:t>
            </a:fld>
            <a:endParaRPr lang="en-US" altLang="en-US" smtClean="0"/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4075" y="5573713"/>
            <a:ext cx="4692650" cy="52816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F882C61E-9A5C-4ABE-8A05-60D68CF0B7F0}" type="slidenum">
              <a:rPr lang="en-US" altLang="en-US" smtClean="0"/>
              <a:pPr eaLnBrk="1" hangingPunct="1"/>
              <a:t>8</a:t>
            </a:fld>
            <a:endParaRPr lang="en-US" altLang="en-US" smtClean="0"/>
          </a:p>
        </p:txBody>
      </p:sp>
      <p:sp>
        <p:nvSpPr>
          <p:cNvPr id="235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4075" y="5573713"/>
            <a:ext cx="4692650" cy="52816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6DD24E06-9817-471C-9F09-5216EEB9200E}" type="slidenum">
              <a:rPr lang="en-US" altLang="en-US" smtClean="0"/>
              <a:pPr eaLnBrk="1" hangingPunct="1"/>
              <a:t>9</a:t>
            </a:fld>
            <a:endParaRPr lang="en-US" altLang="en-US" smtClean="0"/>
          </a:p>
        </p:txBody>
      </p:sp>
      <p:sp>
        <p:nvSpPr>
          <p:cNvPr id="245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4075" y="5573713"/>
            <a:ext cx="4692650" cy="52816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0375B1F2-4DF5-4FFA-9C14-AEC127647113}" type="slidenum">
              <a:rPr lang="en-US" altLang="en-US" smtClean="0"/>
              <a:pPr eaLnBrk="1" hangingPunct="1"/>
              <a:t>10</a:t>
            </a:fld>
            <a:endParaRPr lang="en-US" altLang="en-US" smtClean="0"/>
          </a:p>
        </p:txBody>
      </p:sp>
      <p:sp>
        <p:nvSpPr>
          <p:cNvPr id="256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4075" y="5573713"/>
            <a:ext cx="4692650" cy="52816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C9134F39-194F-4DF9-98BE-82DD207002F7}" type="slidenum">
              <a:rPr lang="en-US" altLang="en-US" smtClean="0"/>
              <a:pPr eaLnBrk="1" hangingPunct="1"/>
              <a:t>11</a:t>
            </a:fld>
            <a:endParaRPr lang="en-US" altLang="en-US" smtClean="0"/>
          </a:p>
        </p:txBody>
      </p:sp>
      <p:sp>
        <p:nvSpPr>
          <p:cNvPr id="266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4075" y="5573713"/>
            <a:ext cx="4692650" cy="52816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53448C9-093B-4F94-A994-3D8CF35B7F68}" type="slidenum">
              <a:rPr lang="en-US" altLang="en-US" smtClean="0"/>
              <a:pPr eaLnBrk="1" hangingPunct="1"/>
              <a:t>12</a:t>
            </a:fld>
            <a:endParaRPr lang="en-US" altLang="en-US" smtClean="0"/>
          </a:p>
        </p:txBody>
      </p:sp>
      <p:sp>
        <p:nvSpPr>
          <p:cNvPr id="276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4075" y="5573713"/>
            <a:ext cx="4692650" cy="52816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606C37-5D4C-4948-887D-C6CBF33617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77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2B9C25-95A2-4149-9C51-8A90DAB3F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265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02503-CD7C-4648-88B4-920AC112F9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7089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C64511-30BA-4AEC-AEC2-C44E8EE775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7208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FE621B-ED28-4985-A299-278D828D5E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877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7DD8F9-5C0E-4147-A04F-D5969AB33E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214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0D0396-33A2-4446-8145-0F0B3B091C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415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03E8D4-1F05-4CAA-A8A4-CBA9194C29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451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F611EE-EEFB-48A0-9E28-99DC9AA44E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37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22D824-9DE3-4F04-99BA-D644A83B3C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452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8621BC-733A-4B48-977F-4DE6F2C45B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44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D3DB2D-2D72-40AF-9F9C-C0E7CCAFF6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730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51D5BF-C6D6-4D1A-9616-8C5DF9C81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955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56311A-A434-4E3B-9442-70D1CBE8ED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600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1"/>
            </a:gs>
            <a:gs pos="50000">
              <a:srgbClr val="FFFFFF"/>
            </a:gs>
            <a:gs pos="100000">
              <a:schemeClr val="accent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2346F6E8-BF9E-4EDA-B25A-11847A5423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349375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smtClean="0"/>
              <a:t>Calibration Instructions</a:t>
            </a:r>
            <a:br>
              <a:rPr lang="en-US" altLang="en-US" smtClean="0"/>
            </a:br>
            <a:r>
              <a:rPr lang="en-US" altLang="en-US" smtClean="0"/>
              <a:t>for Quarknet Cosmic Ray Detector </a:t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657600"/>
            <a:ext cx="7010400" cy="1828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400" smtClean="0"/>
              <a:t>How to Plateau the Counters</a:t>
            </a:r>
          </a:p>
          <a:p>
            <a:pPr eaLnBrk="1" hangingPunct="1">
              <a:lnSpc>
                <a:spcPct val="80000"/>
              </a:lnSpc>
            </a:pPr>
            <a:endParaRPr lang="en-US" altLang="en-US" sz="240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400" smtClean="0"/>
              <a:t>A friendly guide for students and teachers</a:t>
            </a:r>
          </a:p>
          <a:p>
            <a:pPr eaLnBrk="1" hangingPunct="1">
              <a:lnSpc>
                <a:spcPct val="80000"/>
              </a:lnSpc>
            </a:pPr>
            <a:endParaRPr lang="en-US" altLang="en-US" sz="240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400" smtClean="0"/>
              <a:t>Edited by Jeremy Paschke, August 2009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smtClean="0"/>
              <a:t>Instructions specific for 6000 series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7772400" cy="5562600"/>
          </a:xfrm>
        </p:spPr>
        <p:txBody>
          <a:bodyPr/>
          <a:lstStyle/>
          <a:p>
            <a:pPr marL="1196975" lvl="2" indent="-290513" eaLnBrk="1" hangingPunct="1">
              <a:lnSpc>
                <a:spcPct val="80000"/>
              </a:lnSpc>
              <a:spcBef>
                <a:spcPts val="600"/>
              </a:spcBef>
              <a:buFontTx/>
              <a:buNone/>
            </a:pPr>
            <a:endParaRPr lang="en-US" altLang="en-US" sz="1200" smtClean="0">
              <a:latin typeface="Times New Roman" pitchFamily="18" charset="0"/>
            </a:endParaRPr>
          </a:p>
          <a:p>
            <a:pPr marL="1196975" lvl="2" indent="-290513" eaLnBrk="1" hangingPunct="1">
              <a:lnSpc>
                <a:spcPct val="80000"/>
              </a:lnSpc>
              <a:spcBef>
                <a:spcPts val="600"/>
              </a:spcBef>
              <a:buFontTx/>
              <a:buNone/>
            </a:pPr>
            <a:r>
              <a:rPr lang="en-US" altLang="en-US" sz="2800" smtClean="0">
                <a:latin typeface="Times New Roman" pitchFamily="18" charset="0"/>
              </a:rPr>
              <a:t>Set the DAQ card to accept only channels 0 and 1 with two-fold coincidence. </a:t>
            </a:r>
          </a:p>
          <a:p>
            <a:pPr marL="1196975" lvl="2" indent="-290513" eaLnBrk="1" hangingPunct="1">
              <a:lnSpc>
                <a:spcPct val="80000"/>
              </a:lnSpc>
              <a:spcBef>
                <a:spcPts val="600"/>
              </a:spcBef>
              <a:buFontTx/>
              <a:buNone/>
            </a:pPr>
            <a:r>
              <a:rPr lang="en-US" altLang="en-US" sz="2000" smtClean="0">
                <a:latin typeface="Times New Roman" pitchFamily="18" charset="0"/>
              </a:rPr>
              <a:t>		 (Type V1 to check settings are correct.)</a:t>
            </a:r>
            <a:endParaRPr lang="en-US" altLang="en-US" sz="2000" i="1" smtClean="0"/>
          </a:p>
          <a:p>
            <a:pPr marL="1196975" lvl="2" indent="-290513" eaLnBrk="1" hangingPunct="1">
              <a:lnSpc>
                <a:spcPct val="80000"/>
              </a:lnSpc>
              <a:spcBef>
                <a:spcPts val="600"/>
              </a:spcBef>
              <a:buFontTx/>
              <a:buNone/>
            </a:pPr>
            <a:endParaRPr lang="en-US" altLang="en-US" sz="1800" i="1" smtClean="0">
              <a:latin typeface="Times New Roman" pitchFamily="18" charset="0"/>
            </a:endParaRPr>
          </a:p>
          <a:p>
            <a:pPr marL="1196975" lvl="2" indent="-290513" eaLnBrk="1" hangingPunct="1">
              <a:lnSpc>
                <a:spcPct val="80000"/>
              </a:lnSpc>
              <a:spcBef>
                <a:spcPts val="600"/>
              </a:spcBef>
              <a:buFontTx/>
              <a:buNone/>
            </a:pPr>
            <a:r>
              <a:rPr lang="en-US" altLang="en-US" sz="2000" smtClean="0">
                <a:latin typeface="Times New Roman" pitchFamily="18" charset="0"/>
              </a:rPr>
              <a:t>There are two ways to accomplish this:</a:t>
            </a:r>
          </a:p>
          <a:p>
            <a:pPr marL="1196975" lvl="2" indent="-290513" eaLnBrk="1" hangingPunct="1">
              <a:lnSpc>
                <a:spcPct val="80000"/>
              </a:lnSpc>
              <a:spcBef>
                <a:spcPts val="600"/>
              </a:spcBef>
              <a:buFontTx/>
              <a:buAutoNum type="arabicParenR"/>
            </a:pPr>
            <a:r>
              <a:rPr lang="en-US" altLang="en-US" sz="2000" smtClean="0">
                <a:latin typeface="Times New Roman" pitchFamily="18" charset="0"/>
              </a:rPr>
              <a:t>Activate all four channels (counters) and unplug the two that are not being used.</a:t>
            </a:r>
          </a:p>
          <a:p>
            <a:pPr marL="1196975" lvl="2" indent="-290513" eaLnBrk="1" hangingPunct="1">
              <a:lnSpc>
                <a:spcPct val="80000"/>
              </a:lnSpc>
              <a:spcBef>
                <a:spcPts val="600"/>
              </a:spcBef>
              <a:buFontTx/>
              <a:buAutoNum type="arabicParenR"/>
            </a:pPr>
            <a:endParaRPr lang="en-US" altLang="en-US" sz="1800" smtClean="0">
              <a:latin typeface="Times New Roman" pitchFamily="18" charset="0"/>
            </a:endParaRPr>
          </a:p>
          <a:p>
            <a:pPr marL="1196975" lvl="2" indent="-290513" eaLnBrk="1" hangingPunct="1">
              <a:lnSpc>
                <a:spcPct val="80000"/>
              </a:lnSpc>
              <a:spcBef>
                <a:spcPts val="600"/>
              </a:spcBef>
              <a:buFontTx/>
              <a:buNone/>
            </a:pPr>
            <a:r>
              <a:rPr lang="en-US" altLang="en-US" sz="2800" smtClean="0">
                <a:latin typeface="Times New Roman" pitchFamily="18" charset="0"/>
              </a:rPr>
              <a:t>	Type 	</a:t>
            </a:r>
            <a:r>
              <a:rPr lang="en-US" altLang="en-US" sz="2800" i="1" smtClean="0">
                <a:latin typeface="Times New Roman" pitchFamily="18" charset="0"/>
              </a:rPr>
              <a:t>WC 00 1F</a:t>
            </a:r>
          </a:p>
          <a:p>
            <a:pPr marL="1196975" lvl="2" indent="-290513" eaLnBrk="1" hangingPunct="1">
              <a:lnSpc>
                <a:spcPct val="80000"/>
              </a:lnSpc>
              <a:spcBef>
                <a:spcPts val="600"/>
              </a:spcBef>
              <a:buFontTx/>
              <a:buNone/>
            </a:pPr>
            <a:endParaRPr lang="en-US" altLang="en-US" sz="1800" smtClean="0">
              <a:latin typeface="Times New Roman" pitchFamily="18" charset="0"/>
            </a:endParaRPr>
          </a:p>
          <a:p>
            <a:pPr marL="1196975" lvl="2" indent="-290513" eaLnBrk="1" hangingPunct="1">
              <a:lnSpc>
                <a:spcPct val="80000"/>
              </a:lnSpc>
              <a:spcBef>
                <a:spcPts val="600"/>
              </a:spcBef>
              <a:buFontTx/>
              <a:buAutoNum type="arabicParenR" startAt="2"/>
            </a:pPr>
            <a:r>
              <a:rPr lang="en-US" altLang="en-US" sz="2000" smtClean="0">
                <a:latin typeface="Times New Roman" pitchFamily="18" charset="0"/>
              </a:rPr>
              <a:t>Activate only the counters that are being used.</a:t>
            </a:r>
          </a:p>
          <a:p>
            <a:pPr marL="2286000" lvl="4" indent="-457200" eaLnBrk="1" hangingPunct="1">
              <a:lnSpc>
                <a:spcPct val="80000"/>
              </a:lnSpc>
              <a:spcBef>
                <a:spcPts val="600"/>
              </a:spcBef>
              <a:buFontTx/>
              <a:buNone/>
            </a:pPr>
            <a:r>
              <a:rPr lang="en-US" altLang="en-US" sz="1600" smtClean="0">
                <a:latin typeface="Times New Roman" pitchFamily="18" charset="0"/>
              </a:rPr>
              <a:t>Type </a:t>
            </a:r>
            <a:r>
              <a:rPr lang="en-US" altLang="en-US" sz="1600" i="1" smtClean="0">
                <a:latin typeface="Times New Roman" pitchFamily="18" charset="0"/>
              </a:rPr>
              <a:t>WC 00 13</a:t>
            </a:r>
            <a:r>
              <a:rPr lang="en-US" altLang="en-US" sz="1600" smtClean="0">
                <a:latin typeface="Times New Roman" pitchFamily="18" charset="0"/>
              </a:rPr>
              <a:t> for channels 0 and 1.</a:t>
            </a:r>
          </a:p>
          <a:p>
            <a:pPr marL="2286000" lvl="4" indent="-457200" eaLnBrk="1" hangingPunct="1">
              <a:lnSpc>
                <a:spcPct val="80000"/>
              </a:lnSpc>
              <a:spcBef>
                <a:spcPts val="600"/>
              </a:spcBef>
              <a:buFontTx/>
              <a:buNone/>
            </a:pPr>
            <a:r>
              <a:rPr lang="en-US" altLang="en-US" sz="1600" smtClean="0">
                <a:latin typeface="Times New Roman" pitchFamily="18" charset="0"/>
              </a:rPr>
              <a:t>Type </a:t>
            </a:r>
            <a:r>
              <a:rPr lang="en-US" altLang="en-US" sz="1600" i="1" smtClean="0">
                <a:latin typeface="Times New Roman" pitchFamily="18" charset="0"/>
              </a:rPr>
              <a:t>WC 00 15</a:t>
            </a:r>
            <a:r>
              <a:rPr lang="en-US" altLang="en-US" sz="1600" smtClean="0">
                <a:latin typeface="Times New Roman" pitchFamily="18" charset="0"/>
              </a:rPr>
              <a:t> for channels 0 and 2.</a:t>
            </a:r>
          </a:p>
          <a:p>
            <a:pPr marL="2286000" lvl="4" indent="-457200" eaLnBrk="1" hangingPunct="1">
              <a:lnSpc>
                <a:spcPct val="80000"/>
              </a:lnSpc>
              <a:spcBef>
                <a:spcPts val="600"/>
              </a:spcBef>
              <a:buFontTx/>
              <a:buNone/>
            </a:pPr>
            <a:r>
              <a:rPr lang="en-US" altLang="en-US" sz="1600" smtClean="0">
                <a:latin typeface="Times New Roman" pitchFamily="18" charset="0"/>
              </a:rPr>
              <a:t>Type </a:t>
            </a:r>
            <a:r>
              <a:rPr lang="en-US" altLang="en-US" sz="1600" i="1" smtClean="0">
                <a:latin typeface="Times New Roman" pitchFamily="18" charset="0"/>
              </a:rPr>
              <a:t>WC 00 19 </a:t>
            </a:r>
            <a:r>
              <a:rPr lang="en-US" altLang="en-US" sz="1600" smtClean="0">
                <a:latin typeface="Times New Roman" pitchFamily="18" charset="0"/>
              </a:rPr>
              <a:t>for channels 0 and 3.</a:t>
            </a:r>
          </a:p>
          <a:p>
            <a:pPr marL="2286000" lvl="4" indent="-457200" eaLnBrk="1" hangingPunct="1">
              <a:lnSpc>
                <a:spcPct val="80000"/>
              </a:lnSpc>
              <a:spcBef>
                <a:spcPts val="600"/>
              </a:spcBef>
              <a:buFontTx/>
              <a:buNone/>
            </a:pPr>
            <a:r>
              <a:rPr lang="en-US" altLang="en-US" sz="1600" smtClean="0">
                <a:latin typeface="Times New Roman" pitchFamily="18" charset="0"/>
              </a:rPr>
              <a:t>Type </a:t>
            </a:r>
            <a:r>
              <a:rPr lang="en-US" altLang="en-US" sz="1600" i="1" smtClean="0">
                <a:latin typeface="Times New Roman" pitchFamily="18" charset="0"/>
              </a:rPr>
              <a:t>WC 00 16 </a:t>
            </a:r>
            <a:r>
              <a:rPr lang="en-US" altLang="en-US" sz="1600" smtClean="0">
                <a:latin typeface="Times New Roman" pitchFamily="18" charset="0"/>
              </a:rPr>
              <a:t>for channels 1 and 2.</a:t>
            </a:r>
          </a:p>
          <a:p>
            <a:pPr marL="2286000" lvl="4" indent="-457200" eaLnBrk="1" hangingPunct="1">
              <a:lnSpc>
                <a:spcPct val="80000"/>
              </a:lnSpc>
              <a:spcBef>
                <a:spcPts val="600"/>
              </a:spcBef>
              <a:buFontTx/>
              <a:buNone/>
            </a:pPr>
            <a:r>
              <a:rPr lang="en-US" altLang="en-US" sz="1600" smtClean="0">
                <a:latin typeface="Times New Roman" pitchFamily="18" charset="0"/>
              </a:rPr>
              <a:t>Type </a:t>
            </a:r>
            <a:r>
              <a:rPr lang="en-US" altLang="en-US" sz="1600" i="1" smtClean="0">
                <a:latin typeface="Times New Roman" pitchFamily="18" charset="0"/>
              </a:rPr>
              <a:t>WC 00 1A </a:t>
            </a:r>
            <a:r>
              <a:rPr lang="en-US" altLang="en-US" sz="1600" smtClean="0">
                <a:latin typeface="Times New Roman" pitchFamily="18" charset="0"/>
              </a:rPr>
              <a:t>for channels 1 and 3.</a:t>
            </a:r>
          </a:p>
          <a:p>
            <a:pPr marL="2286000" lvl="4" indent="-457200" eaLnBrk="1" hangingPunct="1">
              <a:lnSpc>
                <a:spcPct val="80000"/>
              </a:lnSpc>
              <a:spcBef>
                <a:spcPts val="600"/>
              </a:spcBef>
              <a:buFontTx/>
              <a:buNone/>
            </a:pPr>
            <a:r>
              <a:rPr lang="en-US" altLang="en-US" sz="1600" smtClean="0">
                <a:latin typeface="Times New Roman" pitchFamily="18" charset="0"/>
              </a:rPr>
              <a:t>Type </a:t>
            </a:r>
            <a:r>
              <a:rPr lang="en-US" altLang="en-US" sz="1600" i="1" smtClean="0">
                <a:latin typeface="Times New Roman" pitchFamily="18" charset="0"/>
              </a:rPr>
              <a:t>WC 00 1C </a:t>
            </a:r>
            <a:r>
              <a:rPr lang="en-US" altLang="en-US" sz="1600" smtClean="0">
                <a:latin typeface="Times New Roman" pitchFamily="18" charset="0"/>
              </a:rPr>
              <a:t>for channels 2 and 3.</a:t>
            </a:r>
          </a:p>
          <a:p>
            <a:pPr marL="1196975" lvl="2" indent="-290513" eaLnBrk="1" hangingPunct="1">
              <a:lnSpc>
                <a:spcPct val="80000"/>
              </a:lnSpc>
              <a:spcBef>
                <a:spcPts val="600"/>
              </a:spcBef>
              <a:buFontTx/>
              <a:buNone/>
            </a:pPr>
            <a:r>
              <a:rPr lang="en-US" altLang="en-US" sz="2000" smtClean="0">
                <a:latin typeface="Times New Roman" pitchFamily="18" charset="0"/>
              </a:rPr>
              <a:t>  </a:t>
            </a:r>
          </a:p>
          <a:p>
            <a:pPr marL="1196975" lvl="2" indent="-290513" eaLnBrk="1" hangingPunct="1">
              <a:lnSpc>
                <a:spcPct val="80000"/>
              </a:lnSpc>
              <a:spcBef>
                <a:spcPts val="600"/>
              </a:spcBef>
              <a:buFontTx/>
              <a:buAutoNum type="arabicParenR"/>
            </a:pPr>
            <a:endParaRPr lang="en-US" altLang="en-US" sz="2000" smtClean="0">
              <a:latin typeface="Times New Roman" pitchFamily="18" charset="0"/>
            </a:endParaRPr>
          </a:p>
          <a:p>
            <a:pPr marL="1196975" lvl="2" indent="-290513" eaLnBrk="1" hangingPunct="1">
              <a:lnSpc>
                <a:spcPct val="80000"/>
              </a:lnSpc>
              <a:spcBef>
                <a:spcPts val="600"/>
              </a:spcBef>
              <a:buFontTx/>
              <a:buAutoNum type="arabicParenR"/>
            </a:pPr>
            <a:endParaRPr lang="en-US" altLang="en-US" sz="2000" smtClean="0">
              <a:latin typeface="Times New Roman" pitchFamily="18" charset="0"/>
            </a:endParaRPr>
          </a:p>
          <a:p>
            <a:pPr marL="1196975" lvl="2" indent="-290513" eaLnBrk="1" hangingPunct="1">
              <a:lnSpc>
                <a:spcPct val="80000"/>
              </a:lnSpc>
              <a:spcBef>
                <a:spcPts val="600"/>
              </a:spcBef>
              <a:buFontTx/>
              <a:buNone/>
            </a:pPr>
            <a:endParaRPr lang="en-US" altLang="en-US" sz="1600" smtClean="0">
              <a:latin typeface="Times New Roman" pitchFamily="18" charset="0"/>
            </a:endParaRPr>
          </a:p>
        </p:txBody>
      </p:sp>
      <p:sp>
        <p:nvSpPr>
          <p:cNvPr id="19" name="Rectangle 2"/>
          <p:cNvSpPr txBox="1">
            <a:spLocks noChangeArrowheads="1"/>
          </p:cNvSpPr>
          <p:nvPr/>
        </p:nvSpPr>
        <p:spPr bwMode="auto">
          <a:xfrm>
            <a:off x="685800" y="3810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4400" u="sng" kern="0" dirty="0">
                <a:solidFill>
                  <a:schemeClr val="tx2"/>
                </a:solidFill>
                <a:latin typeface="Times New Roman" pitchFamily="126" charset="0"/>
                <a:ea typeface="+mj-ea"/>
                <a:cs typeface="+mj-cs"/>
              </a:rPr>
              <a:t>Step E</a:t>
            </a:r>
            <a:endParaRPr lang="en-US" sz="4400" u="sng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990600"/>
            <a:ext cx="9144000" cy="1752600"/>
          </a:xfrm>
        </p:spPr>
        <p:txBody>
          <a:bodyPr/>
          <a:lstStyle/>
          <a:p>
            <a:pPr algn="l" eaLnBrk="1" hangingPunct="1"/>
            <a:r>
              <a:rPr lang="en-US" altLang="en-US" sz="2800" smtClean="0">
                <a:solidFill>
                  <a:schemeClr val="tx1"/>
                </a:solidFill>
                <a:latin typeface="Times New Roman" pitchFamily="18" charset="0"/>
              </a:rPr>
              <a:t>Measure the counts on channels 0 and 1 for one minute </a:t>
            </a:r>
            <a:br>
              <a:rPr lang="en-US" altLang="en-US" sz="280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en-US" altLang="en-US" sz="2800" smtClean="0">
                <a:solidFill>
                  <a:schemeClr val="tx1"/>
                </a:solidFill>
                <a:latin typeface="Times New Roman" pitchFamily="18" charset="0"/>
              </a:rPr>
              <a:t>at time over increasing PMT voltages.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457200" y="2667000"/>
            <a:ext cx="9601200" cy="4114800"/>
          </a:xfrm>
        </p:spPr>
        <p:txBody>
          <a:bodyPr/>
          <a:lstStyle/>
          <a:p>
            <a:pPr marL="1033463" lvl="2" indent="0" eaLnBrk="1" hangingPunct="1">
              <a:lnSpc>
                <a:spcPct val="90000"/>
              </a:lnSpc>
              <a:spcBef>
                <a:spcPts val="600"/>
              </a:spcBef>
              <a:buFontTx/>
              <a:buNone/>
            </a:pPr>
            <a:r>
              <a:rPr lang="en-US" altLang="en-US" sz="2800" smtClean="0">
                <a:latin typeface="Times New Roman" pitchFamily="18" charset="0"/>
              </a:rPr>
              <a:t>Type </a:t>
            </a:r>
            <a:r>
              <a:rPr lang="en-US" altLang="en-US" sz="2800" i="1" smtClean="0">
                <a:latin typeface="Times New Roman" pitchFamily="18" charset="0"/>
              </a:rPr>
              <a:t>ST 3 1</a:t>
            </a:r>
            <a:r>
              <a:rPr lang="en-US" altLang="en-US" sz="2800" smtClean="0">
                <a:latin typeface="Times New Roman" pitchFamily="18" charset="0"/>
              </a:rPr>
              <a:t> to read out counts on each channel and the coincidence counts for each minute. </a:t>
            </a:r>
            <a:r>
              <a:rPr lang="en-US" altLang="en-US" sz="2000" smtClean="0">
                <a:latin typeface="Times New Roman" pitchFamily="18" charset="0"/>
              </a:rPr>
              <a:t>(Mode </a:t>
            </a:r>
            <a:r>
              <a:rPr lang="en-US" altLang="en-US" sz="2000" i="1" smtClean="0">
                <a:latin typeface="Times New Roman" pitchFamily="18" charset="0"/>
              </a:rPr>
              <a:t>3</a:t>
            </a:r>
            <a:r>
              <a:rPr lang="en-US" altLang="en-US" sz="2000" smtClean="0">
                <a:latin typeface="Times New Roman" pitchFamily="18" charset="0"/>
              </a:rPr>
              <a:t> displays the scalar count from each channel </a:t>
            </a:r>
            <a:r>
              <a:rPr lang="en-US" altLang="en-US" sz="2000" i="1" smtClean="0">
                <a:latin typeface="Times New Roman" pitchFamily="18" charset="0"/>
              </a:rPr>
              <a:t>and</a:t>
            </a:r>
            <a:r>
              <a:rPr lang="en-US" altLang="en-US" sz="2000" smtClean="0">
                <a:latin typeface="Times New Roman" pitchFamily="18" charset="0"/>
              </a:rPr>
              <a:t> resets the counters after each display. The </a:t>
            </a:r>
            <a:r>
              <a:rPr lang="en-US" altLang="en-US" sz="2000" i="1" smtClean="0">
                <a:latin typeface="Times New Roman" pitchFamily="18" charset="0"/>
              </a:rPr>
              <a:t>1</a:t>
            </a:r>
            <a:r>
              <a:rPr lang="en-US" altLang="en-US" sz="2000" smtClean="0">
                <a:latin typeface="Times New Roman" pitchFamily="18" charset="0"/>
              </a:rPr>
              <a:t> stands for the time interval you choose in minutes.)</a:t>
            </a:r>
            <a:endParaRPr lang="en-US" altLang="en-US" sz="2800" smtClean="0">
              <a:latin typeface="Times New Roman" pitchFamily="18" charset="0"/>
            </a:endParaRPr>
          </a:p>
          <a:p>
            <a:pPr lvl="3" eaLnBrk="1" hangingPunct="1">
              <a:lnSpc>
                <a:spcPct val="90000"/>
              </a:lnSpc>
              <a:spcBef>
                <a:spcPts val="600"/>
              </a:spcBef>
              <a:buFontTx/>
              <a:buNone/>
            </a:pPr>
            <a:endParaRPr lang="en-US" altLang="en-US" sz="2800" smtClean="0">
              <a:latin typeface="Times New Roman" pitchFamily="18" charset="0"/>
            </a:endParaRPr>
          </a:p>
          <a:p>
            <a:pPr lvl="3" eaLnBrk="1" hangingPunct="1">
              <a:lnSpc>
                <a:spcPct val="90000"/>
              </a:lnSpc>
              <a:spcBef>
                <a:spcPts val="600"/>
              </a:spcBef>
              <a:buFontTx/>
              <a:buNone/>
            </a:pPr>
            <a:endParaRPr lang="en-US" altLang="en-US" sz="2800" smtClean="0">
              <a:latin typeface="Times New Roman" pitchFamily="18" charset="0"/>
            </a:endParaRPr>
          </a:p>
          <a:p>
            <a:pPr lvl="3" eaLnBrk="1" hangingPunct="1">
              <a:lnSpc>
                <a:spcPct val="90000"/>
              </a:lnSpc>
              <a:spcBef>
                <a:spcPts val="600"/>
              </a:spcBef>
              <a:buFontTx/>
              <a:buNone/>
            </a:pPr>
            <a:endParaRPr lang="en-US" altLang="en-US" sz="2800" smtClean="0">
              <a:latin typeface="Times New Roman" pitchFamily="18" charset="0"/>
            </a:endParaRPr>
          </a:p>
          <a:p>
            <a:pPr lvl="3" eaLnBrk="1" hangingPunct="1">
              <a:lnSpc>
                <a:spcPct val="90000"/>
              </a:lnSpc>
              <a:spcBef>
                <a:spcPts val="600"/>
              </a:spcBef>
              <a:buFontTx/>
              <a:buNone/>
            </a:pPr>
            <a:endParaRPr lang="en-US" altLang="en-US" sz="2800" smtClean="0">
              <a:latin typeface="Times New Roman" pitchFamily="18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3810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4400" u="sng" kern="0" dirty="0">
                <a:solidFill>
                  <a:schemeClr val="tx2"/>
                </a:solidFill>
                <a:latin typeface="Times New Roman" pitchFamily="126" charset="0"/>
                <a:ea typeface="+mj-ea"/>
                <a:cs typeface="+mj-cs"/>
              </a:rPr>
              <a:t>Step F</a:t>
            </a:r>
            <a:endParaRPr lang="en-US" sz="4400" u="sng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3" cstate="print"/>
          <a:srcRect b="653"/>
          <a:stretch>
            <a:fillRect/>
          </a:stretch>
        </p:blipFill>
        <p:spPr bwMode="auto">
          <a:xfrm>
            <a:off x="533400" y="4495800"/>
            <a:ext cx="8153400" cy="14478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-914400" y="10668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3600" smtClean="0">
                <a:solidFill>
                  <a:schemeClr val="tx1"/>
                </a:solidFill>
                <a:latin typeface="Times New Roman" pitchFamily="18" charset="0"/>
              </a:rPr>
              <a:t>Record data in a table.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2133600"/>
            <a:ext cx="8610600" cy="4525963"/>
          </a:xfrm>
        </p:spPr>
        <p:txBody>
          <a:bodyPr/>
          <a:lstStyle/>
          <a:p>
            <a:pPr marL="1196975" lvl="2" indent="-290513"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altLang="en-US" smtClean="0">
                <a:latin typeface="Times New Roman" pitchFamily="18" charset="0"/>
              </a:rPr>
              <a:t>The registers in the ST command are in hexadecimal.  </a:t>
            </a:r>
          </a:p>
          <a:p>
            <a:pPr marL="1196975" lvl="2" indent="-290513"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altLang="en-US" smtClean="0">
                <a:latin typeface="Times New Roman" pitchFamily="18" charset="0"/>
              </a:rPr>
              <a:t>Record the readings for your two scalars of interest and   the scalar for coincidence in hex and then convert to decimal. </a:t>
            </a:r>
          </a:p>
          <a:p>
            <a:pPr marL="1196975" lvl="2" indent="-290513"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altLang="en-US" smtClean="0">
                <a:latin typeface="Times New Roman" pitchFamily="18" charset="0"/>
              </a:rPr>
              <a:t>Create a data table:	</a:t>
            </a:r>
            <a:br>
              <a:rPr lang="en-US" altLang="en-US" smtClean="0">
                <a:latin typeface="Times New Roman" pitchFamily="18" charset="0"/>
              </a:rPr>
            </a:br>
            <a:r>
              <a:rPr lang="en-US" altLang="en-US" sz="2000" smtClean="0">
                <a:latin typeface="Times New Roman" pitchFamily="18" charset="0"/>
              </a:rPr>
              <a:t>Ask your mentor for a copy of the Excel file: </a:t>
            </a:r>
            <a:r>
              <a:rPr lang="en-US" altLang="en-US" sz="2000" i="1" smtClean="0">
                <a:latin typeface="Times New Roman" pitchFamily="18" charset="0"/>
              </a:rPr>
              <a:t>							Plateau_Template_2009.xls</a:t>
            </a:r>
          </a:p>
          <a:p>
            <a:pPr marL="1196975" lvl="2" indent="-290513" eaLnBrk="1" hangingPunct="1">
              <a:lnSpc>
                <a:spcPct val="90000"/>
              </a:lnSpc>
              <a:spcBef>
                <a:spcPts val="600"/>
              </a:spcBef>
            </a:pPr>
            <a:endParaRPr lang="en-US" altLang="en-US" smtClean="0">
              <a:latin typeface="Times New Roman" pitchFamily="18" charset="0"/>
            </a:endParaRPr>
          </a:p>
          <a:p>
            <a:pPr marL="1196975" lvl="2" indent="-290513" eaLnBrk="1" hangingPunct="1">
              <a:lnSpc>
                <a:spcPct val="90000"/>
              </a:lnSpc>
              <a:buFontTx/>
              <a:buNone/>
            </a:pPr>
            <a:endParaRPr lang="en-US" altLang="en-US" smtClean="0">
              <a:latin typeface="Times New Roman" pitchFamily="18" charset="0"/>
            </a:endParaRPr>
          </a:p>
        </p:txBody>
      </p:sp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3"/>
          <a:srcRect r="1203"/>
          <a:stretch>
            <a:fillRect/>
          </a:stretch>
        </p:blipFill>
        <p:spPr bwMode="auto">
          <a:xfrm>
            <a:off x="152400" y="4608513"/>
            <a:ext cx="8763000" cy="18684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3810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4400" u="sng" kern="0" dirty="0">
                <a:solidFill>
                  <a:schemeClr val="tx2"/>
                </a:solidFill>
                <a:latin typeface="Times New Roman" pitchFamily="126" charset="0"/>
                <a:ea typeface="+mj-ea"/>
                <a:cs typeface="+mj-cs"/>
              </a:rPr>
              <a:t>Step G</a:t>
            </a:r>
            <a:endParaRPr lang="en-US" sz="4400" u="sng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4800600" cy="4525963"/>
          </a:xfrm>
        </p:spPr>
        <p:txBody>
          <a:bodyPr/>
          <a:lstStyle/>
          <a:p>
            <a:pPr marL="398463" indent="-398463" eaLnBrk="1" hangingPunct="1">
              <a:lnSpc>
                <a:spcPct val="80000"/>
              </a:lnSpc>
              <a:buFontTx/>
              <a:buNone/>
            </a:pPr>
            <a:r>
              <a:rPr lang="en-US" altLang="en-US" sz="2000" smtClean="0"/>
              <a:t>Note: If you have never used the     	HEX2DEC(  ) command in Excel, you will get a “</a:t>
            </a:r>
            <a:r>
              <a:rPr lang="en-US" altLang="en-US" sz="2000" i="1" smtClean="0"/>
              <a:t>NAME##” </a:t>
            </a:r>
            <a:r>
              <a:rPr lang="en-US" altLang="en-US" sz="2000" smtClean="0"/>
              <a:t>error in some boxes.</a:t>
            </a:r>
          </a:p>
          <a:p>
            <a:pPr marL="398463" indent="-398463" eaLnBrk="1" hangingPunct="1">
              <a:lnSpc>
                <a:spcPct val="80000"/>
              </a:lnSpc>
              <a:buFontTx/>
              <a:buNone/>
            </a:pPr>
            <a:endParaRPr lang="en-US" altLang="en-US" sz="2000" smtClean="0"/>
          </a:p>
          <a:p>
            <a:pPr marL="398463" indent="-398463" eaLnBrk="1" hangingPunct="1">
              <a:lnSpc>
                <a:spcPct val="80000"/>
              </a:lnSpc>
              <a:buFontTx/>
              <a:buNone/>
            </a:pPr>
            <a:r>
              <a:rPr lang="en-US" altLang="en-US" sz="2000" u="sng" smtClean="0"/>
              <a:t>You need to activate the proper tools</a:t>
            </a:r>
            <a:r>
              <a:rPr lang="en-US" altLang="en-US" sz="2000" smtClean="0"/>
              <a:t>.</a:t>
            </a:r>
            <a:endParaRPr lang="en-US" altLang="en-US" sz="2000" u="sng" smtClean="0"/>
          </a:p>
          <a:p>
            <a:pPr marL="398463" indent="-398463" eaLnBrk="1" hangingPunct="1">
              <a:lnSpc>
                <a:spcPct val="80000"/>
              </a:lnSpc>
            </a:pPr>
            <a:r>
              <a:rPr lang="en-US" altLang="en-US" sz="2000" smtClean="0"/>
              <a:t>Go to the </a:t>
            </a:r>
            <a:r>
              <a:rPr lang="en-US" altLang="en-US" sz="2000" i="1" smtClean="0"/>
              <a:t>Tools</a:t>
            </a:r>
            <a:r>
              <a:rPr lang="en-US" altLang="en-US" sz="2000" smtClean="0"/>
              <a:t> pull-down menu and select </a:t>
            </a:r>
            <a:r>
              <a:rPr lang="en-US" altLang="en-US" sz="2000" i="1" smtClean="0"/>
              <a:t>Add-Ins.  </a:t>
            </a:r>
          </a:p>
          <a:p>
            <a:pPr marL="398463" indent="-398463" eaLnBrk="1" hangingPunct="1">
              <a:lnSpc>
                <a:spcPct val="80000"/>
              </a:lnSpc>
              <a:buFontTx/>
              <a:buNone/>
            </a:pPr>
            <a:endParaRPr lang="en-US" altLang="en-US" sz="2000" i="1" smtClean="0"/>
          </a:p>
          <a:p>
            <a:pPr marL="398463" indent="-398463" eaLnBrk="1" hangingPunct="1">
              <a:lnSpc>
                <a:spcPct val="80000"/>
              </a:lnSpc>
            </a:pPr>
            <a:r>
              <a:rPr lang="en-US" altLang="en-US" sz="2000" smtClean="0"/>
              <a:t>Then check the two top boxes: </a:t>
            </a:r>
            <a:r>
              <a:rPr lang="en-US" altLang="en-US" sz="2000" i="1" smtClean="0"/>
              <a:t>Analysis ToolPak</a:t>
            </a:r>
            <a:r>
              <a:rPr lang="en-US" altLang="en-US" sz="2000" smtClean="0"/>
              <a:t>, and </a:t>
            </a:r>
            <a:r>
              <a:rPr lang="en-US" altLang="en-US" sz="2000" i="1" smtClean="0"/>
              <a:t>Analysis ToolPak – VBA.  </a:t>
            </a:r>
          </a:p>
          <a:p>
            <a:pPr marL="398463" indent="-398463" eaLnBrk="1" hangingPunct="1">
              <a:lnSpc>
                <a:spcPct val="80000"/>
              </a:lnSpc>
              <a:buFontTx/>
              <a:buNone/>
            </a:pPr>
            <a:endParaRPr lang="en-US" altLang="en-US" sz="2000" i="1" smtClean="0"/>
          </a:p>
          <a:p>
            <a:pPr marL="398463" indent="-398463" eaLnBrk="1" hangingPunct="1">
              <a:lnSpc>
                <a:spcPct val="80000"/>
              </a:lnSpc>
            </a:pPr>
            <a:r>
              <a:rPr lang="en-US" altLang="en-US" sz="2000" smtClean="0"/>
              <a:t>Click &lt;OK&gt; and the file should now convert hexidecimal to decimal properly.</a:t>
            </a:r>
          </a:p>
        </p:txBody>
      </p:sp>
      <p:pic>
        <p:nvPicPr>
          <p:cNvPr id="1433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46" t="2501" r="3146" b="2501"/>
          <a:stretch>
            <a:fillRect/>
          </a:stretch>
        </p:blipFill>
        <p:spPr bwMode="auto">
          <a:xfrm>
            <a:off x="5029200" y="838200"/>
            <a:ext cx="3794125" cy="484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301750"/>
            <a:ext cx="6781800" cy="532175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7010400" y="1981200"/>
            <a:ext cx="2133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400" kern="0" dirty="0">
                <a:latin typeface="Times New Roman" pitchFamily="126" charset="0"/>
              </a:rPr>
              <a:t>     Look for where the coincidence counts level off, or “plateau.”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endParaRPr lang="en-US" sz="2400" kern="0" dirty="0">
              <a:latin typeface="Times New Roman" pitchFamily="126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400" kern="0" dirty="0">
                <a:latin typeface="Times New Roman" pitchFamily="126" charset="0"/>
              </a:rPr>
              <a:t>    You should set the PMT voltage near the start of this plateau.</a:t>
            </a:r>
          </a:p>
        </p:txBody>
      </p:sp>
      <p:sp>
        <p:nvSpPr>
          <p:cNvPr id="8" name="Oval 7"/>
          <p:cNvSpPr/>
          <p:nvPr/>
        </p:nvSpPr>
        <p:spPr>
          <a:xfrm>
            <a:off x="5105400" y="5181600"/>
            <a:ext cx="533400" cy="304800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0" name="Shape 9"/>
          <p:cNvCxnSpPr>
            <a:endCxn id="8" idx="0"/>
          </p:cNvCxnSpPr>
          <p:nvPr/>
        </p:nvCxnSpPr>
        <p:spPr>
          <a:xfrm rot="10800000" flipV="1">
            <a:off x="5372100" y="4038600"/>
            <a:ext cx="2171700" cy="1143000"/>
          </a:xfrm>
          <a:prstGeom prst="curvedConnector2">
            <a:avLst/>
          </a:prstGeom>
          <a:ln w="38100">
            <a:solidFill>
              <a:srgbClr val="FFC000">
                <a:alpha val="6800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8" idx="4"/>
          </p:cNvCxnSpPr>
          <p:nvPr/>
        </p:nvCxnSpPr>
        <p:spPr>
          <a:xfrm rot="5400000">
            <a:off x="5105400" y="5753100"/>
            <a:ext cx="533400" cy="0"/>
          </a:xfrm>
          <a:prstGeom prst="line">
            <a:avLst/>
          </a:prstGeom>
          <a:ln>
            <a:solidFill>
              <a:srgbClr val="FFC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2"/>
          <p:cNvSpPr txBox="1">
            <a:spLocks noChangeArrowheads="1"/>
          </p:cNvSpPr>
          <p:nvPr/>
        </p:nvSpPr>
        <p:spPr bwMode="auto">
          <a:xfrm>
            <a:off x="685800" y="3810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4400" u="sng" kern="0" dirty="0">
                <a:solidFill>
                  <a:schemeClr val="tx2"/>
                </a:solidFill>
                <a:latin typeface="Times New Roman" pitchFamily="126" charset="0"/>
                <a:ea typeface="+mj-ea"/>
                <a:cs typeface="+mj-cs"/>
              </a:rPr>
              <a:t>Step H</a:t>
            </a:r>
            <a:endParaRPr lang="en-US" sz="4400" u="sng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7772400" cy="3124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>
                <a:latin typeface="Times New Roman" pitchFamily="18" charset="0"/>
              </a:rPr>
              <a:t>Now you have found the optimal operating voltage for counter 1. Record this value in your logbook and on the Excel file you are using.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latin typeface="Times New Roman" pitchFamily="18" charset="0"/>
              </a:rPr>
              <a:t>Repeat the process to calibrate the other three counters. In at least one case you will need to use a new reference counter. Make sure to set the reference counter at a high voltage (about 40-60 events per second).</a:t>
            </a: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685800" y="3810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altLang="en-US" sz="4400" u="sng">
                <a:solidFill>
                  <a:schemeClr val="tx2"/>
                </a:solidFill>
                <a:latin typeface="Times New Roman" pitchFamily="18" charset="0"/>
              </a:rPr>
              <a:t>Steps I, J, K</a:t>
            </a:r>
            <a:endParaRPr lang="en-US" altLang="en-US" sz="4400" u="sng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638800" y="1066800"/>
            <a:ext cx="32766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>
                <a:latin typeface="Times New Roman" pitchFamily="18" charset="0"/>
              </a:rPr>
              <a:t>Once the CRMD is plateaued, let it run for a couple hours and capture the file through Hyperterm or Zterm.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>
                <a:latin typeface="Times New Roman" pitchFamily="18" charset="0"/>
              </a:rPr>
              <a:t>Upload a file to the e-Lab and run a </a:t>
            </a:r>
            <a:r>
              <a:rPr lang="en-US" altLang="en-US" sz="2400" i="1" smtClean="0">
                <a:latin typeface="Times New Roman" pitchFamily="18" charset="0"/>
              </a:rPr>
              <a:t>performance</a:t>
            </a:r>
            <a:r>
              <a:rPr lang="en-US" altLang="en-US" sz="2400" smtClean="0">
                <a:latin typeface="Times New Roman" pitchFamily="18" charset="0"/>
              </a:rPr>
              <a:t> </a:t>
            </a:r>
            <a:r>
              <a:rPr lang="en-US" altLang="en-US" sz="2400" i="1" smtClean="0">
                <a:latin typeface="Times New Roman" pitchFamily="18" charset="0"/>
              </a:rPr>
              <a:t>study</a:t>
            </a:r>
            <a:r>
              <a:rPr lang="en-US" altLang="en-US" sz="2400" smtClean="0">
                <a:latin typeface="Times New Roman" pitchFamily="18" charset="0"/>
              </a:rPr>
              <a:t> on that data.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>
                <a:latin typeface="Times New Roman" pitchFamily="18" charset="0"/>
              </a:rPr>
              <a:t>Make minor adjustments to PMT voltages to bring all channels together.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>
                <a:latin typeface="Times New Roman" pitchFamily="18" charset="0"/>
              </a:rPr>
              <a:t>An ideal perfomance plot shown to the side</a:t>
            </a: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685800" y="3810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4400" u="sng" kern="0" dirty="0">
                <a:solidFill>
                  <a:schemeClr val="tx2"/>
                </a:solidFill>
                <a:latin typeface="Times New Roman" pitchFamily="126" charset="0"/>
                <a:ea typeface="+mj-ea"/>
                <a:cs typeface="+mj-cs"/>
              </a:rPr>
              <a:t>Step L</a:t>
            </a:r>
            <a:endParaRPr lang="en-US" sz="4400" u="sng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72706" name="Picture 2" descr="http://www18.i2u2.org/elab/cosmic/users/AY2007/IL/Elmhurst/York_Community_High_School/Jeremy_Paschke/CRyork/cosmic/plots/savedimage-CRyork-2009.0724.101958.0156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162050"/>
            <a:ext cx="5410200" cy="54102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pPr eaLnBrk="1" hangingPunct="1"/>
            <a:r>
              <a:rPr lang="en-US" altLang="en-US" sz="2800" smtClean="0">
                <a:latin typeface="Times New Roman" pitchFamily="18" charset="0"/>
              </a:rPr>
              <a:t>Be aware that the detector might drift over time. This plateau calibration process ought to be repeated at least once a year. It’s a good activity for each new group of students.</a:t>
            </a:r>
          </a:p>
          <a:p>
            <a:pPr eaLnBrk="1" hangingPunct="1"/>
            <a:endParaRPr lang="en-US" altLang="en-US" sz="2800" smtClean="0"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en-US" altLang="en-US" sz="4800" smtClean="0">
                <a:latin typeface="Times New Roman" pitchFamily="18" charset="0"/>
              </a:rPr>
              <a:t>				THE END</a:t>
            </a:r>
          </a:p>
          <a:p>
            <a:pPr algn="ctr" eaLnBrk="1" hangingPunct="1">
              <a:buFontTx/>
              <a:buNone/>
            </a:pPr>
            <a:r>
              <a:rPr lang="en-US" altLang="en-US" smtClean="0">
                <a:latin typeface="Times New Roman" pitchFamily="18" charset="0"/>
              </a:rPr>
              <a:t>of Calibration </a:t>
            </a:r>
          </a:p>
          <a:p>
            <a:pPr algn="ctr" eaLnBrk="1" hangingPunct="1">
              <a:buFontTx/>
              <a:buNone/>
            </a:pPr>
            <a:r>
              <a:rPr lang="en-US" altLang="en-US" smtClean="0">
                <a:latin typeface="Times New Roman" pitchFamily="18" charset="0"/>
              </a:rPr>
              <a:t>(Plateau) Instructions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3581400"/>
            <a:ext cx="8305800" cy="3124200"/>
          </a:xfrm>
        </p:spPr>
        <p:txBody>
          <a:bodyPr/>
          <a:lstStyle/>
          <a:p>
            <a:pPr marL="857250" lvl="2" indent="0" eaLnBrk="1" hangingPunct="1">
              <a:lnSpc>
                <a:spcPct val="90000"/>
              </a:lnSpc>
              <a:spcBef>
                <a:spcPts val="600"/>
              </a:spcBef>
              <a:buFontTx/>
              <a:buNone/>
            </a:pPr>
            <a:endParaRPr lang="en-US" altLang="en-US" sz="2000" smtClean="0">
              <a:latin typeface="Times New Roman" pitchFamily="18" charset="0"/>
            </a:endParaRPr>
          </a:p>
          <a:p>
            <a:pPr marL="857250" lvl="2" indent="0" eaLnBrk="1" hangingPunct="1">
              <a:lnSpc>
                <a:spcPct val="90000"/>
              </a:lnSpc>
              <a:spcBef>
                <a:spcPts val="600"/>
              </a:spcBef>
              <a:buFontTx/>
              <a:buNone/>
            </a:pPr>
            <a:r>
              <a:rPr lang="en-US" altLang="en-US" smtClean="0">
                <a:latin typeface="Times New Roman" pitchFamily="18" charset="0"/>
              </a:rPr>
              <a:t>Rough estimates say that one or two muons pass through the area of your hand every second.</a:t>
            </a:r>
          </a:p>
          <a:p>
            <a:pPr marL="857250" lvl="2" indent="0" eaLnBrk="1" hangingPunct="1">
              <a:lnSpc>
                <a:spcPct val="90000"/>
              </a:lnSpc>
              <a:spcBef>
                <a:spcPts val="600"/>
              </a:spcBef>
              <a:buFontTx/>
              <a:buNone/>
            </a:pPr>
            <a:endParaRPr lang="en-US" altLang="en-US" smtClean="0">
              <a:latin typeface="Times New Roman" pitchFamily="18" charset="0"/>
            </a:endParaRPr>
          </a:p>
          <a:p>
            <a:pPr marL="857250" lvl="2" indent="0" eaLnBrk="1" hangingPunct="1">
              <a:lnSpc>
                <a:spcPct val="90000"/>
              </a:lnSpc>
              <a:spcBef>
                <a:spcPts val="600"/>
              </a:spcBef>
              <a:buFontTx/>
              <a:buNone/>
            </a:pPr>
            <a:r>
              <a:rPr lang="en-US" altLang="en-US" smtClean="0">
                <a:latin typeface="Times New Roman" pitchFamily="18" charset="0"/>
              </a:rPr>
              <a:t>As you do this calibration process with the Quarknet Cosmic Ray Muon Detector (CRMD), you should expect your counters to detect </a:t>
            </a:r>
            <a:r>
              <a:rPr lang="en-US" altLang="en-US" i="1" smtClean="0">
                <a:latin typeface="Times New Roman" pitchFamily="18" charset="0"/>
              </a:rPr>
              <a:t>approximately</a:t>
            </a:r>
            <a:r>
              <a:rPr lang="en-US" altLang="en-US" smtClean="0">
                <a:latin typeface="Times New Roman" pitchFamily="18" charset="0"/>
              </a:rPr>
              <a:t> 10 muons per second (between 500 and 1000 counts per minute).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000" smtClean="0"/>
          </a:p>
        </p:txBody>
      </p:sp>
      <p:pic>
        <p:nvPicPr>
          <p:cNvPr id="3075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246188"/>
            <a:ext cx="4114800" cy="210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3600" smtClean="0"/>
              <a:t>Expected Flux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3600" smtClean="0"/>
              <a:t>Review on Voltages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219200"/>
            <a:ext cx="6858000" cy="54864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400" smtClean="0"/>
              <a:t>There are two voltages you can adjust:</a:t>
            </a:r>
          </a:p>
          <a:p>
            <a:pPr>
              <a:buFontTx/>
              <a:buAutoNum type="arabicParenR"/>
            </a:pPr>
            <a:r>
              <a:rPr lang="en-US" altLang="en-US" sz="2400" smtClean="0"/>
              <a:t>Photomultiplier Tube </a:t>
            </a:r>
            <a:r>
              <a:rPr lang="en-US" altLang="en-US" sz="2000" smtClean="0"/>
              <a:t>(The PMT is the voltage you will adjust in this calibration process.)</a:t>
            </a:r>
            <a:endParaRPr lang="en-US" altLang="en-US" sz="2400" smtClean="0"/>
          </a:p>
          <a:p>
            <a:pPr marL="914400" lvl="1" indent="-457200"/>
            <a:r>
              <a:rPr lang="en-US" altLang="en-US" sz="2000" smtClean="0"/>
              <a:t>The PMT voltage amplifies all signals from the tube. </a:t>
            </a:r>
          </a:p>
          <a:p>
            <a:pPr marL="914400" lvl="1" indent="-457200"/>
            <a:r>
              <a:rPr lang="en-US" altLang="en-US" sz="2000" smtClean="0"/>
              <a:t>The PMT voltage is adjusted through the power distribution unit (PDU). </a:t>
            </a:r>
          </a:p>
          <a:p>
            <a:pPr>
              <a:buFontTx/>
              <a:buAutoNum type="arabicParenR"/>
            </a:pPr>
            <a:endParaRPr lang="en-US" altLang="en-US" sz="2400" smtClean="0"/>
          </a:p>
          <a:p>
            <a:pPr>
              <a:buFontTx/>
              <a:buAutoNum type="arabicParenR"/>
            </a:pPr>
            <a:r>
              <a:rPr lang="en-US" altLang="en-US" sz="2400" smtClean="0"/>
              <a:t>Threshold Level </a:t>
            </a:r>
          </a:p>
          <a:p>
            <a:pPr marL="914400" lvl="1" indent="-457200"/>
            <a:r>
              <a:rPr lang="en-US" altLang="en-US" sz="2000" smtClean="0"/>
              <a:t>The threshold voltage can be set at various levels to discriminate against pulses of lesser magnitude. </a:t>
            </a:r>
          </a:p>
          <a:p>
            <a:pPr marL="914400" lvl="1" indent="-457200"/>
            <a:r>
              <a:rPr lang="en-US" altLang="en-US" sz="2000" smtClean="0"/>
              <a:t>The threshold level is adjusted by typing commands on the computer.</a:t>
            </a:r>
          </a:p>
          <a:p>
            <a:pPr marL="914400" lvl="1" indent="-457200"/>
            <a:r>
              <a:rPr lang="en-US" altLang="en-US" sz="2000" smtClean="0"/>
              <a:t>We recommend setting the threshold level to a constant 300 mV, and not adjusting it afterwards.</a:t>
            </a:r>
          </a:p>
          <a:p>
            <a:pPr>
              <a:buFontTx/>
              <a:buAutoNum type="arabicParenR"/>
            </a:pPr>
            <a:endParaRPr lang="en-US" altLang="en-US" sz="2400" smtClean="0"/>
          </a:p>
        </p:txBody>
      </p:sp>
      <p:pic>
        <p:nvPicPr>
          <p:cNvPr id="4100" name="Picture 4" descr="IMG_428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58" t="25150" b="13210"/>
          <a:stretch>
            <a:fillRect/>
          </a:stretch>
        </p:blipFill>
        <p:spPr bwMode="auto">
          <a:xfrm>
            <a:off x="7212013" y="1524000"/>
            <a:ext cx="1627187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 descr="http://www.globalinnovations.com.au/images/cms/open_laptop_on_portanotebook_flat_small_40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4724400"/>
            <a:ext cx="1752600" cy="159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Common Commands: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381000" y="1722438"/>
            <a:ext cx="8534400" cy="4525962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i="1" smtClean="0"/>
              <a:t>CD</a:t>
            </a:r>
            <a:r>
              <a:rPr lang="en-US" altLang="en-US" smtClean="0"/>
              <a:t>  </a:t>
            </a:r>
            <a:r>
              <a:rPr lang="en-US" altLang="en-US" sz="2400" smtClean="0"/>
              <a:t>-</a:t>
            </a:r>
            <a:r>
              <a:rPr lang="en-US" altLang="en-US" smtClean="0"/>
              <a:t>  </a:t>
            </a:r>
            <a:r>
              <a:rPr lang="en-US" altLang="en-US" sz="2400" u="sng" smtClean="0"/>
              <a:t>C</a:t>
            </a:r>
            <a:r>
              <a:rPr lang="en-US" altLang="en-US" sz="2400" smtClean="0"/>
              <a:t>ounter </a:t>
            </a:r>
            <a:r>
              <a:rPr lang="en-US" altLang="en-US" sz="2400" u="sng" smtClean="0"/>
              <a:t>D</a:t>
            </a:r>
            <a:r>
              <a:rPr lang="en-US" altLang="en-US" sz="2400" smtClean="0"/>
              <a:t>isable will stop the scrolling up of events.</a:t>
            </a:r>
            <a:endParaRPr lang="en-US" altLang="en-US" smtClean="0"/>
          </a:p>
          <a:p>
            <a:pPr>
              <a:buFontTx/>
              <a:buNone/>
            </a:pPr>
            <a:r>
              <a:rPr lang="en-US" altLang="en-US" i="1" smtClean="0"/>
              <a:t>CE</a:t>
            </a:r>
            <a:r>
              <a:rPr lang="en-US" altLang="en-US" smtClean="0"/>
              <a:t>  </a:t>
            </a:r>
            <a:r>
              <a:rPr lang="en-US" altLang="en-US" sz="2400" smtClean="0"/>
              <a:t>-</a:t>
            </a:r>
            <a:r>
              <a:rPr lang="en-US" altLang="en-US" smtClean="0"/>
              <a:t>  </a:t>
            </a:r>
            <a:r>
              <a:rPr lang="en-US" altLang="en-US" sz="2400" u="sng" smtClean="0"/>
              <a:t>C</a:t>
            </a:r>
            <a:r>
              <a:rPr lang="en-US" altLang="en-US" sz="2400" smtClean="0"/>
              <a:t>ounter </a:t>
            </a:r>
            <a:r>
              <a:rPr lang="en-US" altLang="en-US" sz="2400" u="sng" smtClean="0"/>
              <a:t>E</a:t>
            </a:r>
            <a:r>
              <a:rPr lang="en-US" altLang="en-US" sz="2400" smtClean="0"/>
              <a:t>nable resumes the scrolling up of events.</a:t>
            </a:r>
          </a:p>
          <a:p>
            <a:pPr>
              <a:buFontTx/>
              <a:buNone/>
            </a:pPr>
            <a:r>
              <a:rPr lang="en-US" altLang="en-US" i="1" smtClean="0"/>
              <a:t>TL 4 300</a:t>
            </a:r>
            <a:r>
              <a:rPr lang="en-US" altLang="en-US" sz="2400" smtClean="0"/>
              <a:t>  -  Set </a:t>
            </a:r>
            <a:r>
              <a:rPr lang="en-US" altLang="en-US" sz="2400" u="sng" smtClean="0"/>
              <a:t>T</a:t>
            </a:r>
            <a:r>
              <a:rPr lang="en-US" altLang="en-US" sz="2400" smtClean="0"/>
              <a:t>hreshold </a:t>
            </a:r>
            <a:r>
              <a:rPr lang="en-US" altLang="en-US" sz="2400" u="sng" smtClean="0"/>
              <a:t>L</a:t>
            </a:r>
            <a:r>
              <a:rPr lang="en-US" altLang="en-US" sz="2400" smtClean="0"/>
              <a:t>evel of all four counters to 			  300 mV.</a:t>
            </a:r>
          </a:p>
          <a:p>
            <a:pPr>
              <a:buFontTx/>
              <a:buNone/>
            </a:pPr>
            <a:r>
              <a:rPr lang="en-US" altLang="en-US" i="1" smtClean="0"/>
              <a:t>WC 00 3F</a:t>
            </a:r>
            <a:r>
              <a:rPr lang="en-US" altLang="en-US" sz="2400" smtClean="0"/>
              <a:t>  -  </a:t>
            </a:r>
            <a:r>
              <a:rPr lang="en-US" altLang="en-US" sz="2400" u="sng" smtClean="0"/>
              <a:t>W</a:t>
            </a:r>
            <a:r>
              <a:rPr lang="en-US" altLang="en-US" sz="2400" smtClean="0"/>
              <a:t>rite </a:t>
            </a:r>
            <a:r>
              <a:rPr lang="en-US" altLang="en-US" sz="2400" u="sng" smtClean="0"/>
              <a:t>C</a:t>
            </a:r>
            <a:r>
              <a:rPr lang="en-US" altLang="en-US" sz="2400" smtClean="0"/>
              <a:t>ounters to read a two-fold 				     coincidence with all four counters activated.</a:t>
            </a:r>
          </a:p>
          <a:p>
            <a:pPr>
              <a:buFontTx/>
              <a:buNone/>
            </a:pPr>
            <a:r>
              <a:rPr lang="en-US" altLang="en-US" i="1" smtClean="0"/>
              <a:t>V1, V2   </a:t>
            </a:r>
            <a:r>
              <a:rPr lang="en-US" altLang="en-US" sz="2400" smtClean="0"/>
              <a:t>-    </a:t>
            </a:r>
            <a:r>
              <a:rPr lang="en-US" altLang="en-US" sz="2400" u="sng" smtClean="0"/>
              <a:t>V</a:t>
            </a:r>
            <a:r>
              <a:rPr lang="en-US" altLang="en-US" sz="2400" smtClean="0"/>
              <a:t>iew settings.	</a:t>
            </a:r>
          </a:p>
          <a:p>
            <a:pPr>
              <a:buFontTx/>
              <a:buNone/>
            </a:pPr>
            <a:r>
              <a:rPr lang="en-US" altLang="en-US" i="1" smtClean="0"/>
              <a:t>H1, H2</a:t>
            </a:r>
            <a:r>
              <a:rPr lang="en-US" altLang="en-US" sz="2400" smtClean="0"/>
              <a:t>   -    </a:t>
            </a:r>
            <a:r>
              <a:rPr lang="en-US" altLang="en-US" sz="2400" u="sng" smtClean="0"/>
              <a:t>H</a:t>
            </a:r>
            <a:r>
              <a:rPr lang="en-US" altLang="en-US" sz="2400" smtClean="0"/>
              <a:t>elp with commands</a:t>
            </a: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 Note on Numbering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These instructions refer to the counters and channels as 0, 1, 2, 3.</a:t>
            </a:r>
          </a:p>
          <a:p>
            <a:endParaRPr lang="en-US" altLang="en-US" smtClean="0"/>
          </a:p>
          <a:p>
            <a:r>
              <a:rPr lang="en-US" altLang="en-US" smtClean="0"/>
              <a:t>All the hardware and terminal commands refer to channels 0-3. </a:t>
            </a:r>
          </a:p>
          <a:p>
            <a:endParaRPr lang="en-US" altLang="en-US" smtClean="0"/>
          </a:p>
          <a:p>
            <a:r>
              <a:rPr lang="en-US" altLang="en-US" smtClean="0"/>
              <a:t>Only the e-Lab refers to channels 1-4.</a:t>
            </a:r>
          </a:p>
          <a:p>
            <a:endParaRPr lang="en-US" altLang="en-US" smtClean="0"/>
          </a:p>
          <a:p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altLang="en-US" u="sng" smtClean="0">
                <a:latin typeface="Times New Roman" pitchFamily="18" charset="0"/>
              </a:rPr>
              <a:t>Step A</a:t>
            </a:r>
            <a:endParaRPr lang="en-US" altLang="en-US" u="sng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0"/>
            <a:ext cx="4800600" cy="3429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3000" smtClean="0">
                <a:latin typeface="Times New Roman" pitchFamily="18" charset="0"/>
              </a:rPr>
              <a:t>	</a:t>
            </a:r>
            <a:r>
              <a:rPr lang="en-US" altLang="en-US" sz="3100" smtClean="0">
                <a:latin typeface="Times New Roman" pitchFamily="18" charset="0"/>
              </a:rPr>
              <a:t>Set all voltages on the photomultiplier tubes (PMTs) to minimum (0.3 V) by turning potentiometers on the four-way power distribution unit (PDU) all the way counterclockwise.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000" smtClean="0">
              <a:latin typeface="Times New Roman" pitchFamily="18" charset="0"/>
            </a:endParaRPr>
          </a:p>
        </p:txBody>
      </p:sp>
      <p:pic>
        <p:nvPicPr>
          <p:cNvPr id="7172" name="Picture 4" descr="IMG_428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81" t="932"/>
          <a:stretch>
            <a:fillRect/>
          </a:stretch>
        </p:blipFill>
        <p:spPr bwMode="auto">
          <a:xfrm>
            <a:off x="5257800" y="1524000"/>
            <a:ext cx="35052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altLang="en-US" u="sng" smtClean="0">
                <a:latin typeface="Times New Roman" pitchFamily="18" charset="0"/>
              </a:rPr>
              <a:t>Step B</a:t>
            </a:r>
            <a:endParaRPr lang="en-US" altLang="en-US" u="sng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371600"/>
            <a:ext cx="4800600" cy="1600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mtClean="0">
                <a:latin typeface="Times New Roman" pitchFamily="18" charset="0"/>
              </a:rPr>
              <a:t>	Place counter 0 and counter 1 together in a stacked configuration.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400" smtClean="0">
              <a:latin typeface="Times New Roman" pitchFamily="18" charset="0"/>
            </a:endParaRPr>
          </a:p>
        </p:txBody>
      </p:sp>
      <p:pic>
        <p:nvPicPr>
          <p:cNvPr id="819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8850" y="2805113"/>
            <a:ext cx="4959350" cy="313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914400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sz="2800" smtClean="0">
                <a:latin typeface="Times New Roman" pitchFamily="18" charset="0"/>
              </a:rPr>
              <a:t>Set threshold voltage for all four counters to 300 mV.</a:t>
            </a:r>
            <a:r>
              <a:rPr lang="en-US" altLang="en-US" sz="5400" smtClean="0">
                <a:latin typeface="Times New Roman" pitchFamily="18" charset="0"/>
              </a:rPr>
              <a:t>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457200" y="2057400"/>
            <a:ext cx="9601200" cy="3429000"/>
          </a:xfrm>
        </p:spPr>
        <p:txBody>
          <a:bodyPr/>
          <a:lstStyle/>
          <a:p>
            <a:pPr marL="1085850" lvl="2" eaLnBrk="1" hangingPunct="1">
              <a:spcBef>
                <a:spcPts val="600"/>
              </a:spcBef>
            </a:pPr>
            <a:r>
              <a:rPr lang="en-US" altLang="en-US" smtClean="0">
                <a:latin typeface="Times New Roman" pitchFamily="18" charset="0"/>
              </a:rPr>
              <a:t>In your terminal emulator (</a:t>
            </a:r>
            <a:r>
              <a:rPr lang="en-US" altLang="en-US" i="1" smtClean="0">
                <a:latin typeface="Times New Roman" pitchFamily="18" charset="0"/>
              </a:rPr>
              <a:t>Hyperterm </a:t>
            </a:r>
            <a:r>
              <a:rPr lang="en-US" altLang="en-US" smtClean="0">
                <a:latin typeface="Times New Roman" pitchFamily="18" charset="0"/>
              </a:rPr>
              <a:t>for PCs, </a:t>
            </a:r>
            <a:r>
              <a:rPr lang="en-US" altLang="en-US" i="1" smtClean="0">
                <a:latin typeface="Times New Roman" pitchFamily="18" charset="0"/>
              </a:rPr>
              <a:t>ZTerm</a:t>
            </a:r>
            <a:r>
              <a:rPr lang="en-US" altLang="en-US" smtClean="0">
                <a:latin typeface="Times New Roman" pitchFamily="18" charset="0"/>
              </a:rPr>
              <a:t> for Macs), type </a:t>
            </a:r>
            <a:r>
              <a:rPr lang="en-US" altLang="en-US" i="1" smtClean="0">
                <a:latin typeface="Times New Roman" pitchFamily="18" charset="0"/>
              </a:rPr>
              <a:t>TL 4 300</a:t>
            </a:r>
            <a:r>
              <a:rPr lang="en-US" altLang="en-US" smtClean="0">
                <a:latin typeface="Times New Roman" pitchFamily="18" charset="0"/>
              </a:rPr>
              <a:t>  (TL = Threshold level; 4 = all counters; 300 = mV).</a:t>
            </a:r>
          </a:p>
          <a:p>
            <a:pPr marL="1085850" lvl="2" eaLnBrk="1" hangingPunct="1">
              <a:spcBef>
                <a:spcPts val="600"/>
              </a:spcBef>
            </a:pPr>
            <a:r>
              <a:rPr lang="en-US" altLang="en-US" smtClean="0">
                <a:latin typeface="Times New Roman" pitchFamily="18" charset="0"/>
              </a:rPr>
              <a:t>Type </a:t>
            </a:r>
            <a:r>
              <a:rPr lang="en-US" altLang="en-US" i="1" smtClean="0">
                <a:latin typeface="Times New Roman" pitchFamily="18" charset="0"/>
              </a:rPr>
              <a:t>V1</a:t>
            </a:r>
            <a:r>
              <a:rPr lang="en-US" altLang="en-US" smtClean="0">
                <a:latin typeface="Times New Roman" pitchFamily="18" charset="0"/>
              </a:rPr>
              <a:t> to view the first panel of setting to verify your commands were followed. </a:t>
            </a:r>
          </a:p>
          <a:p>
            <a:pPr marL="1085850" lvl="2" eaLnBrk="1" hangingPunct="1">
              <a:spcBef>
                <a:spcPts val="600"/>
              </a:spcBef>
              <a:buFontTx/>
              <a:buNone/>
            </a:pPr>
            <a:endParaRPr lang="en-US" altLang="en-US" smtClean="0">
              <a:latin typeface="Times New Roman" pitchFamily="18" charset="0"/>
            </a:endParaRPr>
          </a:p>
        </p:txBody>
      </p:sp>
      <p:grpSp>
        <p:nvGrpSpPr>
          <p:cNvPr id="9220" name="Group 14"/>
          <p:cNvGrpSpPr>
            <a:grpSpLocks/>
          </p:cNvGrpSpPr>
          <p:nvPr/>
        </p:nvGrpSpPr>
        <p:grpSpPr bwMode="auto">
          <a:xfrm>
            <a:off x="2819400" y="3505200"/>
            <a:ext cx="5334000" cy="2830513"/>
            <a:chOff x="762000" y="3733800"/>
            <a:chExt cx="5334000" cy="2830513"/>
          </a:xfrm>
        </p:grpSpPr>
        <p:pic>
          <p:nvPicPr>
            <p:cNvPr id="9222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38400" y="3733800"/>
              <a:ext cx="2895600" cy="2830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223" name="Text Box 6"/>
            <p:cNvSpPr txBox="1">
              <a:spLocks noChangeArrowheads="1"/>
            </p:cNvSpPr>
            <p:nvPr/>
          </p:nvSpPr>
          <p:spPr bwMode="auto">
            <a:xfrm>
              <a:off x="762000" y="4343400"/>
              <a:ext cx="990600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/>
                <a:t>Voltage (V)</a:t>
              </a:r>
            </a:p>
          </p:txBody>
        </p:sp>
        <p:sp>
          <p:nvSpPr>
            <p:cNvPr id="9224" name="Text Box 7"/>
            <p:cNvSpPr txBox="1">
              <a:spLocks noChangeArrowheads="1"/>
            </p:cNvSpPr>
            <p:nvPr/>
          </p:nvSpPr>
          <p:spPr bwMode="auto">
            <a:xfrm>
              <a:off x="1600200" y="5257800"/>
              <a:ext cx="7620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</a:pPr>
              <a:r>
                <a:rPr lang="en-US" altLang="en-US" sz="1400"/>
                <a:t>-0.300</a:t>
              </a:r>
            </a:p>
          </p:txBody>
        </p:sp>
        <p:sp>
          <p:nvSpPr>
            <p:cNvPr id="9225" name="Text Box 8"/>
            <p:cNvSpPr txBox="1">
              <a:spLocks noChangeArrowheads="1"/>
            </p:cNvSpPr>
            <p:nvPr/>
          </p:nvSpPr>
          <p:spPr bwMode="auto">
            <a:xfrm>
              <a:off x="1905000" y="4419600"/>
              <a:ext cx="457200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</a:pPr>
              <a:r>
                <a:rPr lang="en-US" altLang="en-US" sz="1400"/>
                <a:t>0</a:t>
              </a:r>
            </a:p>
          </p:txBody>
        </p:sp>
        <p:sp>
          <p:nvSpPr>
            <p:cNvPr id="9226" name="Text Box 10"/>
            <p:cNvSpPr txBox="1">
              <a:spLocks noChangeArrowheads="1"/>
            </p:cNvSpPr>
            <p:nvPr/>
          </p:nvSpPr>
          <p:spPr bwMode="auto">
            <a:xfrm>
              <a:off x="5105400" y="4419600"/>
              <a:ext cx="990600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/>
                <a:t>Time (ns)</a:t>
              </a:r>
            </a:p>
          </p:txBody>
        </p:sp>
        <p:sp>
          <p:nvSpPr>
            <p:cNvPr id="9227" name="Line 12"/>
            <p:cNvSpPr>
              <a:spLocks noChangeShapeType="1"/>
            </p:cNvSpPr>
            <p:nvPr/>
          </p:nvSpPr>
          <p:spPr bwMode="auto">
            <a:xfrm flipH="1" flipV="1">
              <a:off x="3810000" y="5410200"/>
              <a:ext cx="762000" cy="4572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8" name="Text Box 13"/>
            <p:cNvSpPr txBox="1">
              <a:spLocks noChangeArrowheads="1"/>
            </p:cNvSpPr>
            <p:nvPr/>
          </p:nvSpPr>
          <p:spPr bwMode="auto">
            <a:xfrm>
              <a:off x="4495800" y="5638800"/>
              <a:ext cx="1219200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/>
                <a:t>Threshold Value</a:t>
              </a:r>
            </a:p>
          </p:txBody>
        </p:sp>
      </p:grpSp>
      <p:sp>
        <p:nvSpPr>
          <p:cNvPr id="23" name="Rectangle 2"/>
          <p:cNvSpPr txBox="1">
            <a:spLocks noChangeArrowheads="1"/>
          </p:cNvSpPr>
          <p:nvPr/>
        </p:nvSpPr>
        <p:spPr bwMode="auto">
          <a:xfrm>
            <a:off x="685800" y="3810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4400" u="sng" kern="0" dirty="0">
                <a:solidFill>
                  <a:schemeClr val="tx2"/>
                </a:solidFill>
                <a:latin typeface="Times New Roman" pitchFamily="126" charset="0"/>
                <a:ea typeface="+mj-ea"/>
                <a:cs typeface="+mj-cs"/>
              </a:rPr>
              <a:t>Step C</a:t>
            </a:r>
            <a:endParaRPr lang="en-US" sz="4400" u="sng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839200" cy="5410200"/>
          </a:xfrm>
        </p:spPr>
        <p:txBody>
          <a:bodyPr/>
          <a:lstStyle/>
          <a:p>
            <a:pPr marL="508000" lvl="2" indent="-277813" eaLnBrk="1" hangingPunct="1">
              <a:lnSpc>
                <a:spcPct val="80000"/>
              </a:lnSpc>
              <a:spcBef>
                <a:spcPts val="600"/>
              </a:spcBef>
            </a:pPr>
            <a:r>
              <a:rPr lang="en-US" altLang="en-US" sz="2800" smtClean="0">
                <a:latin typeface="Times New Roman" pitchFamily="18" charset="0"/>
              </a:rPr>
              <a:t>Increase the PMT voltage for counter 0 until it reads between 40 and 60 events per second.</a:t>
            </a:r>
          </a:p>
          <a:p>
            <a:pPr marL="508000" lvl="2" indent="-277813" eaLnBrk="1" hangingPunct="1">
              <a:lnSpc>
                <a:spcPct val="80000"/>
              </a:lnSpc>
              <a:spcBef>
                <a:spcPts val="600"/>
              </a:spcBef>
            </a:pPr>
            <a:r>
              <a:rPr lang="en-US" altLang="en-US" sz="2800" smtClean="0">
                <a:latin typeface="Times New Roman" pitchFamily="18" charset="0"/>
              </a:rPr>
              <a:t>Type</a:t>
            </a:r>
            <a:r>
              <a:rPr lang="en-US" altLang="en-US" sz="2800" i="1" smtClean="0">
                <a:latin typeface="Times New Roman" pitchFamily="18" charset="0"/>
              </a:rPr>
              <a:t> WC 00 01</a:t>
            </a:r>
            <a:r>
              <a:rPr lang="en-US" altLang="en-US" sz="2800" smtClean="0">
                <a:latin typeface="Times New Roman" pitchFamily="18" charset="0"/>
              </a:rPr>
              <a:t> to activate only channel 0 and read a one-fold coincidence. </a:t>
            </a:r>
          </a:p>
          <a:p>
            <a:pPr marL="508000" lvl="2" indent="-277813" eaLnBrk="1" hangingPunct="1">
              <a:lnSpc>
                <a:spcPct val="80000"/>
              </a:lnSpc>
              <a:spcBef>
                <a:spcPts val="600"/>
              </a:spcBef>
            </a:pPr>
            <a:r>
              <a:rPr lang="en-US" altLang="en-US" sz="2800" smtClean="0">
                <a:latin typeface="Times New Roman" pitchFamily="18" charset="0"/>
              </a:rPr>
              <a:t>Use the digital counter to monitor counts per time until you reach desired range.</a:t>
            </a:r>
            <a:endParaRPr lang="en-US" altLang="en-US" sz="1600" smtClean="0">
              <a:latin typeface="Times New Roman" pitchFamily="18" charset="0"/>
            </a:endParaRPr>
          </a:p>
        </p:txBody>
      </p:sp>
      <p:pic>
        <p:nvPicPr>
          <p:cNvPr id="1024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472"/>
          <a:stretch>
            <a:fillRect/>
          </a:stretch>
        </p:blipFill>
        <p:spPr bwMode="auto">
          <a:xfrm>
            <a:off x="3581400" y="3930650"/>
            <a:ext cx="5191125" cy="292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Arrow Connector 5"/>
          <p:cNvCxnSpPr>
            <a:cxnSpLocks noChangeShapeType="1"/>
          </p:cNvCxnSpPr>
          <p:nvPr/>
        </p:nvCxnSpPr>
        <p:spPr bwMode="auto">
          <a:xfrm rot="16200000" flipH="1">
            <a:off x="3810000" y="3886200"/>
            <a:ext cx="2667000" cy="1600200"/>
          </a:xfrm>
          <a:prstGeom prst="straightConnector1">
            <a:avLst/>
          </a:prstGeom>
          <a:noFill/>
          <a:ln w="38100" algn="ctr">
            <a:solidFill>
              <a:srgbClr val="FF0000"/>
            </a:solidFill>
            <a:round/>
            <a:headEnd/>
            <a:tailEnd type="arrow" w="med" len="med"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5800" y="3810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4400" u="sng" kern="0" dirty="0">
                <a:solidFill>
                  <a:schemeClr val="tx2"/>
                </a:solidFill>
                <a:latin typeface="Times New Roman" pitchFamily="126" charset="0"/>
                <a:ea typeface="+mj-ea"/>
                <a:cs typeface="+mj-cs"/>
              </a:rPr>
              <a:t>Step D</a:t>
            </a:r>
            <a:endParaRPr lang="en-US" sz="4400" u="sng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9816</TotalTime>
  <Words>728</Words>
  <Application>Microsoft Office PowerPoint</Application>
  <PresentationFormat>On-screen Show (4:3)</PresentationFormat>
  <Paragraphs>115</Paragraphs>
  <Slides>17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Times New Roman</vt:lpstr>
      <vt:lpstr>Default Design</vt:lpstr>
      <vt:lpstr>Calibration Instructions for Quarknet Cosmic Ray Detector  </vt:lpstr>
      <vt:lpstr>Expected Flux</vt:lpstr>
      <vt:lpstr>Review on Voltages</vt:lpstr>
      <vt:lpstr>Common Commands:</vt:lpstr>
      <vt:lpstr>A Note on Numbering</vt:lpstr>
      <vt:lpstr>Step A</vt:lpstr>
      <vt:lpstr>Step B</vt:lpstr>
      <vt:lpstr>Set threshold voltage for all four counters to 300 mV. </vt:lpstr>
      <vt:lpstr>PowerPoint Presentation</vt:lpstr>
      <vt:lpstr>PowerPoint Presentation</vt:lpstr>
      <vt:lpstr>Measure the counts on channels 0 and 1 for one minute  at time over increasing PMT voltages.</vt:lpstr>
      <vt:lpstr>Record data in a table.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Elmhurst CUSD 205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jpaschke</dc:creator>
  <cp:lastModifiedBy>GBHSD</cp:lastModifiedBy>
  <cp:revision>98</cp:revision>
  <dcterms:created xsi:type="dcterms:W3CDTF">2008-07-07T21:25:52Z</dcterms:created>
  <dcterms:modified xsi:type="dcterms:W3CDTF">2015-08-04T02:40:20Z</dcterms:modified>
</cp:coreProperties>
</file>