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65" r:id="rId8"/>
    <p:sldId id="266" r:id="rId9"/>
    <p:sldId id="261" r:id="rId10"/>
    <p:sldId id="269" r:id="rId11"/>
    <p:sldId id="263" r:id="rId12"/>
    <p:sldId id="270" r:id="rId13"/>
    <p:sldId id="264" r:id="rId14"/>
    <p:sldId id="271" r:id="rId15"/>
    <p:sldId id="272" r:id="rId16"/>
    <p:sldId id="273" r:id="rId17"/>
    <p:sldId id="276" r:id="rId18"/>
    <p:sldId id="274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6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3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7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3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3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1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3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4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6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1578-E709-48FA-9A50-1B40581871F9}" type="datetimeFigureOut">
              <a:rPr lang="en-US" smtClean="0"/>
              <a:t>8/2/2015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8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Gauss’s Law &amp; </a:t>
            </a:r>
            <a:br>
              <a:rPr lang="en-US" sz="6000" dirty="0" smtClean="0"/>
            </a:br>
            <a:r>
              <a:rPr lang="en-US" sz="6000" dirty="0" smtClean="0"/>
              <a:t>Parallel Plate Capacitors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83976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12" y="1828800"/>
            <a:ext cx="4354286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3148" y="257258"/>
            <a:ext cx="8763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Point charge at center of a sphere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KEY:  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uniform and      to surface</a:t>
            </a:r>
          </a:p>
          <a:p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q</a:t>
            </a:r>
            <a:endParaRPr lang="en-US" sz="3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4</a:t>
            </a:r>
            <a:r>
              <a:rPr lang="el-G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</a:t>
            </a:r>
            <a:r>
              <a:rPr lang="en-US" sz="3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r</a:t>
            </a:r>
            <a:r>
              <a:rPr lang="en-US" sz="3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4</a:t>
            </a:r>
            <a:r>
              <a:rPr lang="el-G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EA = q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5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04984" y="2895600"/>
            <a:ext cx="776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61212" y="1619533"/>
            <a:ext cx="0" cy="3320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37730" y="1951630"/>
            <a:ext cx="440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278038" y="2885364"/>
            <a:ext cx="533400" cy="45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55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lissa\Desktop\Gauss's Law\Flux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6" r="17501" b="3391"/>
          <a:stretch/>
        </p:blipFill>
        <p:spPr bwMode="auto">
          <a:xfrm>
            <a:off x="4114800" y="914400"/>
            <a:ext cx="458119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3048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Flux is the same through any sphere!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904" y="3213348"/>
                <a:ext cx="5410201" cy="3644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  <a:ea typeface="Cambria Math"/>
                      </a:rPr>
                      <m:t>∝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/>
                        <a:ea typeface="Cambria Math"/>
                      </a:rPr>
                      <m:t>r</m:t>
                    </m:r>
                    <m:r>
                      <a:rPr lang="en-US" sz="3600" b="0" i="0" baseline="30000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sz="3600" b="0" baseline="300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  <a:ea typeface="Cambria Math"/>
                      </a:rPr>
                      <m:t>∝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en-US" sz="3600" b="0" i="0" baseline="30000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36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Φ = EA → no r dependence</a:t>
                </a:r>
                <a:endParaRPr lang="en-US" sz="3600" dirty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4" y="3213348"/>
                <a:ext cx="5410201" cy="3644652"/>
              </a:xfrm>
              <a:prstGeom prst="rect">
                <a:avLst/>
              </a:prstGeom>
              <a:blipFill rotWithShape="1">
                <a:blip r:embed="rId3"/>
                <a:stretch>
                  <a:fillRect l="-3378" t="-2676" r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359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513" y="4572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Flux through other surfaces?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3600" b="1" dirty="0" smtClean="0"/>
              <a:t>Big Idea: </a:t>
            </a:r>
            <a:r>
              <a:rPr lang="en-US" sz="3600" dirty="0" smtClean="0"/>
              <a:t>Any surface can be created by deforming a sphere  by</a:t>
            </a:r>
          </a:p>
          <a:p>
            <a:endParaRPr lang="en-US" sz="3600" dirty="0"/>
          </a:p>
          <a:p>
            <a:pPr marL="342900" indent="-342900">
              <a:buAutoNum type="arabicParenR"/>
            </a:pPr>
            <a:r>
              <a:rPr lang="en-US" sz="3600" dirty="0" smtClean="0"/>
              <a:t> stretching/compressing</a:t>
            </a:r>
          </a:p>
          <a:p>
            <a:endParaRPr lang="en-US" sz="3600" dirty="0" smtClean="0"/>
          </a:p>
          <a:p>
            <a:pPr marL="342900" indent="-342900">
              <a:buAutoNum type="arabicParenR"/>
            </a:pPr>
            <a:r>
              <a:rPr lang="en-US" sz="3600" dirty="0" smtClean="0"/>
              <a:t> tilting</a:t>
            </a:r>
          </a:p>
        </p:txBody>
      </p:sp>
    </p:spTree>
    <p:extLst>
      <p:ext uri="{BB962C8B-B14F-4D97-AF65-F5344CB8AC3E}">
        <p14:creationId xmlns:p14="http://schemas.microsoft.com/office/powerpoint/2010/main" val="32941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3" t="5170" r="6049" b="4405"/>
          <a:stretch/>
        </p:blipFill>
        <p:spPr bwMode="auto">
          <a:xfrm>
            <a:off x="0" y="203552"/>
            <a:ext cx="9095523" cy="6425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622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Stretching has no effect on flux!</a:t>
            </a:r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84010" y="1371600"/>
                <a:ext cx="7696200" cy="1582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Aft>
                    <a:spcPts val="1200"/>
                  </a:spcAft>
                </a:pP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m:rPr>
                        <m:sty m:val="p"/>
                      </m:rPr>
                      <a:rPr lang="en-US" sz="36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r</m:t>
                    </m:r>
                    <m:r>
                      <a:rPr lang="en-US" sz="3600" baseline="300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and           E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∝</m:t>
                    </m:r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en-US" sz="3600" baseline="3000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  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dΦ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=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EdA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→ no r dependence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10" y="1371600"/>
                <a:ext cx="7696200" cy="1582549"/>
              </a:xfrm>
              <a:prstGeom prst="rect">
                <a:avLst/>
              </a:prstGeom>
              <a:blipFill rotWithShape="1">
                <a:blip r:embed="rId2"/>
                <a:stretch>
                  <a:fillRect l="-2456" b="-12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38200" y="3505200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Tilting has no effect on flux!</a:t>
            </a:r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4010" y="4490172"/>
                <a:ext cx="7696200" cy="201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Aft>
                    <a:spcPts val="1200"/>
                  </a:spcAft>
                </a:pP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∝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cos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θ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and           E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6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6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E cos </a:t>
                </a:r>
                <a:r>
                  <a:rPr lang="el-GR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θ</a:t>
                </a:r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1200"/>
                  </a:spcAft>
                </a:pP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 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dΦ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= 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E  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dA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→ no </a:t>
                </a:r>
                <a:r>
                  <a:rPr lang="el-GR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θ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dependence</a:t>
                </a:r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10" y="4490172"/>
                <a:ext cx="7696200" cy="2016386"/>
              </a:xfrm>
              <a:prstGeom prst="rect">
                <a:avLst/>
              </a:prstGeom>
              <a:blipFill rotWithShape="1">
                <a:blip r:embed="rId3"/>
                <a:stretch>
                  <a:fillRect l="-2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795751" y="4912900"/>
            <a:ext cx="0" cy="21994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38800" y="5132845"/>
            <a:ext cx="342333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648233" y="5943599"/>
            <a:ext cx="342333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19400" y="5723654"/>
            <a:ext cx="0" cy="21994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01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Electric flux through </a:t>
            </a:r>
            <a:r>
              <a:rPr lang="en-US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surface enclosing an isolated point charge is the same! 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1920921" y="3461407"/>
            <a:ext cx="5494362" cy="2679510"/>
          </a:xfrm>
          <a:custGeom>
            <a:avLst/>
            <a:gdLst>
              <a:gd name="connsiteX0" fmla="*/ 1119116 w 3848668"/>
              <a:gd name="connsiteY0" fmla="*/ 27295 h 1883391"/>
              <a:gd name="connsiteX1" fmla="*/ 464024 w 3848668"/>
              <a:gd name="connsiteY1" fmla="*/ 40943 h 1883391"/>
              <a:gd name="connsiteX2" fmla="*/ 191068 w 3848668"/>
              <a:gd name="connsiteY2" fmla="*/ 81886 h 1883391"/>
              <a:gd name="connsiteX3" fmla="*/ 109182 w 3848668"/>
              <a:gd name="connsiteY3" fmla="*/ 109182 h 1883391"/>
              <a:gd name="connsiteX4" fmla="*/ 68239 w 3848668"/>
              <a:gd name="connsiteY4" fmla="*/ 122829 h 1883391"/>
              <a:gd name="connsiteX5" fmla="*/ 27295 w 3848668"/>
              <a:gd name="connsiteY5" fmla="*/ 163773 h 1883391"/>
              <a:gd name="connsiteX6" fmla="*/ 0 w 3848668"/>
              <a:gd name="connsiteY6" fmla="*/ 245659 h 1883391"/>
              <a:gd name="connsiteX7" fmla="*/ 40943 w 3848668"/>
              <a:gd name="connsiteY7" fmla="*/ 436728 h 1883391"/>
              <a:gd name="connsiteX8" fmla="*/ 122830 w 3848668"/>
              <a:gd name="connsiteY8" fmla="*/ 504967 h 1883391"/>
              <a:gd name="connsiteX9" fmla="*/ 136477 w 3848668"/>
              <a:gd name="connsiteY9" fmla="*/ 545910 h 1883391"/>
              <a:gd name="connsiteX10" fmla="*/ 177421 w 3848668"/>
              <a:gd name="connsiteY10" fmla="*/ 573206 h 1883391"/>
              <a:gd name="connsiteX11" fmla="*/ 204716 w 3848668"/>
              <a:gd name="connsiteY11" fmla="*/ 655092 h 1883391"/>
              <a:gd name="connsiteX12" fmla="*/ 191068 w 3848668"/>
              <a:gd name="connsiteY12" fmla="*/ 1050877 h 1883391"/>
              <a:gd name="connsiteX13" fmla="*/ 204716 w 3848668"/>
              <a:gd name="connsiteY13" fmla="*/ 1091820 h 1883391"/>
              <a:gd name="connsiteX14" fmla="*/ 259307 w 3848668"/>
              <a:gd name="connsiteY14" fmla="*/ 1187355 h 1883391"/>
              <a:gd name="connsiteX15" fmla="*/ 300251 w 3848668"/>
              <a:gd name="connsiteY15" fmla="*/ 1214650 h 1883391"/>
              <a:gd name="connsiteX16" fmla="*/ 368489 w 3848668"/>
              <a:gd name="connsiteY16" fmla="*/ 1296537 h 1883391"/>
              <a:gd name="connsiteX17" fmla="*/ 423080 w 3848668"/>
              <a:gd name="connsiteY17" fmla="*/ 1378423 h 1883391"/>
              <a:gd name="connsiteX18" fmla="*/ 464024 w 3848668"/>
              <a:gd name="connsiteY18" fmla="*/ 1419367 h 1883391"/>
              <a:gd name="connsiteX19" fmla="*/ 545910 w 3848668"/>
              <a:gd name="connsiteY19" fmla="*/ 1487606 h 1883391"/>
              <a:gd name="connsiteX20" fmla="*/ 600501 w 3848668"/>
              <a:gd name="connsiteY20" fmla="*/ 1569492 h 1883391"/>
              <a:gd name="connsiteX21" fmla="*/ 614149 w 3848668"/>
              <a:gd name="connsiteY21" fmla="*/ 1610435 h 1883391"/>
              <a:gd name="connsiteX22" fmla="*/ 736979 w 3848668"/>
              <a:gd name="connsiteY22" fmla="*/ 1705970 h 1883391"/>
              <a:gd name="connsiteX23" fmla="*/ 777922 w 3848668"/>
              <a:gd name="connsiteY23" fmla="*/ 1746913 h 1883391"/>
              <a:gd name="connsiteX24" fmla="*/ 818865 w 3848668"/>
              <a:gd name="connsiteY24" fmla="*/ 1774209 h 1883391"/>
              <a:gd name="connsiteX25" fmla="*/ 859809 w 3848668"/>
              <a:gd name="connsiteY25" fmla="*/ 1828800 h 1883391"/>
              <a:gd name="connsiteX26" fmla="*/ 914400 w 3848668"/>
              <a:gd name="connsiteY26" fmla="*/ 1856095 h 1883391"/>
              <a:gd name="connsiteX27" fmla="*/ 996286 w 3848668"/>
              <a:gd name="connsiteY27" fmla="*/ 1883391 h 1883391"/>
              <a:gd name="connsiteX28" fmla="*/ 1078173 w 3848668"/>
              <a:gd name="connsiteY28" fmla="*/ 1856095 h 1883391"/>
              <a:gd name="connsiteX29" fmla="*/ 1119116 w 3848668"/>
              <a:gd name="connsiteY29" fmla="*/ 1719617 h 1883391"/>
              <a:gd name="connsiteX30" fmla="*/ 1132764 w 3848668"/>
              <a:gd name="connsiteY30" fmla="*/ 1487606 h 1883391"/>
              <a:gd name="connsiteX31" fmla="*/ 1201003 w 3848668"/>
              <a:gd name="connsiteY31" fmla="*/ 1405719 h 1883391"/>
              <a:gd name="connsiteX32" fmla="*/ 1282889 w 3848668"/>
              <a:gd name="connsiteY32" fmla="*/ 1378423 h 1883391"/>
              <a:gd name="connsiteX33" fmla="*/ 1514901 w 3848668"/>
              <a:gd name="connsiteY33" fmla="*/ 1392071 h 1883391"/>
              <a:gd name="connsiteX34" fmla="*/ 1569492 w 3848668"/>
              <a:gd name="connsiteY34" fmla="*/ 1405719 h 1883391"/>
              <a:gd name="connsiteX35" fmla="*/ 1624083 w 3848668"/>
              <a:gd name="connsiteY35" fmla="*/ 1446662 h 1883391"/>
              <a:gd name="connsiteX36" fmla="*/ 1665027 w 3848668"/>
              <a:gd name="connsiteY36" fmla="*/ 1460310 h 1883391"/>
              <a:gd name="connsiteX37" fmla="*/ 1760561 w 3848668"/>
              <a:gd name="connsiteY37" fmla="*/ 1501253 h 1883391"/>
              <a:gd name="connsiteX38" fmla="*/ 1856095 w 3848668"/>
              <a:gd name="connsiteY38" fmla="*/ 1542197 h 1883391"/>
              <a:gd name="connsiteX39" fmla="*/ 1897039 w 3848668"/>
              <a:gd name="connsiteY39" fmla="*/ 1569492 h 1883391"/>
              <a:gd name="connsiteX40" fmla="*/ 1978925 w 3848668"/>
              <a:gd name="connsiteY40" fmla="*/ 1596788 h 1883391"/>
              <a:gd name="connsiteX41" fmla="*/ 2019868 w 3848668"/>
              <a:gd name="connsiteY41" fmla="*/ 1610435 h 1883391"/>
              <a:gd name="connsiteX42" fmla="*/ 2060812 w 3848668"/>
              <a:gd name="connsiteY42" fmla="*/ 1624083 h 1883391"/>
              <a:gd name="connsiteX43" fmla="*/ 2169994 w 3848668"/>
              <a:gd name="connsiteY43" fmla="*/ 1651379 h 1883391"/>
              <a:gd name="connsiteX44" fmla="*/ 2224585 w 3848668"/>
              <a:gd name="connsiteY44" fmla="*/ 1665026 h 1883391"/>
              <a:gd name="connsiteX45" fmla="*/ 2279176 w 3848668"/>
              <a:gd name="connsiteY45" fmla="*/ 1678674 h 1883391"/>
              <a:gd name="connsiteX46" fmla="*/ 2415654 w 3848668"/>
              <a:gd name="connsiteY46" fmla="*/ 1705970 h 1883391"/>
              <a:gd name="connsiteX47" fmla="*/ 2524836 w 3848668"/>
              <a:gd name="connsiteY47" fmla="*/ 1719617 h 1883391"/>
              <a:gd name="connsiteX48" fmla="*/ 2729552 w 3848668"/>
              <a:gd name="connsiteY48" fmla="*/ 1705970 h 1883391"/>
              <a:gd name="connsiteX49" fmla="*/ 2770495 w 3848668"/>
              <a:gd name="connsiteY49" fmla="*/ 1678674 h 1883391"/>
              <a:gd name="connsiteX50" fmla="*/ 2797791 w 3848668"/>
              <a:gd name="connsiteY50" fmla="*/ 1596788 h 1883391"/>
              <a:gd name="connsiteX51" fmla="*/ 2784143 w 3848668"/>
              <a:gd name="connsiteY51" fmla="*/ 1460310 h 1883391"/>
              <a:gd name="connsiteX52" fmla="*/ 2770495 w 3848668"/>
              <a:gd name="connsiteY52" fmla="*/ 1419367 h 1883391"/>
              <a:gd name="connsiteX53" fmla="*/ 2729552 w 3848668"/>
              <a:gd name="connsiteY53" fmla="*/ 1378423 h 1883391"/>
              <a:gd name="connsiteX54" fmla="*/ 2715904 w 3848668"/>
              <a:gd name="connsiteY54" fmla="*/ 1337480 h 1883391"/>
              <a:gd name="connsiteX55" fmla="*/ 2634018 w 3848668"/>
              <a:gd name="connsiteY55" fmla="*/ 1255594 h 1883391"/>
              <a:gd name="connsiteX56" fmla="*/ 2565779 w 3848668"/>
              <a:gd name="connsiteY56" fmla="*/ 1160059 h 1883391"/>
              <a:gd name="connsiteX57" fmla="*/ 2552131 w 3848668"/>
              <a:gd name="connsiteY57" fmla="*/ 1119116 h 1883391"/>
              <a:gd name="connsiteX58" fmla="*/ 2620370 w 3848668"/>
              <a:gd name="connsiteY58" fmla="*/ 1064525 h 1883391"/>
              <a:gd name="connsiteX59" fmla="*/ 2688609 w 3848668"/>
              <a:gd name="connsiteY59" fmla="*/ 1050877 h 1883391"/>
              <a:gd name="connsiteX60" fmla="*/ 2756848 w 3848668"/>
              <a:gd name="connsiteY60" fmla="*/ 1009934 h 1883391"/>
              <a:gd name="connsiteX61" fmla="*/ 2797791 w 3848668"/>
              <a:gd name="connsiteY61" fmla="*/ 996286 h 1883391"/>
              <a:gd name="connsiteX62" fmla="*/ 2866030 w 3848668"/>
              <a:gd name="connsiteY62" fmla="*/ 968991 h 1883391"/>
              <a:gd name="connsiteX63" fmla="*/ 2988860 w 3848668"/>
              <a:gd name="connsiteY63" fmla="*/ 914400 h 1883391"/>
              <a:gd name="connsiteX64" fmla="*/ 3098042 w 3848668"/>
              <a:gd name="connsiteY64" fmla="*/ 887104 h 1883391"/>
              <a:gd name="connsiteX65" fmla="*/ 3193576 w 3848668"/>
              <a:gd name="connsiteY65" fmla="*/ 832513 h 1883391"/>
              <a:gd name="connsiteX66" fmla="*/ 3234519 w 3848668"/>
              <a:gd name="connsiteY66" fmla="*/ 818865 h 1883391"/>
              <a:gd name="connsiteX67" fmla="*/ 3316406 w 3848668"/>
              <a:gd name="connsiteY67" fmla="*/ 764274 h 1883391"/>
              <a:gd name="connsiteX68" fmla="*/ 3357349 w 3848668"/>
              <a:gd name="connsiteY68" fmla="*/ 750626 h 1883391"/>
              <a:gd name="connsiteX69" fmla="*/ 3398292 w 3848668"/>
              <a:gd name="connsiteY69" fmla="*/ 723331 h 1883391"/>
              <a:gd name="connsiteX70" fmla="*/ 3507474 w 3848668"/>
              <a:gd name="connsiteY70" fmla="*/ 696035 h 1883391"/>
              <a:gd name="connsiteX71" fmla="*/ 3548418 w 3848668"/>
              <a:gd name="connsiteY71" fmla="*/ 682388 h 1883391"/>
              <a:gd name="connsiteX72" fmla="*/ 3603009 w 3848668"/>
              <a:gd name="connsiteY72" fmla="*/ 668740 h 1883391"/>
              <a:gd name="connsiteX73" fmla="*/ 3657600 w 3848668"/>
              <a:gd name="connsiteY73" fmla="*/ 641444 h 1883391"/>
              <a:gd name="connsiteX74" fmla="*/ 3780430 w 3848668"/>
              <a:gd name="connsiteY74" fmla="*/ 627797 h 1883391"/>
              <a:gd name="connsiteX75" fmla="*/ 3821373 w 3848668"/>
              <a:gd name="connsiteY75" fmla="*/ 600501 h 1883391"/>
              <a:gd name="connsiteX76" fmla="*/ 3848668 w 3848668"/>
              <a:gd name="connsiteY76" fmla="*/ 518614 h 1883391"/>
              <a:gd name="connsiteX77" fmla="*/ 3835021 w 3848668"/>
              <a:gd name="connsiteY77" fmla="*/ 395785 h 1883391"/>
              <a:gd name="connsiteX78" fmla="*/ 3753134 w 3848668"/>
              <a:gd name="connsiteY78" fmla="*/ 327546 h 1883391"/>
              <a:gd name="connsiteX79" fmla="*/ 3698543 w 3848668"/>
              <a:gd name="connsiteY79" fmla="*/ 300250 h 1883391"/>
              <a:gd name="connsiteX80" fmla="*/ 3643952 w 3848668"/>
              <a:gd name="connsiteY80" fmla="*/ 259307 h 1883391"/>
              <a:gd name="connsiteX81" fmla="*/ 3589361 w 3848668"/>
              <a:gd name="connsiteY81" fmla="*/ 245659 h 1883391"/>
              <a:gd name="connsiteX82" fmla="*/ 3493827 w 3848668"/>
              <a:gd name="connsiteY82" fmla="*/ 218364 h 1883391"/>
              <a:gd name="connsiteX83" fmla="*/ 2988860 w 3848668"/>
              <a:gd name="connsiteY83" fmla="*/ 232011 h 1883391"/>
              <a:gd name="connsiteX84" fmla="*/ 2947916 w 3848668"/>
              <a:gd name="connsiteY84" fmla="*/ 259307 h 1883391"/>
              <a:gd name="connsiteX85" fmla="*/ 2866030 w 3848668"/>
              <a:gd name="connsiteY85" fmla="*/ 286603 h 1883391"/>
              <a:gd name="connsiteX86" fmla="*/ 2715904 w 3848668"/>
              <a:gd name="connsiteY86" fmla="*/ 259307 h 1883391"/>
              <a:gd name="connsiteX87" fmla="*/ 2661313 w 3848668"/>
              <a:gd name="connsiteY87" fmla="*/ 232011 h 1883391"/>
              <a:gd name="connsiteX88" fmla="*/ 2565779 w 3848668"/>
              <a:gd name="connsiteY88" fmla="*/ 204716 h 1883391"/>
              <a:gd name="connsiteX89" fmla="*/ 2524836 w 3848668"/>
              <a:gd name="connsiteY89" fmla="*/ 177420 h 1883391"/>
              <a:gd name="connsiteX90" fmla="*/ 2402006 w 3848668"/>
              <a:gd name="connsiteY90" fmla="*/ 122829 h 1883391"/>
              <a:gd name="connsiteX91" fmla="*/ 2347415 w 3848668"/>
              <a:gd name="connsiteY91" fmla="*/ 109182 h 1883391"/>
              <a:gd name="connsiteX92" fmla="*/ 2251880 w 3848668"/>
              <a:gd name="connsiteY92" fmla="*/ 68238 h 1883391"/>
              <a:gd name="connsiteX93" fmla="*/ 2142698 w 3848668"/>
              <a:gd name="connsiteY93" fmla="*/ 27295 h 1883391"/>
              <a:gd name="connsiteX94" fmla="*/ 2047164 w 3848668"/>
              <a:gd name="connsiteY94" fmla="*/ 0 h 1883391"/>
              <a:gd name="connsiteX95" fmla="*/ 1883391 w 3848668"/>
              <a:gd name="connsiteY95" fmla="*/ 13647 h 1883391"/>
              <a:gd name="connsiteX96" fmla="*/ 1842448 w 3848668"/>
              <a:gd name="connsiteY96" fmla="*/ 27295 h 1883391"/>
              <a:gd name="connsiteX97" fmla="*/ 1801504 w 3848668"/>
              <a:gd name="connsiteY97" fmla="*/ 68238 h 1883391"/>
              <a:gd name="connsiteX98" fmla="*/ 1719618 w 3848668"/>
              <a:gd name="connsiteY98" fmla="*/ 95534 h 1883391"/>
              <a:gd name="connsiteX99" fmla="*/ 1460310 w 3848668"/>
              <a:gd name="connsiteY99" fmla="*/ 81886 h 1883391"/>
              <a:gd name="connsiteX100" fmla="*/ 1405719 w 3848668"/>
              <a:gd name="connsiteY100" fmla="*/ 68238 h 1883391"/>
              <a:gd name="connsiteX101" fmla="*/ 1282889 w 3848668"/>
              <a:gd name="connsiteY101" fmla="*/ 54591 h 1883391"/>
              <a:gd name="connsiteX102" fmla="*/ 1173707 w 3848668"/>
              <a:gd name="connsiteY102" fmla="*/ 40943 h 1883391"/>
              <a:gd name="connsiteX103" fmla="*/ 1119116 w 3848668"/>
              <a:gd name="connsiteY103" fmla="*/ 27295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3848668" h="1883391">
                <a:moveTo>
                  <a:pt x="1119116" y="27295"/>
                </a:moveTo>
                <a:cubicBezTo>
                  <a:pt x="1000836" y="27295"/>
                  <a:pt x="682058" y="28117"/>
                  <a:pt x="464024" y="40943"/>
                </a:cubicBezTo>
                <a:cubicBezTo>
                  <a:pt x="372180" y="46346"/>
                  <a:pt x="191068" y="81886"/>
                  <a:pt x="191068" y="81886"/>
                </a:cubicBezTo>
                <a:lnTo>
                  <a:pt x="109182" y="109182"/>
                </a:lnTo>
                <a:lnTo>
                  <a:pt x="68239" y="122829"/>
                </a:lnTo>
                <a:cubicBezTo>
                  <a:pt x="54591" y="136477"/>
                  <a:pt x="36668" y="146901"/>
                  <a:pt x="27295" y="163773"/>
                </a:cubicBezTo>
                <a:cubicBezTo>
                  <a:pt x="13322" y="188924"/>
                  <a:pt x="0" y="245659"/>
                  <a:pt x="0" y="245659"/>
                </a:cubicBezTo>
                <a:cubicBezTo>
                  <a:pt x="1441" y="257185"/>
                  <a:pt x="14426" y="419050"/>
                  <a:pt x="40943" y="436728"/>
                </a:cubicBezTo>
                <a:cubicBezTo>
                  <a:pt x="97946" y="474729"/>
                  <a:pt x="70288" y="452425"/>
                  <a:pt x="122830" y="504967"/>
                </a:cubicBezTo>
                <a:cubicBezTo>
                  <a:pt x="127379" y="518615"/>
                  <a:pt x="127490" y="534677"/>
                  <a:pt x="136477" y="545910"/>
                </a:cubicBezTo>
                <a:cubicBezTo>
                  <a:pt x="146724" y="558718"/>
                  <a:pt x="168727" y="559296"/>
                  <a:pt x="177421" y="573206"/>
                </a:cubicBezTo>
                <a:cubicBezTo>
                  <a:pt x="192670" y="597604"/>
                  <a:pt x="204716" y="655092"/>
                  <a:pt x="204716" y="655092"/>
                </a:cubicBezTo>
                <a:cubicBezTo>
                  <a:pt x="167538" y="859574"/>
                  <a:pt x="166880" y="796895"/>
                  <a:pt x="191068" y="1050877"/>
                </a:cubicBezTo>
                <a:cubicBezTo>
                  <a:pt x="192432" y="1065198"/>
                  <a:pt x="199049" y="1078597"/>
                  <a:pt x="204716" y="1091820"/>
                </a:cubicBezTo>
                <a:cubicBezTo>
                  <a:pt x="212742" y="1110548"/>
                  <a:pt x="242177" y="1170225"/>
                  <a:pt x="259307" y="1187355"/>
                </a:cubicBezTo>
                <a:cubicBezTo>
                  <a:pt x="270905" y="1198953"/>
                  <a:pt x="286603" y="1205552"/>
                  <a:pt x="300251" y="1214650"/>
                </a:cubicBezTo>
                <a:cubicBezTo>
                  <a:pt x="397771" y="1360935"/>
                  <a:pt x="245913" y="1138940"/>
                  <a:pt x="368489" y="1296537"/>
                </a:cubicBezTo>
                <a:cubicBezTo>
                  <a:pt x="388629" y="1322432"/>
                  <a:pt x="399883" y="1355226"/>
                  <a:pt x="423080" y="1378423"/>
                </a:cubicBezTo>
                <a:cubicBezTo>
                  <a:pt x="436728" y="1392071"/>
                  <a:pt x="449196" y="1407011"/>
                  <a:pt x="464024" y="1419367"/>
                </a:cubicBezTo>
                <a:cubicBezTo>
                  <a:pt x="513830" y="1460872"/>
                  <a:pt x="501837" y="1430941"/>
                  <a:pt x="545910" y="1487606"/>
                </a:cubicBezTo>
                <a:cubicBezTo>
                  <a:pt x="566050" y="1513501"/>
                  <a:pt x="590127" y="1538371"/>
                  <a:pt x="600501" y="1569492"/>
                </a:cubicBezTo>
                <a:cubicBezTo>
                  <a:pt x="605050" y="1583140"/>
                  <a:pt x="606169" y="1598465"/>
                  <a:pt x="614149" y="1610435"/>
                </a:cubicBezTo>
                <a:cubicBezTo>
                  <a:pt x="652570" y="1668066"/>
                  <a:pt x="682746" y="1651737"/>
                  <a:pt x="736979" y="1705970"/>
                </a:cubicBezTo>
                <a:cubicBezTo>
                  <a:pt x="750627" y="1719618"/>
                  <a:pt x="763095" y="1734557"/>
                  <a:pt x="777922" y="1746913"/>
                </a:cubicBezTo>
                <a:cubicBezTo>
                  <a:pt x="790523" y="1757414"/>
                  <a:pt x="807267" y="1762611"/>
                  <a:pt x="818865" y="1774209"/>
                </a:cubicBezTo>
                <a:cubicBezTo>
                  <a:pt x="834949" y="1790293"/>
                  <a:pt x="842539" y="1813997"/>
                  <a:pt x="859809" y="1828800"/>
                </a:cubicBezTo>
                <a:cubicBezTo>
                  <a:pt x="875256" y="1842040"/>
                  <a:pt x="895510" y="1848539"/>
                  <a:pt x="914400" y="1856095"/>
                </a:cubicBezTo>
                <a:cubicBezTo>
                  <a:pt x="941114" y="1866781"/>
                  <a:pt x="996286" y="1883391"/>
                  <a:pt x="996286" y="1883391"/>
                </a:cubicBezTo>
                <a:cubicBezTo>
                  <a:pt x="1023582" y="1874292"/>
                  <a:pt x="1069075" y="1883391"/>
                  <a:pt x="1078173" y="1856095"/>
                </a:cubicBezTo>
                <a:cubicBezTo>
                  <a:pt x="1111400" y="1756414"/>
                  <a:pt x="1098490" y="1802122"/>
                  <a:pt x="1119116" y="1719617"/>
                </a:cubicBezTo>
                <a:cubicBezTo>
                  <a:pt x="1123665" y="1642280"/>
                  <a:pt x="1121272" y="1564220"/>
                  <a:pt x="1132764" y="1487606"/>
                </a:cubicBezTo>
                <a:cubicBezTo>
                  <a:pt x="1135390" y="1470102"/>
                  <a:pt x="1190088" y="1411783"/>
                  <a:pt x="1201003" y="1405719"/>
                </a:cubicBezTo>
                <a:cubicBezTo>
                  <a:pt x="1226154" y="1391746"/>
                  <a:pt x="1282889" y="1378423"/>
                  <a:pt x="1282889" y="1378423"/>
                </a:cubicBezTo>
                <a:cubicBezTo>
                  <a:pt x="1360226" y="1382972"/>
                  <a:pt x="1437779" y="1384726"/>
                  <a:pt x="1514901" y="1392071"/>
                </a:cubicBezTo>
                <a:cubicBezTo>
                  <a:pt x="1533574" y="1393849"/>
                  <a:pt x="1552715" y="1397331"/>
                  <a:pt x="1569492" y="1405719"/>
                </a:cubicBezTo>
                <a:cubicBezTo>
                  <a:pt x="1589837" y="1415891"/>
                  <a:pt x="1604334" y="1435377"/>
                  <a:pt x="1624083" y="1446662"/>
                </a:cubicBezTo>
                <a:cubicBezTo>
                  <a:pt x="1636574" y="1453800"/>
                  <a:pt x="1651804" y="1454643"/>
                  <a:pt x="1665027" y="1460310"/>
                </a:cubicBezTo>
                <a:cubicBezTo>
                  <a:pt x="1783071" y="1510901"/>
                  <a:pt x="1664548" y="1469250"/>
                  <a:pt x="1760561" y="1501253"/>
                </a:cubicBezTo>
                <a:cubicBezTo>
                  <a:pt x="1863344" y="1569777"/>
                  <a:pt x="1732721" y="1489323"/>
                  <a:pt x="1856095" y="1542197"/>
                </a:cubicBezTo>
                <a:cubicBezTo>
                  <a:pt x="1871171" y="1548658"/>
                  <a:pt x="1882050" y="1562830"/>
                  <a:pt x="1897039" y="1569492"/>
                </a:cubicBezTo>
                <a:cubicBezTo>
                  <a:pt x="1923331" y="1581177"/>
                  <a:pt x="1951630" y="1587690"/>
                  <a:pt x="1978925" y="1596788"/>
                </a:cubicBezTo>
                <a:lnTo>
                  <a:pt x="2019868" y="1610435"/>
                </a:lnTo>
                <a:cubicBezTo>
                  <a:pt x="2033516" y="1614984"/>
                  <a:pt x="2046855" y="1620594"/>
                  <a:pt x="2060812" y="1624083"/>
                </a:cubicBezTo>
                <a:lnTo>
                  <a:pt x="2169994" y="1651379"/>
                </a:lnTo>
                <a:lnTo>
                  <a:pt x="2224585" y="1665026"/>
                </a:lnTo>
                <a:cubicBezTo>
                  <a:pt x="2242782" y="1669575"/>
                  <a:pt x="2260783" y="1674995"/>
                  <a:pt x="2279176" y="1678674"/>
                </a:cubicBezTo>
                <a:cubicBezTo>
                  <a:pt x="2324669" y="1687773"/>
                  <a:pt x="2369619" y="1700216"/>
                  <a:pt x="2415654" y="1705970"/>
                </a:cubicBezTo>
                <a:lnTo>
                  <a:pt x="2524836" y="1719617"/>
                </a:lnTo>
                <a:cubicBezTo>
                  <a:pt x="2593075" y="1715068"/>
                  <a:pt x="2662092" y="1717213"/>
                  <a:pt x="2729552" y="1705970"/>
                </a:cubicBezTo>
                <a:cubicBezTo>
                  <a:pt x="2745731" y="1703273"/>
                  <a:pt x="2761802" y="1692583"/>
                  <a:pt x="2770495" y="1678674"/>
                </a:cubicBezTo>
                <a:cubicBezTo>
                  <a:pt x="2785744" y="1654276"/>
                  <a:pt x="2797791" y="1596788"/>
                  <a:pt x="2797791" y="1596788"/>
                </a:cubicBezTo>
                <a:cubicBezTo>
                  <a:pt x="2793242" y="1551295"/>
                  <a:pt x="2791095" y="1505498"/>
                  <a:pt x="2784143" y="1460310"/>
                </a:cubicBezTo>
                <a:cubicBezTo>
                  <a:pt x="2781955" y="1446091"/>
                  <a:pt x="2778475" y="1431337"/>
                  <a:pt x="2770495" y="1419367"/>
                </a:cubicBezTo>
                <a:cubicBezTo>
                  <a:pt x="2759789" y="1403308"/>
                  <a:pt x="2743200" y="1392071"/>
                  <a:pt x="2729552" y="1378423"/>
                </a:cubicBezTo>
                <a:cubicBezTo>
                  <a:pt x="2725003" y="1364775"/>
                  <a:pt x="2724736" y="1348836"/>
                  <a:pt x="2715904" y="1337480"/>
                </a:cubicBezTo>
                <a:cubicBezTo>
                  <a:pt x="2692205" y="1307010"/>
                  <a:pt x="2651281" y="1290120"/>
                  <a:pt x="2634018" y="1255594"/>
                </a:cubicBezTo>
                <a:cubicBezTo>
                  <a:pt x="2598090" y="1183740"/>
                  <a:pt x="2621108" y="1215389"/>
                  <a:pt x="2565779" y="1160059"/>
                </a:cubicBezTo>
                <a:cubicBezTo>
                  <a:pt x="2561230" y="1146411"/>
                  <a:pt x="2549766" y="1133306"/>
                  <a:pt x="2552131" y="1119116"/>
                </a:cubicBezTo>
                <a:cubicBezTo>
                  <a:pt x="2558866" y="1078708"/>
                  <a:pt x="2588898" y="1072393"/>
                  <a:pt x="2620370" y="1064525"/>
                </a:cubicBezTo>
                <a:cubicBezTo>
                  <a:pt x="2642874" y="1058899"/>
                  <a:pt x="2665863" y="1055426"/>
                  <a:pt x="2688609" y="1050877"/>
                </a:cubicBezTo>
                <a:cubicBezTo>
                  <a:pt x="2711355" y="1037229"/>
                  <a:pt x="2733122" y="1021797"/>
                  <a:pt x="2756848" y="1009934"/>
                </a:cubicBezTo>
                <a:cubicBezTo>
                  <a:pt x="2769715" y="1003500"/>
                  <a:pt x="2784321" y="1001337"/>
                  <a:pt x="2797791" y="996286"/>
                </a:cubicBezTo>
                <a:cubicBezTo>
                  <a:pt x="2820730" y="987684"/>
                  <a:pt x="2843643" y="978941"/>
                  <a:pt x="2866030" y="968991"/>
                </a:cubicBezTo>
                <a:cubicBezTo>
                  <a:pt x="2924782" y="942879"/>
                  <a:pt x="2923107" y="934632"/>
                  <a:pt x="2988860" y="914400"/>
                </a:cubicBezTo>
                <a:cubicBezTo>
                  <a:pt x="3024715" y="903368"/>
                  <a:pt x="3098042" y="887104"/>
                  <a:pt x="3098042" y="887104"/>
                </a:cubicBezTo>
                <a:cubicBezTo>
                  <a:pt x="3139160" y="859692"/>
                  <a:pt x="3145094" y="853291"/>
                  <a:pt x="3193576" y="832513"/>
                </a:cubicBezTo>
                <a:cubicBezTo>
                  <a:pt x="3206799" y="826846"/>
                  <a:pt x="3221943" y="825851"/>
                  <a:pt x="3234519" y="818865"/>
                </a:cubicBezTo>
                <a:cubicBezTo>
                  <a:pt x="3263196" y="802933"/>
                  <a:pt x="3285284" y="774648"/>
                  <a:pt x="3316406" y="764274"/>
                </a:cubicBezTo>
                <a:cubicBezTo>
                  <a:pt x="3330054" y="759725"/>
                  <a:pt x="3344482" y="757060"/>
                  <a:pt x="3357349" y="750626"/>
                </a:cubicBezTo>
                <a:cubicBezTo>
                  <a:pt x="3372020" y="743291"/>
                  <a:pt x="3382877" y="728936"/>
                  <a:pt x="3398292" y="723331"/>
                </a:cubicBezTo>
                <a:cubicBezTo>
                  <a:pt x="3433548" y="710511"/>
                  <a:pt x="3471885" y="707897"/>
                  <a:pt x="3507474" y="696035"/>
                </a:cubicBezTo>
                <a:cubicBezTo>
                  <a:pt x="3521122" y="691486"/>
                  <a:pt x="3534585" y="686340"/>
                  <a:pt x="3548418" y="682388"/>
                </a:cubicBezTo>
                <a:cubicBezTo>
                  <a:pt x="3566453" y="677235"/>
                  <a:pt x="3585446" y="675326"/>
                  <a:pt x="3603009" y="668740"/>
                </a:cubicBezTo>
                <a:cubicBezTo>
                  <a:pt x="3622059" y="661596"/>
                  <a:pt x="3637776" y="646019"/>
                  <a:pt x="3657600" y="641444"/>
                </a:cubicBezTo>
                <a:cubicBezTo>
                  <a:pt x="3697740" y="632181"/>
                  <a:pt x="3739487" y="632346"/>
                  <a:pt x="3780430" y="627797"/>
                </a:cubicBezTo>
                <a:cubicBezTo>
                  <a:pt x="3794078" y="618698"/>
                  <a:pt x="3812680" y="614410"/>
                  <a:pt x="3821373" y="600501"/>
                </a:cubicBezTo>
                <a:cubicBezTo>
                  <a:pt x="3836622" y="576102"/>
                  <a:pt x="3848668" y="518614"/>
                  <a:pt x="3848668" y="518614"/>
                </a:cubicBezTo>
                <a:cubicBezTo>
                  <a:pt x="3844119" y="477671"/>
                  <a:pt x="3848048" y="434866"/>
                  <a:pt x="3835021" y="395785"/>
                </a:cubicBezTo>
                <a:cubicBezTo>
                  <a:pt x="3828379" y="375859"/>
                  <a:pt x="3771130" y="337829"/>
                  <a:pt x="3753134" y="327546"/>
                </a:cubicBezTo>
                <a:cubicBezTo>
                  <a:pt x="3735470" y="317452"/>
                  <a:pt x="3715795" y="311033"/>
                  <a:pt x="3698543" y="300250"/>
                </a:cubicBezTo>
                <a:cubicBezTo>
                  <a:pt x="3679254" y="288195"/>
                  <a:pt x="3664297" y="269479"/>
                  <a:pt x="3643952" y="259307"/>
                </a:cubicBezTo>
                <a:cubicBezTo>
                  <a:pt x="3627175" y="250919"/>
                  <a:pt x="3607396" y="250812"/>
                  <a:pt x="3589361" y="245659"/>
                </a:cubicBezTo>
                <a:cubicBezTo>
                  <a:pt x="3452347" y="206511"/>
                  <a:pt x="3664435" y="261014"/>
                  <a:pt x="3493827" y="218364"/>
                </a:cubicBezTo>
                <a:cubicBezTo>
                  <a:pt x="3325505" y="222913"/>
                  <a:pt x="3156772" y="219418"/>
                  <a:pt x="2988860" y="232011"/>
                </a:cubicBezTo>
                <a:cubicBezTo>
                  <a:pt x="2972503" y="233238"/>
                  <a:pt x="2962905" y="252645"/>
                  <a:pt x="2947916" y="259307"/>
                </a:cubicBezTo>
                <a:cubicBezTo>
                  <a:pt x="2921624" y="270993"/>
                  <a:pt x="2866030" y="286603"/>
                  <a:pt x="2866030" y="286603"/>
                </a:cubicBezTo>
                <a:cubicBezTo>
                  <a:pt x="2852281" y="284311"/>
                  <a:pt x="2734979" y="265665"/>
                  <a:pt x="2715904" y="259307"/>
                </a:cubicBezTo>
                <a:cubicBezTo>
                  <a:pt x="2696603" y="252873"/>
                  <a:pt x="2680363" y="239155"/>
                  <a:pt x="2661313" y="232011"/>
                </a:cubicBezTo>
                <a:cubicBezTo>
                  <a:pt x="2626323" y="218890"/>
                  <a:pt x="2598779" y="221217"/>
                  <a:pt x="2565779" y="204716"/>
                </a:cubicBezTo>
                <a:cubicBezTo>
                  <a:pt x="2551108" y="197380"/>
                  <a:pt x="2539077" y="185558"/>
                  <a:pt x="2524836" y="177420"/>
                </a:cubicBezTo>
                <a:cubicBezTo>
                  <a:pt x="2491549" y="158399"/>
                  <a:pt x="2437095" y="134525"/>
                  <a:pt x="2402006" y="122829"/>
                </a:cubicBezTo>
                <a:cubicBezTo>
                  <a:pt x="2384212" y="116898"/>
                  <a:pt x="2365612" y="113731"/>
                  <a:pt x="2347415" y="109182"/>
                </a:cubicBezTo>
                <a:cubicBezTo>
                  <a:pt x="2275451" y="61206"/>
                  <a:pt x="2340009" y="97614"/>
                  <a:pt x="2251880" y="68238"/>
                </a:cubicBezTo>
                <a:cubicBezTo>
                  <a:pt x="2165349" y="39394"/>
                  <a:pt x="2209781" y="46462"/>
                  <a:pt x="2142698" y="27295"/>
                </a:cubicBezTo>
                <a:cubicBezTo>
                  <a:pt x="2022722" y="-6984"/>
                  <a:pt x="2145345" y="32726"/>
                  <a:pt x="2047164" y="0"/>
                </a:cubicBezTo>
                <a:cubicBezTo>
                  <a:pt x="1992573" y="4549"/>
                  <a:pt x="1937691" y="6407"/>
                  <a:pt x="1883391" y="13647"/>
                </a:cubicBezTo>
                <a:cubicBezTo>
                  <a:pt x="1869131" y="15548"/>
                  <a:pt x="1854418" y="19315"/>
                  <a:pt x="1842448" y="27295"/>
                </a:cubicBezTo>
                <a:cubicBezTo>
                  <a:pt x="1826389" y="38001"/>
                  <a:pt x="1818376" y="58865"/>
                  <a:pt x="1801504" y="68238"/>
                </a:cubicBezTo>
                <a:cubicBezTo>
                  <a:pt x="1776353" y="82211"/>
                  <a:pt x="1719618" y="95534"/>
                  <a:pt x="1719618" y="95534"/>
                </a:cubicBezTo>
                <a:cubicBezTo>
                  <a:pt x="1633182" y="90985"/>
                  <a:pt x="1546540" y="89384"/>
                  <a:pt x="1460310" y="81886"/>
                </a:cubicBezTo>
                <a:cubicBezTo>
                  <a:pt x="1441623" y="80261"/>
                  <a:pt x="1424258" y="71090"/>
                  <a:pt x="1405719" y="68238"/>
                </a:cubicBezTo>
                <a:cubicBezTo>
                  <a:pt x="1365003" y="61974"/>
                  <a:pt x="1323802" y="59404"/>
                  <a:pt x="1282889" y="54591"/>
                </a:cubicBezTo>
                <a:lnTo>
                  <a:pt x="1173707" y="40943"/>
                </a:lnTo>
                <a:cubicBezTo>
                  <a:pt x="1123113" y="24078"/>
                  <a:pt x="1237396" y="27295"/>
                  <a:pt x="1119116" y="27295"/>
                </a:cubicBezTo>
                <a:close/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114800" y="3556941"/>
            <a:ext cx="945107" cy="1996066"/>
          </a:xfrm>
          <a:custGeom>
            <a:avLst/>
            <a:gdLst>
              <a:gd name="connsiteX0" fmla="*/ 1091821 w 1091821"/>
              <a:gd name="connsiteY0" fmla="*/ 0 h 1883391"/>
              <a:gd name="connsiteX1" fmla="*/ 1023582 w 1091821"/>
              <a:gd name="connsiteY1" fmla="*/ 54591 h 1883391"/>
              <a:gd name="connsiteX2" fmla="*/ 996287 w 1091821"/>
              <a:gd name="connsiteY2" fmla="*/ 136477 h 1883391"/>
              <a:gd name="connsiteX3" fmla="*/ 982639 w 1091821"/>
              <a:gd name="connsiteY3" fmla="*/ 532263 h 1883391"/>
              <a:gd name="connsiteX4" fmla="*/ 955343 w 1091821"/>
              <a:gd name="connsiteY4" fmla="*/ 614149 h 1883391"/>
              <a:gd name="connsiteX5" fmla="*/ 941696 w 1091821"/>
              <a:gd name="connsiteY5" fmla="*/ 655092 h 1883391"/>
              <a:gd name="connsiteX6" fmla="*/ 900752 w 1091821"/>
              <a:gd name="connsiteY6" fmla="*/ 736979 h 1883391"/>
              <a:gd name="connsiteX7" fmla="*/ 777922 w 1091821"/>
              <a:gd name="connsiteY7" fmla="*/ 805218 h 1883391"/>
              <a:gd name="connsiteX8" fmla="*/ 736979 w 1091821"/>
              <a:gd name="connsiteY8" fmla="*/ 832513 h 1883391"/>
              <a:gd name="connsiteX9" fmla="*/ 655093 w 1091821"/>
              <a:gd name="connsiteY9" fmla="*/ 846161 h 1883391"/>
              <a:gd name="connsiteX10" fmla="*/ 545910 w 1091821"/>
              <a:gd name="connsiteY10" fmla="*/ 873457 h 1883391"/>
              <a:gd name="connsiteX11" fmla="*/ 491319 w 1091821"/>
              <a:gd name="connsiteY11" fmla="*/ 887104 h 1883391"/>
              <a:gd name="connsiteX12" fmla="*/ 354842 w 1091821"/>
              <a:gd name="connsiteY12" fmla="*/ 928048 h 1883391"/>
              <a:gd name="connsiteX13" fmla="*/ 272955 w 1091821"/>
              <a:gd name="connsiteY13" fmla="*/ 955343 h 1883391"/>
              <a:gd name="connsiteX14" fmla="*/ 232012 w 1091821"/>
              <a:gd name="connsiteY14" fmla="*/ 968991 h 1883391"/>
              <a:gd name="connsiteX15" fmla="*/ 191069 w 1091821"/>
              <a:gd name="connsiteY15" fmla="*/ 1009934 h 1883391"/>
              <a:gd name="connsiteX16" fmla="*/ 150125 w 1091821"/>
              <a:gd name="connsiteY16" fmla="*/ 1091821 h 1883391"/>
              <a:gd name="connsiteX17" fmla="*/ 81887 w 1091821"/>
              <a:gd name="connsiteY17" fmla="*/ 1173707 h 1883391"/>
              <a:gd name="connsiteX18" fmla="*/ 54591 w 1091821"/>
              <a:gd name="connsiteY18" fmla="*/ 1255594 h 1883391"/>
              <a:gd name="connsiteX19" fmla="*/ 27296 w 1091821"/>
              <a:gd name="connsiteY19" fmla="*/ 1296537 h 1883391"/>
              <a:gd name="connsiteX20" fmla="*/ 0 w 1091821"/>
              <a:gd name="connsiteY20" fmla="*/ 1378424 h 1883391"/>
              <a:gd name="connsiteX21" fmla="*/ 13648 w 1091821"/>
              <a:gd name="connsiteY21" fmla="*/ 1514901 h 1883391"/>
              <a:gd name="connsiteX22" fmla="*/ 40943 w 1091821"/>
              <a:gd name="connsiteY22" fmla="*/ 1555845 h 1883391"/>
              <a:gd name="connsiteX23" fmla="*/ 54591 w 1091821"/>
              <a:gd name="connsiteY23" fmla="*/ 1651379 h 1883391"/>
              <a:gd name="connsiteX24" fmla="*/ 68239 w 1091821"/>
              <a:gd name="connsiteY24" fmla="*/ 1719618 h 1883391"/>
              <a:gd name="connsiteX25" fmla="*/ 81887 w 1091821"/>
              <a:gd name="connsiteY25" fmla="*/ 1760561 h 1883391"/>
              <a:gd name="connsiteX26" fmla="*/ 122830 w 1091821"/>
              <a:gd name="connsiteY26" fmla="*/ 1787857 h 1883391"/>
              <a:gd name="connsiteX27" fmla="*/ 136478 w 1091821"/>
              <a:gd name="connsiteY27" fmla="*/ 1883391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91821" h="1883391">
                <a:moveTo>
                  <a:pt x="1091821" y="0"/>
                </a:moveTo>
                <a:cubicBezTo>
                  <a:pt x="1069075" y="18197"/>
                  <a:pt x="1040287" y="30727"/>
                  <a:pt x="1023582" y="54591"/>
                </a:cubicBezTo>
                <a:cubicBezTo>
                  <a:pt x="1007082" y="78162"/>
                  <a:pt x="996287" y="136477"/>
                  <a:pt x="996287" y="136477"/>
                </a:cubicBezTo>
                <a:cubicBezTo>
                  <a:pt x="991738" y="268406"/>
                  <a:pt x="993913" y="400738"/>
                  <a:pt x="982639" y="532263"/>
                </a:cubicBezTo>
                <a:cubicBezTo>
                  <a:pt x="980182" y="560930"/>
                  <a:pt x="964441" y="586854"/>
                  <a:pt x="955343" y="614149"/>
                </a:cubicBezTo>
                <a:lnTo>
                  <a:pt x="941696" y="655092"/>
                </a:lnTo>
                <a:cubicBezTo>
                  <a:pt x="931961" y="684298"/>
                  <a:pt x="925653" y="715191"/>
                  <a:pt x="900752" y="736979"/>
                </a:cubicBezTo>
                <a:cubicBezTo>
                  <a:pt x="786003" y="837384"/>
                  <a:pt x="859150" y="764605"/>
                  <a:pt x="777922" y="805218"/>
                </a:cubicBezTo>
                <a:cubicBezTo>
                  <a:pt x="763251" y="812553"/>
                  <a:pt x="752540" y="827326"/>
                  <a:pt x="736979" y="832513"/>
                </a:cubicBezTo>
                <a:cubicBezTo>
                  <a:pt x="710727" y="841264"/>
                  <a:pt x="682151" y="840363"/>
                  <a:pt x="655093" y="846161"/>
                </a:cubicBezTo>
                <a:cubicBezTo>
                  <a:pt x="618411" y="854021"/>
                  <a:pt x="582304" y="864359"/>
                  <a:pt x="545910" y="873457"/>
                </a:cubicBezTo>
                <a:cubicBezTo>
                  <a:pt x="527713" y="878006"/>
                  <a:pt x="508734" y="880138"/>
                  <a:pt x="491319" y="887104"/>
                </a:cubicBezTo>
                <a:cubicBezTo>
                  <a:pt x="345876" y="945283"/>
                  <a:pt x="499814" y="888511"/>
                  <a:pt x="354842" y="928048"/>
                </a:cubicBezTo>
                <a:cubicBezTo>
                  <a:pt x="327084" y="935618"/>
                  <a:pt x="300251" y="946245"/>
                  <a:pt x="272955" y="955343"/>
                </a:cubicBezTo>
                <a:lnTo>
                  <a:pt x="232012" y="968991"/>
                </a:lnTo>
                <a:cubicBezTo>
                  <a:pt x="218364" y="982639"/>
                  <a:pt x="203425" y="995107"/>
                  <a:pt x="191069" y="1009934"/>
                </a:cubicBezTo>
                <a:cubicBezTo>
                  <a:pt x="142178" y="1068603"/>
                  <a:pt x="180901" y="1030268"/>
                  <a:pt x="150125" y="1091821"/>
                </a:cubicBezTo>
                <a:cubicBezTo>
                  <a:pt x="131124" y="1129823"/>
                  <a:pt x="112071" y="1143523"/>
                  <a:pt x="81887" y="1173707"/>
                </a:cubicBezTo>
                <a:cubicBezTo>
                  <a:pt x="72788" y="1201003"/>
                  <a:pt x="70551" y="1231654"/>
                  <a:pt x="54591" y="1255594"/>
                </a:cubicBezTo>
                <a:cubicBezTo>
                  <a:pt x="45493" y="1269242"/>
                  <a:pt x="33958" y="1281548"/>
                  <a:pt x="27296" y="1296537"/>
                </a:cubicBezTo>
                <a:cubicBezTo>
                  <a:pt x="15611" y="1322829"/>
                  <a:pt x="0" y="1378424"/>
                  <a:pt x="0" y="1378424"/>
                </a:cubicBezTo>
                <a:cubicBezTo>
                  <a:pt x="4549" y="1423916"/>
                  <a:pt x="3368" y="1470353"/>
                  <a:pt x="13648" y="1514901"/>
                </a:cubicBezTo>
                <a:cubicBezTo>
                  <a:pt x="17336" y="1530884"/>
                  <a:pt x="36230" y="1540134"/>
                  <a:pt x="40943" y="1555845"/>
                </a:cubicBezTo>
                <a:cubicBezTo>
                  <a:pt x="50186" y="1586656"/>
                  <a:pt x="49303" y="1619649"/>
                  <a:pt x="54591" y="1651379"/>
                </a:cubicBezTo>
                <a:cubicBezTo>
                  <a:pt x="58405" y="1674260"/>
                  <a:pt x="62613" y="1697114"/>
                  <a:pt x="68239" y="1719618"/>
                </a:cubicBezTo>
                <a:cubicBezTo>
                  <a:pt x="71728" y="1733574"/>
                  <a:pt x="72900" y="1749327"/>
                  <a:pt x="81887" y="1760561"/>
                </a:cubicBezTo>
                <a:cubicBezTo>
                  <a:pt x="92134" y="1773369"/>
                  <a:pt x="109182" y="1778758"/>
                  <a:pt x="122830" y="1787857"/>
                </a:cubicBezTo>
                <a:cubicBezTo>
                  <a:pt x="142233" y="1846063"/>
                  <a:pt x="136478" y="1814414"/>
                  <a:pt x="136478" y="1883391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01118" y="3903312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4034446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744" y="1977801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encloses q but 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005917" y="5025046"/>
            <a:ext cx="118283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5018" y="5127374"/>
            <a:ext cx="6095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1676400" y="3119987"/>
            <a:ext cx="1346839" cy="192737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79744" y="4680777"/>
            <a:ext cx="2463441" cy="4095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447800" y="5090368"/>
            <a:ext cx="1562797" cy="9252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68483" y="3126969"/>
            <a:ext cx="766815" cy="19435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065058" y="3119987"/>
            <a:ext cx="3869142" cy="19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</p:cNvCxnSpPr>
          <p:nvPr/>
        </p:nvCxnSpPr>
        <p:spPr>
          <a:xfrm>
            <a:off x="3005917" y="5101246"/>
            <a:ext cx="4409366" cy="39936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94629" y="5112026"/>
            <a:ext cx="873457" cy="9036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4"/>
          </p:cNvCxnSpPr>
          <p:nvPr/>
        </p:nvCxnSpPr>
        <p:spPr>
          <a:xfrm flipH="1">
            <a:off x="2653964" y="5177446"/>
            <a:ext cx="411095" cy="9568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3858" y="177309"/>
            <a:ext cx="85753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What is the flux through a closed surface not enclosing charge?                     </a:t>
            </a:r>
          </a:p>
          <a:p>
            <a:r>
              <a:rPr lang="en-US" sz="4400" b="1" dirty="0"/>
              <a:t>	</a:t>
            </a:r>
            <a:r>
              <a:rPr lang="en-US" sz="4400" b="1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976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1873767" y="1535204"/>
            <a:ext cx="5494362" cy="2679510"/>
          </a:xfrm>
          <a:custGeom>
            <a:avLst/>
            <a:gdLst>
              <a:gd name="connsiteX0" fmla="*/ 1119116 w 3848668"/>
              <a:gd name="connsiteY0" fmla="*/ 27295 h 1883391"/>
              <a:gd name="connsiteX1" fmla="*/ 464024 w 3848668"/>
              <a:gd name="connsiteY1" fmla="*/ 40943 h 1883391"/>
              <a:gd name="connsiteX2" fmla="*/ 191068 w 3848668"/>
              <a:gd name="connsiteY2" fmla="*/ 81886 h 1883391"/>
              <a:gd name="connsiteX3" fmla="*/ 109182 w 3848668"/>
              <a:gd name="connsiteY3" fmla="*/ 109182 h 1883391"/>
              <a:gd name="connsiteX4" fmla="*/ 68239 w 3848668"/>
              <a:gd name="connsiteY4" fmla="*/ 122829 h 1883391"/>
              <a:gd name="connsiteX5" fmla="*/ 27295 w 3848668"/>
              <a:gd name="connsiteY5" fmla="*/ 163773 h 1883391"/>
              <a:gd name="connsiteX6" fmla="*/ 0 w 3848668"/>
              <a:gd name="connsiteY6" fmla="*/ 245659 h 1883391"/>
              <a:gd name="connsiteX7" fmla="*/ 40943 w 3848668"/>
              <a:gd name="connsiteY7" fmla="*/ 436728 h 1883391"/>
              <a:gd name="connsiteX8" fmla="*/ 122830 w 3848668"/>
              <a:gd name="connsiteY8" fmla="*/ 504967 h 1883391"/>
              <a:gd name="connsiteX9" fmla="*/ 136477 w 3848668"/>
              <a:gd name="connsiteY9" fmla="*/ 545910 h 1883391"/>
              <a:gd name="connsiteX10" fmla="*/ 177421 w 3848668"/>
              <a:gd name="connsiteY10" fmla="*/ 573206 h 1883391"/>
              <a:gd name="connsiteX11" fmla="*/ 204716 w 3848668"/>
              <a:gd name="connsiteY11" fmla="*/ 655092 h 1883391"/>
              <a:gd name="connsiteX12" fmla="*/ 191068 w 3848668"/>
              <a:gd name="connsiteY12" fmla="*/ 1050877 h 1883391"/>
              <a:gd name="connsiteX13" fmla="*/ 204716 w 3848668"/>
              <a:gd name="connsiteY13" fmla="*/ 1091820 h 1883391"/>
              <a:gd name="connsiteX14" fmla="*/ 259307 w 3848668"/>
              <a:gd name="connsiteY14" fmla="*/ 1187355 h 1883391"/>
              <a:gd name="connsiteX15" fmla="*/ 300251 w 3848668"/>
              <a:gd name="connsiteY15" fmla="*/ 1214650 h 1883391"/>
              <a:gd name="connsiteX16" fmla="*/ 368489 w 3848668"/>
              <a:gd name="connsiteY16" fmla="*/ 1296537 h 1883391"/>
              <a:gd name="connsiteX17" fmla="*/ 423080 w 3848668"/>
              <a:gd name="connsiteY17" fmla="*/ 1378423 h 1883391"/>
              <a:gd name="connsiteX18" fmla="*/ 464024 w 3848668"/>
              <a:gd name="connsiteY18" fmla="*/ 1419367 h 1883391"/>
              <a:gd name="connsiteX19" fmla="*/ 545910 w 3848668"/>
              <a:gd name="connsiteY19" fmla="*/ 1487606 h 1883391"/>
              <a:gd name="connsiteX20" fmla="*/ 600501 w 3848668"/>
              <a:gd name="connsiteY20" fmla="*/ 1569492 h 1883391"/>
              <a:gd name="connsiteX21" fmla="*/ 614149 w 3848668"/>
              <a:gd name="connsiteY21" fmla="*/ 1610435 h 1883391"/>
              <a:gd name="connsiteX22" fmla="*/ 736979 w 3848668"/>
              <a:gd name="connsiteY22" fmla="*/ 1705970 h 1883391"/>
              <a:gd name="connsiteX23" fmla="*/ 777922 w 3848668"/>
              <a:gd name="connsiteY23" fmla="*/ 1746913 h 1883391"/>
              <a:gd name="connsiteX24" fmla="*/ 818865 w 3848668"/>
              <a:gd name="connsiteY24" fmla="*/ 1774209 h 1883391"/>
              <a:gd name="connsiteX25" fmla="*/ 859809 w 3848668"/>
              <a:gd name="connsiteY25" fmla="*/ 1828800 h 1883391"/>
              <a:gd name="connsiteX26" fmla="*/ 914400 w 3848668"/>
              <a:gd name="connsiteY26" fmla="*/ 1856095 h 1883391"/>
              <a:gd name="connsiteX27" fmla="*/ 996286 w 3848668"/>
              <a:gd name="connsiteY27" fmla="*/ 1883391 h 1883391"/>
              <a:gd name="connsiteX28" fmla="*/ 1078173 w 3848668"/>
              <a:gd name="connsiteY28" fmla="*/ 1856095 h 1883391"/>
              <a:gd name="connsiteX29" fmla="*/ 1119116 w 3848668"/>
              <a:gd name="connsiteY29" fmla="*/ 1719617 h 1883391"/>
              <a:gd name="connsiteX30" fmla="*/ 1132764 w 3848668"/>
              <a:gd name="connsiteY30" fmla="*/ 1487606 h 1883391"/>
              <a:gd name="connsiteX31" fmla="*/ 1201003 w 3848668"/>
              <a:gd name="connsiteY31" fmla="*/ 1405719 h 1883391"/>
              <a:gd name="connsiteX32" fmla="*/ 1282889 w 3848668"/>
              <a:gd name="connsiteY32" fmla="*/ 1378423 h 1883391"/>
              <a:gd name="connsiteX33" fmla="*/ 1514901 w 3848668"/>
              <a:gd name="connsiteY33" fmla="*/ 1392071 h 1883391"/>
              <a:gd name="connsiteX34" fmla="*/ 1569492 w 3848668"/>
              <a:gd name="connsiteY34" fmla="*/ 1405719 h 1883391"/>
              <a:gd name="connsiteX35" fmla="*/ 1624083 w 3848668"/>
              <a:gd name="connsiteY35" fmla="*/ 1446662 h 1883391"/>
              <a:gd name="connsiteX36" fmla="*/ 1665027 w 3848668"/>
              <a:gd name="connsiteY36" fmla="*/ 1460310 h 1883391"/>
              <a:gd name="connsiteX37" fmla="*/ 1760561 w 3848668"/>
              <a:gd name="connsiteY37" fmla="*/ 1501253 h 1883391"/>
              <a:gd name="connsiteX38" fmla="*/ 1856095 w 3848668"/>
              <a:gd name="connsiteY38" fmla="*/ 1542197 h 1883391"/>
              <a:gd name="connsiteX39" fmla="*/ 1897039 w 3848668"/>
              <a:gd name="connsiteY39" fmla="*/ 1569492 h 1883391"/>
              <a:gd name="connsiteX40" fmla="*/ 1978925 w 3848668"/>
              <a:gd name="connsiteY40" fmla="*/ 1596788 h 1883391"/>
              <a:gd name="connsiteX41" fmla="*/ 2019868 w 3848668"/>
              <a:gd name="connsiteY41" fmla="*/ 1610435 h 1883391"/>
              <a:gd name="connsiteX42" fmla="*/ 2060812 w 3848668"/>
              <a:gd name="connsiteY42" fmla="*/ 1624083 h 1883391"/>
              <a:gd name="connsiteX43" fmla="*/ 2169994 w 3848668"/>
              <a:gd name="connsiteY43" fmla="*/ 1651379 h 1883391"/>
              <a:gd name="connsiteX44" fmla="*/ 2224585 w 3848668"/>
              <a:gd name="connsiteY44" fmla="*/ 1665026 h 1883391"/>
              <a:gd name="connsiteX45" fmla="*/ 2279176 w 3848668"/>
              <a:gd name="connsiteY45" fmla="*/ 1678674 h 1883391"/>
              <a:gd name="connsiteX46" fmla="*/ 2415654 w 3848668"/>
              <a:gd name="connsiteY46" fmla="*/ 1705970 h 1883391"/>
              <a:gd name="connsiteX47" fmla="*/ 2524836 w 3848668"/>
              <a:gd name="connsiteY47" fmla="*/ 1719617 h 1883391"/>
              <a:gd name="connsiteX48" fmla="*/ 2729552 w 3848668"/>
              <a:gd name="connsiteY48" fmla="*/ 1705970 h 1883391"/>
              <a:gd name="connsiteX49" fmla="*/ 2770495 w 3848668"/>
              <a:gd name="connsiteY49" fmla="*/ 1678674 h 1883391"/>
              <a:gd name="connsiteX50" fmla="*/ 2797791 w 3848668"/>
              <a:gd name="connsiteY50" fmla="*/ 1596788 h 1883391"/>
              <a:gd name="connsiteX51" fmla="*/ 2784143 w 3848668"/>
              <a:gd name="connsiteY51" fmla="*/ 1460310 h 1883391"/>
              <a:gd name="connsiteX52" fmla="*/ 2770495 w 3848668"/>
              <a:gd name="connsiteY52" fmla="*/ 1419367 h 1883391"/>
              <a:gd name="connsiteX53" fmla="*/ 2729552 w 3848668"/>
              <a:gd name="connsiteY53" fmla="*/ 1378423 h 1883391"/>
              <a:gd name="connsiteX54" fmla="*/ 2715904 w 3848668"/>
              <a:gd name="connsiteY54" fmla="*/ 1337480 h 1883391"/>
              <a:gd name="connsiteX55" fmla="*/ 2634018 w 3848668"/>
              <a:gd name="connsiteY55" fmla="*/ 1255594 h 1883391"/>
              <a:gd name="connsiteX56" fmla="*/ 2565779 w 3848668"/>
              <a:gd name="connsiteY56" fmla="*/ 1160059 h 1883391"/>
              <a:gd name="connsiteX57" fmla="*/ 2552131 w 3848668"/>
              <a:gd name="connsiteY57" fmla="*/ 1119116 h 1883391"/>
              <a:gd name="connsiteX58" fmla="*/ 2620370 w 3848668"/>
              <a:gd name="connsiteY58" fmla="*/ 1064525 h 1883391"/>
              <a:gd name="connsiteX59" fmla="*/ 2688609 w 3848668"/>
              <a:gd name="connsiteY59" fmla="*/ 1050877 h 1883391"/>
              <a:gd name="connsiteX60" fmla="*/ 2756848 w 3848668"/>
              <a:gd name="connsiteY60" fmla="*/ 1009934 h 1883391"/>
              <a:gd name="connsiteX61" fmla="*/ 2797791 w 3848668"/>
              <a:gd name="connsiteY61" fmla="*/ 996286 h 1883391"/>
              <a:gd name="connsiteX62" fmla="*/ 2866030 w 3848668"/>
              <a:gd name="connsiteY62" fmla="*/ 968991 h 1883391"/>
              <a:gd name="connsiteX63" fmla="*/ 2988860 w 3848668"/>
              <a:gd name="connsiteY63" fmla="*/ 914400 h 1883391"/>
              <a:gd name="connsiteX64" fmla="*/ 3098042 w 3848668"/>
              <a:gd name="connsiteY64" fmla="*/ 887104 h 1883391"/>
              <a:gd name="connsiteX65" fmla="*/ 3193576 w 3848668"/>
              <a:gd name="connsiteY65" fmla="*/ 832513 h 1883391"/>
              <a:gd name="connsiteX66" fmla="*/ 3234519 w 3848668"/>
              <a:gd name="connsiteY66" fmla="*/ 818865 h 1883391"/>
              <a:gd name="connsiteX67" fmla="*/ 3316406 w 3848668"/>
              <a:gd name="connsiteY67" fmla="*/ 764274 h 1883391"/>
              <a:gd name="connsiteX68" fmla="*/ 3357349 w 3848668"/>
              <a:gd name="connsiteY68" fmla="*/ 750626 h 1883391"/>
              <a:gd name="connsiteX69" fmla="*/ 3398292 w 3848668"/>
              <a:gd name="connsiteY69" fmla="*/ 723331 h 1883391"/>
              <a:gd name="connsiteX70" fmla="*/ 3507474 w 3848668"/>
              <a:gd name="connsiteY70" fmla="*/ 696035 h 1883391"/>
              <a:gd name="connsiteX71" fmla="*/ 3548418 w 3848668"/>
              <a:gd name="connsiteY71" fmla="*/ 682388 h 1883391"/>
              <a:gd name="connsiteX72" fmla="*/ 3603009 w 3848668"/>
              <a:gd name="connsiteY72" fmla="*/ 668740 h 1883391"/>
              <a:gd name="connsiteX73" fmla="*/ 3657600 w 3848668"/>
              <a:gd name="connsiteY73" fmla="*/ 641444 h 1883391"/>
              <a:gd name="connsiteX74" fmla="*/ 3780430 w 3848668"/>
              <a:gd name="connsiteY74" fmla="*/ 627797 h 1883391"/>
              <a:gd name="connsiteX75" fmla="*/ 3821373 w 3848668"/>
              <a:gd name="connsiteY75" fmla="*/ 600501 h 1883391"/>
              <a:gd name="connsiteX76" fmla="*/ 3848668 w 3848668"/>
              <a:gd name="connsiteY76" fmla="*/ 518614 h 1883391"/>
              <a:gd name="connsiteX77" fmla="*/ 3835021 w 3848668"/>
              <a:gd name="connsiteY77" fmla="*/ 395785 h 1883391"/>
              <a:gd name="connsiteX78" fmla="*/ 3753134 w 3848668"/>
              <a:gd name="connsiteY78" fmla="*/ 327546 h 1883391"/>
              <a:gd name="connsiteX79" fmla="*/ 3698543 w 3848668"/>
              <a:gd name="connsiteY79" fmla="*/ 300250 h 1883391"/>
              <a:gd name="connsiteX80" fmla="*/ 3643952 w 3848668"/>
              <a:gd name="connsiteY80" fmla="*/ 259307 h 1883391"/>
              <a:gd name="connsiteX81" fmla="*/ 3589361 w 3848668"/>
              <a:gd name="connsiteY81" fmla="*/ 245659 h 1883391"/>
              <a:gd name="connsiteX82" fmla="*/ 3493827 w 3848668"/>
              <a:gd name="connsiteY82" fmla="*/ 218364 h 1883391"/>
              <a:gd name="connsiteX83" fmla="*/ 2988860 w 3848668"/>
              <a:gd name="connsiteY83" fmla="*/ 232011 h 1883391"/>
              <a:gd name="connsiteX84" fmla="*/ 2947916 w 3848668"/>
              <a:gd name="connsiteY84" fmla="*/ 259307 h 1883391"/>
              <a:gd name="connsiteX85" fmla="*/ 2866030 w 3848668"/>
              <a:gd name="connsiteY85" fmla="*/ 286603 h 1883391"/>
              <a:gd name="connsiteX86" fmla="*/ 2715904 w 3848668"/>
              <a:gd name="connsiteY86" fmla="*/ 259307 h 1883391"/>
              <a:gd name="connsiteX87" fmla="*/ 2661313 w 3848668"/>
              <a:gd name="connsiteY87" fmla="*/ 232011 h 1883391"/>
              <a:gd name="connsiteX88" fmla="*/ 2565779 w 3848668"/>
              <a:gd name="connsiteY88" fmla="*/ 204716 h 1883391"/>
              <a:gd name="connsiteX89" fmla="*/ 2524836 w 3848668"/>
              <a:gd name="connsiteY89" fmla="*/ 177420 h 1883391"/>
              <a:gd name="connsiteX90" fmla="*/ 2402006 w 3848668"/>
              <a:gd name="connsiteY90" fmla="*/ 122829 h 1883391"/>
              <a:gd name="connsiteX91" fmla="*/ 2347415 w 3848668"/>
              <a:gd name="connsiteY91" fmla="*/ 109182 h 1883391"/>
              <a:gd name="connsiteX92" fmla="*/ 2251880 w 3848668"/>
              <a:gd name="connsiteY92" fmla="*/ 68238 h 1883391"/>
              <a:gd name="connsiteX93" fmla="*/ 2142698 w 3848668"/>
              <a:gd name="connsiteY93" fmla="*/ 27295 h 1883391"/>
              <a:gd name="connsiteX94" fmla="*/ 2047164 w 3848668"/>
              <a:gd name="connsiteY94" fmla="*/ 0 h 1883391"/>
              <a:gd name="connsiteX95" fmla="*/ 1883391 w 3848668"/>
              <a:gd name="connsiteY95" fmla="*/ 13647 h 1883391"/>
              <a:gd name="connsiteX96" fmla="*/ 1842448 w 3848668"/>
              <a:gd name="connsiteY96" fmla="*/ 27295 h 1883391"/>
              <a:gd name="connsiteX97" fmla="*/ 1801504 w 3848668"/>
              <a:gd name="connsiteY97" fmla="*/ 68238 h 1883391"/>
              <a:gd name="connsiteX98" fmla="*/ 1719618 w 3848668"/>
              <a:gd name="connsiteY98" fmla="*/ 95534 h 1883391"/>
              <a:gd name="connsiteX99" fmla="*/ 1460310 w 3848668"/>
              <a:gd name="connsiteY99" fmla="*/ 81886 h 1883391"/>
              <a:gd name="connsiteX100" fmla="*/ 1405719 w 3848668"/>
              <a:gd name="connsiteY100" fmla="*/ 68238 h 1883391"/>
              <a:gd name="connsiteX101" fmla="*/ 1282889 w 3848668"/>
              <a:gd name="connsiteY101" fmla="*/ 54591 h 1883391"/>
              <a:gd name="connsiteX102" fmla="*/ 1173707 w 3848668"/>
              <a:gd name="connsiteY102" fmla="*/ 40943 h 1883391"/>
              <a:gd name="connsiteX103" fmla="*/ 1119116 w 3848668"/>
              <a:gd name="connsiteY103" fmla="*/ 27295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3848668" h="1883391">
                <a:moveTo>
                  <a:pt x="1119116" y="27295"/>
                </a:moveTo>
                <a:cubicBezTo>
                  <a:pt x="1000836" y="27295"/>
                  <a:pt x="682058" y="28117"/>
                  <a:pt x="464024" y="40943"/>
                </a:cubicBezTo>
                <a:cubicBezTo>
                  <a:pt x="372180" y="46346"/>
                  <a:pt x="191068" y="81886"/>
                  <a:pt x="191068" y="81886"/>
                </a:cubicBezTo>
                <a:lnTo>
                  <a:pt x="109182" y="109182"/>
                </a:lnTo>
                <a:lnTo>
                  <a:pt x="68239" y="122829"/>
                </a:lnTo>
                <a:cubicBezTo>
                  <a:pt x="54591" y="136477"/>
                  <a:pt x="36668" y="146901"/>
                  <a:pt x="27295" y="163773"/>
                </a:cubicBezTo>
                <a:cubicBezTo>
                  <a:pt x="13322" y="188924"/>
                  <a:pt x="0" y="245659"/>
                  <a:pt x="0" y="245659"/>
                </a:cubicBezTo>
                <a:cubicBezTo>
                  <a:pt x="1441" y="257185"/>
                  <a:pt x="14426" y="419050"/>
                  <a:pt x="40943" y="436728"/>
                </a:cubicBezTo>
                <a:cubicBezTo>
                  <a:pt x="97946" y="474729"/>
                  <a:pt x="70288" y="452425"/>
                  <a:pt x="122830" y="504967"/>
                </a:cubicBezTo>
                <a:cubicBezTo>
                  <a:pt x="127379" y="518615"/>
                  <a:pt x="127490" y="534677"/>
                  <a:pt x="136477" y="545910"/>
                </a:cubicBezTo>
                <a:cubicBezTo>
                  <a:pt x="146724" y="558718"/>
                  <a:pt x="168727" y="559296"/>
                  <a:pt x="177421" y="573206"/>
                </a:cubicBezTo>
                <a:cubicBezTo>
                  <a:pt x="192670" y="597604"/>
                  <a:pt x="204716" y="655092"/>
                  <a:pt x="204716" y="655092"/>
                </a:cubicBezTo>
                <a:cubicBezTo>
                  <a:pt x="167538" y="859574"/>
                  <a:pt x="166880" y="796895"/>
                  <a:pt x="191068" y="1050877"/>
                </a:cubicBezTo>
                <a:cubicBezTo>
                  <a:pt x="192432" y="1065198"/>
                  <a:pt x="199049" y="1078597"/>
                  <a:pt x="204716" y="1091820"/>
                </a:cubicBezTo>
                <a:cubicBezTo>
                  <a:pt x="212742" y="1110548"/>
                  <a:pt x="242177" y="1170225"/>
                  <a:pt x="259307" y="1187355"/>
                </a:cubicBezTo>
                <a:cubicBezTo>
                  <a:pt x="270905" y="1198953"/>
                  <a:pt x="286603" y="1205552"/>
                  <a:pt x="300251" y="1214650"/>
                </a:cubicBezTo>
                <a:cubicBezTo>
                  <a:pt x="397771" y="1360935"/>
                  <a:pt x="245913" y="1138940"/>
                  <a:pt x="368489" y="1296537"/>
                </a:cubicBezTo>
                <a:cubicBezTo>
                  <a:pt x="388629" y="1322432"/>
                  <a:pt x="399883" y="1355226"/>
                  <a:pt x="423080" y="1378423"/>
                </a:cubicBezTo>
                <a:cubicBezTo>
                  <a:pt x="436728" y="1392071"/>
                  <a:pt x="449196" y="1407011"/>
                  <a:pt x="464024" y="1419367"/>
                </a:cubicBezTo>
                <a:cubicBezTo>
                  <a:pt x="513830" y="1460872"/>
                  <a:pt x="501837" y="1430941"/>
                  <a:pt x="545910" y="1487606"/>
                </a:cubicBezTo>
                <a:cubicBezTo>
                  <a:pt x="566050" y="1513501"/>
                  <a:pt x="590127" y="1538371"/>
                  <a:pt x="600501" y="1569492"/>
                </a:cubicBezTo>
                <a:cubicBezTo>
                  <a:pt x="605050" y="1583140"/>
                  <a:pt x="606169" y="1598465"/>
                  <a:pt x="614149" y="1610435"/>
                </a:cubicBezTo>
                <a:cubicBezTo>
                  <a:pt x="652570" y="1668066"/>
                  <a:pt x="682746" y="1651737"/>
                  <a:pt x="736979" y="1705970"/>
                </a:cubicBezTo>
                <a:cubicBezTo>
                  <a:pt x="750627" y="1719618"/>
                  <a:pt x="763095" y="1734557"/>
                  <a:pt x="777922" y="1746913"/>
                </a:cubicBezTo>
                <a:cubicBezTo>
                  <a:pt x="790523" y="1757414"/>
                  <a:pt x="807267" y="1762611"/>
                  <a:pt x="818865" y="1774209"/>
                </a:cubicBezTo>
                <a:cubicBezTo>
                  <a:pt x="834949" y="1790293"/>
                  <a:pt x="842539" y="1813997"/>
                  <a:pt x="859809" y="1828800"/>
                </a:cubicBezTo>
                <a:cubicBezTo>
                  <a:pt x="875256" y="1842040"/>
                  <a:pt x="895510" y="1848539"/>
                  <a:pt x="914400" y="1856095"/>
                </a:cubicBezTo>
                <a:cubicBezTo>
                  <a:pt x="941114" y="1866781"/>
                  <a:pt x="996286" y="1883391"/>
                  <a:pt x="996286" y="1883391"/>
                </a:cubicBezTo>
                <a:cubicBezTo>
                  <a:pt x="1023582" y="1874292"/>
                  <a:pt x="1069075" y="1883391"/>
                  <a:pt x="1078173" y="1856095"/>
                </a:cubicBezTo>
                <a:cubicBezTo>
                  <a:pt x="1111400" y="1756414"/>
                  <a:pt x="1098490" y="1802122"/>
                  <a:pt x="1119116" y="1719617"/>
                </a:cubicBezTo>
                <a:cubicBezTo>
                  <a:pt x="1123665" y="1642280"/>
                  <a:pt x="1121272" y="1564220"/>
                  <a:pt x="1132764" y="1487606"/>
                </a:cubicBezTo>
                <a:cubicBezTo>
                  <a:pt x="1135390" y="1470102"/>
                  <a:pt x="1190088" y="1411783"/>
                  <a:pt x="1201003" y="1405719"/>
                </a:cubicBezTo>
                <a:cubicBezTo>
                  <a:pt x="1226154" y="1391746"/>
                  <a:pt x="1282889" y="1378423"/>
                  <a:pt x="1282889" y="1378423"/>
                </a:cubicBezTo>
                <a:cubicBezTo>
                  <a:pt x="1360226" y="1382972"/>
                  <a:pt x="1437779" y="1384726"/>
                  <a:pt x="1514901" y="1392071"/>
                </a:cubicBezTo>
                <a:cubicBezTo>
                  <a:pt x="1533574" y="1393849"/>
                  <a:pt x="1552715" y="1397331"/>
                  <a:pt x="1569492" y="1405719"/>
                </a:cubicBezTo>
                <a:cubicBezTo>
                  <a:pt x="1589837" y="1415891"/>
                  <a:pt x="1604334" y="1435377"/>
                  <a:pt x="1624083" y="1446662"/>
                </a:cubicBezTo>
                <a:cubicBezTo>
                  <a:pt x="1636574" y="1453800"/>
                  <a:pt x="1651804" y="1454643"/>
                  <a:pt x="1665027" y="1460310"/>
                </a:cubicBezTo>
                <a:cubicBezTo>
                  <a:pt x="1783071" y="1510901"/>
                  <a:pt x="1664548" y="1469250"/>
                  <a:pt x="1760561" y="1501253"/>
                </a:cubicBezTo>
                <a:cubicBezTo>
                  <a:pt x="1863344" y="1569777"/>
                  <a:pt x="1732721" y="1489323"/>
                  <a:pt x="1856095" y="1542197"/>
                </a:cubicBezTo>
                <a:cubicBezTo>
                  <a:pt x="1871171" y="1548658"/>
                  <a:pt x="1882050" y="1562830"/>
                  <a:pt x="1897039" y="1569492"/>
                </a:cubicBezTo>
                <a:cubicBezTo>
                  <a:pt x="1923331" y="1581177"/>
                  <a:pt x="1951630" y="1587690"/>
                  <a:pt x="1978925" y="1596788"/>
                </a:cubicBezTo>
                <a:lnTo>
                  <a:pt x="2019868" y="1610435"/>
                </a:lnTo>
                <a:cubicBezTo>
                  <a:pt x="2033516" y="1614984"/>
                  <a:pt x="2046855" y="1620594"/>
                  <a:pt x="2060812" y="1624083"/>
                </a:cubicBezTo>
                <a:lnTo>
                  <a:pt x="2169994" y="1651379"/>
                </a:lnTo>
                <a:lnTo>
                  <a:pt x="2224585" y="1665026"/>
                </a:lnTo>
                <a:cubicBezTo>
                  <a:pt x="2242782" y="1669575"/>
                  <a:pt x="2260783" y="1674995"/>
                  <a:pt x="2279176" y="1678674"/>
                </a:cubicBezTo>
                <a:cubicBezTo>
                  <a:pt x="2324669" y="1687773"/>
                  <a:pt x="2369619" y="1700216"/>
                  <a:pt x="2415654" y="1705970"/>
                </a:cubicBezTo>
                <a:lnTo>
                  <a:pt x="2524836" y="1719617"/>
                </a:lnTo>
                <a:cubicBezTo>
                  <a:pt x="2593075" y="1715068"/>
                  <a:pt x="2662092" y="1717213"/>
                  <a:pt x="2729552" y="1705970"/>
                </a:cubicBezTo>
                <a:cubicBezTo>
                  <a:pt x="2745731" y="1703273"/>
                  <a:pt x="2761802" y="1692583"/>
                  <a:pt x="2770495" y="1678674"/>
                </a:cubicBezTo>
                <a:cubicBezTo>
                  <a:pt x="2785744" y="1654276"/>
                  <a:pt x="2797791" y="1596788"/>
                  <a:pt x="2797791" y="1596788"/>
                </a:cubicBezTo>
                <a:cubicBezTo>
                  <a:pt x="2793242" y="1551295"/>
                  <a:pt x="2791095" y="1505498"/>
                  <a:pt x="2784143" y="1460310"/>
                </a:cubicBezTo>
                <a:cubicBezTo>
                  <a:pt x="2781955" y="1446091"/>
                  <a:pt x="2778475" y="1431337"/>
                  <a:pt x="2770495" y="1419367"/>
                </a:cubicBezTo>
                <a:cubicBezTo>
                  <a:pt x="2759789" y="1403308"/>
                  <a:pt x="2743200" y="1392071"/>
                  <a:pt x="2729552" y="1378423"/>
                </a:cubicBezTo>
                <a:cubicBezTo>
                  <a:pt x="2725003" y="1364775"/>
                  <a:pt x="2724736" y="1348836"/>
                  <a:pt x="2715904" y="1337480"/>
                </a:cubicBezTo>
                <a:cubicBezTo>
                  <a:pt x="2692205" y="1307010"/>
                  <a:pt x="2651281" y="1290120"/>
                  <a:pt x="2634018" y="1255594"/>
                </a:cubicBezTo>
                <a:cubicBezTo>
                  <a:pt x="2598090" y="1183740"/>
                  <a:pt x="2621108" y="1215389"/>
                  <a:pt x="2565779" y="1160059"/>
                </a:cubicBezTo>
                <a:cubicBezTo>
                  <a:pt x="2561230" y="1146411"/>
                  <a:pt x="2549766" y="1133306"/>
                  <a:pt x="2552131" y="1119116"/>
                </a:cubicBezTo>
                <a:cubicBezTo>
                  <a:pt x="2558866" y="1078708"/>
                  <a:pt x="2588898" y="1072393"/>
                  <a:pt x="2620370" y="1064525"/>
                </a:cubicBezTo>
                <a:cubicBezTo>
                  <a:pt x="2642874" y="1058899"/>
                  <a:pt x="2665863" y="1055426"/>
                  <a:pt x="2688609" y="1050877"/>
                </a:cubicBezTo>
                <a:cubicBezTo>
                  <a:pt x="2711355" y="1037229"/>
                  <a:pt x="2733122" y="1021797"/>
                  <a:pt x="2756848" y="1009934"/>
                </a:cubicBezTo>
                <a:cubicBezTo>
                  <a:pt x="2769715" y="1003500"/>
                  <a:pt x="2784321" y="1001337"/>
                  <a:pt x="2797791" y="996286"/>
                </a:cubicBezTo>
                <a:cubicBezTo>
                  <a:pt x="2820730" y="987684"/>
                  <a:pt x="2843643" y="978941"/>
                  <a:pt x="2866030" y="968991"/>
                </a:cubicBezTo>
                <a:cubicBezTo>
                  <a:pt x="2924782" y="942879"/>
                  <a:pt x="2923107" y="934632"/>
                  <a:pt x="2988860" y="914400"/>
                </a:cubicBezTo>
                <a:cubicBezTo>
                  <a:pt x="3024715" y="903368"/>
                  <a:pt x="3098042" y="887104"/>
                  <a:pt x="3098042" y="887104"/>
                </a:cubicBezTo>
                <a:cubicBezTo>
                  <a:pt x="3139160" y="859692"/>
                  <a:pt x="3145094" y="853291"/>
                  <a:pt x="3193576" y="832513"/>
                </a:cubicBezTo>
                <a:cubicBezTo>
                  <a:pt x="3206799" y="826846"/>
                  <a:pt x="3221943" y="825851"/>
                  <a:pt x="3234519" y="818865"/>
                </a:cubicBezTo>
                <a:cubicBezTo>
                  <a:pt x="3263196" y="802933"/>
                  <a:pt x="3285284" y="774648"/>
                  <a:pt x="3316406" y="764274"/>
                </a:cubicBezTo>
                <a:cubicBezTo>
                  <a:pt x="3330054" y="759725"/>
                  <a:pt x="3344482" y="757060"/>
                  <a:pt x="3357349" y="750626"/>
                </a:cubicBezTo>
                <a:cubicBezTo>
                  <a:pt x="3372020" y="743291"/>
                  <a:pt x="3382877" y="728936"/>
                  <a:pt x="3398292" y="723331"/>
                </a:cubicBezTo>
                <a:cubicBezTo>
                  <a:pt x="3433548" y="710511"/>
                  <a:pt x="3471885" y="707897"/>
                  <a:pt x="3507474" y="696035"/>
                </a:cubicBezTo>
                <a:cubicBezTo>
                  <a:pt x="3521122" y="691486"/>
                  <a:pt x="3534585" y="686340"/>
                  <a:pt x="3548418" y="682388"/>
                </a:cubicBezTo>
                <a:cubicBezTo>
                  <a:pt x="3566453" y="677235"/>
                  <a:pt x="3585446" y="675326"/>
                  <a:pt x="3603009" y="668740"/>
                </a:cubicBezTo>
                <a:cubicBezTo>
                  <a:pt x="3622059" y="661596"/>
                  <a:pt x="3637776" y="646019"/>
                  <a:pt x="3657600" y="641444"/>
                </a:cubicBezTo>
                <a:cubicBezTo>
                  <a:pt x="3697740" y="632181"/>
                  <a:pt x="3739487" y="632346"/>
                  <a:pt x="3780430" y="627797"/>
                </a:cubicBezTo>
                <a:cubicBezTo>
                  <a:pt x="3794078" y="618698"/>
                  <a:pt x="3812680" y="614410"/>
                  <a:pt x="3821373" y="600501"/>
                </a:cubicBezTo>
                <a:cubicBezTo>
                  <a:pt x="3836622" y="576102"/>
                  <a:pt x="3848668" y="518614"/>
                  <a:pt x="3848668" y="518614"/>
                </a:cubicBezTo>
                <a:cubicBezTo>
                  <a:pt x="3844119" y="477671"/>
                  <a:pt x="3848048" y="434866"/>
                  <a:pt x="3835021" y="395785"/>
                </a:cubicBezTo>
                <a:cubicBezTo>
                  <a:pt x="3828379" y="375859"/>
                  <a:pt x="3771130" y="337829"/>
                  <a:pt x="3753134" y="327546"/>
                </a:cubicBezTo>
                <a:cubicBezTo>
                  <a:pt x="3735470" y="317452"/>
                  <a:pt x="3715795" y="311033"/>
                  <a:pt x="3698543" y="300250"/>
                </a:cubicBezTo>
                <a:cubicBezTo>
                  <a:pt x="3679254" y="288195"/>
                  <a:pt x="3664297" y="269479"/>
                  <a:pt x="3643952" y="259307"/>
                </a:cubicBezTo>
                <a:cubicBezTo>
                  <a:pt x="3627175" y="250919"/>
                  <a:pt x="3607396" y="250812"/>
                  <a:pt x="3589361" y="245659"/>
                </a:cubicBezTo>
                <a:cubicBezTo>
                  <a:pt x="3452347" y="206511"/>
                  <a:pt x="3664435" y="261014"/>
                  <a:pt x="3493827" y="218364"/>
                </a:cubicBezTo>
                <a:cubicBezTo>
                  <a:pt x="3325505" y="222913"/>
                  <a:pt x="3156772" y="219418"/>
                  <a:pt x="2988860" y="232011"/>
                </a:cubicBezTo>
                <a:cubicBezTo>
                  <a:pt x="2972503" y="233238"/>
                  <a:pt x="2962905" y="252645"/>
                  <a:pt x="2947916" y="259307"/>
                </a:cubicBezTo>
                <a:cubicBezTo>
                  <a:pt x="2921624" y="270993"/>
                  <a:pt x="2866030" y="286603"/>
                  <a:pt x="2866030" y="286603"/>
                </a:cubicBezTo>
                <a:cubicBezTo>
                  <a:pt x="2852281" y="284311"/>
                  <a:pt x="2734979" y="265665"/>
                  <a:pt x="2715904" y="259307"/>
                </a:cubicBezTo>
                <a:cubicBezTo>
                  <a:pt x="2696603" y="252873"/>
                  <a:pt x="2680363" y="239155"/>
                  <a:pt x="2661313" y="232011"/>
                </a:cubicBezTo>
                <a:cubicBezTo>
                  <a:pt x="2626323" y="218890"/>
                  <a:pt x="2598779" y="221217"/>
                  <a:pt x="2565779" y="204716"/>
                </a:cubicBezTo>
                <a:cubicBezTo>
                  <a:pt x="2551108" y="197380"/>
                  <a:pt x="2539077" y="185558"/>
                  <a:pt x="2524836" y="177420"/>
                </a:cubicBezTo>
                <a:cubicBezTo>
                  <a:pt x="2491549" y="158399"/>
                  <a:pt x="2437095" y="134525"/>
                  <a:pt x="2402006" y="122829"/>
                </a:cubicBezTo>
                <a:cubicBezTo>
                  <a:pt x="2384212" y="116898"/>
                  <a:pt x="2365612" y="113731"/>
                  <a:pt x="2347415" y="109182"/>
                </a:cubicBezTo>
                <a:cubicBezTo>
                  <a:pt x="2275451" y="61206"/>
                  <a:pt x="2340009" y="97614"/>
                  <a:pt x="2251880" y="68238"/>
                </a:cubicBezTo>
                <a:cubicBezTo>
                  <a:pt x="2165349" y="39394"/>
                  <a:pt x="2209781" y="46462"/>
                  <a:pt x="2142698" y="27295"/>
                </a:cubicBezTo>
                <a:cubicBezTo>
                  <a:pt x="2022722" y="-6984"/>
                  <a:pt x="2145345" y="32726"/>
                  <a:pt x="2047164" y="0"/>
                </a:cubicBezTo>
                <a:cubicBezTo>
                  <a:pt x="1992573" y="4549"/>
                  <a:pt x="1937691" y="6407"/>
                  <a:pt x="1883391" y="13647"/>
                </a:cubicBezTo>
                <a:cubicBezTo>
                  <a:pt x="1869131" y="15548"/>
                  <a:pt x="1854418" y="19315"/>
                  <a:pt x="1842448" y="27295"/>
                </a:cubicBezTo>
                <a:cubicBezTo>
                  <a:pt x="1826389" y="38001"/>
                  <a:pt x="1818376" y="58865"/>
                  <a:pt x="1801504" y="68238"/>
                </a:cubicBezTo>
                <a:cubicBezTo>
                  <a:pt x="1776353" y="82211"/>
                  <a:pt x="1719618" y="95534"/>
                  <a:pt x="1719618" y="95534"/>
                </a:cubicBezTo>
                <a:cubicBezTo>
                  <a:pt x="1633182" y="90985"/>
                  <a:pt x="1546540" y="89384"/>
                  <a:pt x="1460310" y="81886"/>
                </a:cubicBezTo>
                <a:cubicBezTo>
                  <a:pt x="1441623" y="80261"/>
                  <a:pt x="1424258" y="71090"/>
                  <a:pt x="1405719" y="68238"/>
                </a:cubicBezTo>
                <a:cubicBezTo>
                  <a:pt x="1365003" y="61974"/>
                  <a:pt x="1323802" y="59404"/>
                  <a:pt x="1282889" y="54591"/>
                </a:cubicBezTo>
                <a:lnTo>
                  <a:pt x="1173707" y="40943"/>
                </a:lnTo>
                <a:cubicBezTo>
                  <a:pt x="1123113" y="24078"/>
                  <a:pt x="1237396" y="27295"/>
                  <a:pt x="1119116" y="27295"/>
                </a:cubicBezTo>
                <a:close/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067646" y="1630738"/>
            <a:ext cx="945107" cy="1996066"/>
          </a:xfrm>
          <a:custGeom>
            <a:avLst/>
            <a:gdLst>
              <a:gd name="connsiteX0" fmla="*/ 1091821 w 1091821"/>
              <a:gd name="connsiteY0" fmla="*/ 0 h 1883391"/>
              <a:gd name="connsiteX1" fmla="*/ 1023582 w 1091821"/>
              <a:gd name="connsiteY1" fmla="*/ 54591 h 1883391"/>
              <a:gd name="connsiteX2" fmla="*/ 996287 w 1091821"/>
              <a:gd name="connsiteY2" fmla="*/ 136477 h 1883391"/>
              <a:gd name="connsiteX3" fmla="*/ 982639 w 1091821"/>
              <a:gd name="connsiteY3" fmla="*/ 532263 h 1883391"/>
              <a:gd name="connsiteX4" fmla="*/ 955343 w 1091821"/>
              <a:gd name="connsiteY4" fmla="*/ 614149 h 1883391"/>
              <a:gd name="connsiteX5" fmla="*/ 941696 w 1091821"/>
              <a:gd name="connsiteY5" fmla="*/ 655092 h 1883391"/>
              <a:gd name="connsiteX6" fmla="*/ 900752 w 1091821"/>
              <a:gd name="connsiteY6" fmla="*/ 736979 h 1883391"/>
              <a:gd name="connsiteX7" fmla="*/ 777922 w 1091821"/>
              <a:gd name="connsiteY7" fmla="*/ 805218 h 1883391"/>
              <a:gd name="connsiteX8" fmla="*/ 736979 w 1091821"/>
              <a:gd name="connsiteY8" fmla="*/ 832513 h 1883391"/>
              <a:gd name="connsiteX9" fmla="*/ 655093 w 1091821"/>
              <a:gd name="connsiteY9" fmla="*/ 846161 h 1883391"/>
              <a:gd name="connsiteX10" fmla="*/ 545910 w 1091821"/>
              <a:gd name="connsiteY10" fmla="*/ 873457 h 1883391"/>
              <a:gd name="connsiteX11" fmla="*/ 491319 w 1091821"/>
              <a:gd name="connsiteY11" fmla="*/ 887104 h 1883391"/>
              <a:gd name="connsiteX12" fmla="*/ 354842 w 1091821"/>
              <a:gd name="connsiteY12" fmla="*/ 928048 h 1883391"/>
              <a:gd name="connsiteX13" fmla="*/ 272955 w 1091821"/>
              <a:gd name="connsiteY13" fmla="*/ 955343 h 1883391"/>
              <a:gd name="connsiteX14" fmla="*/ 232012 w 1091821"/>
              <a:gd name="connsiteY14" fmla="*/ 968991 h 1883391"/>
              <a:gd name="connsiteX15" fmla="*/ 191069 w 1091821"/>
              <a:gd name="connsiteY15" fmla="*/ 1009934 h 1883391"/>
              <a:gd name="connsiteX16" fmla="*/ 150125 w 1091821"/>
              <a:gd name="connsiteY16" fmla="*/ 1091821 h 1883391"/>
              <a:gd name="connsiteX17" fmla="*/ 81887 w 1091821"/>
              <a:gd name="connsiteY17" fmla="*/ 1173707 h 1883391"/>
              <a:gd name="connsiteX18" fmla="*/ 54591 w 1091821"/>
              <a:gd name="connsiteY18" fmla="*/ 1255594 h 1883391"/>
              <a:gd name="connsiteX19" fmla="*/ 27296 w 1091821"/>
              <a:gd name="connsiteY19" fmla="*/ 1296537 h 1883391"/>
              <a:gd name="connsiteX20" fmla="*/ 0 w 1091821"/>
              <a:gd name="connsiteY20" fmla="*/ 1378424 h 1883391"/>
              <a:gd name="connsiteX21" fmla="*/ 13648 w 1091821"/>
              <a:gd name="connsiteY21" fmla="*/ 1514901 h 1883391"/>
              <a:gd name="connsiteX22" fmla="*/ 40943 w 1091821"/>
              <a:gd name="connsiteY22" fmla="*/ 1555845 h 1883391"/>
              <a:gd name="connsiteX23" fmla="*/ 54591 w 1091821"/>
              <a:gd name="connsiteY23" fmla="*/ 1651379 h 1883391"/>
              <a:gd name="connsiteX24" fmla="*/ 68239 w 1091821"/>
              <a:gd name="connsiteY24" fmla="*/ 1719618 h 1883391"/>
              <a:gd name="connsiteX25" fmla="*/ 81887 w 1091821"/>
              <a:gd name="connsiteY25" fmla="*/ 1760561 h 1883391"/>
              <a:gd name="connsiteX26" fmla="*/ 122830 w 1091821"/>
              <a:gd name="connsiteY26" fmla="*/ 1787857 h 1883391"/>
              <a:gd name="connsiteX27" fmla="*/ 136478 w 1091821"/>
              <a:gd name="connsiteY27" fmla="*/ 1883391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91821" h="1883391">
                <a:moveTo>
                  <a:pt x="1091821" y="0"/>
                </a:moveTo>
                <a:cubicBezTo>
                  <a:pt x="1069075" y="18197"/>
                  <a:pt x="1040287" y="30727"/>
                  <a:pt x="1023582" y="54591"/>
                </a:cubicBezTo>
                <a:cubicBezTo>
                  <a:pt x="1007082" y="78162"/>
                  <a:pt x="996287" y="136477"/>
                  <a:pt x="996287" y="136477"/>
                </a:cubicBezTo>
                <a:cubicBezTo>
                  <a:pt x="991738" y="268406"/>
                  <a:pt x="993913" y="400738"/>
                  <a:pt x="982639" y="532263"/>
                </a:cubicBezTo>
                <a:cubicBezTo>
                  <a:pt x="980182" y="560930"/>
                  <a:pt x="964441" y="586854"/>
                  <a:pt x="955343" y="614149"/>
                </a:cubicBezTo>
                <a:lnTo>
                  <a:pt x="941696" y="655092"/>
                </a:lnTo>
                <a:cubicBezTo>
                  <a:pt x="931961" y="684298"/>
                  <a:pt x="925653" y="715191"/>
                  <a:pt x="900752" y="736979"/>
                </a:cubicBezTo>
                <a:cubicBezTo>
                  <a:pt x="786003" y="837384"/>
                  <a:pt x="859150" y="764605"/>
                  <a:pt x="777922" y="805218"/>
                </a:cubicBezTo>
                <a:cubicBezTo>
                  <a:pt x="763251" y="812553"/>
                  <a:pt x="752540" y="827326"/>
                  <a:pt x="736979" y="832513"/>
                </a:cubicBezTo>
                <a:cubicBezTo>
                  <a:pt x="710727" y="841264"/>
                  <a:pt x="682151" y="840363"/>
                  <a:pt x="655093" y="846161"/>
                </a:cubicBezTo>
                <a:cubicBezTo>
                  <a:pt x="618411" y="854021"/>
                  <a:pt x="582304" y="864359"/>
                  <a:pt x="545910" y="873457"/>
                </a:cubicBezTo>
                <a:cubicBezTo>
                  <a:pt x="527713" y="878006"/>
                  <a:pt x="508734" y="880138"/>
                  <a:pt x="491319" y="887104"/>
                </a:cubicBezTo>
                <a:cubicBezTo>
                  <a:pt x="345876" y="945283"/>
                  <a:pt x="499814" y="888511"/>
                  <a:pt x="354842" y="928048"/>
                </a:cubicBezTo>
                <a:cubicBezTo>
                  <a:pt x="327084" y="935618"/>
                  <a:pt x="300251" y="946245"/>
                  <a:pt x="272955" y="955343"/>
                </a:cubicBezTo>
                <a:lnTo>
                  <a:pt x="232012" y="968991"/>
                </a:lnTo>
                <a:cubicBezTo>
                  <a:pt x="218364" y="982639"/>
                  <a:pt x="203425" y="995107"/>
                  <a:pt x="191069" y="1009934"/>
                </a:cubicBezTo>
                <a:cubicBezTo>
                  <a:pt x="142178" y="1068603"/>
                  <a:pt x="180901" y="1030268"/>
                  <a:pt x="150125" y="1091821"/>
                </a:cubicBezTo>
                <a:cubicBezTo>
                  <a:pt x="131124" y="1129823"/>
                  <a:pt x="112071" y="1143523"/>
                  <a:pt x="81887" y="1173707"/>
                </a:cubicBezTo>
                <a:cubicBezTo>
                  <a:pt x="72788" y="1201003"/>
                  <a:pt x="70551" y="1231654"/>
                  <a:pt x="54591" y="1255594"/>
                </a:cubicBezTo>
                <a:cubicBezTo>
                  <a:pt x="45493" y="1269242"/>
                  <a:pt x="33958" y="1281548"/>
                  <a:pt x="27296" y="1296537"/>
                </a:cubicBezTo>
                <a:cubicBezTo>
                  <a:pt x="15611" y="1322829"/>
                  <a:pt x="0" y="1378424"/>
                  <a:pt x="0" y="1378424"/>
                </a:cubicBezTo>
                <a:cubicBezTo>
                  <a:pt x="4549" y="1423916"/>
                  <a:pt x="3368" y="1470353"/>
                  <a:pt x="13648" y="1514901"/>
                </a:cubicBezTo>
                <a:cubicBezTo>
                  <a:pt x="17336" y="1530884"/>
                  <a:pt x="36230" y="1540134"/>
                  <a:pt x="40943" y="1555845"/>
                </a:cubicBezTo>
                <a:cubicBezTo>
                  <a:pt x="50186" y="1586656"/>
                  <a:pt x="49303" y="1619649"/>
                  <a:pt x="54591" y="1651379"/>
                </a:cubicBezTo>
                <a:cubicBezTo>
                  <a:pt x="58405" y="1674260"/>
                  <a:pt x="62613" y="1697114"/>
                  <a:pt x="68239" y="1719618"/>
                </a:cubicBezTo>
                <a:cubicBezTo>
                  <a:pt x="71728" y="1733574"/>
                  <a:pt x="72900" y="1749327"/>
                  <a:pt x="81887" y="1760561"/>
                </a:cubicBezTo>
                <a:cubicBezTo>
                  <a:pt x="92134" y="1773369"/>
                  <a:pt x="109182" y="1778758"/>
                  <a:pt x="122830" y="1787857"/>
                </a:cubicBezTo>
                <a:cubicBezTo>
                  <a:pt x="142233" y="1846063"/>
                  <a:pt x="136478" y="1814414"/>
                  <a:pt x="136478" y="1883391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3964" y="1977109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0646" y="2108243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810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S be the entire surface: S</a:t>
            </a:r>
            <a:r>
              <a:rPr lang="en-US" sz="4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4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958763" y="3098843"/>
            <a:ext cx="118283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7864" y="3201171"/>
            <a:ext cx="6095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4702" y="4419600"/>
                <a:ext cx="851449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2400"/>
                  </a:spcAft>
                </a:pP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l-G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4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q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2400"/>
                  </a:spcAft>
                </a:pP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∴</m:t>
                    </m:r>
                    <m:r>
                      <a:rPr lang="en-US" sz="4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l-G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  (flux into (-) &amp; out of (+))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02" y="4419600"/>
                <a:ext cx="8514498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2863" t="-6597" r="-358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1629246" y="1193784"/>
            <a:ext cx="1346839" cy="192737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2590" y="2754574"/>
            <a:ext cx="2463441" cy="4095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400646" y="3164165"/>
            <a:ext cx="1562797" cy="9252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21329" y="1200766"/>
            <a:ext cx="766815" cy="19435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017904" y="1193784"/>
            <a:ext cx="3869142" cy="19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</p:cNvCxnSpPr>
          <p:nvPr/>
        </p:nvCxnSpPr>
        <p:spPr>
          <a:xfrm>
            <a:off x="2958763" y="3175043"/>
            <a:ext cx="4409366" cy="39936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47475" y="3185823"/>
            <a:ext cx="873457" cy="9036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4"/>
          </p:cNvCxnSpPr>
          <p:nvPr/>
        </p:nvCxnSpPr>
        <p:spPr>
          <a:xfrm flipH="1">
            <a:off x="2606810" y="3251243"/>
            <a:ext cx="411095" cy="9568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1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6582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What if there are many charges?</a:t>
            </a:r>
            <a:endParaRPr lang="en-US" sz="4400" b="1" dirty="0"/>
          </a:p>
        </p:txBody>
      </p:sp>
      <p:sp>
        <p:nvSpPr>
          <p:cNvPr id="4" name="Freeform 3"/>
          <p:cNvSpPr/>
          <p:nvPr/>
        </p:nvSpPr>
        <p:spPr>
          <a:xfrm>
            <a:off x="1883391" y="1337481"/>
            <a:ext cx="4612943" cy="2456616"/>
          </a:xfrm>
          <a:custGeom>
            <a:avLst/>
            <a:gdLst>
              <a:gd name="connsiteX0" fmla="*/ 873457 w 4612943"/>
              <a:gd name="connsiteY0" fmla="*/ 54591 h 2456616"/>
              <a:gd name="connsiteX1" fmla="*/ 627797 w 4612943"/>
              <a:gd name="connsiteY1" fmla="*/ 68238 h 2456616"/>
              <a:gd name="connsiteX2" fmla="*/ 518615 w 4612943"/>
              <a:gd name="connsiteY2" fmla="*/ 81886 h 2456616"/>
              <a:gd name="connsiteX3" fmla="*/ 436728 w 4612943"/>
              <a:gd name="connsiteY3" fmla="*/ 109182 h 2456616"/>
              <a:gd name="connsiteX4" fmla="*/ 354842 w 4612943"/>
              <a:gd name="connsiteY4" fmla="*/ 191068 h 2456616"/>
              <a:gd name="connsiteX5" fmla="*/ 313899 w 4612943"/>
              <a:gd name="connsiteY5" fmla="*/ 232012 h 2456616"/>
              <a:gd name="connsiteX6" fmla="*/ 259308 w 4612943"/>
              <a:gd name="connsiteY6" fmla="*/ 313898 h 2456616"/>
              <a:gd name="connsiteX7" fmla="*/ 204716 w 4612943"/>
              <a:gd name="connsiteY7" fmla="*/ 395785 h 2456616"/>
              <a:gd name="connsiteX8" fmla="*/ 177421 w 4612943"/>
              <a:gd name="connsiteY8" fmla="*/ 436728 h 2456616"/>
              <a:gd name="connsiteX9" fmla="*/ 136478 w 4612943"/>
              <a:gd name="connsiteY9" fmla="*/ 518615 h 2456616"/>
              <a:gd name="connsiteX10" fmla="*/ 109182 w 4612943"/>
              <a:gd name="connsiteY10" fmla="*/ 600501 h 2456616"/>
              <a:gd name="connsiteX11" fmla="*/ 81887 w 4612943"/>
              <a:gd name="connsiteY11" fmla="*/ 709683 h 2456616"/>
              <a:gd name="connsiteX12" fmla="*/ 40943 w 4612943"/>
              <a:gd name="connsiteY12" fmla="*/ 777922 h 2456616"/>
              <a:gd name="connsiteX13" fmla="*/ 0 w 4612943"/>
              <a:gd name="connsiteY13" fmla="*/ 1023582 h 2456616"/>
              <a:gd name="connsiteX14" fmla="*/ 13648 w 4612943"/>
              <a:gd name="connsiteY14" fmla="*/ 1296537 h 2456616"/>
              <a:gd name="connsiteX15" fmla="*/ 27296 w 4612943"/>
              <a:gd name="connsiteY15" fmla="*/ 1337480 h 2456616"/>
              <a:gd name="connsiteX16" fmla="*/ 81887 w 4612943"/>
              <a:gd name="connsiteY16" fmla="*/ 1392071 h 2456616"/>
              <a:gd name="connsiteX17" fmla="*/ 163773 w 4612943"/>
              <a:gd name="connsiteY17" fmla="*/ 1514901 h 2456616"/>
              <a:gd name="connsiteX18" fmla="*/ 218364 w 4612943"/>
              <a:gd name="connsiteY18" fmla="*/ 1542197 h 2456616"/>
              <a:gd name="connsiteX19" fmla="*/ 300251 w 4612943"/>
              <a:gd name="connsiteY19" fmla="*/ 1596788 h 2456616"/>
              <a:gd name="connsiteX20" fmla="*/ 491319 w 4612943"/>
              <a:gd name="connsiteY20" fmla="*/ 1705970 h 2456616"/>
              <a:gd name="connsiteX21" fmla="*/ 532263 w 4612943"/>
              <a:gd name="connsiteY21" fmla="*/ 1719618 h 2456616"/>
              <a:gd name="connsiteX22" fmla="*/ 586854 w 4612943"/>
              <a:gd name="connsiteY22" fmla="*/ 1733265 h 2456616"/>
              <a:gd name="connsiteX23" fmla="*/ 696036 w 4612943"/>
              <a:gd name="connsiteY23" fmla="*/ 1774209 h 2456616"/>
              <a:gd name="connsiteX24" fmla="*/ 750627 w 4612943"/>
              <a:gd name="connsiteY24" fmla="*/ 1787856 h 2456616"/>
              <a:gd name="connsiteX25" fmla="*/ 818866 w 4612943"/>
              <a:gd name="connsiteY25" fmla="*/ 1801504 h 2456616"/>
              <a:gd name="connsiteX26" fmla="*/ 887105 w 4612943"/>
              <a:gd name="connsiteY26" fmla="*/ 1828800 h 2456616"/>
              <a:gd name="connsiteX27" fmla="*/ 955343 w 4612943"/>
              <a:gd name="connsiteY27" fmla="*/ 1842447 h 2456616"/>
              <a:gd name="connsiteX28" fmla="*/ 1119116 w 4612943"/>
              <a:gd name="connsiteY28" fmla="*/ 1869743 h 2456616"/>
              <a:gd name="connsiteX29" fmla="*/ 1473958 w 4612943"/>
              <a:gd name="connsiteY29" fmla="*/ 1910686 h 2456616"/>
              <a:gd name="connsiteX30" fmla="*/ 1746913 w 4612943"/>
              <a:gd name="connsiteY30" fmla="*/ 1937982 h 2456616"/>
              <a:gd name="connsiteX31" fmla="*/ 1883391 w 4612943"/>
              <a:gd name="connsiteY31" fmla="*/ 1951629 h 2456616"/>
              <a:gd name="connsiteX32" fmla="*/ 2210937 w 4612943"/>
              <a:gd name="connsiteY32" fmla="*/ 1992573 h 2456616"/>
              <a:gd name="connsiteX33" fmla="*/ 2279176 w 4612943"/>
              <a:gd name="connsiteY33" fmla="*/ 2006220 h 2456616"/>
              <a:gd name="connsiteX34" fmla="*/ 2402006 w 4612943"/>
              <a:gd name="connsiteY34" fmla="*/ 2019868 h 2456616"/>
              <a:gd name="connsiteX35" fmla="*/ 2511188 w 4612943"/>
              <a:gd name="connsiteY35" fmla="*/ 2060812 h 2456616"/>
              <a:gd name="connsiteX36" fmla="*/ 2606722 w 4612943"/>
              <a:gd name="connsiteY36" fmla="*/ 2074459 h 2456616"/>
              <a:gd name="connsiteX37" fmla="*/ 2688609 w 4612943"/>
              <a:gd name="connsiteY37" fmla="*/ 2088107 h 2456616"/>
              <a:gd name="connsiteX38" fmla="*/ 2784143 w 4612943"/>
              <a:gd name="connsiteY38" fmla="*/ 2129050 h 2456616"/>
              <a:gd name="connsiteX39" fmla="*/ 2825087 w 4612943"/>
              <a:gd name="connsiteY39" fmla="*/ 2142698 h 2456616"/>
              <a:gd name="connsiteX40" fmla="*/ 2947916 w 4612943"/>
              <a:gd name="connsiteY40" fmla="*/ 2169994 h 2456616"/>
              <a:gd name="connsiteX41" fmla="*/ 3070746 w 4612943"/>
              <a:gd name="connsiteY41" fmla="*/ 2224585 h 2456616"/>
              <a:gd name="connsiteX42" fmla="*/ 3138985 w 4612943"/>
              <a:gd name="connsiteY42" fmla="*/ 2265528 h 2456616"/>
              <a:gd name="connsiteX43" fmla="*/ 3289110 w 4612943"/>
              <a:gd name="connsiteY43" fmla="*/ 2320119 h 2456616"/>
              <a:gd name="connsiteX44" fmla="*/ 3357349 w 4612943"/>
              <a:gd name="connsiteY44" fmla="*/ 2333767 h 2456616"/>
              <a:gd name="connsiteX45" fmla="*/ 3493827 w 4612943"/>
              <a:gd name="connsiteY45" fmla="*/ 2388358 h 2456616"/>
              <a:gd name="connsiteX46" fmla="*/ 3630305 w 4612943"/>
              <a:gd name="connsiteY46" fmla="*/ 2415653 h 2456616"/>
              <a:gd name="connsiteX47" fmla="*/ 3698543 w 4612943"/>
              <a:gd name="connsiteY47" fmla="*/ 2442949 h 2456616"/>
              <a:gd name="connsiteX48" fmla="*/ 4148919 w 4612943"/>
              <a:gd name="connsiteY48" fmla="*/ 2429301 h 2456616"/>
              <a:gd name="connsiteX49" fmla="*/ 4230806 w 4612943"/>
              <a:gd name="connsiteY49" fmla="*/ 2402006 h 2456616"/>
              <a:gd name="connsiteX50" fmla="*/ 4271749 w 4612943"/>
              <a:gd name="connsiteY50" fmla="*/ 2388358 h 2456616"/>
              <a:gd name="connsiteX51" fmla="*/ 4312693 w 4612943"/>
              <a:gd name="connsiteY51" fmla="*/ 2361062 h 2456616"/>
              <a:gd name="connsiteX52" fmla="*/ 4421875 w 4612943"/>
              <a:gd name="connsiteY52" fmla="*/ 2306471 h 2456616"/>
              <a:gd name="connsiteX53" fmla="*/ 4449170 w 4612943"/>
              <a:gd name="connsiteY53" fmla="*/ 2265528 h 2456616"/>
              <a:gd name="connsiteX54" fmla="*/ 4462818 w 4612943"/>
              <a:gd name="connsiteY54" fmla="*/ 2210937 h 2456616"/>
              <a:gd name="connsiteX55" fmla="*/ 4476466 w 4612943"/>
              <a:gd name="connsiteY55" fmla="*/ 2169994 h 2456616"/>
              <a:gd name="connsiteX56" fmla="*/ 4531057 w 4612943"/>
              <a:gd name="connsiteY56" fmla="*/ 2047164 h 2456616"/>
              <a:gd name="connsiteX57" fmla="*/ 4544705 w 4612943"/>
              <a:gd name="connsiteY57" fmla="*/ 1992573 h 2456616"/>
              <a:gd name="connsiteX58" fmla="*/ 4558352 w 4612943"/>
              <a:gd name="connsiteY58" fmla="*/ 1951629 h 2456616"/>
              <a:gd name="connsiteX59" fmla="*/ 4572000 w 4612943"/>
              <a:gd name="connsiteY59" fmla="*/ 1897038 h 2456616"/>
              <a:gd name="connsiteX60" fmla="*/ 4612943 w 4612943"/>
              <a:gd name="connsiteY60" fmla="*/ 1815152 h 2456616"/>
              <a:gd name="connsiteX61" fmla="*/ 4599296 w 4612943"/>
              <a:gd name="connsiteY61" fmla="*/ 1596788 h 2456616"/>
              <a:gd name="connsiteX62" fmla="*/ 4585648 w 4612943"/>
              <a:gd name="connsiteY62" fmla="*/ 1555844 h 2456616"/>
              <a:gd name="connsiteX63" fmla="*/ 4490113 w 4612943"/>
              <a:gd name="connsiteY63" fmla="*/ 1405719 h 2456616"/>
              <a:gd name="connsiteX64" fmla="*/ 4449170 w 4612943"/>
              <a:gd name="connsiteY64" fmla="*/ 1323832 h 2456616"/>
              <a:gd name="connsiteX65" fmla="*/ 4394579 w 4612943"/>
              <a:gd name="connsiteY65" fmla="*/ 1241946 h 2456616"/>
              <a:gd name="connsiteX66" fmla="*/ 4380931 w 4612943"/>
              <a:gd name="connsiteY66" fmla="*/ 1201003 h 2456616"/>
              <a:gd name="connsiteX67" fmla="*/ 4326340 w 4612943"/>
              <a:gd name="connsiteY67" fmla="*/ 1146412 h 2456616"/>
              <a:gd name="connsiteX68" fmla="*/ 4230806 w 4612943"/>
              <a:gd name="connsiteY68" fmla="*/ 1023582 h 2456616"/>
              <a:gd name="connsiteX69" fmla="*/ 4189863 w 4612943"/>
              <a:gd name="connsiteY69" fmla="*/ 941695 h 2456616"/>
              <a:gd name="connsiteX70" fmla="*/ 4135272 w 4612943"/>
              <a:gd name="connsiteY70" fmla="*/ 846161 h 2456616"/>
              <a:gd name="connsiteX71" fmla="*/ 4039737 w 4612943"/>
              <a:gd name="connsiteY71" fmla="*/ 723331 h 2456616"/>
              <a:gd name="connsiteX72" fmla="*/ 3971499 w 4612943"/>
              <a:gd name="connsiteY72" fmla="*/ 614149 h 2456616"/>
              <a:gd name="connsiteX73" fmla="*/ 3944203 w 4612943"/>
              <a:gd name="connsiteY73" fmla="*/ 559558 h 2456616"/>
              <a:gd name="connsiteX74" fmla="*/ 3848669 w 4612943"/>
              <a:gd name="connsiteY74" fmla="*/ 436728 h 2456616"/>
              <a:gd name="connsiteX75" fmla="*/ 3794078 w 4612943"/>
              <a:gd name="connsiteY75" fmla="*/ 354841 h 2456616"/>
              <a:gd name="connsiteX76" fmla="*/ 3739487 w 4612943"/>
              <a:gd name="connsiteY76" fmla="*/ 272955 h 2456616"/>
              <a:gd name="connsiteX77" fmla="*/ 3698543 w 4612943"/>
              <a:gd name="connsiteY77" fmla="*/ 232012 h 2456616"/>
              <a:gd name="connsiteX78" fmla="*/ 3643952 w 4612943"/>
              <a:gd name="connsiteY78" fmla="*/ 191068 h 2456616"/>
              <a:gd name="connsiteX79" fmla="*/ 3616657 w 4612943"/>
              <a:gd name="connsiteY79" fmla="*/ 150125 h 2456616"/>
              <a:gd name="connsiteX80" fmla="*/ 3493827 w 4612943"/>
              <a:gd name="connsiteY80" fmla="*/ 54591 h 2456616"/>
              <a:gd name="connsiteX81" fmla="*/ 3330054 w 4612943"/>
              <a:gd name="connsiteY81" fmla="*/ 27295 h 2456616"/>
              <a:gd name="connsiteX82" fmla="*/ 3261815 w 4612943"/>
              <a:gd name="connsiteY82" fmla="*/ 13647 h 2456616"/>
              <a:gd name="connsiteX83" fmla="*/ 3084394 w 4612943"/>
              <a:gd name="connsiteY83" fmla="*/ 0 h 2456616"/>
              <a:gd name="connsiteX84" fmla="*/ 2565779 w 4612943"/>
              <a:gd name="connsiteY84" fmla="*/ 13647 h 2456616"/>
              <a:gd name="connsiteX85" fmla="*/ 2483893 w 4612943"/>
              <a:gd name="connsiteY85" fmla="*/ 68238 h 2456616"/>
              <a:gd name="connsiteX86" fmla="*/ 2429302 w 4612943"/>
              <a:gd name="connsiteY86" fmla="*/ 150125 h 2456616"/>
              <a:gd name="connsiteX87" fmla="*/ 2402006 w 4612943"/>
              <a:gd name="connsiteY87" fmla="*/ 191068 h 2456616"/>
              <a:gd name="connsiteX88" fmla="*/ 2361063 w 4612943"/>
              <a:gd name="connsiteY88" fmla="*/ 232012 h 2456616"/>
              <a:gd name="connsiteX89" fmla="*/ 2347415 w 4612943"/>
              <a:gd name="connsiteY89" fmla="*/ 272955 h 2456616"/>
              <a:gd name="connsiteX90" fmla="*/ 2292824 w 4612943"/>
              <a:gd name="connsiteY90" fmla="*/ 354841 h 2456616"/>
              <a:gd name="connsiteX91" fmla="*/ 2279176 w 4612943"/>
              <a:gd name="connsiteY91" fmla="*/ 395785 h 2456616"/>
              <a:gd name="connsiteX92" fmla="*/ 2238233 w 4612943"/>
              <a:gd name="connsiteY92" fmla="*/ 423080 h 2456616"/>
              <a:gd name="connsiteX93" fmla="*/ 2183642 w 4612943"/>
              <a:gd name="connsiteY93" fmla="*/ 464023 h 2456616"/>
              <a:gd name="connsiteX94" fmla="*/ 2142699 w 4612943"/>
              <a:gd name="connsiteY94" fmla="*/ 504967 h 2456616"/>
              <a:gd name="connsiteX95" fmla="*/ 2088108 w 4612943"/>
              <a:gd name="connsiteY95" fmla="*/ 532262 h 2456616"/>
              <a:gd name="connsiteX96" fmla="*/ 2047164 w 4612943"/>
              <a:gd name="connsiteY96" fmla="*/ 559558 h 2456616"/>
              <a:gd name="connsiteX97" fmla="*/ 1951630 w 4612943"/>
              <a:gd name="connsiteY97" fmla="*/ 586853 h 2456616"/>
              <a:gd name="connsiteX98" fmla="*/ 1910687 w 4612943"/>
              <a:gd name="connsiteY98" fmla="*/ 600501 h 2456616"/>
              <a:gd name="connsiteX99" fmla="*/ 1665027 w 4612943"/>
              <a:gd name="connsiteY99" fmla="*/ 586853 h 2456616"/>
              <a:gd name="connsiteX100" fmla="*/ 1583140 w 4612943"/>
              <a:gd name="connsiteY100" fmla="*/ 545910 h 2456616"/>
              <a:gd name="connsiteX101" fmla="*/ 1501254 w 4612943"/>
              <a:gd name="connsiteY101" fmla="*/ 464023 h 2456616"/>
              <a:gd name="connsiteX102" fmla="*/ 1460310 w 4612943"/>
              <a:gd name="connsiteY102" fmla="*/ 436728 h 2456616"/>
              <a:gd name="connsiteX103" fmla="*/ 1392072 w 4612943"/>
              <a:gd name="connsiteY103" fmla="*/ 313898 h 2456616"/>
              <a:gd name="connsiteX104" fmla="*/ 1364776 w 4612943"/>
              <a:gd name="connsiteY104" fmla="*/ 272955 h 2456616"/>
              <a:gd name="connsiteX105" fmla="*/ 1351128 w 4612943"/>
              <a:gd name="connsiteY105" fmla="*/ 232012 h 2456616"/>
              <a:gd name="connsiteX106" fmla="*/ 1269242 w 4612943"/>
              <a:gd name="connsiteY106" fmla="*/ 163773 h 2456616"/>
              <a:gd name="connsiteX107" fmla="*/ 1201003 w 4612943"/>
              <a:gd name="connsiteY107" fmla="*/ 81886 h 2456616"/>
              <a:gd name="connsiteX108" fmla="*/ 1160060 w 4612943"/>
              <a:gd name="connsiteY108" fmla="*/ 54591 h 2456616"/>
              <a:gd name="connsiteX109" fmla="*/ 1037230 w 4612943"/>
              <a:gd name="connsiteY109" fmla="*/ 27295 h 2456616"/>
              <a:gd name="connsiteX110" fmla="*/ 873457 w 4612943"/>
              <a:gd name="connsiteY110" fmla="*/ 54591 h 2456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4612943" h="2456616">
                <a:moveTo>
                  <a:pt x="873457" y="54591"/>
                </a:moveTo>
                <a:cubicBezTo>
                  <a:pt x="805218" y="61415"/>
                  <a:pt x="709568" y="61948"/>
                  <a:pt x="627797" y="68238"/>
                </a:cubicBezTo>
                <a:cubicBezTo>
                  <a:pt x="591228" y="71051"/>
                  <a:pt x="554478" y="74201"/>
                  <a:pt x="518615" y="81886"/>
                </a:cubicBezTo>
                <a:cubicBezTo>
                  <a:pt x="490481" y="87915"/>
                  <a:pt x="436728" y="109182"/>
                  <a:pt x="436728" y="109182"/>
                </a:cubicBezTo>
                <a:lnTo>
                  <a:pt x="354842" y="191068"/>
                </a:lnTo>
                <a:lnTo>
                  <a:pt x="313899" y="232012"/>
                </a:lnTo>
                <a:cubicBezTo>
                  <a:pt x="287797" y="310315"/>
                  <a:pt x="318943" y="237225"/>
                  <a:pt x="259308" y="313898"/>
                </a:cubicBezTo>
                <a:cubicBezTo>
                  <a:pt x="239167" y="339793"/>
                  <a:pt x="222913" y="368489"/>
                  <a:pt x="204716" y="395785"/>
                </a:cubicBezTo>
                <a:cubicBezTo>
                  <a:pt x="195618" y="409433"/>
                  <a:pt x="182608" y="421167"/>
                  <a:pt x="177421" y="436728"/>
                </a:cubicBezTo>
                <a:cubicBezTo>
                  <a:pt x="127647" y="586046"/>
                  <a:pt x="207029" y="359876"/>
                  <a:pt x="136478" y="518615"/>
                </a:cubicBezTo>
                <a:cubicBezTo>
                  <a:pt x="124793" y="544907"/>
                  <a:pt x="116160" y="572588"/>
                  <a:pt x="109182" y="600501"/>
                </a:cubicBezTo>
                <a:cubicBezTo>
                  <a:pt x="100084" y="636895"/>
                  <a:pt x="101188" y="677515"/>
                  <a:pt x="81887" y="709683"/>
                </a:cubicBezTo>
                <a:lnTo>
                  <a:pt x="40943" y="777922"/>
                </a:lnTo>
                <a:cubicBezTo>
                  <a:pt x="2560" y="931459"/>
                  <a:pt x="17381" y="849776"/>
                  <a:pt x="0" y="1023582"/>
                </a:cubicBezTo>
                <a:cubicBezTo>
                  <a:pt x="4549" y="1114567"/>
                  <a:pt x="5756" y="1205781"/>
                  <a:pt x="13648" y="1296537"/>
                </a:cubicBezTo>
                <a:cubicBezTo>
                  <a:pt x="14894" y="1310869"/>
                  <a:pt x="18934" y="1325774"/>
                  <a:pt x="27296" y="1337480"/>
                </a:cubicBezTo>
                <a:cubicBezTo>
                  <a:pt x="42254" y="1358421"/>
                  <a:pt x="63690" y="1373874"/>
                  <a:pt x="81887" y="1392071"/>
                </a:cubicBezTo>
                <a:cubicBezTo>
                  <a:pt x="106541" y="1441381"/>
                  <a:pt x="118905" y="1475642"/>
                  <a:pt x="163773" y="1514901"/>
                </a:cubicBezTo>
                <a:cubicBezTo>
                  <a:pt x="179084" y="1528298"/>
                  <a:pt x="201809" y="1530372"/>
                  <a:pt x="218364" y="1542197"/>
                </a:cubicBezTo>
                <a:cubicBezTo>
                  <a:pt x="307816" y="1606091"/>
                  <a:pt x="212424" y="1567512"/>
                  <a:pt x="300251" y="1596788"/>
                </a:cubicBezTo>
                <a:cubicBezTo>
                  <a:pt x="367478" y="1647208"/>
                  <a:pt x="397228" y="1674606"/>
                  <a:pt x="491319" y="1705970"/>
                </a:cubicBezTo>
                <a:cubicBezTo>
                  <a:pt x="504967" y="1710519"/>
                  <a:pt x="518430" y="1715666"/>
                  <a:pt x="532263" y="1719618"/>
                </a:cubicBezTo>
                <a:cubicBezTo>
                  <a:pt x="550298" y="1724771"/>
                  <a:pt x="569060" y="1727334"/>
                  <a:pt x="586854" y="1733265"/>
                </a:cubicBezTo>
                <a:cubicBezTo>
                  <a:pt x="673367" y="1762102"/>
                  <a:pt x="628964" y="1755046"/>
                  <a:pt x="696036" y="1774209"/>
                </a:cubicBezTo>
                <a:cubicBezTo>
                  <a:pt x="714071" y="1779362"/>
                  <a:pt x="732317" y="1783787"/>
                  <a:pt x="750627" y="1787856"/>
                </a:cubicBezTo>
                <a:cubicBezTo>
                  <a:pt x="773271" y="1792888"/>
                  <a:pt x="796648" y="1794838"/>
                  <a:pt x="818866" y="1801504"/>
                </a:cubicBezTo>
                <a:cubicBezTo>
                  <a:pt x="842331" y="1808544"/>
                  <a:pt x="863640" y="1821760"/>
                  <a:pt x="887105" y="1828800"/>
                </a:cubicBezTo>
                <a:cubicBezTo>
                  <a:pt x="909323" y="1835465"/>
                  <a:pt x="932699" y="1837415"/>
                  <a:pt x="955343" y="1842447"/>
                </a:cubicBezTo>
                <a:cubicBezTo>
                  <a:pt x="1071288" y="1868212"/>
                  <a:pt x="940928" y="1847469"/>
                  <a:pt x="1119116" y="1869743"/>
                </a:cubicBezTo>
                <a:cubicBezTo>
                  <a:pt x="1279206" y="1933778"/>
                  <a:pt x="1150980" y="1891111"/>
                  <a:pt x="1473958" y="1910686"/>
                </a:cubicBezTo>
                <a:cubicBezTo>
                  <a:pt x="1651326" y="1921436"/>
                  <a:pt x="1598744" y="1921519"/>
                  <a:pt x="1746913" y="1937982"/>
                </a:cubicBezTo>
                <a:cubicBezTo>
                  <a:pt x="1792353" y="1943031"/>
                  <a:pt x="1838091" y="1945452"/>
                  <a:pt x="1883391" y="1951629"/>
                </a:cubicBezTo>
                <a:cubicBezTo>
                  <a:pt x="2225683" y="1998305"/>
                  <a:pt x="1868795" y="1964061"/>
                  <a:pt x="2210937" y="1992573"/>
                </a:cubicBezTo>
                <a:cubicBezTo>
                  <a:pt x="2233683" y="1997122"/>
                  <a:pt x="2256212" y="2002940"/>
                  <a:pt x="2279176" y="2006220"/>
                </a:cubicBezTo>
                <a:cubicBezTo>
                  <a:pt x="2319957" y="2012046"/>
                  <a:pt x="2361725" y="2011236"/>
                  <a:pt x="2402006" y="2019868"/>
                </a:cubicBezTo>
                <a:cubicBezTo>
                  <a:pt x="2524100" y="2046031"/>
                  <a:pt x="2423223" y="2043219"/>
                  <a:pt x="2511188" y="2060812"/>
                </a:cubicBezTo>
                <a:cubicBezTo>
                  <a:pt x="2542731" y="2067121"/>
                  <a:pt x="2574928" y="2069568"/>
                  <a:pt x="2606722" y="2074459"/>
                </a:cubicBezTo>
                <a:cubicBezTo>
                  <a:pt x="2634072" y="2078667"/>
                  <a:pt x="2661313" y="2083558"/>
                  <a:pt x="2688609" y="2088107"/>
                </a:cubicBezTo>
                <a:cubicBezTo>
                  <a:pt x="2720454" y="2101755"/>
                  <a:pt x="2751975" y="2116183"/>
                  <a:pt x="2784143" y="2129050"/>
                </a:cubicBezTo>
                <a:cubicBezTo>
                  <a:pt x="2797500" y="2134393"/>
                  <a:pt x="2811254" y="2138746"/>
                  <a:pt x="2825087" y="2142698"/>
                </a:cubicBezTo>
                <a:cubicBezTo>
                  <a:pt x="2870059" y="2155547"/>
                  <a:pt x="2901010" y="2160613"/>
                  <a:pt x="2947916" y="2169994"/>
                </a:cubicBezTo>
                <a:cubicBezTo>
                  <a:pt x="3071802" y="2262906"/>
                  <a:pt x="2928463" y="2167672"/>
                  <a:pt x="3070746" y="2224585"/>
                </a:cubicBezTo>
                <a:cubicBezTo>
                  <a:pt x="3095375" y="2234437"/>
                  <a:pt x="3115259" y="2253665"/>
                  <a:pt x="3138985" y="2265528"/>
                </a:cubicBezTo>
                <a:cubicBezTo>
                  <a:pt x="3168283" y="2280177"/>
                  <a:pt x="3261090" y="2312477"/>
                  <a:pt x="3289110" y="2320119"/>
                </a:cubicBezTo>
                <a:cubicBezTo>
                  <a:pt x="3311489" y="2326223"/>
                  <a:pt x="3334603" y="2329218"/>
                  <a:pt x="3357349" y="2333767"/>
                </a:cubicBezTo>
                <a:cubicBezTo>
                  <a:pt x="3419406" y="2375137"/>
                  <a:pt x="3395534" y="2365230"/>
                  <a:pt x="3493827" y="2388358"/>
                </a:cubicBezTo>
                <a:cubicBezTo>
                  <a:pt x="3538987" y="2398984"/>
                  <a:pt x="3630305" y="2415653"/>
                  <a:pt x="3630305" y="2415653"/>
                </a:cubicBezTo>
                <a:cubicBezTo>
                  <a:pt x="3653051" y="2424752"/>
                  <a:pt x="3674520" y="2438144"/>
                  <a:pt x="3698543" y="2442949"/>
                </a:cubicBezTo>
                <a:cubicBezTo>
                  <a:pt x="3855547" y="2474351"/>
                  <a:pt x="3982393" y="2443782"/>
                  <a:pt x="4148919" y="2429301"/>
                </a:cubicBezTo>
                <a:lnTo>
                  <a:pt x="4230806" y="2402006"/>
                </a:lnTo>
                <a:cubicBezTo>
                  <a:pt x="4244454" y="2397457"/>
                  <a:pt x="4259779" y="2396338"/>
                  <a:pt x="4271749" y="2388358"/>
                </a:cubicBezTo>
                <a:cubicBezTo>
                  <a:pt x="4285397" y="2379259"/>
                  <a:pt x="4298022" y="2368398"/>
                  <a:pt x="4312693" y="2361062"/>
                </a:cubicBezTo>
                <a:cubicBezTo>
                  <a:pt x="4446243" y="2294287"/>
                  <a:pt x="4327015" y="2369711"/>
                  <a:pt x="4421875" y="2306471"/>
                </a:cubicBezTo>
                <a:cubicBezTo>
                  <a:pt x="4430973" y="2292823"/>
                  <a:pt x="4442709" y="2280604"/>
                  <a:pt x="4449170" y="2265528"/>
                </a:cubicBezTo>
                <a:cubicBezTo>
                  <a:pt x="4456559" y="2248288"/>
                  <a:pt x="4457665" y="2228972"/>
                  <a:pt x="4462818" y="2210937"/>
                </a:cubicBezTo>
                <a:cubicBezTo>
                  <a:pt x="4466770" y="2197105"/>
                  <a:pt x="4470799" y="2183217"/>
                  <a:pt x="4476466" y="2169994"/>
                </a:cubicBezTo>
                <a:cubicBezTo>
                  <a:pt x="4512134" y="2086768"/>
                  <a:pt x="4499315" y="2142388"/>
                  <a:pt x="4531057" y="2047164"/>
                </a:cubicBezTo>
                <a:cubicBezTo>
                  <a:pt x="4536989" y="2029370"/>
                  <a:pt x="4539552" y="2010608"/>
                  <a:pt x="4544705" y="1992573"/>
                </a:cubicBezTo>
                <a:cubicBezTo>
                  <a:pt x="4548657" y="1978740"/>
                  <a:pt x="4554400" y="1965462"/>
                  <a:pt x="4558352" y="1951629"/>
                </a:cubicBezTo>
                <a:cubicBezTo>
                  <a:pt x="4563505" y="1933594"/>
                  <a:pt x="4565034" y="1914453"/>
                  <a:pt x="4572000" y="1897038"/>
                </a:cubicBezTo>
                <a:cubicBezTo>
                  <a:pt x="4583334" y="1868704"/>
                  <a:pt x="4599295" y="1842447"/>
                  <a:pt x="4612943" y="1815152"/>
                </a:cubicBezTo>
                <a:cubicBezTo>
                  <a:pt x="4608394" y="1742364"/>
                  <a:pt x="4606931" y="1669317"/>
                  <a:pt x="4599296" y="1596788"/>
                </a:cubicBezTo>
                <a:cubicBezTo>
                  <a:pt x="4597790" y="1582481"/>
                  <a:pt x="4591491" y="1568990"/>
                  <a:pt x="4585648" y="1555844"/>
                </a:cubicBezTo>
                <a:cubicBezTo>
                  <a:pt x="4539381" y="1451744"/>
                  <a:pt x="4556416" y="1494122"/>
                  <a:pt x="4490113" y="1405719"/>
                </a:cubicBezTo>
                <a:cubicBezTo>
                  <a:pt x="4412218" y="1301860"/>
                  <a:pt x="4505386" y="1425020"/>
                  <a:pt x="4449170" y="1323832"/>
                </a:cubicBezTo>
                <a:cubicBezTo>
                  <a:pt x="4433238" y="1295155"/>
                  <a:pt x="4404953" y="1273067"/>
                  <a:pt x="4394579" y="1241946"/>
                </a:cubicBezTo>
                <a:cubicBezTo>
                  <a:pt x="4390030" y="1228298"/>
                  <a:pt x="4389293" y="1212709"/>
                  <a:pt x="4380931" y="1201003"/>
                </a:cubicBezTo>
                <a:cubicBezTo>
                  <a:pt x="4365973" y="1180062"/>
                  <a:pt x="4342416" y="1166507"/>
                  <a:pt x="4326340" y="1146412"/>
                </a:cubicBezTo>
                <a:cubicBezTo>
                  <a:pt x="4195746" y="983169"/>
                  <a:pt x="4333363" y="1126139"/>
                  <a:pt x="4230806" y="1023582"/>
                </a:cubicBezTo>
                <a:cubicBezTo>
                  <a:pt x="4205784" y="948516"/>
                  <a:pt x="4232192" y="1015771"/>
                  <a:pt x="4189863" y="941695"/>
                </a:cubicBezTo>
                <a:cubicBezTo>
                  <a:pt x="4153599" y="878233"/>
                  <a:pt x="4175168" y="899356"/>
                  <a:pt x="4135272" y="846161"/>
                </a:cubicBezTo>
                <a:cubicBezTo>
                  <a:pt x="4104150" y="804665"/>
                  <a:pt x="4039737" y="723331"/>
                  <a:pt x="4039737" y="723331"/>
                </a:cubicBezTo>
                <a:cubicBezTo>
                  <a:pt x="4011647" y="639056"/>
                  <a:pt x="4045671" y="725407"/>
                  <a:pt x="3971499" y="614149"/>
                </a:cubicBezTo>
                <a:cubicBezTo>
                  <a:pt x="3960214" y="597221"/>
                  <a:pt x="3955784" y="576285"/>
                  <a:pt x="3944203" y="559558"/>
                </a:cubicBezTo>
                <a:cubicBezTo>
                  <a:pt x="3914678" y="516911"/>
                  <a:pt x="3848669" y="436728"/>
                  <a:pt x="3848669" y="436728"/>
                </a:cubicBezTo>
                <a:cubicBezTo>
                  <a:pt x="3822568" y="358426"/>
                  <a:pt x="3853712" y="431514"/>
                  <a:pt x="3794078" y="354841"/>
                </a:cubicBezTo>
                <a:cubicBezTo>
                  <a:pt x="3773938" y="328946"/>
                  <a:pt x="3762684" y="296151"/>
                  <a:pt x="3739487" y="272955"/>
                </a:cubicBezTo>
                <a:cubicBezTo>
                  <a:pt x="3725839" y="259307"/>
                  <a:pt x="3713197" y="244573"/>
                  <a:pt x="3698543" y="232012"/>
                </a:cubicBezTo>
                <a:cubicBezTo>
                  <a:pt x="3681273" y="217209"/>
                  <a:pt x="3660036" y="207152"/>
                  <a:pt x="3643952" y="191068"/>
                </a:cubicBezTo>
                <a:cubicBezTo>
                  <a:pt x="3632354" y="179470"/>
                  <a:pt x="3627158" y="162726"/>
                  <a:pt x="3616657" y="150125"/>
                </a:cubicBezTo>
                <a:cubicBezTo>
                  <a:pt x="3589483" y="117517"/>
                  <a:pt x="3528941" y="66296"/>
                  <a:pt x="3493827" y="54591"/>
                </a:cubicBezTo>
                <a:cubicBezTo>
                  <a:pt x="3405822" y="25255"/>
                  <a:pt x="3490036" y="50150"/>
                  <a:pt x="3330054" y="27295"/>
                </a:cubicBezTo>
                <a:cubicBezTo>
                  <a:pt x="3307090" y="24014"/>
                  <a:pt x="3284870" y="16209"/>
                  <a:pt x="3261815" y="13647"/>
                </a:cubicBezTo>
                <a:cubicBezTo>
                  <a:pt x="3202863" y="7097"/>
                  <a:pt x="3143534" y="4549"/>
                  <a:pt x="3084394" y="0"/>
                </a:cubicBezTo>
                <a:cubicBezTo>
                  <a:pt x="2911522" y="4549"/>
                  <a:pt x="2738505" y="5221"/>
                  <a:pt x="2565779" y="13647"/>
                </a:cubicBezTo>
                <a:cubicBezTo>
                  <a:pt x="2528958" y="15443"/>
                  <a:pt x="2504913" y="41212"/>
                  <a:pt x="2483893" y="68238"/>
                </a:cubicBezTo>
                <a:cubicBezTo>
                  <a:pt x="2463753" y="94133"/>
                  <a:pt x="2447499" y="122829"/>
                  <a:pt x="2429302" y="150125"/>
                </a:cubicBezTo>
                <a:cubicBezTo>
                  <a:pt x="2420203" y="163773"/>
                  <a:pt x="2413604" y="179469"/>
                  <a:pt x="2402006" y="191068"/>
                </a:cubicBezTo>
                <a:lnTo>
                  <a:pt x="2361063" y="232012"/>
                </a:lnTo>
                <a:cubicBezTo>
                  <a:pt x="2356514" y="245660"/>
                  <a:pt x="2354401" y="260379"/>
                  <a:pt x="2347415" y="272955"/>
                </a:cubicBezTo>
                <a:cubicBezTo>
                  <a:pt x="2331483" y="301632"/>
                  <a:pt x="2303198" y="323719"/>
                  <a:pt x="2292824" y="354841"/>
                </a:cubicBezTo>
                <a:cubicBezTo>
                  <a:pt x="2288275" y="368489"/>
                  <a:pt x="2288163" y="384551"/>
                  <a:pt x="2279176" y="395785"/>
                </a:cubicBezTo>
                <a:cubicBezTo>
                  <a:pt x="2268930" y="408593"/>
                  <a:pt x="2251580" y="413546"/>
                  <a:pt x="2238233" y="423080"/>
                </a:cubicBezTo>
                <a:cubicBezTo>
                  <a:pt x="2219724" y="436301"/>
                  <a:pt x="2200912" y="449220"/>
                  <a:pt x="2183642" y="464023"/>
                </a:cubicBezTo>
                <a:cubicBezTo>
                  <a:pt x="2168988" y="476584"/>
                  <a:pt x="2158405" y="493749"/>
                  <a:pt x="2142699" y="504967"/>
                </a:cubicBezTo>
                <a:cubicBezTo>
                  <a:pt x="2126144" y="516792"/>
                  <a:pt x="2105772" y="522168"/>
                  <a:pt x="2088108" y="532262"/>
                </a:cubicBezTo>
                <a:cubicBezTo>
                  <a:pt x="2073866" y="540400"/>
                  <a:pt x="2061835" y="552222"/>
                  <a:pt x="2047164" y="559558"/>
                </a:cubicBezTo>
                <a:cubicBezTo>
                  <a:pt x="2025344" y="570468"/>
                  <a:pt x="1972043" y="581021"/>
                  <a:pt x="1951630" y="586853"/>
                </a:cubicBezTo>
                <a:cubicBezTo>
                  <a:pt x="1937798" y="590805"/>
                  <a:pt x="1924335" y="595952"/>
                  <a:pt x="1910687" y="600501"/>
                </a:cubicBezTo>
                <a:cubicBezTo>
                  <a:pt x="1828800" y="595952"/>
                  <a:pt x="1746671" y="594628"/>
                  <a:pt x="1665027" y="586853"/>
                </a:cubicBezTo>
                <a:cubicBezTo>
                  <a:pt x="1638467" y="584324"/>
                  <a:pt x="1601911" y="562595"/>
                  <a:pt x="1583140" y="545910"/>
                </a:cubicBezTo>
                <a:cubicBezTo>
                  <a:pt x="1554289" y="520264"/>
                  <a:pt x="1533373" y="485435"/>
                  <a:pt x="1501254" y="464023"/>
                </a:cubicBezTo>
                <a:lnTo>
                  <a:pt x="1460310" y="436728"/>
                </a:lnTo>
                <a:cubicBezTo>
                  <a:pt x="1436290" y="364664"/>
                  <a:pt x="1454642" y="407753"/>
                  <a:pt x="1392072" y="313898"/>
                </a:cubicBezTo>
                <a:cubicBezTo>
                  <a:pt x="1382973" y="300250"/>
                  <a:pt x="1369963" y="288516"/>
                  <a:pt x="1364776" y="272955"/>
                </a:cubicBezTo>
                <a:cubicBezTo>
                  <a:pt x="1360227" y="259307"/>
                  <a:pt x="1359108" y="243982"/>
                  <a:pt x="1351128" y="232012"/>
                </a:cubicBezTo>
                <a:cubicBezTo>
                  <a:pt x="1321221" y="187151"/>
                  <a:pt x="1307009" y="195246"/>
                  <a:pt x="1269242" y="163773"/>
                </a:cubicBezTo>
                <a:cubicBezTo>
                  <a:pt x="1135089" y="51978"/>
                  <a:pt x="1308362" y="189243"/>
                  <a:pt x="1201003" y="81886"/>
                </a:cubicBezTo>
                <a:cubicBezTo>
                  <a:pt x="1189405" y="70288"/>
                  <a:pt x="1174731" y="61926"/>
                  <a:pt x="1160060" y="54591"/>
                </a:cubicBezTo>
                <a:cubicBezTo>
                  <a:pt x="1126462" y="37792"/>
                  <a:pt x="1068682" y="32537"/>
                  <a:pt x="1037230" y="27295"/>
                </a:cubicBezTo>
                <a:cubicBezTo>
                  <a:pt x="849667" y="41723"/>
                  <a:pt x="941696" y="47767"/>
                  <a:pt x="873457" y="54591"/>
                </a:cubicBezTo>
                <a:close/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1905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81400" y="2819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9149" y="133748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28179" y="141368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9125" y="221756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9564" y="194253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8601" y="3806607"/>
                <a:ext cx="8686800" cy="803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4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</m:e>
                    </m:nary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3806607"/>
                <a:ext cx="8686800" cy="803105"/>
              </a:xfrm>
              <a:prstGeom prst="rect">
                <a:avLst/>
              </a:prstGeom>
              <a:blipFill rotWithShape="1">
                <a:blip r:embed="rId2"/>
                <a:stretch>
                  <a:fillRect l="-2526" t="-12879" b="-20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2047164" y="413195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61579" y="413195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66700" y="4533511"/>
                <a:ext cx="8686800" cy="803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e>
                    </m:nary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+</m:t>
                        </m:r>
                        <m:nary>
                          <m:naryPr>
                            <m:chr m:val="∮"/>
                            <m:limLoc m:val="undOvr"/>
                            <m:subHide m:val="on"/>
                            <m:supHide m:val="on"/>
                            <m:ctrlP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𝑬</m:t>
                            </m:r>
                            <m:r>
                              <a:rPr lang="en-US" sz="4000" b="1" i="1" baseline="-250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 </m:t>
                            </m:r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𝒅𝒂</m:t>
                            </m:r>
                          </m:e>
                        </m:nary>
                      </m:e>
                    </m:nary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" y="4533511"/>
                <a:ext cx="8686800" cy="803105"/>
              </a:xfrm>
              <a:prstGeom prst="rect">
                <a:avLst/>
              </a:prstGeom>
              <a:blipFill rotWithShape="1">
                <a:blip r:embed="rId3"/>
                <a:stretch>
                  <a:fillRect t="-12977" b="-21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2199564" y="485886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79963" y="483410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66700" y="5139165"/>
            <a:ext cx="86487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=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q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+    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      0 </a:t>
            </a:r>
            <a:endParaRPr lang="en-US" sz="4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000" b="1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/>
          </a:p>
        </p:txBody>
      </p:sp>
      <p:sp>
        <p:nvSpPr>
          <p:cNvPr id="22" name="Oval 21"/>
          <p:cNvSpPr/>
          <p:nvPr/>
        </p:nvSpPr>
        <p:spPr>
          <a:xfrm>
            <a:off x="7104797" y="483410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0931" y="3810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KEY:</a:t>
            </a:r>
            <a:r>
              <a:rPr lang="en-US" sz="4400" dirty="0" smtClean="0"/>
              <a:t> Gauss’s Law always holds but is most useful where there is lots of symmetry!</a:t>
            </a:r>
          </a:p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(i.e., where flux can be found without actually doing an integral)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0229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620000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u="sng" dirty="0" smtClean="0"/>
              <a:t>Quick Electrostatics</a:t>
            </a:r>
            <a:r>
              <a:rPr lang="en-US" sz="4400" u="sng" dirty="0" smtClean="0"/>
              <a:t> Refresher</a:t>
            </a:r>
            <a:endParaRPr lang="en-US" sz="4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23532" y="14478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Coulomb’s Law:  |F| = </a:t>
            </a:r>
            <a:r>
              <a:rPr lang="en-US" sz="4000" dirty="0"/>
              <a:t> </a:t>
            </a:r>
            <a:r>
              <a:rPr lang="en-US" sz="4000" dirty="0" smtClean="0"/>
              <a:t> 1    |Q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||Q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|</a:t>
            </a:r>
          </a:p>
          <a:p>
            <a:r>
              <a:rPr lang="en-US" sz="4000" dirty="0" smtClean="0"/>
              <a:t>(Electric Force)              4</a:t>
            </a:r>
            <a:r>
              <a:rPr lang="el-GR" sz="4000" dirty="0" smtClean="0"/>
              <a:t>πε</a:t>
            </a:r>
            <a:r>
              <a:rPr lang="en-US" sz="4000" baseline="-25000" dirty="0" smtClean="0"/>
              <a:t>0</a:t>
            </a:r>
            <a:r>
              <a:rPr lang="en-US" sz="4000" dirty="0" smtClean="0"/>
              <a:t>      d</a:t>
            </a:r>
            <a:r>
              <a:rPr lang="en-US" sz="4000" baseline="30000" dirty="0" smtClean="0"/>
              <a:t>2</a:t>
            </a:r>
          </a:p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Direction: opposites attract, likes repel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1853537" y="5334001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92137" y="4572001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005937" y="5181601"/>
            <a:ext cx="17526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368137" y="4724401"/>
            <a:ext cx="1676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345356" y="2133600"/>
            <a:ext cx="1828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21962" y="5377556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345356" y="4572001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</a:t>
            </a:r>
            <a:r>
              <a:rPr lang="en-US" sz="3600" baseline="-25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85299" y="4731225"/>
            <a:ext cx="373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+</a:t>
            </a:r>
            <a:endParaRPr lang="en-US" sz="36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806144" y="3665948"/>
            <a:ext cx="58856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aseline="-25000" dirty="0" smtClean="0"/>
              <a:t>-</a:t>
            </a:r>
            <a:endParaRPr lang="en-US" sz="8000" baseline="-25000" dirty="0"/>
          </a:p>
        </p:txBody>
      </p:sp>
      <p:sp>
        <p:nvSpPr>
          <p:cNvPr id="18" name="Right Brace 17"/>
          <p:cNvSpPr/>
          <p:nvPr/>
        </p:nvSpPr>
        <p:spPr>
          <a:xfrm rot="4737019">
            <a:off x="3893726" y="3467604"/>
            <a:ext cx="378172" cy="403759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00785" y="5700720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</a:t>
            </a:r>
            <a:endParaRPr lang="en-US" sz="36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775045" y="4535270"/>
            <a:ext cx="36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endParaRPr lang="en-US" sz="36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94345" y="4205280"/>
            <a:ext cx="36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endParaRPr lang="en-US" sz="3600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334000" y="2133600"/>
            <a:ext cx="8629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578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3505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Example:</a:t>
            </a:r>
            <a:r>
              <a:rPr lang="en-US" sz="4400" dirty="0" smtClean="0"/>
              <a:t> Find E for an infinite sheet of charge density </a:t>
            </a:r>
            <a:r>
              <a:rPr lang="el-GR" sz="4400" dirty="0" smtClean="0"/>
              <a:t>σ</a:t>
            </a:r>
            <a:r>
              <a:rPr lang="en-US" sz="4400" dirty="0" smtClean="0"/>
              <a:t> (per area) </a:t>
            </a:r>
            <a:endParaRPr lang="en-US" sz="4400" dirty="0"/>
          </a:p>
        </p:txBody>
      </p:sp>
      <p:sp>
        <p:nvSpPr>
          <p:cNvPr id="3" name="Parallelogram 2"/>
          <p:cNvSpPr/>
          <p:nvPr/>
        </p:nvSpPr>
        <p:spPr>
          <a:xfrm>
            <a:off x="5787784" y="2929717"/>
            <a:ext cx="3200400" cy="1600200"/>
          </a:xfrm>
          <a:prstGeom prst="parallelogram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6867947" y="2497538"/>
            <a:ext cx="1015337" cy="2540189"/>
          </a:xfrm>
          <a:prstGeom prst="can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67946" y="3551827"/>
            <a:ext cx="1015337" cy="3559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67947" y="4696322"/>
            <a:ext cx="1015337" cy="355979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47015" y="3437429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604215" y="2207410"/>
            <a:ext cx="0" cy="4584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147015" y="2207410"/>
            <a:ext cx="0" cy="4584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147015" y="4838128"/>
            <a:ext cx="0" cy="50656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04215" y="4838128"/>
            <a:ext cx="0" cy="50656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82283" y="1852883"/>
            <a:ext cx="572357" cy="58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885983" y="4874311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39890" y="1719193"/>
            <a:ext cx="6477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Surface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Pill Box/Cylinder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-Charge enclosed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shaded):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-Flux (through two ends):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Φ = 2EA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 =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2EA =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 = </a:t>
            </a:r>
            <a:r>
              <a:rPr lang="el-G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l-G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32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42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524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Ideal Parallel Plate Capacitor</a:t>
            </a:r>
            <a:endParaRPr lang="en-US" sz="4400" b="1" dirty="0"/>
          </a:p>
        </p:txBody>
      </p:sp>
      <p:sp>
        <p:nvSpPr>
          <p:cNvPr id="3" name="Cube 2"/>
          <p:cNvSpPr/>
          <p:nvPr/>
        </p:nvSpPr>
        <p:spPr>
          <a:xfrm rot="10800000">
            <a:off x="3352800" y="1562100"/>
            <a:ext cx="5638800" cy="201988"/>
          </a:xfrm>
          <a:prstGeom prst="cub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3352800" y="2203545"/>
            <a:ext cx="5638800" cy="190500"/>
          </a:xfrm>
          <a:prstGeom prst="cub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3005919" y="1752601"/>
            <a:ext cx="304800" cy="546193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0319" y="1775574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Plate separation: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200" y="105417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Charge on inner face: +Q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243385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Charge on inner face: -Q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6436" y="1086419"/>
            <a:ext cx="315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Area of plate face: 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68722" y="1775574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15000" y="1752601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477000" y="1786038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153400" y="1795306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315200" y="1795306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915400" y="1786038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53000" y="1752600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91000" y="1779044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29200" y="1731419"/>
            <a:ext cx="78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124200"/>
            <a:ext cx="903368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 faces like sheets of density: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>
              <a:spcAft>
                <a:spcPts val="1200"/>
              </a:spcAf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0319" y="2468481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voltage: V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9726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04800" y="63640"/>
                <a:ext cx="8382000" cy="6794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Summary:  Parallel-Plate Capacitors</a:t>
                </a:r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Ideal Formula:  C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b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Derived from Gauss’s Law by treating plates like infinite, uniform charge sheets</a:t>
                </a:r>
                <a:b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(decent approximation for d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&lt;&lt;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rad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Actual capacitance differs!</a:t>
                </a: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   edge effects</a:t>
                </a:r>
              </a:p>
              <a:p>
                <a:pPr marL="571500" indent="-571500">
                  <a:buFontTx/>
                  <a:buChar char="-"/>
                </a:pP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tilt effects</a:t>
                </a:r>
              </a:p>
              <a:p>
                <a:pPr marL="571500" indent="-571500">
                  <a:buFontTx/>
                  <a:buChar char="-"/>
                </a:pP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body capacitance</a:t>
                </a: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3640"/>
                <a:ext cx="8382000" cy="6794360"/>
              </a:xfrm>
              <a:prstGeom prst="rect">
                <a:avLst/>
              </a:prstGeom>
              <a:blipFill rotWithShape="1">
                <a:blip r:embed="rId2"/>
                <a:stretch>
                  <a:fillRect l="-2909" t="-1614" r="-509" b="-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18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686800" cy="639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Alternative Approach</a:t>
            </a:r>
            <a:r>
              <a:rPr lang="en-US" sz="4000" dirty="0" smtClean="0"/>
              <a:t>: Every charge is a source of an electric field, E. Other charges interact with E.</a:t>
            </a:r>
          </a:p>
          <a:p>
            <a:r>
              <a:rPr lang="en-US" sz="4000" dirty="0" smtClean="0"/>
              <a:t>                           </a:t>
            </a:r>
            <a:r>
              <a:rPr lang="en-US" sz="2800" dirty="0" smtClean="0"/>
              <a:t>source</a:t>
            </a:r>
            <a:r>
              <a:rPr lang="en-US" sz="4000" dirty="0" smtClean="0"/>
              <a:t> </a:t>
            </a:r>
          </a:p>
          <a:p>
            <a:r>
              <a:rPr lang="en-US" sz="4400" dirty="0" smtClean="0"/>
              <a:t>E =   1      Q  </a:t>
            </a:r>
          </a:p>
          <a:p>
            <a:r>
              <a:rPr lang="en-US" sz="4400" dirty="0" smtClean="0"/>
              <a:t>      4</a:t>
            </a:r>
            <a:r>
              <a:rPr lang="el-GR" sz="4400" dirty="0" smtClean="0"/>
              <a:t>πε</a:t>
            </a:r>
            <a:r>
              <a:rPr lang="en-US" sz="4400" baseline="-25000" dirty="0" smtClean="0"/>
              <a:t>0</a:t>
            </a:r>
            <a:r>
              <a:rPr lang="en-US" sz="4400" dirty="0" smtClean="0"/>
              <a:t>  d</a:t>
            </a:r>
            <a:r>
              <a:rPr lang="en-US" sz="4400" baseline="30000" dirty="0" smtClean="0"/>
              <a:t>2            </a:t>
            </a:r>
          </a:p>
          <a:p>
            <a:r>
              <a:rPr lang="en-US" sz="4400" baseline="30000" dirty="0" smtClean="0"/>
              <a:t>  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from Q</a:t>
            </a:r>
            <a:endParaRPr lang="en-US" sz="2800" dirty="0"/>
          </a:p>
          <a:p>
            <a:r>
              <a:rPr lang="en-US" sz="4400" dirty="0" smtClean="0"/>
              <a:t>F = </a:t>
            </a:r>
            <a:r>
              <a:rPr lang="en-US" sz="4400" dirty="0" err="1" smtClean="0"/>
              <a:t>qE</a:t>
            </a:r>
            <a:r>
              <a:rPr lang="en-US" sz="4400" baseline="30000" dirty="0"/>
              <a:t> </a:t>
            </a:r>
            <a:r>
              <a:rPr lang="en-US" sz="4400" dirty="0" smtClean="0"/>
              <a:t>     (F on q in field E)</a:t>
            </a:r>
          </a:p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KEY: E is the force </a:t>
            </a:r>
            <a:r>
              <a:rPr lang="en-US" sz="4400" u="sng" dirty="0" smtClean="0"/>
              <a:t>per</a:t>
            </a:r>
            <a:r>
              <a:rPr lang="en-US" sz="4400" dirty="0" smtClean="0"/>
              <a:t> charge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0" y="3484465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24" y="2264295"/>
            <a:ext cx="3581401" cy="244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066800" y="3484465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895602" y="2895600"/>
            <a:ext cx="685798" cy="3425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777888" y="3962400"/>
            <a:ext cx="651112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71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6196" y="394940"/>
            <a:ext cx="83868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 smtClean="0"/>
              <a:t>Example:</a:t>
            </a:r>
            <a:r>
              <a:rPr lang="en-US" sz="4000" dirty="0" smtClean="0"/>
              <a:t> Electric Force on Q</a:t>
            </a:r>
            <a:r>
              <a:rPr lang="en-US" sz="4000" baseline="-25000" dirty="0" smtClean="0"/>
              <a:t>2</a:t>
            </a:r>
          </a:p>
          <a:p>
            <a:pPr>
              <a:spcAft>
                <a:spcPts val="1200"/>
              </a:spcAft>
            </a:pPr>
            <a:r>
              <a:rPr lang="en-US" sz="4000" dirty="0" smtClean="0"/>
              <a:t>E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 </a:t>
            </a:r>
            <a:r>
              <a:rPr lang="it-IT" sz="4000" dirty="0" smtClean="0"/>
              <a:t> </a:t>
            </a:r>
            <a:r>
              <a:rPr lang="en-US" sz="4000" dirty="0"/>
              <a:t>1   </a:t>
            </a:r>
            <a:r>
              <a:rPr lang="en-US" sz="4000" dirty="0" smtClean="0"/>
              <a:t>    Q</a:t>
            </a:r>
            <a:r>
              <a:rPr lang="en-US" sz="4000" baseline="-25000" dirty="0" smtClean="0"/>
              <a:t>1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(due to 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location of 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/>
              <a:t>   </a:t>
            </a:r>
            <a:r>
              <a:rPr lang="en-US" sz="4000" dirty="0" smtClean="0"/>
              <a:t>    4</a:t>
            </a:r>
            <a:r>
              <a:rPr lang="el-GR" sz="4000" dirty="0"/>
              <a:t>πε</a:t>
            </a:r>
            <a:r>
              <a:rPr lang="en-US" sz="4000" baseline="-25000" dirty="0"/>
              <a:t>0</a:t>
            </a:r>
            <a:r>
              <a:rPr lang="en-US" sz="4000" dirty="0"/>
              <a:t>    d</a:t>
            </a:r>
            <a:r>
              <a:rPr lang="en-US" sz="4000" baseline="30000" dirty="0"/>
              <a:t>2</a:t>
            </a:r>
          </a:p>
          <a:p>
            <a:pPr>
              <a:spcAft>
                <a:spcPts val="1200"/>
              </a:spcAft>
            </a:pPr>
            <a:r>
              <a:rPr lang="en-US" sz="4000" dirty="0" smtClean="0"/>
              <a:t>F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=  </a:t>
            </a:r>
            <a:r>
              <a:rPr lang="en-US" sz="4000" dirty="0" smtClean="0">
                <a:solidFill>
                  <a:prstClr val="black"/>
                </a:solidFill>
              </a:rPr>
              <a:t>Q</a:t>
            </a:r>
            <a:r>
              <a:rPr lang="en-US" sz="4000" baseline="-25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E</a:t>
            </a:r>
            <a:r>
              <a:rPr lang="en-US" sz="4000" baseline="-25000" dirty="0" smtClean="0">
                <a:solidFill>
                  <a:prstClr val="black"/>
                </a:solidFill>
              </a:rPr>
              <a:t>1</a:t>
            </a:r>
            <a:r>
              <a:rPr lang="en-US" sz="4000" dirty="0" smtClean="0"/>
              <a:t> =   1      Q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Q</a:t>
            </a:r>
            <a:r>
              <a:rPr lang="en-US" sz="4000" baseline="-25000" dirty="0" smtClean="0"/>
              <a:t>2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                    4</a:t>
            </a:r>
            <a:r>
              <a:rPr lang="el-GR" sz="4000" dirty="0" smtClean="0"/>
              <a:t>πε</a:t>
            </a:r>
            <a:r>
              <a:rPr lang="en-US" sz="4000" baseline="-25000" dirty="0"/>
              <a:t>0</a:t>
            </a:r>
            <a:r>
              <a:rPr lang="en-US" sz="4000" dirty="0" smtClean="0"/>
              <a:t>    d</a:t>
            </a:r>
            <a:r>
              <a:rPr lang="en-US" sz="4000" baseline="30000" dirty="0" smtClean="0"/>
              <a:t>2</a:t>
            </a:r>
            <a:endParaRPr lang="en-US" sz="4000" baseline="30000" dirty="0"/>
          </a:p>
        </p:txBody>
      </p:sp>
      <p:sp>
        <p:nvSpPr>
          <p:cNvPr id="4" name="Oval 3"/>
          <p:cNvSpPr/>
          <p:nvPr/>
        </p:nvSpPr>
        <p:spPr>
          <a:xfrm>
            <a:off x="2237411" y="463481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276011" y="3872815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738364" y="4032039"/>
            <a:ext cx="1676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68589" y="4396875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477601" y="3951386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</a:t>
            </a:r>
            <a:r>
              <a:rPr lang="en-US" sz="3600" baseline="-25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52110" y="4073709"/>
            <a:ext cx="373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+</a:t>
            </a:r>
            <a:endParaRPr lang="en-US" sz="36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6183321" y="2888387"/>
            <a:ext cx="58856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aseline="-25000" dirty="0" smtClean="0"/>
              <a:t>-</a:t>
            </a:r>
            <a:endParaRPr lang="en-US" sz="8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3531" y="3478292"/>
            <a:ext cx="70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389811" y="1885666"/>
            <a:ext cx="9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477601" y="3879998"/>
            <a:ext cx="901320" cy="14557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48013" y="3464279"/>
            <a:ext cx="70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</a:t>
            </a:r>
            <a:r>
              <a:rPr lang="en-US" sz="3600" baseline="-25000" dirty="0"/>
              <a:t>1</a:t>
            </a:r>
          </a:p>
        </p:txBody>
      </p:sp>
      <p:sp>
        <p:nvSpPr>
          <p:cNvPr id="21" name="Right Brace 20"/>
          <p:cNvSpPr/>
          <p:nvPr/>
        </p:nvSpPr>
        <p:spPr>
          <a:xfrm rot="4737019">
            <a:off x="4363594" y="2768417"/>
            <a:ext cx="378172" cy="403759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445822" y="4893071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  <a:endParaRPr lang="en-US" sz="36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562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  F on a + charge is in direction of 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F on a  - charge is in the opposite direction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237710" y="1885666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57784" y="326409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25093" y="3252717"/>
            <a:ext cx="10890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52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Gauss’s Law?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undamental relationship between charge and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electric field through a surface enclosing the charge</a:t>
            </a:r>
          </a:p>
          <a:p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 to Coulomb’s Law</a:t>
            </a:r>
          </a:p>
        </p:txBody>
      </p:sp>
    </p:spTree>
    <p:extLst>
      <p:ext uri="{BB962C8B-B14F-4D97-AF65-F5344CB8AC3E}">
        <p14:creationId xmlns:p14="http://schemas.microsoft.com/office/powerpoint/2010/main" val="2514548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228600"/>
                <a:ext cx="8686800" cy="653723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electric flux (</a:t>
                </a:r>
                <a:r>
                  <a:rPr lang="el-GR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)?</a:t>
                </a:r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Mathematically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:r>
                  <a:rPr lang="el-GR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   </m:t>
                        </m:r>
                        <m: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</m:e>
                    </m:nary>
                  </m:oMath>
                </a14:m>
                <a:endParaRPr lang="en-US" sz="4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 over a surface of the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 of the component of the electric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field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perpendicular to the surface and the area it penetrates</a:t>
                </a:r>
              </a:p>
              <a:p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Conceptually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mount of electric field penetrating a surface </a:t>
                </a:r>
                <a:b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(Analogy: catching rain through a hoop</a:t>
                </a: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8600"/>
                <a:ext cx="8686800" cy="6537239"/>
              </a:xfrm>
              <a:prstGeom prst="rect">
                <a:avLst/>
              </a:prstGeom>
              <a:blipFill rotWithShape="1">
                <a:blip r:embed="rId2"/>
                <a:stretch>
                  <a:fillRect l="-2383" t="-1583" r="-133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5796885" y="1758287"/>
            <a:ext cx="151263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4005"/>
            <a:ext cx="7171899" cy="3641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4572000"/>
            <a:ext cx="7239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  A</a:t>
            </a:r>
          </a:p>
          <a:p>
            <a:pPr>
              <a:spcAft>
                <a:spcPts val="1200"/>
              </a:spcAft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E     surface, </a:t>
            </a: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31660" y="5791200"/>
            <a:ext cx="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4960" y="62484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295701"/>
            <a:ext cx="716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 Through Single Surface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682854" y="5029200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530454" y="5334000"/>
            <a:ext cx="304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34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95701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 Through A Closed Surface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713403"/>
            <a:ext cx="8686800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up the flux through each small area</a:t>
            </a:r>
          </a:p>
          <a:p>
            <a:pPr>
              <a:spcAft>
                <a:spcPts val="600"/>
              </a:spcAft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 Convention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Outward Flux: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Inward Flux:   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://hydrogen.physik.uni-wuppertal.de/hyperphysics/hyperphysics/hbase/electric/imgele/gaulaw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0" t="13815"/>
          <a:stretch/>
        </p:blipFill>
        <p:spPr bwMode="auto">
          <a:xfrm>
            <a:off x="4267200" y="2106949"/>
            <a:ext cx="4419600" cy="45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114800" y="2106949"/>
            <a:ext cx="1219200" cy="636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8679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Gauss’s Law</a:t>
            </a:r>
          </a:p>
          <a:p>
            <a:pPr>
              <a:spcAft>
                <a:spcPts val="1800"/>
              </a:spcAft>
            </a:pP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l-GR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l-G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>
              <a:spcAft>
                <a:spcPts val="1800"/>
              </a:spcAft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 Idea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lectric flux through a closed surface depends only on the charge enclosed by the surface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91000" y="2819400"/>
            <a:ext cx="1828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6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540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Gauss’s Law &amp;  Parallel Plate Capacitors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Gauss’s Law</dc:title>
  <dc:creator>Melissa</dc:creator>
  <cp:lastModifiedBy>Melissa</cp:lastModifiedBy>
  <cp:revision>50</cp:revision>
  <dcterms:created xsi:type="dcterms:W3CDTF">2015-07-29T14:54:23Z</dcterms:created>
  <dcterms:modified xsi:type="dcterms:W3CDTF">2015-08-02T23:29:24Z</dcterms:modified>
</cp:coreProperties>
</file>