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2" name="Shape 6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txBox="1"/>
          <p:nvPr>
            <p:ph idx="1" type="body"/>
          </p:nvPr>
        </p:nvSpPr>
        <p:spPr>
          <a:xfrm>
            <a:off x="685800" y="4400550"/>
            <a:ext cx="5486399" cy="3600450"/>
          </a:xfrm>
          <a:prstGeom prst="rect">
            <a:avLst/>
          </a:prstGeom>
        </p:spPr>
        <p:txBody>
          <a:bodyPr anchorCtr="0" anchor="ctr" bIns="91425" lIns="91425" rIns="91425" tIns="91425">
            <a:noAutofit/>
          </a:bodyPr>
          <a:lstStyle/>
          <a:p>
            <a:pPr rtl="0">
              <a:spcBef>
                <a:spcPts val="0"/>
              </a:spcBef>
              <a:buNone/>
            </a:pPr>
            <a:r>
              <a:rPr lang="en" sz="1100"/>
              <a:t>The second piece to verifying the Gauss’s Law was proving that capacitance was </a:t>
            </a:r>
            <a:r>
              <a:rPr b="1" lang="en" sz="1100"/>
              <a:t>directly proportional</a:t>
            </a:r>
            <a:r>
              <a:rPr lang="en" sz="1100"/>
              <a:t> to overlapping area. </a:t>
            </a:r>
          </a:p>
          <a:p>
            <a:pPr rtl="0">
              <a:spcBef>
                <a:spcPts val="0"/>
              </a:spcBef>
              <a:buNone/>
            </a:pPr>
            <a:r>
              <a:rPr lang="en" sz="1100"/>
              <a:t>This was completed by simply changing the overlapping area between the plates and seeing if the data was </a:t>
            </a:r>
            <a:r>
              <a:rPr b="1" lang="en" sz="1100"/>
              <a:t>linear</a:t>
            </a:r>
            <a:r>
              <a:rPr lang="en" sz="1100"/>
              <a:t>. </a:t>
            </a:r>
          </a:p>
          <a:p>
            <a:pPr rtl="0">
              <a:spcBef>
                <a:spcPts val="0"/>
              </a:spcBef>
              <a:buNone/>
            </a:pPr>
            <a:r>
              <a:rPr lang="en" sz="1100"/>
              <a:t>As you can see, the data is extremely linear without any complicated corrections. </a:t>
            </a:r>
          </a:p>
          <a:p>
            <a:pPr rtl="0">
              <a:spcBef>
                <a:spcPts val="0"/>
              </a:spcBef>
              <a:buNone/>
            </a:pPr>
            <a:r>
              <a:rPr lang="en" sz="1100"/>
              <a:t>Now that we have proven the relationships of both area and distance, the capacitance formula is verified….</a:t>
            </a:r>
          </a:p>
          <a:p>
            <a:pPr>
              <a:spcBef>
                <a:spcPts val="0"/>
              </a:spcBef>
              <a:buNone/>
            </a:pPr>
            <a:r>
              <a:rPr lang="en" sz="1100"/>
              <a:t>	</a:t>
            </a:r>
            <a:r>
              <a:rPr b="1" lang="en" sz="1100"/>
              <a:t>Proving </a:t>
            </a:r>
            <a:r>
              <a:rPr lang="en" sz="1100"/>
              <a:t>Gauss’s Law!</a:t>
            </a:r>
          </a:p>
        </p:txBody>
      </p:sp>
      <p:sp>
        <p:nvSpPr>
          <p:cNvPr id="145" name="Shape 14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0" name="Shape 150"/>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This brings the capacitance experiment to an end.</a:t>
            </a:r>
          </a:p>
          <a:p>
            <a:pPr rtl="0">
              <a:spcBef>
                <a:spcPts val="0"/>
              </a:spcBef>
              <a:buNone/>
            </a:pPr>
            <a:r>
              <a:rPr lang="en"/>
              <a:t>Here is a look at the cover of our paper over the subject that we have submitted to the </a:t>
            </a:r>
            <a:r>
              <a:rPr b="1" lang="en"/>
              <a:t>American Journal of Physics</a:t>
            </a:r>
            <a:r>
              <a:rPr lang="en"/>
              <a:t>.</a:t>
            </a:r>
          </a:p>
          <a:p>
            <a:pPr rtl="0">
              <a:spcBef>
                <a:spcPts val="0"/>
              </a:spcBef>
              <a:buNone/>
            </a:pPr>
            <a:r>
              <a:rPr lang="en"/>
              <a:t>	It is currently under review and we hope to hear from them soon. </a:t>
            </a:r>
          </a:p>
          <a:p>
            <a:pPr>
              <a:spcBef>
                <a:spcPts val="0"/>
              </a:spcBef>
              <a:buNone/>
            </a:pPr>
            <a:r>
              <a:rPr lang="en"/>
              <a:t>Up next is Austin to talk about another capacitance lab that sets out to test Coulomb’s Law.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8" name="Shape 15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4" name="Shape 16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2" name="Shape 17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1" name="Shape 18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t>Many of you probably are already familiar with cosmic rays, but I will give a brief introduction for those of you who are not. </a:t>
            </a:r>
          </a:p>
          <a:p>
            <a:pPr lvl="0" rtl="0">
              <a:spcBef>
                <a:spcPts val="0"/>
              </a:spcBef>
              <a:buClr>
                <a:schemeClr val="dk1"/>
              </a:buClr>
              <a:buSzPct val="100000"/>
              <a:buFont typeface="Arial"/>
              <a:buNone/>
            </a:pPr>
            <a:r>
              <a:rPr lang="en"/>
              <a:t>Cosmic rays are </a:t>
            </a:r>
            <a:r>
              <a:rPr b="1" lang="en"/>
              <a:t>highly energetic</a:t>
            </a:r>
            <a:r>
              <a:rPr lang="en"/>
              <a:t> particles coming from space, and the bulk of them are </a:t>
            </a:r>
            <a:r>
              <a:rPr b="1" lang="en"/>
              <a:t>protons</a:t>
            </a:r>
            <a:r>
              <a:rPr lang="en"/>
              <a:t>. </a:t>
            </a:r>
          </a:p>
          <a:p>
            <a:pPr lvl="0" rtl="0">
              <a:spcBef>
                <a:spcPts val="0"/>
              </a:spcBef>
              <a:buClr>
                <a:schemeClr val="dk1"/>
              </a:buClr>
              <a:buSzPct val="100000"/>
              <a:buFont typeface="Arial"/>
              <a:buNone/>
            </a:pPr>
            <a:r>
              <a:rPr lang="en"/>
              <a:t>These particles come from </a:t>
            </a:r>
            <a:r>
              <a:rPr b="1" lang="en"/>
              <a:t>distant galactic events</a:t>
            </a:r>
            <a:r>
              <a:rPr lang="en"/>
              <a:t>, events that are somewhat still unknown. </a:t>
            </a:r>
          </a:p>
          <a:p>
            <a:pPr lvl="0" rtl="0">
              <a:spcBef>
                <a:spcPts val="0"/>
              </a:spcBef>
              <a:buClr>
                <a:schemeClr val="dk1"/>
              </a:buClr>
              <a:buSzPct val="100000"/>
              <a:buFont typeface="Arial"/>
              <a:buNone/>
            </a:pPr>
            <a:r>
              <a:rPr lang="en"/>
              <a:t>In the same way that the Large Hadron Collider slams protons together, these cosmic rays slam into the atmosphere and </a:t>
            </a:r>
            <a:r>
              <a:rPr b="1" lang="en"/>
              <a:t>decay </a:t>
            </a:r>
            <a:r>
              <a:rPr lang="en"/>
              <a:t>into all sorts of particles. </a:t>
            </a:r>
          </a:p>
          <a:p>
            <a:pPr lvl="0" rtl="0">
              <a:spcBef>
                <a:spcPts val="0"/>
              </a:spcBef>
              <a:buClr>
                <a:schemeClr val="dk1"/>
              </a:buClr>
              <a:buSzPct val="100000"/>
              <a:buFont typeface="Arial"/>
              <a:buNone/>
            </a:pPr>
            <a:r>
              <a:rPr lang="en"/>
              <a:t>Many of these new particles have extremely short lifetimes</a:t>
            </a:r>
          </a:p>
          <a:p>
            <a:pPr indent="0" lvl="0" marL="457200" rtl="0">
              <a:spcBef>
                <a:spcPts val="0"/>
              </a:spcBef>
              <a:buClr>
                <a:schemeClr val="dk1"/>
              </a:buClr>
              <a:buSzPct val="100000"/>
              <a:buFont typeface="Arial"/>
              <a:buNone/>
            </a:pPr>
            <a:r>
              <a:rPr lang="en"/>
              <a:t>However: Because these cosmic rays are moving at relativistic speeds, </a:t>
            </a:r>
            <a:r>
              <a:rPr b="1" lang="en"/>
              <a:t>time dilation</a:t>
            </a:r>
            <a:r>
              <a:rPr lang="en"/>
              <a:t> allows them to reach the surface before decaying.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6" name="Shape 186"/>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Here is  quick diagram of the decay process.</a:t>
            </a:r>
          </a:p>
          <a:p>
            <a:pPr rtl="0">
              <a:spcBef>
                <a:spcPts val="0"/>
              </a:spcBef>
              <a:buNone/>
            </a:pPr>
            <a:r>
              <a:rPr lang="en"/>
              <a:t>The proton turns into </a:t>
            </a:r>
            <a:r>
              <a:rPr b="1" lang="en"/>
              <a:t>pions </a:t>
            </a:r>
            <a:r>
              <a:rPr lang="en"/>
              <a:t>(the particles denoted by the symbol π), which rapidly decay into </a:t>
            </a:r>
            <a:r>
              <a:rPr b="1" lang="en"/>
              <a:t>muons </a:t>
            </a:r>
            <a:r>
              <a:rPr lang="en"/>
              <a:t>(denoted by μ).</a:t>
            </a:r>
          </a:p>
          <a:p>
            <a:pPr>
              <a:spcBef>
                <a:spcPts val="0"/>
              </a:spcBef>
              <a:buNone/>
            </a:pPr>
            <a:r>
              <a:rPr lang="en"/>
              <a:t>These muons are what we </a:t>
            </a:r>
            <a:r>
              <a:rPr b="1" lang="en"/>
              <a:t>detect </a:t>
            </a:r>
            <a:r>
              <a:rPr lang="en"/>
              <a:t>in our chamber, as the electrons are not able to penetrate the chamber barrier.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4" name="Shape 19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Muons slam into atoms of mostly argon with some other gases such as isobutane etc. Emphasis on plural electrons ejected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1" name="Shape 20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0" name="Shape 260"/>
        <p:cNvGrpSpPr/>
        <p:nvPr/>
      </p:nvGrpSpPr>
      <p:grpSpPr>
        <a:xfrm>
          <a:off x="0" y="0"/>
          <a:ext cx="0" cy="0"/>
          <a:chOff x="0" y="0"/>
          <a:chExt cx="0" cy="0"/>
        </a:xfrm>
      </p:grpSpPr>
      <p:sp>
        <p:nvSpPr>
          <p:cNvPr id="261" name="Shape 2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62" name="Shape 26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9" name="Shape 69"/>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Goal: </a:t>
            </a:r>
            <a:r>
              <a:rPr b="1" lang="en"/>
              <a:t>Empirically</a:t>
            </a:r>
            <a:r>
              <a:rPr lang="en"/>
              <a:t> verify a Gauss's mathematical description of electric field. </a:t>
            </a:r>
          </a:p>
          <a:p>
            <a:pPr indent="457200" rtl="0">
              <a:spcBef>
                <a:spcPts val="0"/>
              </a:spcBef>
              <a:buNone/>
            </a:pPr>
            <a:r>
              <a:rPr lang="en"/>
              <a:t>How: The formula above </a:t>
            </a:r>
            <a:r>
              <a:rPr lang="en">
                <a:solidFill>
                  <a:schemeClr val="dk1"/>
                </a:solidFill>
              </a:rPr>
              <a:t>is a well-known description of capacitance for parallel plate capacitors. </a:t>
            </a:r>
          </a:p>
          <a:p>
            <a:pPr indent="457200" rtl="0">
              <a:spcBef>
                <a:spcPts val="0"/>
              </a:spcBef>
              <a:buNone/>
            </a:pPr>
            <a:r>
              <a:rPr lang="en">
                <a:solidFill>
                  <a:schemeClr val="dk1"/>
                </a:solidFill>
              </a:rPr>
              <a:t>And: It is </a:t>
            </a:r>
            <a:r>
              <a:rPr b="1" lang="en">
                <a:solidFill>
                  <a:schemeClr val="dk1"/>
                </a:solidFill>
              </a:rPr>
              <a:t>directly derived</a:t>
            </a:r>
            <a:r>
              <a:rPr lang="en">
                <a:solidFill>
                  <a:schemeClr val="dk1"/>
                </a:solidFill>
              </a:rPr>
              <a:t> from Gauss’s Law. </a:t>
            </a:r>
          </a:p>
          <a:p>
            <a:pPr indent="457200" marL="457200">
              <a:spcBef>
                <a:spcPts val="0"/>
              </a:spcBef>
              <a:buNone/>
            </a:pPr>
            <a:r>
              <a:rPr lang="en">
                <a:solidFill>
                  <a:schemeClr val="dk1"/>
                </a:solidFill>
              </a:rPr>
              <a:t>So: If we prove it, we </a:t>
            </a:r>
            <a:r>
              <a:rPr b="1" lang="en">
                <a:solidFill>
                  <a:schemeClr val="dk1"/>
                </a:solidFill>
              </a:rPr>
              <a:t>prove </a:t>
            </a:r>
            <a:r>
              <a:rPr lang="en">
                <a:solidFill>
                  <a:schemeClr val="dk1"/>
                </a:solidFill>
              </a:rPr>
              <a:t>Gauss’s Law (2 for 1).</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2" name="Shape 272"/>
        <p:cNvGrpSpPr/>
        <p:nvPr/>
      </p:nvGrpSpPr>
      <p:grpSpPr>
        <a:xfrm>
          <a:off x="0" y="0"/>
          <a:ext cx="0" cy="0"/>
          <a:chOff x="0" y="0"/>
          <a:chExt cx="0" cy="0"/>
        </a:xfrm>
      </p:grpSpPr>
      <p:sp>
        <p:nvSpPr>
          <p:cNvPr id="273" name="Shape 2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74" name="Shape 27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00000"/>
              </a:lnSpc>
              <a:spcBef>
                <a:spcPts val="0"/>
              </a:spcBef>
              <a:buClr>
                <a:schemeClr val="dk1"/>
              </a:buClr>
              <a:buSzPct val="100000"/>
              <a:buFont typeface="Arial"/>
              <a:buNone/>
            </a:pPr>
            <a:r>
              <a:rPr lang="en"/>
              <a:t>The flow of electrons inside a circuit is very much like a </a:t>
            </a:r>
            <a:r>
              <a:rPr b="1" lang="en"/>
              <a:t>wave</a:t>
            </a:r>
            <a:r>
              <a:rPr lang="en"/>
              <a:t>.</a:t>
            </a:r>
          </a:p>
          <a:p>
            <a:pPr lvl="0" rtl="0">
              <a:lnSpc>
                <a:spcPct val="100000"/>
              </a:lnSpc>
              <a:spcBef>
                <a:spcPts val="0"/>
              </a:spcBef>
              <a:buClr>
                <a:schemeClr val="dk1"/>
              </a:buClr>
              <a:buSzPct val="100000"/>
              <a:buFont typeface="Arial"/>
              <a:buNone/>
            </a:pPr>
            <a:r>
              <a:rPr lang="en"/>
              <a:t>When waves hit a new medium part of them passes straight through, but some of the wave is </a:t>
            </a:r>
            <a:r>
              <a:rPr b="1" lang="en"/>
              <a:t>reflected </a:t>
            </a:r>
            <a:r>
              <a:rPr lang="en"/>
              <a:t>backwards. </a:t>
            </a:r>
          </a:p>
          <a:p>
            <a:pPr lvl="0" rtl="0">
              <a:lnSpc>
                <a:spcPct val="100000"/>
              </a:lnSpc>
              <a:spcBef>
                <a:spcPts val="0"/>
              </a:spcBef>
              <a:buClr>
                <a:schemeClr val="dk1"/>
              </a:buClr>
              <a:buSzPct val="100000"/>
              <a:buFont typeface="Arial"/>
              <a:buNone/>
            </a:pPr>
            <a:r>
              <a:rPr lang="en"/>
              <a:t>	This same principle can be applied to the flow of electrons, </a:t>
            </a:r>
          </a:p>
          <a:p>
            <a:pPr lvl="0" rtl="0">
              <a:lnSpc>
                <a:spcPct val="100000"/>
              </a:lnSpc>
              <a:spcBef>
                <a:spcPts val="0"/>
              </a:spcBef>
              <a:buClr>
                <a:schemeClr val="dk1"/>
              </a:buClr>
              <a:buSzPct val="100000"/>
              <a:buFont typeface="Arial"/>
              <a:buNone/>
            </a:pPr>
            <a:r>
              <a:rPr lang="en"/>
              <a:t>		But: Instead of a new medium, the electrons hit a different </a:t>
            </a:r>
            <a:r>
              <a:rPr b="1" lang="en"/>
              <a:t>resistance</a:t>
            </a:r>
            <a:r>
              <a:rPr lang="en"/>
              <a:t>.</a:t>
            </a:r>
          </a:p>
          <a:p>
            <a:pPr lvl="0" rtl="0">
              <a:lnSpc>
                <a:spcPct val="100000"/>
              </a:lnSpc>
              <a:spcBef>
                <a:spcPts val="0"/>
              </a:spcBef>
              <a:buClr>
                <a:schemeClr val="dk1"/>
              </a:buClr>
              <a:buSzPct val="100000"/>
              <a:buFont typeface="Arial"/>
              <a:buNone/>
            </a:pPr>
            <a:r>
              <a:rPr lang="en"/>
              <a:t>	The entire printed circuit board has an internal resistance, but that resistance is </a:t>
            </a:r>
            <a:r>
              <a:rPr b="1" lang="en"/>
              <a:t>different </a:t>
            </a:r>
            <a:r>
              <a:rPr lang="en"/>
              <a:t>than inside the amplifier.</a:t>
            </a:r>
          </a:p>
          <a:p>
            <a:pPr indent="0" lvl="0" marL="914400" rtl="0">
              <a:lnSpc>
                <a:spcPct val="100000"/>
              </a:lnSpc>
              <a:spcBef>
                <a:spcPts val="0"/>
              </a:spcBef>
              <a:buClr>
                <a:schemeClr val="dk1"/>
              </a:buClr>
              <a:buSzPct val="100000"/>
              <a:buFont typeface="Arial"/>
              <a:buNone/>
            </a:pPr>
            <a:r>
              <a:rPr lang="en"/>
              <a:t>So: When the electrons move into the amplifier, if the resistance is not made the same, voltage will be </a:t>
            </a:r>
            <a:r>
              <a:rPr b="1" lang="en"/>
              <a:t>reflected </a:t>
            </a:r>
            <a:r>
              <a:rPr lang="en"/>
              <a:t>back. </a:t>
            </a:r>
          </a:p>
          <a:p>
            <a:pPr indent="0" lvl="0" marL="914400">
              <a:lnSpc>
                <a:spcPct val="100000"/>
              </a:lnSpc>
              <a:spcBef>
                <a:spcPts val="0"/>
              </a:spcBef>
              <a:buClr>
                <a:schemeClr val="dk1"/>
              </a:buClr>
              <a:buSzPct val="100000"/>
              <a:buFont typeface="Arial"/>
              <a:buNone/>
            </a:pPr>
            <a:r>
              <a:rPr lang="en"/>
              <a:t>The solution to this problem is simple, make the resistance in the amplifiers the </a:t>
            </a:r>
            <a:r>
              <a:rPr b="1" lang="en"/>
              <a:t>same </a:t>
            </a:r>
            <a:r>
              <a:rPr lang="en"/>
              <a:t>as the circuit board.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8" name="Shape 278"/>
        <p:cNvGrpSpPr/>
        <p:nvPr/>
      </p:nvGrpSpPr>
      <p:grpSpPr>
        <a:xfrm>
          <a:off x="0" y="0"/>
          <a:ext cx="0" cy="0"/>
          <a:chOff x="0" y="0"/>
          <a:chExt cx="0" cy="0"/>
        </a:xfrm>
      </p:grpSpPr>
      <p:sp>
        <p:nvSpPr>
          <p:cNvPr id="279" name="Shape 2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80" name="Shape 28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7" name="Shape 337"/>
        <p:cNvGrpSpPr/>
        <p:nvPr/>
      </p:nvGrpSpPr>
      <p:grpSpPr>
        <a:xfrm>
          <a:off x="0" y="0"/>
          <a:ext cx="0" cy="0"/>
          <a:chOff x="0" y="0"/>
          <a:chExt cx="0" cy="0"/>
        </a:xfrm>
      </p:grpSpPr>
      <p:sp>
        <p:nvSpPr>
          <p:cNvPr id="338" name="Shape 3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39" name="Shape 33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9" name="Shape 379"/>
        <p:cNvGrpSpPr/>
        <p:nvPr/>
      </p:nvGrpSpPr>
      <p:grpSpPr>
        <a:xfrm>
          <a:off x="0" y="0"/>
          <a:ext cx="0" cy="0"/>
          <a:chOff x="0" y="0"/>
          <a:chExt cx="0" cy="0"/>
        </a:xfrm>
      </p:grpSpPr>
      <p:sp>
        <p:nvSpPr>
          <p:cNvPr id="380" name="Shape 3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81" name="Shape 381"/>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The original design called for slightly </a:t>
            </a:r>
            <a:r>
              <a:rPr b="1" lang="en"/>
              <a:t>thicker </a:t>
            </a:r>
            <a:r>
              <a:rPr lang="en"/>
              <a:t>wires on the edges of the chamber to </a:t>
            </a:r>
            <a:r>
              <a:rPr b="1" lang="en"/>
              <a:t>even </a:t>
            </a:r>
            <a:r>
              <a:rPr lang="en"/>
              <a:t>the electric field. </a:t>
            </a:r>
          </a:p>
          <a:p>
            <a:pPr rtl="0">
              <a:spcBef>
                <a:spcPts val="0"/>
              </a:spcBef>
              <a:buNone/>
            </a:pPr>
            <a:r>
              <a:rPr lang="en"/>
              <a:t>	However: Ours used wires that were the </a:t>
            </a:r>
            <a:r>
              <a:rPr b="1" lang="en"/>
              <a:t>same </a:t>
            </a:r>
            <a:r>
              <a:rPr lang="en"/>
              <a:t>thickness throughout. </a:t>
            </a:r>
          </a:p>
          <a:p>
            <a:pPr rtl="0">
              <a:spcBef>
                <a:spcPts val="0"/>
              </a:spcBef>
              <a:buNone/>
            </a:pPr>
            <a:r>
              <a:rPr lang="en"/>
              <a:t>		So: The electric field was too </a:t>
            </a:r>
            <a:r>
              <a:rPr b="1" lang="en"/>
              <a:t>large </a:t>
            </a:r>
            <a:r>
              <a:rPr lang="en"/>
              <a:t>at the </a:t>
            </a:r>
            <a:r>
              <a:rPr b="1" lang="en"/>
              <a:t>ends</a:t>
            </a:r>
            <a:r>
              <a:rPr lang="en"/>
              <a:t>, making the extremities far too </a:t>
            </a:r>
            <a:r>
              <a:rPr b="1" lang="en"/>
              <a:t>sensitive</a:t>
            </a:r>
            <a:r>
              <a:rPr lang="en"/>
              <a:t>. </a:t>
            </a:r>
          </a:p>
          <a:p>
            <a:pPr rtl="0">
              <a:spcBef>
                <a:spcPts val="0"/>
              </a:spcBef>
              <a:buNone/>
            </a:pPr>
            <a:r>
              <a:rPr lang="en"/>
              <a:t>		Meaning: Our data was not useful. </a:t>
            </a:r>
          </a:p>
          <a:p>
            <a:pPr rtl="0">
              <a:spcBef>
                <a:spcPts val="0"/>
              </a:spcBef>
              <a:buNone/>
            </a:pPr>
            <a:r>
              <a:rPr lang="en"/>
              <a:t>While the experiment did not work out, as often happens in science, it was a tremendous learning experience. </a:t>
            </a:r>
          </a:p>
          <a:p>
            <a:pPr>
              <a:spcBef>
                <a:spcPts val="0"/>
              </a:spcBef>
              <a:buNone/>
            </a:pPr>
            <a:r>
              <a:rPr lang="en"/>
              <a:t>Up next is Emily and Sonya to talk about testing transistors and exposing them to high amounts of radiation.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6" name="Shape 386"/>
        <p:cNvGrpSpPr/>
        <p:nvPr/>
      </p:nvGrpSpPr>
      <p:grpSpPr>
        <a:xfrm>
          <a:off x="0" y="0"/>
          <a:ext cx="0" cy="0"/>
          <a:chOff x="0" y="0"/>
          <a:chExt cx="0" cy="0"/>
        </a:xfrm>
      </p:grpSpPr>
      <p:sp>
        <p:nvSpPr>
          <p:cNvPr id="387" name="Shape 3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88" name="Shape 38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3" name="Shape 393"/>
        <p:cNvGrpSpPr/>
        <p:nvPr/>
      </p:nvGrpSpPr>
      <p:grpSpPr>
        <a:xfrm>
          <a:off x="0" y="0"/>
          <a:ext cx="0" cy="0"/>
          <a:chOff x="0" y="0"/>
          <a:chExt cx="0" cy="0"/>
        </a:xfrm>
      </p:grpSpPr>
      <p:sp>
        <p:nvSpPr>
          <p:cNvPr id="394" name="Shape 3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95" name="Shape 39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Like any experiment, there were several limitations to our process. explain process For example, the size of our chips were only 3 by 3 mm in size and the transitor which we tested was even smaller at 80 by 80 micrometers. The probes we used were also extremely large relative to the transistor size//bending probes. There was three directions you could move the probes and the up and down caused the transistors to scratch really easily. The instrument was also extremely sensitive and the slightest movement of the apparatus or table could change the current readings. Finally there was very limited depth perception.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4" name="Shape 404"/>
        <p:cNvGrpSpPr/>
        <p:nvPr/>
      </p:nvGrpSpPr>
      <p:grpSpPr>
        <a:xfrm>
          <a:off x="0" y="0"/>
          <a:ext cx="0" cy="0"/>
          <a:chOff x="0" y="0"/>
          <a:chExt cx="0" cy="0"/>
        </a:xfrm>
      </p:grpSpPr>
      <p:sp>
        <p:nvSpPr>
          <p:cNvPr id="405" name="Shape 4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06" name="Shape 40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1" name="Shape 411"/>
        <p:cNvGrpSpPr/>
        <p:nvPr/>
      </p:nvGrpSpPr>
      <p:grpSpPr>
        <a:xfrm>
          <a:off x="0" y="0"/>
          <a:ext cx="0" cy="0"/>
          <a:chOff x="0" y="0"/>
          <a:chExt cx="0" cy="0"/>
        </a:xfrm>
      </p:grpSpPr>
      <p:sp>
        <p:nvSpPr>
          <p:cNvPr id="412" name="Shape 4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13" name="Shape 413"/>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This is data for our NA3 transistor. We saw how current varied as we changed the input voltage. The blue dots are the currents before radiation and the orange dots are the currents after radiation. It was expected that the graph shift right however and take more voltage to reach a certain current but the performance atually increased which can be attributed to the various measurement errors that we previously mentioned. However, this still means that the chip survived the radiation. </a:t>
            </a:r>
          </a:p>
          <a:p>
            <a:pPr rtl="0">
              <a:spcBef>
                <a:spcPts val="0"/>
              </a:spcBef>
              <a:buNone/>
            </a:pPr>
            <a:r>
              <a:rPr lang="en"/>
              <a:t>explain linear then plateaus</a:t>
            </a:r>
          </a:p>
          <a:p>
            <a:pPr rtl="0">
              <a:spcBef>
                <a:spcPts val="0"/>
              </a:spcBef>
              <a:buNone/>
            </a:pPr>
            <a:r>
              <a:rPr lang="en"/>
              <a:t>after radiantion</a:t>
            </a:r>
          </a:p>
          <a:p>
            <a:pPr>
              <a:spcBef>
                <a:spcPts val="0"/>
              </a:spcBef>
              <a:buNone/>
            </a:pPr>
            <a:r>
              <a:rPr lang="en"/>
              <a:t>overcomes threshold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9" name="Shape 419"/>
        <p:cNvGrpSpPr/>
        <p:nvPr/>
      </p:nvGrpSpPr>
      <p:grpSpPr>
        <a:xfrm>
          <a:off x="0" y="0"/>
          <a:ext cx="0" cy="0"/>
          <a:chOff x="0" y="0"/>
          <a:chExt cx="0" cy="0"/>
        </a:xfrm>
      </p:grpSpPr>
      <p:sp>
        <p:nvSpPr>
          <p:cNvPr id="420" name="Shape 4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21" name="Shape 42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5" name="Shape 425"/>
        <p:cNvGrpSpPr/>
        <p:nvPr/>
      </p:nvGrpSpPr>
      <p:grpSpPr>
        <a:xfrm>
          <a:off x="0" y="0"/>
          <a:ext cx="0" cy="0"/>
          <a:chOff x="0" y="0"/>
          <a:chExt cx="0" cy="0"/>
        </a:xfrm>
      </p:grpSpPr>
      <p:sp>
        <p:nvSpPr>
          <p:cNvPr id="426" name="Shape 4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27" name="Shape 42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SMU is designing chips for high luminosity LHC and our task is to assemble a robotic arm to test the error in these chips and create a program to run the arm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txBox="1"/>
          <p:nvPr>
            <p:ph idx="1" type="body"/>
          </p:nvPr>
        </p:nvSpPr>
        <p:spPr>
          <a:xfrm>
            <a:off x="685800" y="4400550"/>
            <a:ext cx="5486399" cy="3600450"/>
          </a:xfrm>
          <a:prstGeom prst="rect">
            <a:avLst/>
          </a:prstGeom>
        </p:spPr>
        <p:txBody>
          <a:bodyPr anchorCtr="0" anchor="ctr" bIns="91425" lIns="91425" rIns="91425" tIns="91425">
            <a:noAutofit/>
          </a:bodyPr>
          <a:lstStyle/>
          <a:p>
            <a:pPr lvl="0" rtl="0">
              <a:spcBef>
                <a:spcPts val="0"/>
              </a:spcBef>
              <a:buNone/>
            </a:pPr>
            <a:r>
              <a:rPr lang="en" sz="1100"/>
              <a:t>Our goal is possible with this instrument, made by Professor Ye.</a:t>
            </a:r>
          </a:p>
          <a:p>
            <a:pPr lvl="0">
              <a:spcBef>
                <a:spcPts val="0"/>
              </a:spcBef>
              <a:buNone/>
            </a:pPr>
            <a:r>
              <a:rPr lang="en" sz="1100">
                <a:solidFill>
                  <a:schemeClr val="dk1"/>
                </a:solidFill>
              </a:rPr>
              <a:t>It is very </a:t>
            </a:r>
            <a:r>
              <a:rPr b="1" lang="en" sz="1100">
                <a:solidFill>
                  <a:schemeClr val="dk1"/>
                </a:solidFill>
              </a:rPr>
              <a:t>accurate </a:t>
            </a:r>
            <a:r>
              <a:rPr lang="en" sz="1100">
                <a:solidFill>
                  <a:schemeClr val="dk1"/>
                </a:solidFill>
              </a:rPr>
              <a:t>(increments less than the width of a human hair). </a:t>
            </a:r>
          </a:p>
        </p:txBody>
      </p:sp>
      <p:sp>
        <p:nvSpPr>
          <p:cNvPr id="76" name="Shape 7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3" name="Shape 433"/>
        <p:cNvGrpSpPr/>
        <p:nvPr/>
      </p:nvGrpSpPr>
      <p:grpSpPr>
        <a:xfrm>
          <a:off x="0" y="0"/>
          <a:ext cx="0" cy="0"/>
          <a:chOff x="0" y="0"/>
          <a:chExt cx="0" cy="0"/>
        </a:xfrm>
      </p:grpSpPr>
      <p:sp>
        <p:nvSpPr>
          <p:cNvPr id="434" name="Shape 4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35" name="Shape 435"/>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there are 10,000 chips that need to be tested so it isnt practical to do them by hand </a:t>
            </a:r>
          </a:p>
          <a:p>
            <a:pPr>
              <a:spcBef>
                <a:spcPts val="0"/>
              </a:spcBef>
              <a:buNone/>
            </a:pPr>
            <a:r>
              <a:rPr lang="en"/>
              <a:t>the error has to be less than 1 bit per 1 trillion bits for the chip to pass the test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0" name="Shape 440"/>
        <p:cNvGrpSpPr/>
        <p:nvPr/>
      </p:nvGrpSpPr>
      <p:grpSpPr>
        <a:xfrm>
          <a:off x="0" y="0"/>
          <a:ext cx="0" cy="0"/>
          <a:chOff x="0" y="0"/>
          <a:chExt cx="0" cy="0"/>
        </a:xfrm>
      </p:grpSpPr>
      <p:sp>
        <p:nvSpPr>
          <p:cNvPr id="441" name="Shape 4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42" name="Shape 442"/>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called link on chip x2</a:t>
            </a:r>
          </a:p>
          <a:p>
            <a:pPr rtl="0">
              <a:spcBef>
                <a:spcPts val="0"/>
              </a:spcBef>
              <a:buNone/>
            </a:pPr>
            <a:r>
              <a:rPr lang="en"/>
              <a:t>as i mentioned before these are going into the hl lhc and more specifically the atlas calorimeter and used for data transmission</a:t>
            </a:r>
          </a:p>
          <a:p>
            <a:pPr rtl="0">
              <a:spcBef>
                <a:spcPts val="0"/>
              </a:spcBef>
              <a:buNone/>
            </a:pPr>
            <a:r>
              <a:rPr lang="en"/>
              <a:t>for every 1 collision now, you will have 10 so you need a lot of chips and they </a:t>
            </a:r>
          </a:p>
          <a:p>
            <a:pPr>
              <a:spcBef>
                <a:spcPts val="0"/>
              </a:spcBef>
              <a:buNone/>
            </a:pPr>
            <a:r>
              <a:rPr lang="en"/>
              <a:t>factor of 10 luminosity increases which means they will have 10 times more collisions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4" name="Shape 454"/>
        <p:cNvGrpSpPr/>
        <p:nvPr/>
      </p:nvGrpSpPr>
      <p:grpSpPr>
        <a:xfrm>
          <a:off x="0" y="0"/>
          <a:ext cx="0" cy="0"/>
          <a:chOff x="0" y="0"/>
          <a:chExt cx="0" cy="0"/>
        </a:xfrm>
      </p:grpSpPr>
      <p:sp>
        <p:nvSpPr>
          <p:cNvPr id="455" name="Shape 4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56" name="Shape 456"/>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encodes the data and ultimately an optical signal is sent </a:t>
            </a:r>
          </a:p>
          <a:p>
            <a:pPr rtl="0">
              <a:spcBef>
                <a:spcPts val="0"/>
              </a:spcBef>
              <a:buNone/>
            </a:pPr>
            <a:r>
              <a:rPr lang="en"/>
              <a:t>encoder limits consecutive digits and maintains the dc serial data</a:t>
            </a:r>
          </a:p>
          <a:p>
            <a:pPr>
              <a:spcBef>
                <a:spcPts val="0"/>
              </a:spcBef>
              <a:buNone/>
            </a:pPr>
            <a:r>
              <a:rPr lang="en"/>
              <a:t>serializer multiplexes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9" name="Shape 479"/>
        <p:cNvGrpSpPr/>
        <p:nvPr/>
      </p:nvGrpSpPr>
      <p:grpSpPr>
        <a:xfrm>
          <a:off x="0" y="0"/>
          <a:ext cx="0" cy="0"/>
          <a:chOff x="0" y="0"/>
          <a:chExt cx="0" cy="0"/>
        </a:xfrm>
      </p:grpSpPr>
      <p:sp>
        <p:nvSpPr>
          <p:cNvPr id="480" name="Shape 4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81" name="Shape 481"/>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3 motors. 5 sensors shut off motors when too close</a:t>
            </a:r>
          </a:p>
          <a:p>
            <a:pPr rtl="0">
              <a:spcBef>
                <a:spcPts val="0"/>
              </a:spcBef>
              <a:buNone/>
            </a:pPr>
            <a:r>
              <a:rPr lang="en"/>
              <a:t>directions arm move//show the arm and explain vacuum pen</a:t>
            </a:r>
          </a:p>
          <a:p>
            <a:pPr rtl="0">
              <a:spcBef>
                <a:spcPts val="0"/>
              </a:spcBef>
              <a:buNone/>
            </a:pPr>
            <a:r>
              <a:rPr lang="en"/>
              <a:t>lots of chips to test // 3 piles </a:t>
            </a:r>
          </a:p>
          <a:p>
            <a:pPr rtl="0">
              <a:spcBef>
                <a:spcPts val="0"/>
              </a:spcBef>
              <a:buNone/>
            </a:pPr>
            <a:r>
              <a:t/>
            </a:r>
            <a:endParaRPr/>
          </a:p>
          <a:p>
            <a:pPr rtl="0">
              <a:spcBef>
                <a:spcPts val="0"/>
              </a:spcBef>
              <a:buNone/>
            </a:pPr>
            <a:r>
              <a:rPr lang="en"/>
              <a:t>lots of chps, area of testing good and bad so we need to </a:t>
            </a:r>
          </a:p>
          <a:p>
            <a:pPr rtl="0">
              <a:spcBef>
                <a:spcPts val="0"/>
              </a:spcBef>
              <a:buNone/>
            </a:pPr>
            <a:r>
              <a:rPr lang="en"/>
              <a:t>automate the process using this robotic arm</a:t>
            </a:r>
          </a:p>
          <a:p>
            <a:pPr>
              <a:spcBef>
                <a:spcPts val="0"/>
              </a:spcBef>
              <a:buNone/>
            </a:pPr>
            <a:r>
              <a:rPr lang="en"/>
              <a:t>go to location, move it to testing area and sort them out for chips that fiail and chips that fail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3" name="Shape 503"/>
        <p:cNvGrpSpPr/>
        <p:nvPr/>
      </p:nvGrpSpPr>
      <p:grpSpPr>
        <a:xfrm>
          <a:off x="0" y="0"/>
          <a:ext cx="0" cy="0"/>
          <a:chOff x="0" y="0"/>
          <a:chExt cx="0" cy="0"/>
        </a:xfrm>
      </p:grpSpPr>
      <p:sp>
        <p:nvSpPr>
          <p:cNvPr id="504" name="Shape 5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05" name="Shape 50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0" name="Shape 510"/>
        <p:cNvGrpSpPr/>
        <p:nvPr/>
      </p:nvGrpSpPr>
      <p:grpSpPr>
        <a:xfrm>
          <a:off x="0" y="0"/>
          <a:ext cx="0" cy="0"/>
          <a:chOff x="0" y="0"/>
          <a:chExt cx="0" cy="0"/>
        </a:xfrm>
      </p:grpSpPr>
      <p:sp>
        <p:nvSpPr>
          <p:cNvPr id="511" name="Shape 5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12" name="Shape 51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8" name="Shape 518"/>
        <p:cNvGrpSpPr/>
        <p:nvPr/>
      </p:nvGrpSpPr>
      <p:grpSpPr>
        <a:xfrm>
          <a:off x="0" y="0"/>
          <a:ext cx="0" cy="0"/>
          <a:chOff x="0" y="0"/>
          <a:chExt cx="0" cy="0"/>
        </a:xfrm>
      </p:grpSpPr>
      <p:sp>
        <p:nvSpPr>
          <p:cNvPr id="519" name="Shape 5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20" name="Shape 52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Clr>
                <a:schemeClr val="dk1"/>
              </a:buClr>
              <a:buSzPct val="78571"/>
              <a:buFont typeface="Arial"/>
              <a:buNone/>
            </a:pPr>
            <a:r>
              <a:rPr lang="en" sz="1400">
                <a:solidFill>
                  <a:schemeClr val="dk1"/>
                </a:solidFill>
              </a:rPr>
              <a:t>A program was created to send a pulse to a relay which turns off and on the vacuum pen.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5" name="Shape 525"/>
        <p:cNvGrpSpPr/>
        <p:nvPr/>
      </p:nvGrpSpPr>
      <p:grpSpPr>
        <a:xfrm>
          <a:off x="0" y="0"/>
          <a:ext cx="0" cy="0"/>
          <a:chOff x="0" y="0"/>
          <a:chExt cx="0" cy="0"/>
        </a:xfrm>
      </p:grpSpPr>
      <p:sp>
        <p:nvSpPr>
          <p:cNvPr id="526" name="Shape 5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27" name="Shape 52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2" name="Shape 532"/>
        <p:cNvGrpSpPr/>
        <p:nvPr/>
      </p:nvGrpSpPr>
      <p:grpSpPr>
        <a:xfrm>
          <a:off x="0" y="0"/>
          <a:ext cx="0" cy="0"/>
          <a:chOff x="0" y="0"/>
          <a:chExt cx="0" cy="0"/>
        </a:xfrm>
      </p:grpSpPr>
      <p:sp>
        <p:nvSpPr>
          <p:cNvPr id="533" name="Shape 5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34" name="Shape 53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move chips to test board tell labview to conduct the test move chips to bins based on if they work</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txBox="1"/>
          <p:nvPr>
            <p:ph idx="1" type="body"/>
          </p:nvPr>
        </p:nvSpPr>
        <p:spPr>
          <a:xfrm>
            <a:off x="685800" y="4400550"/>
            <a:ext cx="5486399" cy="3600450"/>
          </a:xfrm>
          <a:prstGeom prst="rect">
            <a:avLst/>
          </a:prstGeom>
        </p:spPr>
        <p:txBody>
          <a:bodyPr anchorCtr="0" anchor="ctr" bIns="91425" lIns="91425" rIns="91425" tIns="91425">
            <a:noAutofit/>
          </a:bodyPr>
          <a:lstStyle/>
          <a:p>
            <a:pPr lvl="0" rtl="0">
              <a:spcBef>
                <a:spcPts val="0"/>
              </a:spcBef>
              <a:buClr>
                <a:schemeClr val="dk1"/>
              </a:buClr>
              <a:buSzPct val="100000"/>
              <a:buFont typeface="Arial"/>
              <a:buNone/>
            </a:pPr>
            <a:r>
              <a:rPr lang="en" sz="1100">
                <a:solidFill>
                  <a:schemeClr val="dk1"/>
                </a:solidFill>
              </a:rPr>
              <a:t>However: The previous formula is not realistic with </a:t>
            </a:r>
            <a:r>
              <a:rPr b="1" lang="en" sz="1100">
                <a:solidFill>
                  <a:schemeClr val="dk1"/>
                </a:solidFill>
              </a:rPr>
              <a:t>unreal assumptions</a:t>
            </a:r>
            <a:r>
              <a:rPr lang="en" sz="1100">
                <a:solidFill>
                  <a:schemeClr val="dk1"/>
                </a:solidFill>
              </a:rPr>
              <a:t>.</a:t>
            </a:r>
          </a:p>
          <a:p>
            <a:pPr lvl="0" rtl="0">
              <a:spcBef>
                <a:spcPts val="0"/>
              </a:spcBef>
              <a:buClr>
                <a:schemeClr val="dk1"/>
              </a:buClr>
              <a:buSzPct val="100000"/>
              <a:buFont typeface="Arial"/>
              <a:buNone/>
            </a:pPr>
            <a:r>
              <a:rPr lang="en" sz="1100">
                <a:solidFill>
                  <a:schemeClr val="dk1"/>
                </a:solidFill>
              </a:rPr>
              <a:t>	Including: </a:t>
            </a:r>
            <a:r>
              <a:rPr b="1" lang="en" sz="1100">
                <a:solidFill>
                  <a:schemeClr val="dk1"/>
                </a:solidFill>
              </a:rPr>
              <a:t>Infinite </a:t>
            </a:r>
            <a:r>
              <a:rPr lang="en" sz="1100">
                <a:solidFill>
                  <a:schemeClr val="dk1"/>
                </a:solidFill>
              </a:rPr>
              <a:t>plate area and </a:t>
            </a:r>
            <a:r>
              <a:rPr b="1" lang="en" sz="1100">
                <a:solidFill>
                  <a:schemeClr val="dk1"/>
                </a:solidFill>
              </a:rPr>
              <a:t>zero </a:t>
            </a:r>
            <a:r>
              <a:rPr lang="en" sz="1100">
                <a:solidFill>
                  <a:schemeClr val="dk1"/>
                </a:solidFill>
              </a:rPr>
              <a:t>plate width.</a:t>
            </a:r>
          </a:p>
          <a:p>
            <a:pPr lvl="0" rtl="0">
              <a:spcBef>
                <a:spcPts val="0"/>
              </a:spcBef>
              <a:buClr>
                <a:schemeClr val="dk1"/>
              </a:buClr>
              <a:buSzPct val="100000"/>
              <a:buFont typeface="Arial"/>
              <a:buNone/>
            </a:pPr>
            <a:r>
              <a:rPr lang="en" sz="1100">
                <a:solidFill>
                  <a:schemeClr val="dk1"/>
                </a:solidFill>
              </a:rPr>
              <a:t>	Meaning: We need to make adjustments. </a:t>
            </a:r>
          </a:p>
          <a:p>
            <a:pPr lvl="0" rtl="0">
              <a:spcBef>
                <a:spcPts val="0"/>
              </a:spcBef>
              <a:buClr>
                <a:schemeClr val="dk1"/>
              </a:buClr>
              <a:buSzPct val="100000"/>
              <a:buFont typeface="Arial"/>
              <a:buNone/>
            </a:pPr>
            <a:r>
              <a:rPr lang="en" sz="1100"/>
              <a:t>Body capacitance, edge effects, and tilt effects can all alter capacitance of the instrument.</a:t>
            </a:r>
          </a:p>
          <a:p>
            <a:pPr lvl="0">
              <a:spcBef>
                <a:spcPts val="0"/>
              </a:spcBef>
              <a:buClr>
                <a:schemeClr val="dk1"/>
              </a:buClr>
              <a:buSzPct val="100000"/>
              <a:buFont typeface="Arial"/>
              <a:buNone/>
            </a:pPr>
            <a:r>
              <a:rPr lang="en" sz="1100"/>
              <a:t>These will be detailed in the next few slides. </a:t>
            </a:r>
          </a:p>
        </p:txBody>
      </p:sp>
      <p:sp>
        <p:nvSpPr>
          <p:cNvPr id="84" name="Shape 8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txBox="1"/>
          <p:nvPr>
            <p:ph idx="1" type="body"/>
          </p:nvPr>
        </p:nvSpPr>
        <p:spPr>
          <a:xfrm>
            <a:off x="685800" y="4400550"/>
            <a:ext cx="5486399" cy="3600450"/>
          </a:xfrm>
          <a:prstGeom prst="rect">
            <a:avLst/>
          </a:prstGeom>
        </p:spPr>
        <p:txBody>
          <a:bodyPr anchorCtr="0" anchor="ctr" bIns="91425" lIns="91425" rIns="91425" tIns="91425">
            <a:noAutofit/>
          </a:bodyPr>
          <a:lstStyle/>
          <a:p>
            <a:pPr rtl="0">
              <a:spcBef>
                <a:spcPts val="0"/>
              </a:spcBef>
              <a:buNone/>
            </a:pPr>
            <a:r>
              <a:rPr lang="en" sz="1100"/>
              <a:t>By the formula, we can tell that capacitance shrinks as distance between the plates increases.</a:t>
            </a:r>
          </a:p>
          <a:p>
            <a:pPr rtl="0">
              <a:spcBef>
                <a:spcPts val="0"/>
              </a:spcBef>
              <a:buNone/>
            </a:pPr>
            <a:r>
              <a:rPr lang="en" sz="1100"/>
              <a:t>	So: As distance grows to infinity, capacitance should become </a:t>
            </a:r>
            <a:r>
              <a:rPr b="1" lang="en" sz="1100"/>
              <a:t>zero </a:t>
            </a:r>
            <a:r>
              <a:rPr lang="en" sz="1100"/>
              <a:t>right?</a:t>
            </a:r>
          </a:p>
          <a:p>
            <a:pPr rtl="0">
              <a:spcBef>
                <a:spcPts val="0"/>
              </a:spcBef>
              <a:buNone/>
            </a:pPr>
            <a:r>
              <a:rPr lang="en" sz="1100"/>
              <a:t>	But: Body capacitance gives the plates a </a:t>
            </a:r>
            <a:r>
              <a:rPr b="1" lang="en" sz="1100"/>
              <a:t>non-zero</a:t>
            </a:r>
            <a:r>
              <a:rPr lang="en" sz="1100"/>
              <a:t> capacitance, even at an infinite separation. </a:t>
            </a:r>
          </a:p>
          <a:p>
            <a:pPr rtl="0">
              <a:spcBef>
                <a:spcPts val="0"/>
              </a:spcBef>
              <a:buNone/>
            </a:pPr>
            <a:r>
              <a:rPr lang="en" sz="1100"/>
              <a:t>Why: Because the plates are not </a:t>
            </a:r>
            <a:r>
              <a:rPr b="1" lang="en" sz="1100"/>
              <a:t>infinitely thin</a:t>
            </a:r>
            <a:r>
              <a:rPr lang="en" sz="1100"/>
              <a:t>, as the formula assumes, charge can collect on the sides, storing </a:t>
            </a:r>
            <a:r>
              <a:rPr b="1" lang="en" sz="1100"/>
              <a:t>extra charge</a:t>
            </a:r>
            <a:r>
              <a:rPr lang="en" sz="1100"/>
              <a:t>, as well as other metal objects around the capacitor, such as the probes storing even more charge</a:t>
            </a:r>
          </a:p>
          <a:p>
            <a:pPr rtl="0">
              <a:spcBef>
                <a:spcPts val="0"/>
              </a:spcBef>
              <a:buNone/>
            </a:pPr>
            <a:r>
              <a:rPr lang="en" sz="1100"/>
              <a:t>This only accounts for a </a:t>
            </a:r>
            <a:r>
              <a:rPr b="1" lang="en" sz="1100"/>
              <a:t>small </a:t>
            </a:r>
            <a:r>
              <a:rPr lang="en" sz="1100"/>
              <a:t>percentage of error, but it is </a:t>
            </a:r>
            <a:r>
              <a:rPr b="1" lang="en" sz="1100"/>
              <a:t>not negligible</a:t>
            </a:r>
            <a:r>
              <a:rPr lang="en" sz="1100"/>
              <a:t>. </a:t>
            </a:r>
          </a:p>
          <a:p>
            <a:pPr>
              <a:spcBef>
                <a:spcPts val="0"/>
              </a:spcBef>
              <a:buNone/>
            </a:pPr>
            <a:r>
              <a:rPr lang="en" sz="1100"/>
              <a:t>We can find this extra capacitance by separating the plates by a large distance, and then measuring this extra capacitance</a:t>
            </a:r>
          </a:p>
        </p:txBody>
      </p:sp>
      <p:sp>
        <p:nvSpPr>
          <p:cNvPr id="91" name="Shape 9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txBox="1"/>
          <p:nvPr>
            <p:ph idx="1" type="body"/>
          </p:nvPr>
        </p:nvSpPr>
        <p:spPr>
          <a:xfrm>
            <a:off x="685800" y="4400550"/>
            <a:ext cx="5486399" cy="3600450"/>
          </a:xfrm>
          <a:prstGeom prst="rect">
            <a:avLst/>
          </a:prstGeom>
        </p:spPr>
        <p:txBody>
          <a:bodyPr anchorCtr="0" anchor="ctr" bIns="91425" lIns="91425" rIns="91425" tIns="91425">
            <a:noAutofit/>
          </a:bodyPr>
          <a:lstStyle/>
          <a:p>
            <a:pPr rtl="0">
              <a:spcBef>
                <a:spcPts val="0"/>
              </a:spcBef>
              <a:buNone/>
            </a:pPr>
            <a:r>
              <a:rPr lang="en" sz="1100"/>
              <a:t>Another assumption that is not valid in the real world is an </a:t>
            </a:r>
            <a:r>
              <a:rPr b="1" lang="en" sz="1100"/>
              <a:t>infinite </a:t>
            </a:r>
            <a:r>
              <a:rPr lang="en" sz="1100"/>
              <a:t>plate area. </a:t>
            </a:r>
          </a:p>
          <a:p>
            <a:pPr rtl="0">
              <a:spcBef>
                <a:spcPts val="0"/>
              </a:spcBef>
              <a:buNone/>
            </a:pPr>
            <a:r>
              <a:rPr lang="en" sz="1100"/>
              <a:t>In reality the plates have </a:t>
            </a:r>
            <a:r>
              <a:rPr b="1" lang="en" sz="1100"/>
              <a:t>edges</a:t>
            </a:r>
            <a:r>
              <a:rPr lang="en" sz="1100"/>
              <a:t>.</a:t>
            </a:r>
          </a:p>
          <a:p>
            <a:pPr rtl="0">
              <a:spcBef>
                <a:spcPts val="0"/>
              </a:spcBef>
              <a:buNone/>
            </a:pPr>
            <a:r>
              <a:rPr lang="en" sz="1100"/>
              <a:t>	So: Charge is not evenly distributed on the plates and </a:t>
            </a:r>
            <a:r>
              <a:rPr b="1" lang="en" sz="1100"/>
              <a:t>more charge</a:t>
            </a:r>
            <a:r>
              <a:rPr lang="en" sz="1100"/>
              <a:t> collects on the </a:t>
            </a:r>
            <a:r>
              <a:rPr b="1" lang="en" sz="1100"/>
              <a:t>edges </a:t>
            </a:r>
            <a:r>
              <a:rPr lang="en" sz="1100"/>
              <a:t>than the center</a:t>
            </a:r>
          </a:p>
          <a:p>
            <a:pPr rtl="0">
              <a:spcBef>
                <a:spcPts val="0"/>
              </a:spcBef>
              <a:buNone/>
            </a:pPr>
            <a:r>
              <a:rPr lang="en" sz="1100"/>
              <a:t>	This causes the electric field on the outside of the plates to </a:t>
            </a:r>
            <a:r>
              <a:rPr b="1" lang="en" sz="1100"/>
              <a:t>fringe</a:t>
            </a:r>
            <a:r>
              <a:rPr lang="en" sz="1100"/>
              <a:t>, </a:t>
            </a:r>
            <a:r>
              <a:rPr b="1" lang="en" sz="1100"/>
              <a:t>escaping </a:t>
            </a:r>
            <a:r>
              <a:rPr lang="en" sz="1100"/>
              <a:t>the gap between the plates</a:t>
            </a:r>
          </a:p>
          <a:p>
            <a:pPr rtl="0">
              <a:spcBef>
                <a:spcPts val="0"/>
              </a:spcBef>
              <a:buNone/>
            </a:pPr>
            <a:r>
              <a:rPr lang="en" sz="1100"/>
              <a:t>	This escaped field lowers the required voltage to store the same amount of charge.</a:t>
            </a:r>
          </a:p>
          <a:p>
            <a:pPr rtl="0">
              <a:spcBef>
                <a:spcPts val="0"/>
              </a:spcBef>
              <a:buNone/>
            </a:pPr>
            <a:r>
              <a:rPr lang="en" sz="1100"/>
              <a:t>		Therefore: </a:t>
            </a:r>
            <a:r>
              <a:rPr b="1" lang="en" sz="1100"/>
              <a:t>Increasing </a:t>
            </a:r>
            <a:r>
              <a:rPr lang="en" sz="1100"/>
              <a:t>the total capacitance as well as the body capacitance.</a:t>
            </a:r>
          </a:p>
          <a:p>
            <a:pPr rtl="0">
              <a:spcBef>
                <a:spcPts val="0"/>
              </a:spcBef>
              <a:buNone/>
            </a:pPr>
            <a:r>
              <a:rPr lang="en" sz="1100"/>
              <a:t>		This can be quite large as the plate separation become large. </a:t>
            </a:r>
          </a:p>
          <a:p>
            <a:pPr rtl="0">
              <a:spcBef>
                <a:spcPts val="0"/>
              </a:spcBef>
              <a:buNone/>
            </a:pPr>
            <a:r>
              <a:rPr lang="en" sz="1100"/>
              <a:t>We approximated the edge effects of our capacitor by using a </a:t>
            </a:r>
            <a:r>
              <a:rPr b="1" lang="en" sz="1100"/>
              <a:t>multiplier</a:t>
            </a:r>
            <a:r>
              <a:rPr lang="en" sz="1100"/>
              <a:t>, shown in the equation on the screen.</a:t>
            </a:r>
          </a:p>
          <a:p>
            <a:pPr>
              <a:spcBef>
                <a:spcPts val="0"/>
              </a:spcBef>
              <a:buNone/>
            </a:pPr>
            <a:r>
              <a:rPr lang="en" sz="1100"/>
              <a:t>	This was taken from another paper trying to calculate edge effects using a mathematical model.</a:t>
            </a:r>
          </a:p>
        </p:txBody>
      </p:sp>
      <p:sp>
        <p:nvSpPr>
          <p:cNvPr id="108" name="Shape 10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txBox="1"/>
          <p:nvPr>
            <p:ph idx="1" type="body"/>
          </p:nvPr>
        </p:nvSpPr>
        <p:spPr>
          <a:xfrm>
            <a:off x="685800" y="4400550"/>
            <a:ext cx="5486399" cy="3600450"/>
          </a:xfrm>
          <a:prstGeom prst="rect">
            <a:avLst/>
          </a:prstGeom>
        </p:spPr>
        <p:txBody>
          <a:bodyPr anchorCtr="0" anchor="ctr" bIns="91425" lIns="91425" rIns="91425" tIns="91425">
            <a:noAutofit/>
          </a:bodyPr>
          <a:lstStyle/>
          <a:p>
            <a:pPr lvl="0" rtl="0">
              <a:spcBef>
                <a:spcPts val="0"/>
              </a:spcBef>
              <a:buNone/>
            </a:pPr>
            <a:r>
              <a:rPr lang="en" sz="1100">
                <a:solidFill>
                  <a:schemeClr val="dk1"/>
                </a:solidFill>
              </a:rPr>
              <a:t>The formula for tilt effects can be derived in the same way that the original capacitance formula was, only with a little more calculus.</a:t>
            </a:r>
          </a:p>
          <a:p>
            <a:pPr rtl="0">
              <a:spcBef>
                <a:spcPts val="0"/>
              </a:spcBef>
              <a:buNone/>
            </a:pPr>
            <a:r>
              <a:rPr lang="en" sz="1100">
                <a:solidFill>
                  <a:schemeClr val="dk1"/>
                </a:solidFill>
              </a:rPr>
              <a:t>This effect is different from the previous two in that is </a:t>
            </a:r>
            <a:r>
              <a:rPr b="1" lang="en" sz="1100">
                <a:solidFill>
                  <a:schemeClr val="dk1"/>
                </a:solidFill>
              </a:rPr>
              <a:t>decreases </a:t>
            </a:r>
            <a:r>
              <a:rPr lang="en" sz="1100">
                <a:solidFill>
                  <a:schemeClr val="dk1"/>
                </a:solidFill>
              </a:rPr>
              <a:t>capacitance, rather than increasing it. </a:t>
            </a:r>
          </a:p>
          <a:p>
            <a:pPr rtl="0">
              <a:spcBef>
                <a:spcPts val="0"/>
              </a:spcBef>
              <a:buNone/>
            </a:pPr>
            <a:r>
              <a:rPr lang="en" sz="1100">
                <a:solidFill>
                  <a:schemeClr val="dk1"/>
                </a:solidFill>
              </a:rPr>
              <a:t>	How: It does this by </a:t>
            </a:r>
            <a:r>
              <a:rPr b="1" lang="en" sz="1100">
                <a:solidFill>
                  <a:schemeClr val="dk1"/>
                </a:solidFill>
              </a:rPr>
              <a:t>increasing </a:t>
            </a:r>
            <a:r>
              <a:rPr lang="en" sz="1100">
                <a:solidFill>
                  <a:schemeClr val="dk1"/>
                </a:solidFill>
              </a:rPr>
              <a:t>the average plate separation by a small amount.</a:t>
            </a:r>
          </a:p>
          <a:p>
            <a:pPr lvl="0" rtl="0">
              <a:spcBef>
                <a:spcPts val="0"/>
              </a:spcBef>
              <a:buNone/>
            </a:pPr>
            <a:r>
              <a:rPr lang="en" sz="1100">
                <a:solidFill>
                  <a:schemeClr val="dk1"/>
                </a:solidFill>
              </a:rPr>
              <a:t>	Unlike edge effects, this grows as plate separation becomes very small. </a:t>
            </a:r>
          </a:p>
        </p:txBody>
      </p:sp>
      <p:sp>
        <p:nvSpPr>
          <p:cNvPr id="124" name="Shape 12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txBox="1"/>
          <p:nvPr>
            <p:ph idx="1" type="body"/>
          </p:nvPr>
        </p:nvSpPr>
        <p:spPr>
          <a:xfrm>
            <a:off x="685800" y="4400550"/>
            <a:ext cx="5486399" cy="3600450"/>
          </a:xfrm>
          <a:prstGeom prst="rect">
            <a:avLst/>
          </a:prstGeom>
        </p:spPr>
        <p:txBody>
          <a:bodyPr anchorCtr="0" anchor="ctr" bIns="91425" lIns="91425" rIns="91425" tIns="91425">
            <a:noAutofit/>
          </a:bodyPr>
          <a:lstStyle/>
          <a:p>
            <a:pPr>
              <a:spcBef>
                <a:spcPts val="0"/>
              </a:spcBef>
              <a:buNone/>
            </a:pPr>
            <a:r>
              <a:rPr lang="en" sz="1100"/>
              <a:t>This is the final equation, accounting for all of the previously mentioned effects. </a:t>
            </a:r>
          </a:p>
        </p:txBody>
      </p:sp>
      <p:sp>
        <p:nvSpPr>
          <p:cNvPr id="131" name="Shape 13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txBox="1"/>
          <p:nvPr>
            <p:ph idx="1" type="body"/>
          </p:nvPr>
        </p:nvSpPr>
        <p:spPr>
          <a:xfrm>
            <a:off x="685800" y="4400550"/>
            <a:ext cx="5486399" cy="3600450"/>
          </a:xfrm>
          <a:prstGeom prst="rect">
            <a:avLst/>
          </a:prstGeom>
        </p:spPr>
        <p:txBody>
          <a:bodyPr anchorCtr="0" anchor="ctr" bIns="91425" lIns="91425" rIns="91425" tIns="91425">
            <a:noAutofit/>
          </a:bodyPr>
          <a:lstStyle/>
          <a:p>
            <a:pPr rtl="0">
              <a:spcBef>
                <a:spcPts val="0"/>
              </a:spcBef>
              <a:buNone/>
            </a:pPr>
            <a:r>
              <a:rPr lang="en" sz="1100"/>
              <a:t>This graph shows the percentage of error between our calculated values, and collected data. </a:t>
            </a:r>
          </a:p>
          <a:p>
            <a:pPr rtl="0">
              <a:spcBef>
                <a:spcPts val="0"/>
              </a:spcBef>
              <a:buNone/>
            </a:pPr>
            <a:r>
              <a:rPr lang="en" sz="1100"/>
              <a:t>As you can see, before we made corrections, the error was over </a:t>
            </a:r>
            <a:r>
              <a:rPr b="1" lang="en" sz="1100"/>
              <a:t>15%</a:t>
            </a:r>
            <a:r>
              <a:rPr lang="en" sz="1100"/>
              <a:t> off and growing. </a:t>
            </a:r>
          </a:p>
          <a:p>
            <a:pPr rtl="0">
              <a:spcBef>
                <a:spcPts val="0"/>
              </a:spcBef>
              <a:buNone/>
            </a:pPr>
            <a:r>
              <a:rPr lang="en" sz="1100"/>
              <a:t>	But: After we applied the corrections to the formula, the differences fell to less than </a:t>
            </a:r>
            <a:r>
              <a:rPr b="1" lang="en" sz="1100"/>
              <a:t>3%</a:t>
            </a:r>
            <a:r>
              <a:rPr lang="en" sz="1100"/>
              <a:t> and held fairly constant. </a:t>
            </a:r>
          </a:p>
          <a:p>
            <a:pPr>
              <a:spcBef>
                <a:spcPts val="0"/>
              </a:spcBef>
              <a:buNone/>
            </a:pPr>
            <a:r>
              <a:rPr lang="en" sz="1100"/>
              <a:t>	This now shows that the data fits to the equation, </a:t>
            </a:r>
            <a:r>
              <a:rPr b="1" lang="en" sz="1100"/>
              <a:t>verifying </a:t>
            </a:r>
            <a:r>
              <a:rPr lang="en" sz="1100"/>
              <a:t>the inverse relationship  of capacitance to distance.</a:t>
            </a:r>
          </a:p>
        </p:txBody>
      </p:sp>
      <p:sp>
        <p:nvSpPr>
          <p:cNvPr id="136" name="Shape 13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p:nvPr/>
        </p:nvSpPr>
        <p:spPr>
          <a:xfrm flipH="1" rot="10800000">
            <a:off x="0" y="2984999"/>
            <a:ext cx="9144000" cy="2158500"/>
          </a:xfrm>
          <a:prstGeom prst="rect">
            <a:avLst/>
          </a:prstGeom>
          <a:solidFill>
            <a:schemeClr val="lt1"/>
          </a:solidFill>
          <a:ln>
            <a:noFill/>
          </a:ln>
        </p:spPr>
        <p:txBody>
          <a:bodyPr anchorCtr="0" anchor="ctr" bIns="45700" lIns="91425" rIns="91425" tIns="45700">
            <a:noAutofit/>
          </a:bodyPr>
          <a:lstStyle/>
          <a:p>
            <a:pPr>
              <a:spcBef>
                <a:spcPts val="0"/>
              </a:spcBef>
              <a:buNone/>
            </a:pPr>
            <a:r>
              <a:t/>
            </a:r>
            <a:endParaRPr/>
          </a:p>
        </p:txBody>
      </p:sp>
      <p:sp>
        <p:nvSpPr>
          <p:cNvPr id="10" name="Shape 10"/>
          <p:cNvSpPr/>
          <p:nvPr/>
        </p:nvSpPr>
        <p:spPr>
          <a:xfrm>
            <a:off x="0" y="2393175"/>
            <a:ext cx="4617372" cy="590502"/>
          </a:xfrm>
          <a:custGeom>
            <a:pathLst>
              <a:path extrusionOk="0" h="1108924" w="4617373">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anchorCtr="0" anchor="ctr" bIns="45700" lIns="91425" rIns="91425" tIns="45700">
            <a:noAutofit/>
          </a:bodyPr>
          <a:lstStyle/>
          <a:p>
            <a:pPr>
              <a:spcBef>
                <a:spcPts val="0"/>
              </a:spcBef>
              <a:buNone/>
            </a:pPr>
            <a:r>
              <a:t/>
            </a:r>
            <a:endParaRPr/>
          </a:p>
        </p:txBody>
      </p:sp>
      <p:sp>
        <p:nvSpPr>
          <p:cNvPr id="11" name="Shape 11"/>
          <p:cNvSpPr/>
          <p:nvPr/>
        </p:nvSpPr>
        <p:spPr>
          <a:xfrm flipH="1" rot="10800000">
            <a:off x="0" y="2983958"/>
            <a:ext cx="4617372" cy="571095"/>
          </a:xfrm>
          <a:custGeom>
            <a:pathLst>
              <a:path extrusionOk="0" h="1108924" w="4617373">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anchorCtr="0" anchor="ctr" bIns="45700" lIns="91425" rIns="91425" tIns="45700">
            <a:noAutofit/>
          </a:bodyPr>
          <a:lstStyle/>
          <a:p>
            <a:pPr>
              <a:spcBef>
                <a:spcPts val="0"/>
              </a:spcBef>
              <a:buNone/>
            </a:pPr>
            <a:r>
              <a:t/>
            </a:r>
            <a:endParaRPr/>
          </a:p>
        </p:txBody>
      </p:sp>
      <p:sp>
        <p:nvSpPr>
          <p:cNvPr id="12" name="Shape 12"/>
          <p:cNvSpPr txBox="1"/>
          <p:nvPr>
            <p:ph type="ctrTitle"/>
          </p:nvPr>
        </p:nvSpPr>
        <p:spPr>
          <a:xfrm>
            <a:off x="685800" y="1746892"/>
            <a:ext cx="7772400" cy="1238099"/>
          </a:xfrm>
          <a:prstGeom prst="rect">
            <a:avLst/>
          </a:prstGeom>
        </p:spPr>
        <p:txBody>
          <a:bodyPr anchorCtr="0" anchor="b" bIns="91425" lIns="91425" rIns="91425" tIns="91425"/>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13" name="Shape 13"/>
          <p:cNvSpPr txBox="1"/>
          <p:nvPr>
            <p:ph idx="1" type="subTitle"/>
          </p:nvPr>
        </p:nvSpPr>
        <p:spPr>
          <a:xfrm>
            <a:off x="685800" y="3093357"/>
            <a:ext cx="7772400" cy="666600"/>
          </a:xfrm>
          <a:prstGeom prst="rect">
            <a:avLst/>
          </a:prstGeom>
        </p:spPr>
        <p:txBody>
          <a:bodyPr anchorCtr="0" anchor="t" bIns="91425" lIns="91425" rIns="91425" tIns="91425"/>
          <a:lstStyle>
            <a:lvl1pPr algn="ctr">
              <a:spcBef>
                <a:spcPts val="0"/>
              </a:spcBef>
              <a:buClr>
                <a:schemeClr val="dk2"/>
              </a:buClr>
              <a:buSzPct val="100000"/>
              <a:buNone/>
              <a:defRPr i="1" sz="2400">
                <a:solidFill>
                  <a:schemeClr val="dk2"/>
                </a:solidFill>
              </a:defRPr>
            </a:lvl1pPr>
            <a:lvl2pPr algn="ctr">
              <a:spcBef>
                <a:spcPts val="0"/>
              </a:spcBef>
              <a:buClr>
                <a:schemeClr val="dk2"/>
              </a:buClr>
              <a:buNone/>
              <a:defRPr i="1">
                <a:solidFill>
                  <a:schemeClr val="dk2"/>
                </a:solidFill>
              </a:defRPr>
            </a:lvl2pPr>
            <a:lvl3pPr algn="ctr">
              <a:spcBef>
                <a:spcPts val="0"/>
              </a:spcBef>
              <a:buClr>
                <a:schemeClr val="dk2"/>
              </a:buClr>
              <a:buNone/>
              <a:defRPr i="1">
                <a:solidFill>
                  <a:schemeClr val="dk2"/>
                </a:solidFill>
              </a:defRPr>
            </a:lvl3pPr>
            <a:lvl4pPr algn="ctr">
              <a:spcBef>
                <a:spcPts val="0"/>
              </a:spcBef>
              <a:buClr>
                <a:schemeClr val="dk2"/>
              </a:buClr>
              <a:buSzPct val="100000"/>
              <a:buNone/>
              <a:defRPr i="1" sz="2400">
                <a:solidFill>
                  <a:schemeClr val="dk2"/>
                </a:solidFill>
              </a:defRPr>
            </a:lvl4pPr>
            <a:lvl5pPr algn="ctr">
              <a:spcBef>
                <a:spcPts val="0"/>
              </a:spcBef>
              <a:buClr>
                <a:schemeClr val="dk2"/>
              </a:buClr>
              <a:buSzPct val="100000"/>
              <a:buNone/>
              <a:defRPr i="1" sz="2400">
                <a:solidFill>
                  <a:schemeClr val="dk2"/>
                </a:solidFill>
              </a:defRPr>
            </a:lvl5pPr>
            <a:lvl6pPr algn="ctr">
              <a:spcBef>
                <a:spcPts val="0"/>
              </a:spcBef>
              <a:buClr>
                <a:schemeClr val="dk2"/>
              </a:buClr>
              <a:buSzPct val="100000"/>
              <a:buNone/>
              <a:defRPr i="1" sz="2400">
                <a:solidFill>
                  <a:schemeClr val="dk2"/>
                </a:solidFill>
              </a:defRPr>
            </a:lvl6pPr>
            <a:lvl7pPr algn="ctr">
              <a:spcBef>
                <a:spcPts val="0"/>
              </a:spcBef>
              <a:buClr>
                <a:schemeClr val="dk2"/>
              </a:buClr>
              <a:buSzPct val="100000"/>
              <a:buNone/>
              <a:defRPr i="1" sz="2400">
                <a:solidFill>
                  <a:schemeClr val="dk2"/>
                </a:solidFill>
              </a:defRPr>
            </a:lvl7pPr>
            <a:lvl8pPr algn="ctr">
              <a:spcBef>
                <a:spcPts val="0"/>
              </a:spcBef>
              <a:buClr>
                <a:schemeClr val="dk2"/>
              </a:buClr>
              <a:buSzPct val="100000"/>
              <a:buNone/>
              <a:defRPr i="1" sz="2400">
                <a:solidFill>
                  <a:schemeClr val="dk2"/>
                </a:solidFill>
              </a:defRPr>
            </a:lvl8pPr>
            <a:lvl9pPr algn="ctr">
              <a:spcBef>
                <a:spcPts val="0"/>
              </a:spcBef>
              <a:buClr>
                <a:schemeClr val="dk2"/>
              </a:buClr>
              <a:buSzPct val="100000"/>
              <a:buNone/>
              <a:defRPr i="1" sz="2400">
                <a:solidFill>
                  <a:schemeClr val="dk2"/>
                </a:solidFill>
              </a:defRPr>
            </a:lvl9pPr>
          </a:lstStyle>
          <a:p/>
        </p:txBody>
      </p:sp>
      <p:sp>
        <p:nvSpPr>
          <p:cNvPr id="14" name="Shape 14"/>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dk1"/>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5" name="Shape 15"/>
        <p:cNvGrpSpPr/>
        <p:nvPr/>
      </p:nvGrpSpPr>
      <p:grpSpPr>
        <a:xfrm>
          <a:off x="0" y="0"/>
          <a:ext cx="0" cy="0"/>
          <a:chOff x="0" y="0"/>
          <a:chExt cx="0" cy="0"/>
        </a:xfrm>
      </p:grpSpPr>
      <p:sp>
        <p:nvSpPr>
          <p:cNvPr id="16" name="Shape 16"/>
          <p:cNvSpPr/>
          <p:nvPr/>
        </p:nvSpPr>
        <p:spPr>
          <a:xfrm flipH="1" rot="10800000">
            <a:off x="0" y="1163100"/>
            <a:ext cx="9144000" cy="3980399"/>
          </a:xfrm>
          <a:prstGeom prst="rect">
            <a:avLst/>
          </a:prstGeom>
          <a:solidFill>
            <a:schemeClr val="lt1"/>
          </a:solidFill>
          <a:ln>
            <a:noFill/>
          </a:ln>
        </p:spPr>
        <p:txBody>
          <a:bodyPr anchorCtr="0" anchor="ctr" bIns="45700" lIns="91425" rIns="91425" tIns="45700">
            <a:noAutofit/>
          </a:bodyPr>
          <a:lstStyle/>
          <a:p>
            <a:pPr>
              <a:spcBef>
                <a:spcPts val="0"/>
              </a:spcBef>
              <a:buNone/>
            </a:pPr>
            <a:r>
              <a:t/>
            </a:r>
            <a:endParaRPr/>
          </a:p>
        </p:txBody>
      </p:sp>
      <p:sp>
        <p:nvSpPr>
          <p:cNvPr id="17" name="Shape 17"/>
          <p:cNvSpPr/>
          <p:nvPr/>
        </p:nvSpPr>
        <p:spPr>
          <a:xfrm flipH="1">
            <a:off x="4526627" y="571349"/>
            <a:ext cx="4617372" cy="590502"/>
          </a:xfrm>
          <a:custGeom>
            <a:pathLst>
              <a:path extrusionOk="0" h="1108924" w="4617373">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anchorCtr="0" anchor="ctr" bIns="45700" lIns="91425" rIns="91425" tIns="45700">
            <a:noAutofit/>
          </a:bodyPr>
          <a:lstStyle/>
          <a:p>
            <a:pPr>
              <a:spcBef>
                <a:spcPts val="0"/>
              </a:spcBef>
              <a:buNone/>
            </a:pPr>
            <a:r>
              <a:t/>
            </a:r>
            <a:endParaRPr/>
          </a:p>
        </p:txBody>
      </p:sp>
      <p:sp>
        <p:nvSpPr>
          <p:cNvPr id="18" name="Shape 18"/>
          <p:cNvSpPr/>
          <p:nvPr/>
        </p:nvSpPr>
        <p:spPr>
          <a:xfrm rot="10800000">
            <a:off x="4526627" y="1162132"/>
            <a:ext cx="4617372" cy="571095"/>
          </a:xfrm>
          <a:custGeom>
            <a:pathLst>
              <a:path extrusionOk="0" h="1108924" w="4617373">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anchorCtr="0" anchor="ctr" bIns="45700" lIns="91425" rIns="91425" tIns="45700">
            <a:noAutofit/>
          </a:bodyPr>
          <a:lstStyle/>
          <a:p>
            <a:pPr>
              <a:spcBef>
                <a:spcPts val="0"/>
              </a:spcBef>
              <a:buNone/>
            </a:pPr>
            <a:r>
              <a:t/>
            </a:r>
            <a:endParaRPr/>
          </a:p>
        </p:txBody>
      </p:sp>
      <p:sp>
        <p:nvSpPr>
          <p:cNvPr id="19" name="Shape 19"/>
          <p:cNvSpPr txBox="1"/>
          <p:nvPr>
            <p:ph type="title"/>
          </p:nvPr>
        </p:nvSpPr>
        <p:spPr>
          <a:xfrm>
            <a:off x="457200" y="205978"/>
            <a:ext cx="8229600" cy="857400"/>
          </a:xfrm>
          <a:prstGeom prst="rect">
            <a:avLst/>
          </a:prstGeom>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0" name="Shape 20"/>
          <p:cNvSpPr txBox="1"/>
          <p:nvPr>
            <p:ph idx="1" type="body"/>
          </p:nvPr>
        </p:nvSpPr>
        <p:spPr>
          <a:xfrm>
            <a:off x="457200" y="1200150"/>
            <a:ext cx="82296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1" name="Shape 21"/>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2" name="Shape 22"/>
        <p:cNvGrpSpPr/>
        <p:nvPr/>
      </p:nvGrpSpPr>
      <p:grpSpPr>
        <a:xfrm>
          <a:off x="0" y="0"/>
          <a:ext cx="0" cy="0"/>
          <a:chOff x="0" y="0"/>
          <a:chExt cx="0" cy="0"/>
        </a:xfrm>
      </p:grpSpPr>
      <p:sp>
        <p:nvSpPr>
          <p:cNvPr id="23" name="Shape 23"/>
          <p:cNvSpPr/>
          <p:nvPr/>
        </p:nvSpPr>
        <p:spPr>
          <a:xfrm flipH="1" rot="10800000">
            <a:off x="0" y="1163100"/>
            <a:ext cx="9144000" cy="3980399"/>
          </a:xfrm>
          <a:prstGeom prst="rect">
            <a:avLst/>
          </a:prstGeom>
          <a:solidFill>
            <a:schemeClr val="lt1"/>
          </a:solidFill>
          <a:ln>
            <a:noFill/>
          </a:ln>
        </p:spPr>
        <p:txBody>
          <a:bodyPr anchorCtr="0" anchor="ctr" bIns="45700" lIns="91425" rIns="91425" tIns="45700">
            <a:noAutofit/>
          </a:bodyPr>
          <a:lstStyle/>
          <a:p>
            <a:pPr>
              <a:spcBef>
                <a:spcPts val="0"/>
              </a:spcBef>
              <a:buNone/>
            </a:pPr>
            <a:r>
              <a:t/>
            </a:r>
            <a:endParaRPr/>
          </a:p>
        </p:txBody>
      </p:sp>
      <p:sp>
        <p:nvSpPr>
          <p:cNvPr id="24" name="Shape 24"/>
          <p:cNvSpPr/>
          <p:nvPr/>
        </p:nvSpPr>
        <p:spPr>
          <a:xfrm rot="10800000">
            <a:off x="4526627" y="1162132"/>
            <a:ext cx="4617372" cy="571095"/>
          </a:xfrm>
          <a:custGeom>
            <a:pathLst>
              <a:path extrusionOk="0" h="1108924" w="4617373">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anchorCtr="0" anchor="ctr" bIns="45700" lIns="91425" rIns="91425" tIns="45700">
            <a:noAutofit/>
          </a:bodyPr>
          <a:lstStyle/>
          <a:p>
            <a:pPr>
              <a:spcBef>
                <a:spcPts val="0"/>
              </a:spcBef>
              <a:buNone/>
            </a:pPr>
            <a:r>
              <a:t/>
            </a:r>
            <a:endParaRPr/>
          </a:p>
        </p:txBody>
      </p:sp>
      <p:sp>
        <p:nvSpPr>
          <p:cNvPr id="25" name="Shape 25"/>
          <p:cNvSpPr txBox="1"/>
          <p:nvPr>
            <p:ph type="title"/>
          </p:nvPr>
        </p:nvSpPr>
        <p:spPr>
          <a:xfrm>
            <a:off x="457200" y="205978"/>
            <a:ext cx="8229600" cy="857400"/>
          </a:xfrm>
          <a:prstGeom prst="rect">
            <a:avLst/>
          </a:prstGeom>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6" name="Shape 26"/>
          <p:cNvSpPr txBox="1"/>
          <p:nvPr>
            <p:ph idx="1" type="body"/>
          </p:nvPr>
        </p:nvSpPr>
        <p:spPr>
          <a:xfrm>
            <a:off x="457200"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7" name="Shape 27"/>
          <p:cNvSpPr/>
          <p:nvPr/>
        </p:nvSpPr>
        <p:spPr>
          <a:xfrm flipH="1">
            <a:off x="4526627" y="571349"/>
            <a:ext cx="4617372" cy="590502"/>
          </a:xfrm>
          <a:custGeom>
            <a:pathLst>
              <a:path extrusionOk="0" h="1108924" w="4617373">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anchorCtr="0" anchor="ctr" bIns="45700" lIns="91425" rIns="91425" tIns="45700">
            <a:noAutofit/>
          </a:bodyPr>
          <a:lstStyle/>
          <a:p>
            <a:pPr>
              <a:spcBef>
                <a:spcPts val="0"/>
              </a:spcBef>
              <a:buNone/>
            </a:pPr>
            <a:r>
              <a:t/>
            </a:r>
            <a:endParaRPr/>
          </a:p>
        </p:txBody>
      </p:sp>
      <p:sp>
        <p:nvSpPr>
          <p:cNvPr id="28" name="Shape 28"/>
          <p:cNvSpPr txBox="1"/>
          <p:nvPr>
            <p:ph idx="2" type="body"/>
          </p:nvPr>
        </p:nvSpPr>
        <p:spPr>
          <a:xfrm>
            <a:off x="4692273"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9" name="Shape 29"/>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0" name="Shape 30"/>
        <p:cNvGrpSpPr/>
        <p:nvPr/>
      </p:nvGrpSpPr>
      <p:grpSpPr>
        <a:xfrm>
          <a:off x="0" y="0"/>
          <a:ext cx="0" cy="0"/>
          <a:chOff x="0" y="0"/>
          <a:chExt cx="0" cy="0"/>
        </a:xfrm>
      </p:grpSpPr>
      <p:sp>
        <p:nvSpPr>
          <p:cNvPr id="31" name="Shape 31"/>
          <p:cNvSpPr/>
          <p:nvPr/>
        </p:nvSpPr>
        <p:spPr>
          <a:xfrm flipH="1" rot="10800000">
            <a:off x="0" y="1163100"/>
            <a:ext cx="9144000" cy="3980399"/>
          </a:xfrm>
          <a:prstGeom prst="rect">
            <a:avLst/>
          </a:prstGeom>
          <a:solidFill>
            <a:schemeClr val="lt1"/>
          </a:solidFill>
          <a:ln>
            <a:noFill/>
          </a:ln>
        </p:spPr>
        <p:txBody>
          <a:bodyPr anchorCtr="0" anchor="ctr" bIns="45700" lIns="91425" rIns="91425" tIns="45700">
            <a:noAutofit/>
          </a:bodyPr>
          <a:lstStyle/>
          <a:p>
            <a:pPr>
              <a:spcBef>
                <a:spcPts val="0"/>
              </a:spcBef>
              <a:buNone/>
            </a:pPr>
            <a:r>
              <a:t/>
            </a:r>
            <a:endParaRPr/>
          </a:p>
        </p:txBody>
      </p:sp>
      <p:sp>
        <p:nvSpPr>
          <p:cNvPr id="32" name="Shape 32"/>
          <p:cNvSpPr/>
          <p:nvPr/>
        </p:nvSpPr>
        <p:spPr>
          <a:xfrm flipH="1">
            <a:off x="4526627" y="571349"/>
            <a:ext cx="4617372" cy="590502"/>
          </a:xfrm>
          <a:custGeom>
            <a:pathLst>
              <a:path extrusionOk="0" h="1108924" w="4617373">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anchorCtr="0" anchor="ctr" bIns="45700" lIns="91425" rIns="91425" tIns="45700">
            <a:noAutofit/>
          </a:bodyPr>
          <a:lstStyle/>
          <a:p>
            <a:pPr>
              <a:spcBef>
                <a:spcPts val="0"/>
              </a:spcBef>
              <a:buNone/>
            </a:pPr>
            <a:r>
              <a:t/>
            </a:r>
            <a:endParaRPr/>
          </a:p>
        </p:txBody>
      </p:sp>
      <p:sp>
        <p:nvSpPr>
          <p:cNvPr id="33" name="Shape 33"/>
          <p:cNvSpPr txBox="1"/>
          <p:nvPr>
            <p:ph type="title"/>
          </p:nvPr>
        </p:nvSpPr>
        <p:spPr>
          <a:xfrm>
            <a:off x="457200" y="205978"/>
            <a:ext cx="8229600" cy="857400"/>
          </a:xfrm>
          <a:prstGeom prst="rect">
            <a:avLst/>
          </a:prstGeom>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4" name="Shape 34"/>
          <p:cNvSpPr/>
          <p:nvPr/>
        </p:nvSpPr>
        <p:spPr>
          <a:xfrm rot="10800000">
            <a:off x="4526627" y="1162132"/>
            <a:ext cx="4617372" cy="571095"/>
          </a:xfrm>
          <a:custGeom>
            <a:pathLst>
              <a:path extrusionOk="0" h="1108924" w="4617373">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anchorCtr="0" anchor="ctr" bIns="45700" lIns="91425" rIns="91425" tIns="45700">
            <a:noAutofit/>
          </a:bodyPr>
          <a:lstStyle/>
          <a:p>
            <a:pPr>
              <a:spcBef>
                <a:spcPts val="0"/>
              </a:spcBef>
              <a:buNone/>
            </a:pPr>
            <a:r>
              <a:t/>
            </a:r>
            <a:endParaRPr/>
          </a:p>
        </p:txBody>
      </p:sp>
      <p:sp>
        <p:nvSpPr>
          <p:cNvPr id="35" name="Shape 35"/>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dk1"/>
                </a:solidFil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36" name="Shape 36"/>
        <p:cNvGrpSpPr/>
        <p:nvPr/>
      </p:nvGrpSpPr>
      <p:grpSpPr>
        <a:xfrm>
          <a:off x="0" y="0"/>
          <a:ext cx="0" cy="0"/>
          <a:chOff x="0" y="0"/>
          <a:chExt cx="0" cy="0"/>
        </a:xfrm>
      </p:grpSpPr>
      <p:sp>
        <p:nvSpPr>
          <p:cNvPr id="37" name="Shape 37"/>
          <p:cNvSpPr/>
          <p:nvPr/>
        </p:nvSpPr>
        <p:spPr>
          <a:xfrm flipH="1" rot="10800000">
            <a:off x="0" y="4412699"/>
            <a:ext cx="9144000" cy="730799"/>
          </a:xfrm>
          <a:prstGeom prst="rect">
            <a:avLst/>
          </a:prstGeom>
          <a:solidFill>
            <a:schemeClr val="lt1"/>
          </a:solidFill>
          <a:ln>
            <a:noFill/>
          </a:ln>
        </p:spPr>
        <p:txBody>
          <a:bodyPr anchorCtr="0" anchor="ctr" bIns="45700" lIns="91425" rIns="91425" tIns="45700">
            <a:noAutofit/>
          </a:bodyPr>
          <a:lstStyle/>
          <a:p>
            <a:pPr>
              <a:spcBef>
                <a:spcPts val="0"/>
              </a:spcBef>
              <a:buNone/>
            </a:pPr>
            <a:r>
              <a:t/>
            </a:r>
            <a:endParaRPr/>
          </a:p>
        </p:txBody>
      </p:sp>
      <p:sp>
        <p:nvSpPr>
          <p:cNvPr id="38" name="Shape 38"/>
          <p:cNvSpPr/>
          <p:nvPr/>
        </p:nvSpPr>
        <p:spPr>
          <a:xfrm flipH="1">
            <a:off x="4526627" y="3820834"/>
            <a:ext cx="4617372" cy="590502"/>
          </a:xfrm>
          <a:custGeom>
            <a:pathLst>
              <a:path extrusionOk="0" h="1108924" w="4617373">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anchorCtr="0" anchor="ctr" bIns="45700" lIns="91425" rIns="91425" tIns="45700">
            <a:noAutofit/>
          </a:bodyPr>
          <a:lstStyle/>
          <a:p>
            <a:pPr>
              <a:spcBef>
                <a:spcPts val="0"/>
              </a:spcBef>
              <a:buNone/>
            </a:pPr>
            <a:r>
              <a:t/>
            </a:r>
            <a:endParaRPr/>
          </a:p>
        </p:txBody>
      </p:sp>
      <p:sp>
        <p:nvSpPr>
          <p:cNvPr id="39" name="Shape 39"/>
          <p:cNvSpPr/>
          <p:nvPr/>
        </p:nvSpPr>
        <p:spPr>
          <a:xfrm rot="10800000">
            <a:off x="4526627" y="4411617"/>
            <a:ext cx="4617372" cy="571095"/>
          </a:xfrm>
          <a:custGeom>
            <a:pathLst>
              <a:path extrusionOk="0" h="1108924" w="4617373">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anchorCtr="0" anchor="ctr" bIns="45700" lIns="91425" rIns="91425" tIns="45700">
            <a:noAutofit/>
          </a:bodyPr>
          <a:lstStyle/>
          <a:p>
            <a:pPr>
              <a:spcBef>
                <a:spcPts val="0"/>
              </a:spcBef>
              <a:buNone/>
            </a:pPr>
            <a:r>
              <a:t/>
            </a:r>
            <a:endParaRPr/>
          </a:p>
        </p:txBody>
      </p:sp>
      <p:sp>
        <p:nvSpPr>
          <p:cNvPr id="40" name="Shape 40"/>
          <p:cNvSpPr txBox="1"/>
          <p:nvPr>
            <p:ph idx="1" type="body"/>
          </p:nvPr>
        </p:nvSpPr>
        <p:spPr>
          <a:xfrm>
            <a:off x="457200" y="4421726"/>
            <a:ext cx="8229600" cy="505200"/>
          </a:xfrm>
          <a:prstGeom prst="rect">
            <a:avLst/>
          </a:prstGeom>
        </p:spPr>
        <p:txBody>
          <a:bodyPr anchorCtr="0" anchor="ctr" bIns="91425" lIns="91425" rIns="91425" tIns="91425"/>
          <a:lstStyle>
            <a:lvl1pPr>
              <a:spcBef>
                <a:spcPts val="0"/>
              </a:spcBef>
              <a:buClr>
                <a:schemeClr val="dk2"/>
              </a:buClr>
              <a:buSzPct val="100000"/>
              <a:buNone/>
              <a:defRPr i="1" sz="2400">
                <a:solidFill>
                  <a:schemeClr val="dk2"/>
                </a:solidFill>
              </a:defRPr>
            </a:lvl1pPr>
          </a:lstStyle>
          <a:p/>
        </p:txBody>
      </p:sp>
      <p:sp>
        <p:nvSpPr>
          <p:cNvPr id="41" name="Shape 41"/>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2" name="Shape 42"/>
        <p:cNvGrpSpPr/>
        <p:nvPr/>
      </p:nvGrpSpPr>
      <p:grpSpPr>
        <a:xfrm>
          <a:off x="0" y="0"/>
          <a:ext cx="0" cy="0"/>
          <a:chOff x="0" y="0"/>
          <a:chExt cx="0" cy="0"/>
        </a:xfrm>
      </p:grpSpPr>
      <p:sp>
        <p:nvSpPr>
          <p:cNvPr id="43" name="Shape 43"/>
          <p:cNvSpPr/>
          <p:nvPr/>
        </p:nvSpPr>
        <p:spPr>
          <a:xfrm>
            <a:off x="6676" y="76256"/>
            <a:ext cx="9134130" cy="5054792"/>
          </a:xfrm>
          <a:custGeom>
            <a:pathLst>
              <a:path extrusionOk="0" h="6739723" w="9157023">
                <a:moveTo>
                  <a:pt x="1629" y="0"/>
                </a:moveTo>
                <a:lnTo>
                  <a:pt x="9157023" y="4340980"/>
                </a:lnTo>
                <a:lnTo>
                  <a:pt x="1593" y="6739723"/>
                </a:lnTo>
                <a:cubicBezTo>
                  <a:pt x="-3941" y="5123960"/>
                  <a:pt x="7163" y="1615763"/>
                  <a:pt x="1629" y="0"/>
                </a:cubicBezTo>
                <a:close/>
              </a:path>
            </a:pathLst>
          </a:custGeom>
          <a:solidFill>
            <a:srgbClr val="FFFFFF">
              <a:alpha val="6666"/>
            </a:srgbClr>
          </a:solidFill>
          <a:ln>
            <a:noFill/>
          </a:ln>
        </p:spPr>
        <p:txBody>
          <a:bodyPr anchorCtr="0" anchor="ctr" bIns="45700" lIns="91425" rIns="91425" tIns="45700">
            <a:noAutofit/>
          </a:bodyPr>
          <a:lstStyle/>
          <a:p>
            <a:pPr>
              <a:spcBef>
                <a:spcPts val="0"/>
              </a:spcBef>
              <a:buNone/>
            </a:pPr>
            <a:r>
              <a:t/>
            </a:r>
            <a:endParaRPr/>
          </a:p>
        </p:txBody>
      </p:sp>
      <p:sp>
        <p:nvSpPr>
          <p:cNvPr id="44" name="Shape 44"/>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45" name="Shape 45"/>
        <p:cNvGrpSpPr/>
        <p:nvPr/>
      </p:nvGrpSpPr>
      <p:grpSpPr>
        <a:xfrm>
          <a:off x="0" y="0"/>
          <a:ext cx="0" cy="0"/>
          <a:chOff x="0" y="0"/>
          <a:chExt cx="0" cy="0"/>
        </a:xfrm>
      </p:grpSpPr>
      <p:sp>
        <p:nvSpPr>
          <p:cNvPr id="46" name="Shape 46"/>
          <p:cNvSpPr txBox="1"/>
          <p:nvPr>
            <p:ph type="title"/>
          </p:nvPr>
        </p:nvSpPr>
        <p:spPr>
          <a:xfrm>
            <a:off x="484583" y="339538"/>
            <a:ext cx="7053600" cy="1050300"/>
          </a:xfrm>
          <a:prstGeom prst="rect">
            <a:avLst/>
          </a:prstGeom>
          <a:noFill/>
          <a:ln>
            <a:noFill/>
          </a:ln>
        </p:spPr>
        <p:txBody>
          <a:bodyPr anchorCtr="0" anchor="t" bIns="91425" lIns="91425" rIns="91425" tIns="91425"/>
          <a:lstStyle>
            <a:lvl1pPr rtl="0" algn="l">
              <a:spcBef>
                <a:spcPts val="0"/>
              </a:spcBef>
              <a:buClr>
                <a:schemeClr val="lt2"/>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7" name="Shape 47"/>
          <p:cNvSpPr txBox="1"/>
          <p:nvPr>
            <p:ph idx="1" type="body"/>
          </p:nvPr>
        </p:nvSpPr>
        <p:spPr>
          <a:xfrm>
            <a:off x="827483" y="1539688"/>
            <a:ext cx="6709799" cy="3146700"/>
          </a:xfrm>
          <a:prstGeom prst="rect">
            <a:avLst/>
          </a:prstGeom>
          <a:noFill/>
          <a:ln>
            <a:noFill/>
          </a:ln>
        </p:spPr>
        <p:txBody>
          <a:bodyPr anchorCtr="0" anchor="t" bIns="91425" lIns="91425" rIns="91425" tIns="91425"/>
          <a:lstStyle>
            <a:lvl1pPr indent="-177800" marL="254000" rtl="0" algn="l">
              <a:spcBef>
                <a:spcPts val="800"/>
              </a:spcBef>
              <a:spcAft>
                <a:spcPts val="0"/>
              </a:spcAft>
              <a:buClr>
                <a:srgbClr val="9098C9"/>
              </a:buClr>
              <a:buFont typeface="Noto Symbol"/>
              <a:buChar char=""/>
              <a:defRPr/>
            </a:lvl1pPr>
            <a:lvl2pPr indent="-152400" marL="558800" rtl="0" algn="l">
              <a:spcBef>
                <a:spcPts val="800"/>
              </a:spcBef>
              <a:spcAft>
                <a:spcPts val="0"/>
              </a:spcAft>
              <a:buClr>
                <a:srgbClr val="9098C9"/>
              </a:buClr>
              <a:buFont typeface="Noto Symbol"/>
              <a:buChar char=""/>
              <a:defRPr/>
            </a:lvl2pPr>
            <a:lvl3pPr indent="-114300" marL="863600" rtl="0" algn="l">
              <a:spcBef>
                <a:spcPts val="800"/>
              </a:spcBef>
              <a:spcAft>
                <a:spcPts val="0"/>
              </a:spcAft>
              <a:buClr>
                <a:srgbClr val="9098C9"/>
              </a:buClr>
              <a:buFont typeface="Noto Symbol"/>
              <a:buChar char=""/>
              <a:defRPr/>
            </a:lvl3pPr>
            <a:lvl4pPr indent="-127000" marL="1206500" rtl="0" algn="l">
              <a:spcBef>
                <a:spcPts val="800"/>
              </a:spcBef>
              <a:spcAft>
                <a:spcPts val="0"/>
              </a:spcAft>
              <a:buClr>
                <a:srgbClr val="9098C9"/>
              </a:buClr>
              <a:buFont typeface="Noto Symbol"/>
              <a:buChar char=""/>
              <a:defRPr/>
            </a:lvl4pPr>
            <a:lvl5pPr indent="-127000" marL="1549400" rtl="0" algn="l">
              <a:spcBef>
                <a:spcPts val="800"/>
              </a:spcBef>
              <a:spcAft>
                <a:spcPts val="0"/>
              </a:spcAft>
              <a:buClr>
                <a:srgbClr val="9098C9"/>
              </a:buClr>
              <a:buFont typeface="Noto Symbol"/>
              <a:buChar char=""/>
              <a:defRPr/>
            </a:lvl5pPr>
            <a:lvl6pPr indent="-127000" marL="1879600" rtl="0" algn="l">
              <a:spcBef>
                <a:spcPts val="800"/>
              </a:spcBef>
              <a:spcAft>
                <a:spcPts val="0"/>
              </a:spcAft>
              <a:buClr>
                <a:srgbClr val="9098C9"/>
              </a:buClr>
              <a:buFont typeface="Noto Symbol"/>
              <a:buChar char=""/>
              <a:defRPr/>
            </a:lvl6pPr>
            <a:lvl7pPr indent="-127000" marL="2235200" rtl="0" algn="l">
              <a:spcBef>
                <a:spcPts val="800"/>
              </a:spcBef>
              <a:spcAft>
                <a:spcPts val="0"/>
              </a:spcAft>
              <a:buClr>
                <a:srgbClr val="9098C9"/>
              </a:buClr>
              <a:buFont typeface="Noto Symbol"/>
              <a:buChar char=""/>
              <a:defRPr/>
            </a:lvl7pPr>
            <a:lvl8pPr indent="-127000" marL="2578100" rtl="0" algn="l">
              <a:spcBef>
                <a:spcPts val="800"/>
              </a:spcBef>
              <a:spcAft>
                <a:spcPts val="0"/>
              </a:spcAft>
              <a:buClr>
                <a:srgbClr val="9098C9"/>
              </a:buClr>
              <a:buFont typeface="Noto Symbol"/>
              <a:buChar char=""/>
              <a:defRPr/>
            </a:lvl8pPr>
            <a:lvl9pPr indent="-127000" marL="2921000" rtl="0" algn="l">
              <a:spcBef>
                <a:spcPts val="800"/>
              </a:spcBef>
              <a:spcAft>
                <a:spcPts val="0"/>
              </a:spcAft>
              <a:buClr>
                <a:srgbClr val="9098C9"/>
              </a:buClr>
              <a:buFont typeface="Noto Symbol"/>
              <a:buChar char=""/>
              <a:defRPr/>
            </a:lvl9pPr>
          </a:lstStyle>
          <a:p/>
        </p:txBody>
      </p:sp>
      <p:sp>
        <p:nvSpPr>
          <p:cNvPr id="48" name="Shape 48"/>
          <p:cNvSpPr txBox="1"/>
          <p:nvPr>
            <p:ph idx="10" type="dt"/>
          </p:nvPr>
        </p:nvSpPr>
        <p:spPr>
          <a:xfrm rot="5400000">
            <a:off x="7616803" y="1342950"/>
            <a:ext cx="742800" cy="228600"/>
          </a:xfrm>
          <a:prstGeom prst="rect">
            <a:avLst/>
          </a:prstGeom>
          <a:noFill/>
          <a:ln>
            <a:noFill/>
          </a:ln>
        </p:spPr>
        <p:txBody>
          <a:bodyPr anchorCtr="0" anchor="t" bIns="91425" lIns="91425" rIns="91425" tIns="91425"/>
          <a:lstStyle>
            <a:lvl1pPr indent="0" marL="0" marR="0" rtl="0" algn="l">
              <a:spcBef>
                <a:spcPts val="0"/>
              </a:spcBef>
              <a:defRPr/>
            </a:lvl1pPr>
            <a:lvl2pPr indent="0" marL="342900" marR="0" rtl="0" algn="l">
              <a:spcBef>
                <a:spcPts val="0"/>
              </a:spcBef>
              <a:defRPr/>
            </a:lvl2pPr>
            <a:lvl3pPr indent="0" marL="685800" marR="0" rtl="0" algn="l">
              <a:spcBef>
                <a:spcPts val="0"/>
              </a:spcBef>
              <a:defRPr/>
            </a:lvl3pPr>
            <a:lvl4pPr indent="0" marL="1028700" marR="0" rtl="0" algn="l">
              <a:spcBef>
                <a:spcPts val="0"/>
              </a:spcBef>
              <a:defRPr/>
            </a:lvl4pPr>
            <a:lvl5pPr indent="0" marL="1371600" marR="0" rtl="0" algn="l">
              <a:spcBef>
                <a:spcPts val="0"/>
              </a:spcBef>
              <a:defRPr/>
            </a:lvl5pPr>
            <a:lvl6pPr indent="0" marL="1714500" marR="0" rtl="0" algn="l">
              <a:spcBef>
                <a:spcPts val="0"/>
              </a:spcBef>
              <a:defRPr/>
            </a:lvl6pPr>
            <a:lvl7pPr indent="0" marL="2057400" marR="0" rtl="0" algn="l">
              <a:spcBef>
                <a:spcPts val="0"/>
              </a:spcBef>
              <a:defRPr/>
            </a:lvl7pPr>
            <a:lvl8pPr indent="0" marL="2400300" marR="0" rtl="0" algn="l">
              <a:spcBef>
                <a:spcPts val="0"/>
              </a:spcBef>
              <a:defRPr/>
            </a:lvl8pPr>
            <a:lvl9pPr indent="0" marL="2743200" marR="0" rtl="0" algn="l">
              <a:spcBef>
                <a:spcPts val="0"/>
              </a:spcBef>
              <a:defRPr/>
            </a:lvl9pPr>
          </a:lstStyle>
          <a:p/>
        </p:txBody>
      </p:sp>
      <p:sp>
        <p:nvSpPr>
          <p:cNvPr id="49" name="Shape 49"/>
          <p:cNvSpPr txBox="1"/>
          <p:nvPr>
            <p:ph idx="11" type="ftr"/>
          </p:nvPr>
        </p:nvSpPr>
        <p:spPr>
          <a:xfrm rot="5400000">
            <a:off x="6713753" y="2418900"/>
            <a:ext cx="2894700" cy="228600"/>
          </a:xfrm>
          <a:prstGeom prst="rect">
            <a:avLst/>
          </a:prstGeom>
          <a:noFill/>
          <a:ln>
            <a:noFill/>
          </a:ln>
        </p:spPr>
        <p:txBody>
          <a:bodyPr anchorCtr="0" anchor="b" bIns="91425" lIns="91425" rIns="91425" tIns="91425"/>
          <a:lstStyle>
            <a:lvl1pPr indent="0" marL="0" marR="0" rtl="0" algn="l">
              <a:spcBef>
                <a:spcPts val="0"/>
              </a:spcBef>
              <a:defRPr/>
            </a:lvl1pPr>
            <a:lvl2pPr indent="0" marL="342900" marR="0" rtl="0" algn="l">
              <a:spcBef>
                <a:spcPts val="0"/>
              </a:spcBef>
              <a:defRPr/>
            </a:lvl2pPr>
            <a:lvl3pPr indent="0" marL="685800" marR="0" rtl="0" algn="l">
              <a:spcBef>
                <a:spcPts val="0"/>
              </a:spcBef>
              <a:defRPr/>
            </a:lvl3pPr>
            <a:lvl4pPr indent="0" marL="1028700" marR="0" rtl="0" algn="l">
              <a:spcBef>
                <a:spcPts val="0"/>
              </a:spcBef>
              <a:defRPr/>
            </a:lvl4pPr>
            <a:lvl5pPr indent="0" marL="1371600" marR="0" rtl="0" algn="l">
              <a:spcBef>
                <a:spcPts val="0"/>
              </a:spcBef>
              <a:defRPr/>
            </a:lvl5pPr>
            <a:lvl6pPr indent="0" marL="1714500" marR="0" rtl="0" algn="l">
              <a:spcBef>
                <a:spcPts val="0"/>
              </a:spcBef>
              <a:defRPr/>
            </a:lvl6pPr>
            <a:lvl7pPr indent="0" marL="2057400" marR="0" rtl="0" algn="l">
              <a:spcBef>
                <a:spcPts val="0"/>
              </a:spcBef>
              <a:defRPr/>
            </a:lvl7pPr>
            <a:lvl8pPr indent="0" marL="2400300" marR="0" rtl="0" algn="l">
              <a:spcBef>
                <a:spcPts val="0"/>
              </a:spcBef>
              <a:defRPr/>
            </a:lvl8pPr>
            <a:lvl9pPr indent="0" marL="2743200" marR="0" rtl="0" algn="l">
              <a:spcBef>
                <a:spcPts val="0"/>
              </a:spcBef>
              <a:defRPr/>
            </a:lvl9pPr>
          </a:lstStyle>
          <a:p/>
        </p:txBody>
      </p:sp>
      <p:sp>
        <p:nvSpPr>
          <p:cNvPr id="50" name="Shape 50"/>
          <p:cNvSpPr txBox="1"/>
          <p:nvPr>
            <p:ph idx="12" type="sldNum"/>
          </p:nvPr>
        </p:nvSpPr>
        <p:spPr>
          <a:xfrm>
            <a:off x="7764404" y="221796"/>
            <a:ext cx="628499" cy="575699"/>
          </a:xfrm>
          <a:prstGeom prst="rect">
            <a:avLst/>
          </a:prstGeom>
          <a:noFill/>
          <a:ln>
            <a:noFill/>
          </a:ln>
        </p:spPr>
        <p:txBody>
          <a:bodyPr anchorCtr="0" anchor="b" bIns="34275" lIns="68575" rIns="68575" tIns="34275">
            <a:noAutofit/>
          </a:bodyPr>
          <a:lstStyle/>
          <a:p>
            <a:pPr indent="0" lvl="0" marL="0" marR="0" rtl="0" algn="ctr">
              <a:spcBef>
                <a:spcPts val="0"/>
              </a:spcBef>
              <a:buSzPct val="25000"/>
              <a:buNone/>
            </a:pPr>
            <a:fld id="{00000000-1234-1234-1234-123412341234}" type="slidenum">
              <a:rPr b="0" baseline="0" i="0" lang="en" sz="2100" u="none" cap="none" strike="noStrike">
                <a:solidFill>
                  <a:srgbClr val="FFFFFF"/>
                </a:solidFill>
                <a:latin typeface="Questrial"/>
                <a:ea typeface="Questrial"/>
                <a:cs typeface="Questrial"/>
                <a:sym typeface="Quest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51" name="Shape 51"/>
        <p:cNvGrpSpPr/>
        <p:nvPr/>
      </p:nvGrpSpPr>
      <p:grpSpPr>
        <a:xfrm>
          <a:off x="0" y="0"/>
          <a:ext cx="0" cy="0"/>
          <a:chOff x="0" y="0"/>
          <a:chExt cx="0" cy="0"/>
        </a:xfrm>
      </p:grpSpPr>
      <p:sp>
        <p:nvSpPr>
          <p:cNvPr id="52" name="Shape 52"/>
          <p:cNvSpPr txBox="1"/>
          <p:nvPr>
            <p:ph type="title"/>
          </p:nvPr>
        </p:nvSpPr>
        <p:spPr>
          <a:xfrm>
            <a:off x="866216" y="2146299"/>
            <a:ext cx="6619199" cy="1436699"/>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3" name="Shape 53"/>
          <p:cNvSpPr txBox="1"/>
          <p:nvPr>
            <p:ph idx="1" type="body"/>
          </p:nvPr>
        </p:nvSpPr>
        <p:spPr>
          <a:xfrm>
            <a:off x="866216" y="3583035"/>
            <a:ext cx="6619199" cy="645300"/>
          </a:xfrm>
          <a:prstGeom prst="rect">
            <a:avLst/>
          </a:prstGeom>
          <a:noFill/>
          <a:ln>
            <a:noFill/>
          </a:ln>
        </p:spPr>
        <p:txBody>
          <a:bodyPr anchorCtr="0" anchor="t" bIns="91425" lIns="91425" rIns="91425" tIns="91425"/>
          <a:lstStyle>
            <a:lvl1pPr indent="0" marL="0" rtl="0" algn="l">
              <a:spcBef>
                <a:spcPts val="0"/>
              </a:spcBef>
              <a:buClr>
                <a:srgbClr val="9098C9"/>
              </a:buClr>
              <a:buFont typeface="Questrial"/>
              <a:buNone/>
              <a:defRPr/>
            </a:lvl1pPr>
            <a:lvl2pPr indent="0" marL="342900" rtl="0">
              <a:spcBef>
                <a:spcPts val="0"/>
              </a:spcBef>
              <a:buClr>
                <a:schemeClr val="lt1"/>
              </a:buClr>
              <a:buFont typeface="Questrial"/>
              <a:buNone/>
              <a:defRPr/>
            </a:lvl2pPr>
            <a:lvl3pPr indent="0" marL="685800" rtl="0">
              <a:spcBef>
                <a:spcPts val="0"/>
              </a:spcBef>
              <a:buClr>
                <a:schemeClr val="lt1"/>
              </a:buClr>
              <a:buFont typeface="Questrial"/>
              <a:buNone/>
              <a:defRPr/>
            </a:lvl3pPr>
            <a:lvl4pPr indent="0" marL="1028700" rtl="0">
              <a:spcBef>
                <a:spcPts val="0"/>
              </a:spcBef>
              <a:buClr>
                <a:schemeClr val="lt1"/>
              </a:buClr>
              <a:buFont typeface="Questrial"/>
              <a:buNone/>
              <a:defRPr/>
            </a:lvl4pPr>
            <a:lvl5pPr indent="0" marL="1371600" rtl="0">
              <a:spcBef>
                <a:spcPts val="0"/>
              </a:spcBef>
              <a:buClr>
                <a:schemeClr val="lt1"/>
              </a:buClr>
              <a:buFont typeface="Questrial"/>
              <a:buNone/>
              <a:defRPr/>
            </a:lvl5pPr>
            <a:lvl6pPr indent="0" marL="1714500" rtl="0">
              <a:spcBef>
                <a:spcPts val="0"/>
              </a:spcBef>
              <a:buClr>
                <a:schemeClr val="lt1"/>
              </a:buClr>
              <a:buFont typeface="Questrial"/>
              <a:buNone/>
              <a:defRPr/>
            </a:lvl6pPr>
            <a:lvl7pPr indent="0" marL="2057400" rtl="0">
              <a:spcBef>
                <a:spcPts val="0"/>
              </a:spcBef>
              <a:buClr>
                <a:schemeClr val="lt1"/>
              </a:buClr>
              <a:buFont typeface="Questrial"/>
              <a:buNone/>
              <a:defRPr/>
            </a:lvl7pPr>
            <a:lvl8pPr indent="0" marL="2400300" rtl="0">
              <a:spcBef>
                <a:spcPts val="0"/>
              </a:spcBef>
              <a:buClr>
                <a:schemeClr val="lt1"/>
              </a:buClr>
              <a:buFont typeface="Questrial"/>
              <a:buNone/>
              <a:defRPr/>
            </a:lvl8pPr>
            <a:lvl9pPr indent="0" marL="2743200" rtl="0">
              <a:spcBef>
                <a:spcPts val="0"/>
              </a:spcBef>
              <a:buClr>
                <a:schemeClr val="lt1"/>
              </a:buClr>
              <a:buFont typeface="Questrial"/>
              <a:buNone/>
              <a:defRPr/>
            </a:lvl9pPr>
          </a:lstStyle>
          <a:p/>
        </p:txBody>
      </p:sp>
      <p:sp>
        <p:nvSpPr>
          <p:cNvPr id="54" name="Shape 54"/>
          <p:cNvSpPr txBox="1"/>
          <p:nvPr>
            <p:ph idx="10" type="dt"/>
          </p:nvPr>
        </p:nvSpPr>
        <p:spPr>
          <a:xfrm rot="5400000">
            <a:off x="7616803" y="1342950"/>
            <a:ext cx="742800" cy="228600"/>
          </a:xfrm>
          <a:prstGeom prst="rect">
            <a:avLst/>
          </a:prstGeom>
          <a:noFill/>
          <a:ln>
            <a:noFill/>
          </a:ln>
        </p:spPr>
        <p:txBody>
          <a:bodyPr anchorCtr="0" anchor="t" bIns="91425" lIns="91425" rIns="91425" tIns="91425"/>
          <a:lstStyle>
            <a:lvl1pPr indent="0" marL="0" marR="0" rtl="0" algn="l">
              <a:spcBef>
                <a:spcPts val="0"/>
              </a:spcBef>
              <a:defRPr/>
            </a:lvl1pPr>
            <a:lvl2pPr indent="0" marL="342900" marR="0" rtl="0" algn="l">
              <a:spcBef>
                <a:spcPts val="0"/>
              </a:spcBef>
              <a:defRPr/>
            </a:lvl2pPr>
            <a:lvl3pPr indent="0" marL="685800" marR="0" rtl="0" algn="l">
              <a:spcBef>
                <a:spcPts val="0"/>
              </a:spcBef>
              <a:defRPr/>
            </a:lvl3pPr>
            <a:lvl4pPr indent="0" marL="1028700" marR="0" rtl="0" algn="l">
              <a:spcBef>
                <a:spcPts val="0"/>
              </a:spcBef>
              <a:defRPr/>
            </a:lvl4pPr>
            <a:lvl5pPr indent="0" marL="1371600" marR="0" rtl="0" algn="l">
              <a:spcBef>
                <a:spcPts val="0"/>
              </a:spcBef>
              <a:defRPr/>
            </a:lvl5pPr>
            <a:lvl6pPr indent="0" marL="1714500" marR="0" rtl="0" algn="l">
              <a:spcBef>
                <a:spcPts val="0"/>
              </a:spcBef>
              <a:defRPr/>
            </a:lvl6pPr>
            <a:lvl7pPr indent="0" marL="2057400" marR="0" rtl="0" algn="l">
              <a:spcBef>
                <a:spcPts val="0"/>
              </a:spcBef>
              <a:defRPr/>
            </a:lvl7pPr>
            <a:lvl8pPr indent="0" marL="2400300" marR="0" rtl="0" algn="l">
              <a:spcBef>
                <a:spcPts val="0"/>
              </a:spcBef>
              <a:defRPr/>
            </a:lvl8pPr>
            <a:lvl9pPr indent="0" marL="2743200" marR="0" rtl="0" algn="l">
              <a:spcBef>
                <a:spcPts val="0"/>
              </a:spcBef>
              <a:defRPr/>
            </a:lvl9pPr>
          </a:lstStyle>
          <a:p/>
        </p:txBody>
      </p:sp>
      <p:sp>
        <p:nvSpPr>
          <p:cNvPr id="55" name="Shape 55"/>
          <p:cNvSpPr txBox="1"/>
          <p:nvPr>
            <p:ph idx="11" type="ftr"/>
          </p:nvPr>
        </p:nvSpPr>
        <p:spPr>
          <a:xfrm rot="5400000">
            <a:off x="6713753" y="2418900"/>
            <a:ext cx="2894700" cy="228600"/>
          </a:xfrm>
          <a:prstGeom prst="rect">
            <a:avLst/>
          </a:prstGeom>
          <a:noFill/>
          <a:ln>
            <a:noFill/>
          </a:ln>
        </p:spPr>
        <p:txBody>
          <a:bodyPr anchorCtr="0" anchor="b" bIns="91425" lIns="91425" rIns="91425" tIns="91425"/>
          <a:lstStyle>
            <a:lvl1pPr indent="0" marL="0" marR="0" rtl="0" algn="l">
              <a:spcBef>
                <a:spcPts val="0"/>
              </a:spcBef>
              <a:defRPr/>
            </a:lvl1pPr>
            <a:lvl2pPr indent="0" marL="342900" marR="0" rtl="0" algn="l">
              <a:spcBef>
                <a:spcPts val="0"/>
              </a:spcBef>
              <a:defRPr/>
            </a:lvl2pPr>
            <a:lvl3pPr indent="0" marL="685800" marR="0" rtl="0" algn="l">
              <a:spcBef>
                <a:spcPts val="0"/>
              </a:spcBef>
              <a:defRPr/>
            </a:lvl3pPr>
            <a:lvl4pPr indent="0" marL="1028700" marR="0" rtl="0" algn="l">
              <a:spcBef>
                <a:spcPts val="0"/>
              </a:spcBef>
              <a:defRPr/>
            </a:lvl4pPr>
            <a:lvl5pPr indent="0" marL="1371600" marR="0" rtl="0" algn="l">
              <a:spcBef>
                <a:spcPts val="0"/>
              </a:spcBef>
              <a:defRPr/>
            </a:lvl5pPr>
            <a:lvl6pPr indent="0" marL="1714500" marR="0" rtl="0" algn="l">
              <a:spcBef>
                <a:spcPts val="0"/>
              </a:spcBef>
              <a:defRPr/>
            </a:lvl6pPr>
            <a:lvl7pPr indent="0" marL="2057400" marR="0" rtl="0" algn="l">
              <a:spcBef>
                <a:spcPts val="0"/>
              </a:spcBef>
              <a:defRPr/>
            </a:lvl7pPr>
            <a:lvl8pPr indent="0" marL="2400300" marR="0" rtl="0" algn="l">
              <a:spcBef>
                <a:spcPts val="0"/>
              </a:spcBef>
              <a:defRPr/>
            </a:lvl8pPr>
            <a:lvl9pPr indent="0" marL="2743200" marR="0" rtl="0" algn="l">
              <a:spcBef>
                <a:spcPts val="0"/>
              </a:spcBef>
              <a:defRPr/>
            </a:lvl9pPr>
          </a:lstStyle>
          <a:p/>
        </p:txBody>
      </p:sp>
      <p:sp>
        <p:nvSpPr>
          <p:cNvPr id="56" name="Shape 56"/>
          <p:cNvSpPr txBox="1"/>
          <p:nvPr>
            <p:ph idx="12" type="sldNum"/>
          </p:nvPr>
        </p:nvSpPr>
        <p:spPr>
          <a:xfrm>
            <a:off x="7764404" y="221796"/>
            <a:ext cx="628499" cy="575699"/>
          </a:xfrm>
          <a:prstGeom prst="rect">
            <a:avLst/>
          </a:prstGeom>
          <a:noFill/>
          <a:ln>
            <a:noFill/>
          </a:ln>
        </p:spPr>
        <p:txBody>
          <a:bodyPr anchorCtr="0" anchor="b" bIns="34275" lIns="68575" rIns="68575" tIns="34275">
            <a:noAutofit/>
          </a:bodyPr>
          <a:lstStyle/>
          <a:p>
            <a:pPr indent="0" lvl="0" marL="0" marR="0" rtl="0" algn="ctr">
              <a:spcBef>
                <a:spcPts val="0"/>
              </a:spcBef>
              <a:buSzPct val="25000"/>
              <a:buNone/>
            </a:pPr>
            <a:fld id="{00000000-1234-1234-1234-123412341234}" type="slidenum">
              <a:rPr b="0" baseline="0" i="0" lang="en" sz="2100" u="none" cap="none" strike="noStrike">
                <a:solidFill>
                  <a:srgbClr val="FFFFFF"/>
                </a:solidFill>
                <a:latin typeface="Questrial"/>
                <a:ea typeface="Questrial"/>
                <a:cs typeface="Questrial"/>
                <a:sym typeface="Quest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accent1"/>
            </a:gs>
            <a:gs pos="100000">
              <a:schemeClr val="dk2"/>
            </a:gs>
          </a:gsLst>
          <a:path path="circle">
            <a:fillToRect b="50%" l="50%" r="50%" t="50%"/>
          </a:path>
          <a:tileRect/>
        </a:gra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05978"/>
            <a:ext cx="8229600" cy="857400"/>
          </a:xfrm>
          <a:prstGeom prst="rect">
            <a:avLst/>
          </a:prstGeom>
          <a:noFill/>
          <a:ln>
            <a:noFill/>
          </a:ln>
        </p:spPr>
        <p:txBody>
          <a:bodyPr anchorCtr="0" anchor="ctr" bIns="91425" lIns="91425" rIns="91425" tIns="91425"/>
          <a:lstStyle>
            <a:lvl1pPr>
              <a:spcBef>
                <a:spcPts val="0"/>
              </a:spcBef>
              <a:buClr>
                <a:schemeClr val="lt1"/>
              </a:buClr>
              <a:buSzPct val="100000"/>
              <a:buFont typeface="Georgia"/>
              <a:buNone/>
              <a:defRPr sz="4800">
                <a:solidFill>
                  <a:schemeClr val="lt1"/>
                </a:solidFill>
                <a:latin typeface="Georgia"/>
                <a:ea typeface="Georgia"/>
                <a:cs typeface="Georgia"/>
                <a:sym typeface="Georgia"/>
              </a:defRPr>
            </a:lvl1pPr>
            <a:lvl2pPr>
              <a:spcBef>
                <a:spcPts val="0"/>
              </a:spcBef>
              <a:buClr>
                <a:schemeClr val="lt1"/>
              </a:buClr>
              <a:buSzPct val="100000"/>
              <a:buFont typeface="Georgia"/>
              <a:buNone/>
              <a:defRPr sz="4800">
                <a:solidFill>
                  <a:schemeClr val="lt1"/>
                </a:solidFill>
                <a:latin typeface="Georgia"/>
                <a:ea typeface="Georgia"/>
                <a:cs typeface="Georgia"/>
                <a:sym typeface="Georgia"/>
              </a:defRPr>
            </a:lvl2pPr>
            <a:lvl3pPr>
              <a:spcBef>
                <a:spcPts val="0"/>
              </a:spcBef>
              <a:buClr>
                <a:schemeClr val="lt1"/>
              </a:buClr>
              <a:buSzPct val="100000"/>
              <a:buFont typeface="Georgia"/>
              <a:buNone/>
              <a:defRPr sz="4800">
                <a:solidFill>
                  <a:schemeClr val="lt1"/>
                </a:solidFill>
                <a:latin typeface="Georgia"/>
                <a:ea typeface="Georgia"/>
                <a:cs typeface="Georgia"/>
                <a:sym typeface="Georgia"/>
              </a:defRPr>
            </a:lvl3pPr>
            <a:lvl4pPr>
              <a:spcBef>
                <a:spcPts val="0"/>
              </a:spcBef>
              <a:buClr>
                <a:schemeClr val="lt1"/>
              </a:buClr>
              <a:buSzPct val="100000"/>
              <a:buFont typeface="Georgia"/>
              <a:buNone/>
              <a:defRPr sz="4800">
                <a:solidFill>
                  <a:schemeClr val="lt1"/>
                </a:solidFill>
                <a:latin typeface="Georgia"/>
                <a:ea typeface="Georgia"/>
                <a:cs typeface="Georgia"/>
                <a:sym typeface="Georgia"/>
              </a:defRPr>
            </a:lvl4pPr>
            <a:lvl5pPr>
              <a:spcBef>
                <a:spcPts val="0"/>
              </a:spcBef>
              <a:buClr>
                <a:schemeClr val="lt1"/>
              </a:buClr>
              <a:buSzPct val="100000"/>
              <a:buFont typeface="Georgia"/>
              <a:buNone/>
              <a:defRPr sz="4800">
                <a:solidFill>
                  <a:schemeClr val="lt1"/>
                </a:solidFill>
                <a:latin typeface="Georgia"/>
                <a:ea typeface="Georgia"/>
                <a:cs typeface="Georgia"/>
                <a:sym typeface="Georgia"/>
              </a:defRPr>
            </a:lvl5pPr>
            <a:lvl6pPr>
              <a:spcBef>
                <a:spcPts val="0"/>
              </a:spcBef>
              <a:buClr>
                <a:schemeClr val="lt1"/>
              </a:buClr>
              <a:buSzPct val="100000"/>
              <a:buFont typeface="Georgia"/>
              <a:buNone/>
              <a:defRPr sz="4800">
                <a:solidFill>
                  <a:schemeClr val="lt1"/>
                </a:solidFill>
                <a:latin typeface="Georgia"/>
                <a:ea typeface="Georgia"/>
                <a:cs typeface="Georgia"/>
                <a:sym typeface="Georgia"/>
              </a:defRPr>
            </a:lvl6pPr>
            <a:lvl7pPr>
              <a:spcBef>
                <a:spcPts val="0"/>
              </a:spcBef>
              <a:buClr>
                <a:schemeClr val="lt1"/>
              </a:buClr>
              <a:buSzPct val="100000"/>
              <a:buFont typeface="Georgia"/>
              <a:buNone/>
              <a:defRPr sz="4800">
                <a:solidFill>
                  <a:schemeClr val="lt1"/>
                </a:solidFill>
                <a:latin typeface="Georgia"/>
                <a:ea typeface="Georgia"/>
                <a:cs typeface="Georgia"/>
                <a:sym typeface="Georgia"/>
              </a:defRPr>
            </a:lvl7pPr>
            <a:lvl8pPr>
              <a:spcBef>
                <a:spcPts val="0"/>
              </a:spcBef>
              <a:buClr>
                <a:schemeClr val="lt1"/>
              </a:buClr>
              <a:buSzPct val="100000"/>
              <a:buFont typeface="Georgia"/>
              <a:buNone/>
              <a:defRPr sz="4800">
                <a:solidFill>
                  <a:schemeClr val="lt1"/>
                </a:solidFill>
                <a:latin typeface="Georgia"/>
                <a:ea typeface="Georgia"/>
                <a:cs typeface="Georgia"/>
                <a:sym typeface="Georgia"/>
              </a:defRPr>
            </a:lvl8pPr>
            <a:lvl9pPr>
              <a:spcBef>
                <a:spcPts val="0"/>
              </a:spcBef>
              <a:buClr>
                <a:schemeClr val="lt1"/>
              </a:buClr>
              <a:buSzPct val="100000"/>
              <a:buFont typeface="Georgia"/>
              <a:buNone/>
              <a:defRPr sz="4800">
                <a:solidFill>
                  <a:schemeClr val="lt1"/>
                </a:solidFill>
                <a:latin typeface="Georgia"/>
                <a:ea typeface="Georgia"/>
                <a:cs typeface="Georgia"/>
                <a:sym typeface="Georgia"/>
              </a:defRPr>
            </a:lvl9pPr>
          </a:lstStyle>
          <a:p/>
        </p:txBody>
      </p:sp>
      <p:sp>
        <p:nvSpPr>
          <p:cNvPr id="6" name="Shape 6"/>
          <p:cNvSpPr txBox="1"/>
          <p:nvPr>
            <p:ph idx="1" type="body"/>
          </p:nvPr>
        </p:nvSpPr>
        <p:spPr>
          <a:xfrm>
            <a:off x="457200" y="1200150"/>
            <a:ext cx="8229600" cy="3725699"/>
          </a:xfrm>
          <a:prstGeom prst="rect">
            <a:avLst/>
          </a:prstGeom>
          <a:noFill/>
          <a:ln>
            <a:noFill/>
          </a:ln>
        </p:spPr>
        <p:txBody>
          <a:bodyPr anchorCtr="0" anchor="t" bIns="91425" lIns="91425" rIns="91425" tIns="91425"/>
          <a:lstStyle>
            <a:lvl1pPr>
              <a:spcBef>
                <a:spcPts val="600"/>
              </a:spcBef>
              <a:buClr>
                <a:schemeClr val="dk1"/>
              </a:buClr>
              <a:buSzPct val="100000"/>
              <a:buFont typeface="Georgia"/>
              <a:defRPr sz="3000">
                <a:solidFill>
                  <a:schemeClr val="dk1"/>
                </a:solidFill>
                <a:latin typeface="Georgia"/>
                <a:ea typeface="Georgia"/>
                <a:cs typeface="Georgia"/>
                <a:sym typeface="Georgia"/>
              </a:defRPr>
            </a:lvl1pPr>
            <a:lvl2pPr>
              <a:spcBef>
                <a:spcPts val="480"/>
              </a:spcBef>
              <a:buClr>
                <a:schemeClr val="dk1"/>
              </a:buClr>
              <a:buSzPct val="100000"/>
              <a:buFont typeface="Georgia"/>
              <a:defRPr sz="2400">
                <a:solidFill>
                  <a:schemeClr val="dk1"/>
                </a:solidFill>
                <a:latin typeface="Georgia"/>
                <a:ea typeface="Georgia"/>
                <a:cs typeface="Georgia"/>
                <a:sym typeface="Georgia"/>
              </a:defRPr>
            </a:lvl2pPr>
            <a:lvl3pPr>
              <a:spcBef>
                <a:spcPts val="480"/>
              </a:spcBef>
              <a:buClr>
                <a:schemeClr val="dk1"/>
              </a:buClr>
              <a:buSzPct val="100000"/>
              <a:buFont typeface="Georgia"/>
              <a:defRPr sz="2400">
                <a:solidFill>
                  <a:schemeClr val="dk1"/>
                </a:solidFill>
                <a:latin typeface="Georgia"/>
                <a:ea typeface="Georgia"/>
                <a:cs typeface="Georgia"/>
                <a:sym typeface="Georgia"/>
              </a:defRPr>
            </a:lvl3pPr>
            <a:lvl4pPr>
              <a:spcBef>
                <a:spcPts val="360"/>
              </a:spcBef>
              <a:buClr>
                <a:schemeClr val="dk1"/>
              </a:buClr>
              <a:buSzPct val="100000"/>
              <a:buFont typeface="Georgia"/>
              <a:defRPr sz="1800">
                <a:solidFill>
                  <a:schemeClr val="dk1"/>
                </a:solidFill>
                <a:latin typeface="Georgia"/>
                <a:ea typeface="Georgia"/>
                <a:cs typeface="Georgia"/>
                <a:sym typeface="Georgia"/>
              </a:defRPr>
            </a:lvl4pPr>
            <a:lvl5pPr>
              <a:spcBef>
                <a:spcPts val="360"/>
              </a:spcBef>
              <a:buClr>
                <a:schemeClr val="dk1"/>
              </a:buClr>
              <a:buSzPct val="100000"/>
              <a:buFont typeface="Georgia"/>
              <a:defRPr sz="1800">
                <a:solidFill>
                  <a:schemeClr val="dk1"/>
                </a:solidFill>
                <a:latin typeface="Georgia"/>
                <a:ea typeface="Georgia"/>
                <a:cs typeface="Georgia"/>
                <a:sym typeface="Georgia"/>
              </a:defRPr>
            </a:lvl5pPr>
            <a:lvl6pPr>
              <a:spcBef>
                <a:spcPts val="360"/>
              </a:spcBef>
              <a:buClr>
                <a:schemeClr val="dk1"/>
              </a:buClr>
              <a:buSzPct val="100000"/>
              <a:buFont typeface="Georgia"/>
              <a:defRPr sz="1800">
                <a:solidFill>
                  <a:schemeClr val="dk1"/>
                </a:solidFill>
                <a:latin typeface="Georgia"/>
                <a:ea typeface="Georgia"/>
                <a:cs typeface="Georgia"/>
                <a:sym typeface="Georgia"/>
              </a:defRPr>
            </a:lvl6pPr>
            <a:lvl7pPr>
              <a:spcBef>
                <a:spcPts val="360"/>
              </a:spcBef>
              <a:buClr>
                <a:schemeClr val="dk1"/>
              </a:buClr>
              <a:buSzPct val="100000"/>
              <a:buFont typeface="Georgia"/>
              <a:defRPr sz="1800">
                <a:solidFill>
                  <a:schemeClr val="dk1"/>
                </a:solidFill>
                <a:latin typeface="Georgia"/>
                <a:ea typeface="Georgia"/>
                <a:cs typeface="Georgia"/>
                <a:sym typeface="Georgia"/>
              </a:defRPr>
            </a:lvl7pPr>
            <a:lvl8pPr>
              <a:spcBef>
                <a:spcPts val="360"/>
              </a:spcBef>
              <a:buClr>
                <a:schemeClr val="dk1"/>
              </a:buClr>
              <a:buSzPct val="100000"/>
              <a:buFont typeface="Georgia"/>
              <a:defRPr sz="1800">
                <a:solidFill>
                  <a:schemeClr val="dk1"/>
                </a:solidFill>
                <a:latin typeface="Georgia"/>
                <a:ea typeface="Georgia"/>
                <a:cs typeface="Georgia"/>
                <a:sym typeface="Georgia"/>
              </a:defRPr>
            </a:lvl8pPr>
            <a:lvl9pPr>
              <a:spcBef>
                <a:spcPts val="360"/>
              </a:spcBef>
              <a:buClr>
                <a:schemeClr val="dk1"/>
              </a:buClr>
              <a:buSzPct val="100000"/>
              <a:buFont typeface="Georgia"/>
              <a:defRPr sz="1800">
                <a:solidFill>
                  <a:schemeClr val="dk1"/>
                </a:solidFill>
                <a:latin typeface="Georgia"/>
                <a:ea typeface="Georgia"/>
                <a:cs typeface="Georgia"/>
                <a:sym typeface="Georgia"/>
              </a:defRPr>
            </a:lvl9pPr>
          </a:lstStyle>
          <a:p/>
        </p:txBody>
      </p:sp>
      <p:sp>
        <p:nvSpPr>
          <p:cNvPr id="7" name="Shape 7"/>
          <p:cNvSpPr txBox="1"/>
          <p:nvPr>
            <p:ph idx="12" type="sldNum"/>
          </p:nvPr>
        </p:nvSpPr>
        <p:spPr>
          <a:xfrm>
            <a:off x="8556791" y="4749850"/>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 sz="1300">
                <a:solidFill>
                  <a:schemeClr val="lt2"/>
                </a:solidFill>
                <a:latin typeface="Georgia"/>
                <a:ea typeface="Georgia"/>
                <a:cs typeface="Georgia"/>
                <a:sym typeface="Georgi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0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0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04.png"/><Relationship Id="rId4" Type="http://schemas.openxmlformats.org/officeDocument/2006/relationships/image" Target="../media/image05.png"/><Relationship Id="rId5" Type="http://schemas.openxmlformats.org/officeDocument/2006/relationships/image" Target="../media/image0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0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0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16.jpg"/><Relationship Id="rId4" Type="http://schemas.openxmlformats.org/officeDocument/2006/relationships/image" Target="../media/image1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3.jpg"/><Relationship Id="rId4" Type="http://schemas.openxmlformats.org/officeDocument/2006/relationships/image" Target="../media/image1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7.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0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0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x="0" y="0"/>
          <a:ext cx="0" cy="0"/>
          <a:chOff x="0" y="0"/>
          <a:chExt cx="0" cy="0"/>
        </a:xfrm>
      </p:grpSpPr>
      <p:sp>
        <p:nvSpPr>
          <p:cNvPr id="58" name="Shape 58"/>
          <p:cNvSpPr txBox="1"/>
          <p:nvPr/>
        </p:nvSpPr>
        <p:spPr>
          <a:xfrm>
            <a:off x="0" y="1132125"/>
            <a:ext cx="9144000" cy="789000"/>
          </a:xfrm>
          <a:prstGeom prst="rect">
            <a:avLst/>
          </a:prstGeom>
          <a:noFill/>
          <a:ln>
            <a:noFill/>
          </a:ln>
        </p:spPr>
        <p:txBody>
          <a:bodyPr anchorCtr="0" anchor="t" bIns="91425" lIns="91425" rIns="91425" tIns="91425">
            <a:noAutofit/>
          </a:bodyPr>
          <a:lstStyle/>
          <a:p>
            <a:pPr algn="ctr">
              <a:spcBef>
                <a:spcPts val="0"/>
              </a:spcBef>
              <a:buNone/>
            </a:pPr>
            <a:r>
              <a:rPr lang="en" sz="3600">
                <a:solidFill>
                  <a:srgbClr val="FFFFFF"/>
                </a:solidFill>
                <a:latin typeface="Georgia"/>
                <a:ea typeface="Georgia"/>
                <a:cs typeface="Georgia"/>
                <a:sym typeface="Georgia"/>
              </a:rPr>
              <a:t>QuarkNet 2015 Summer Research at SMU</a:t>
            </a:r>
          </a:p>
        </p:txBody>
      </p:sp>
      <p:sp>
        <p:nvSpPr>
          <p:cNvPr id="59" name="Shape 59"/>
          <p:cNvSpPr txBox="1"/>
          <p:nvPr/>
        </p:nvSpPr>
        <p:spPr>
          <a:xfrm>
            <a:off x="1980750" y="2189700"/>
            <a:ext cx="5182499" cy="1895399"/>
          </a:xfrm>
          <a:prstGeom prst="rect">
            <a:avLst/>
          </a:prstGeom>
          <a:noFill/>
          <a:ln>
            <a:noFill/>
          </a:ln>
        </p:spPr>
        <p:txBody>
          <a:bodyPr anchorCtr="0" anchor="t" bIns="91425" lIns="91425" rIns="91425" tIns="91425">
            <a:noAutofit/>
          </a:bodyPr>
          <a:lstStyle/>
          <a:p>
            <a:pPr lvl="0" rtl="0" algn="ctr">
              <a:lnSpc>
                <a:spcPct val="90000"/>
              </a:lnSpc>
              <a:spcBef>
                <a:spcPts val="1000"/>
              </a:spcBef>
              <a:buClr>
                <a:schemeClr val="dk1"/>
              </a:buClr>
              <a:buSzPct val="45833"/>
              <a:buFont typeface="Arial"/>
              <a:buNone/>
            </a:pPr>
            <a:r>
              <a:rPr lang="en" sz="2400">
                <a:solidFill>
                  <a:srgbClr val="B7B7B7"/>
                </a:solidFill>
                <a:latin typeface="Georgia"/>
                <a:ea typeface="Georgia"/>
                <a:cs typeface="Georgia"/>
                <a:sym typeface="Georgia"/>
              </a:rPr>
              <a:t>Emily Baker, Austin Farwell, Harrison Foster, Xiaohan Gao, Benjamin Gruber, Erica Jones, Dennis Vu, Sonya Xu</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sp>
        <p:nvSpPr>
          <p:cNvPr id="138" name="Shape 138"/>
          <p:cNvSpPr txBox="1"/>
          <p:nvPr>
            <p:ph type="title"/>
          </p:nvPr>
        </p:nvSpPr>
        <p:spPr>
          <a:xfrm>
            <a:off x="457200" y="205978"/>
            <a:ext cx="8229600" cy="857400"/>
          </a:xfrm>
          <a:prstGeom prst="rect">
            <a:avLst/>
          </a:prstGeom>
          <a:noFill/>
          <a:ln>
            <a:noFill/>
          </a:ln>
        </p:spPr>
        <p:txBody>
          <a:bodyPr anchorCtr="0" anchor="t" bIns="34275" lIns="68575" rIns="68575" tIns="34275">
            <a:noAutofit/>
          </a:bodyPr>
          <a:lstStyle/>
          <a:p>
            <a:pPr indent="0" lvl="0" marL="0" marR="0" rtl="0" algn="l">
              <a:spcBef>
                <a:spcPts val="0"/>
              </a:spcBef>
              <a:buClr>
                <a:schemeClr val="lt2"/>
              </a:buClr>
              <a:buSzPct val="25000"/>
              <a:buFont typeface="Questrial"/>
              <a:buNone/>
            </a:pPr>
            <a:r>
              <a:rPr lang="en">
                <a:solidFill>
                  <a:srgbClr val="FFFFFF"/>
                </a:solidFill>
              </a:rPr>
              <a:t>C ∝ A</a:t>
            </a:r>
          </a:p>
        </p:txBody>
      </p:sp>
      <p:sp>
        <p:nvSpPr>
          <p:cNvPr id="139" name="Shape 139"/>
          <p:cNvSpPr txBox="1"/>
          <p:nvPr>
            <p:ph idx="1" type="body"/>
          </p:nvPr>
        </p:nvSpPr>
        <p:spPr>
          <a:xfrm>
            <a:off x="457200" y="1200150"/>
            <a:ext cx="4122599" cy="1465499"/>
          </a:xfrm>
          <a:prstGeom prst="rect">
            <a:avLst/>
          </a:prstGeom>
          <a:noFill/>
          <a:ln>
            <a:noFill/>
          </a:ln>
        </p:spPr>
        <p:txBody>
          <a:bodyPr anchorCtr="0" anchor="t" bIns="34275" lIns="68575" rIns="68575" tIns="34275">
            <a:noAutofit/>
          </a:bodyPr>
          <a:lstStyle/>
          <a:p>
            <a:pPr indent="0" marL="0" marR="0" rtl="0" algn="l">
              <a:spcBef>
                <a:spcPts val="800"/>
              </a:spcBef>
              <a:spcAft>
                <a:spcPts val="0"/>
              </a:spcAft>
              <a:buNone/>
            </a:pPr>
            <a:r>
              <a:rPr i="1" lang="en" sz="1800">
                <a:solidFill>
                  <a:srgbClr val="434343"/>
                </a:solidFill>
              </a:rPr>
              <a:t>Goal: </a:t>
            </a:r>
          </a:p>
          <a:p>
            <a:pPr indent="-342900" lvl="0" marL="457200" marR="0" rtl="0" algn="l">
              <a:spcBef>
                <a:spcPts val="800"/>
              </a:spcBef>
              <a:spcAft>
                <a:spcPts val="0"/>
              </a:spcAft>
              <a:buClr>
                <a:srgbClr val="434343"/>
              </a:buClr>
              <a:buSzPct val="100000"/>
              <a:buFont typeface="Arial"/>
              <a:buChar char="●"/>
            </a:pPr>
            <a:r>
              <a:rPr i="1" lang="en" sz="1800">
                <a:solidFill>
                  <a:srgbClr val="434343"/>
                </a:solidFill>
              </a:rPr>
              <a:t>Confirm that capacitance is directly proportional to area like in the theoretical formula</a:t>
            </a:r>
          </a:p>
        </p:txBody>
      </p:sp>
      <p:pic>
        <p:nvPicPr>
          <p:cNvPr id="140" name="Shape 140"/>
          <p:cNvPicPr preferRelativeResize="0"/>
          <p:nvPr>
            <p:ph idx="2" type="body"/>
          </p:nvPr>
        </p:nvPicPr>
        <p:blipFill rotWithShape="1">
          <a:blip r:embed="rId3">
            <a:alphaModFix/>
          </a:blip>
          <a:srcRect b="0" l="0" r="0" t="0"/>
          <a:stretch/>
        </p:blipFill>
        <p:spPr>
          <a:xfrm>
            <a:off x="797675" y="2665650"/>
            <a:ext cx="3441599" cy="2271000"/>
          </a:xfrm>
          <a:prstGeom prst="rect">
            <a:avLst/>
          </a:prstGeom>
          <a:noFill/>
          <a:ln cap="flat" cmpd="sng" w="38100">
            <a:solidFill>
              <a:srgbClr val="434343"/>
            </a:solidFill>
            <a:prstDash val="solid"/>
            <a:round/>
            <a:headEnd len="med" w="med" type="none"/>
            <a:tailEnd len="med" w="med" type="none"/>
          </a:ln>
        </p:spPr>
      </p:pic>
      <p:sp>
        <p:nvSpPr>
          <p:cNvPr id="141" name="Shape 141"/>
          <p:cNvSpPr txBox="1"/>
          <p:nvPr/>
        </p:nvSpPr>
        <p:spPr>
          <a:xfrm>
            <a:off x="4579800" y="2830700"/>
            <a:ext cx="4230599" cy="1788599"/>
          </a:xfrm>
          <a:prstGeom prst="rect">
            <a:avLst/>
          </a:prstGeom>
          <a:noFill/>
          <a:ln>
            <a:noFill/>
          </a:ln>
        </p:spPr>
        <p:txBody>
          <a:bodyPr anchorCtr="0" anchor="ctr" bIns="91425" lIns="91425" rIns="91425" tIns="91425">
            <a:noAutofit/>
          </a:bodyPr>
          <a:lstStyle/>
          <a:p>
            <a:pPr lvl="0" rtl="0">
              <a:spcBef>
                <a:spcPts val="800"/>
              </a:spcBef>
              <a:buNone/>
            </a:pPr>
            <a:r>
              <a:rPr lang="en" sz="1800">
                <a:solidFill>
                  <a:srgbClr val="434343"/>
                </a:solidFill>
                <a:latin typeface="Georgia"/>
                <a:ea typeface="Georgia"/>
                <a:cs typeface="Georgia"/>
                <a:sym typeface="Georgia"/>
              </a:rPr>
              <a:t>The plates were kept at a distance as to minimize edge and tilt effects</a:t>
            </a:r>
          </a:p>
          <a:p>
            <a:pPr indent="-177800" lvl="0" marL="254000" rtl="0">
              <a:spcBef>
                <a:spcPts val="800"/>
              </a:spcBef>
              <a:buNone/>
            </a:pPr>
            <a:r>
              <a:t/>
            </a:r>
            <a:endParaRPr sz="1800">
              <a:solidFill>
                <a:srgbClr val="434343"/>
              </a:solidFill>
              <a:latin typeface="Georgia"/>
              <a:ea typeface="Georgia"/>
              <a:cs typeface="Georgia"/>
              <a:sym typeface="Georgia"/>
            </a:endParaRPr>
          </a:p>
          <a:p>
            <a:pPr lvl="0" rtl="0">
              <a:spcBef>
                <a:spcPts val="800"/>
              </a:spcBef>
              <a:buNone/>
            </a:pPr>
            <a:r>
              <a:rPr lang="en" sz="1800">
                <a:solidFill>
                  <a:srgbClr val="434343"/>
                </a:solidFill>
                <a:latin typeface="Georgia"/>
                <a:ea typeface="Georgia"/>
                <a:cs typeface="Georgia"/>
                <a:sym typeface="Georgia"/>
              </a:rPr>
              <a:t>Overlapping area was adjusted</a:t>
            </a:r>
          </a:p>
        </p:txBody>
      </p:sp>
      <p:sp>
        <p:nvSpPr>
          <p:cNvPr id="142" name="Shape 142"/>
          <p:cNvSpPr txBox="1"/>
          <p:nvPr/>
        </p:nvSpPr>
        <p:spPr>
          <a:xfrm>
            <a:off x="4882200" y="1965500"/>
            <a:ext cx="3625800" cy="789000"/>
          </a:xfrm>
          <a:prstGeom prst="rect">
            <a:avLst/>
          </a:prstGeom>
          <a:noFill/>
          <a:ln>
            <a:noFill/>
          </a:ln>
        </p:spPr>
        <p:txBody>
          <a:bodyPr anchorCtr="0" anchor="t" bIns="91425" lIns="91425" rIns="91425" tIns="91425">
            <a:noAutofit/>
          </a:bodyPr>
          <a:lstStyle/>
          <a:p>
            <a:pPr lvl="0" rtl="0" algn="ctr">
              <a:spcBef>
                <a:spcPts val="0"/>
              </a:spcBef>
              <a:buNone/>
            </a:pPr>
            <a:r>
              <a:rPr lang="en" sz="3000">
                <a:solidFill>
                  <a:srgbClr val="434343"/>
                </a:solidFill>
                <a:latin typeface="Georgia"/>
                <a:ea typeface="Georgia"/>
                <a:cs typeface="Georgia"/>
                <a:sym typeface="Georgia"/>
              </a:rPr>
              <a:t>C	=	ε</a:t>
            </a:r>
            <a:r>
              <a:rPr baseline="-25000" lang="en" sz="3000">
                <a:solidFill>
                  <a:srgbClr val="434343"/>
                </a:solidFill>
                <a:latin typeface="Georgia"/>
                <a:ea typeface="Georgia"/>
                <a:cs typeface="Georgia"/>
                <a:sym typeface="Georgia"/>
              </a:rPr>
              <a:t>0 </a:t>
            </a:r>
            <a:r>
              <a:rPr lang="en" sz="3000">
                <a:solidFill>
                  <a:srgbClr val="434343"/>
                </a:solidFill>
                <a:latin typeface="Georgia"/>
                <a:ea typeface="Georgia"/>
                <a:cs typeface="Georgia"/>
                <a:sym typeface="Georgia"/>
              </a:rPr>
              <a:t>A / d</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pic>
        <p:nvPicPr>
          <p:cNvPr id="147" name="Shape 147"/>
          <p:cNvPicPr preferRelativeResize="0"/>
          <p:nvPr/>
        </p:nvPicPr>
        <p:blipFill>
          <a:blip r:embed="rId3">
            <a:alphaModFix/>
          </a:blip>
          <a:stretch>
            <a:fillRect/>
          </a:stretch>
        </p:blipFill>
        <p:spPr>
          <a:xfrm>
            <a:off x="1914262" y="282337"/>
            <a:ext cx="5315400" cy="4578899"/>
          </a:xfrm>
          <a:prstGeom prst="snip1Rect">
            <a:avLst>
              <a:gd fmla="val 16667" name="adj"/>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x="0" y="0"/>
          <a:ext cx="0" cy="0"/>
          <a:chOff x="0" y="0"/>
          <a:chExt cx="0" cy="0"/>
        </a:xfrm>
      </p:grpSpPr>
      <p:sp>
        <p:nvSpPr>
          <p:cNvPr id="152" name="Shape 152"/>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Coulomb's Law Apparatus</a:t>
            </a:r>
          </a:p>
        </p:txBody>
      </p:sp>
      <p:pic>
        <p:nvPicPr>
          <p:cNvPr id="153" name="Shape 153"/>
          <p:cNvPicPr preferRelativeResize="0"/>
          <p:nvPr/>
        </p:nvPicPr>
        <p:blipFill rotWithShape="1">
          <a:blip r:embed="rId3">
            <a:alphaModFix/>
          </a:blip>
          <a:srcRect b="0" l="0" r="0" t="21166"/>
          <a:stretch/>
        </p:blipFill>
        <p:spPr>
          <a:xfrm>
            <a:off x="6459600" y="2046865"/>
            <a:ext cx="2227199" cy="2339700"/>
          </a:xfrm>
          <a:prstGeom prst="roundRect">
            <a:avLst>
              <a:gd fmla="val 16667" name="adj"/>
            </a:avLst>
          </a:prstGeom>
          <a:noFill/>
          <a:ln>
            <a:noFill/>
          </a:ln>
        </p:spPr>
      </p:pic>
      <p:pic>
        <p:nvPicPr>
          <p:cNvPr id="154" name="Shape 154"/>
          <p:cNvPicPr preferRelativeResize="0"/>
          <p:nvPr/>
        </p:nvPicPr>
        <p:blipFill rotWithShape="1">
          <a:blip r:embed="rId4">
            <a:alphaModFix/>
          </a:blip>
          <a:srcRect b="6649" l="14544" r="15599" t="9076"/>
          <a:stretch/>
        </p:blipFill>
        <p:spPr>
          <a:xfrm>
            <a:off x="3380850" y="1468925"/>
            <a:ext cx="2174700" cy="3495599"/>
          </a:xfrm>
          <a:prstGeom prst="roundRect">
            <a:avLst>
              <a:gd fmla="val 16667" name="adj"/>
            </a:avLst>
          </a:prstGeom>
          <a:noFill/>
          <a:ln>
            <a:noFill/>
          </a:ln>
        </p:spPr>
      </p:pic>
      <p:pic>
        <p:nvPicPr>
          <p:cNvPr id="155" name="Shape 155"/>
          <p:cNvPicPr preferRelativeResize="0"/>
          <p:nvPr/>
        </p:nvPicPr>
        <p:blipFill rotWithShape="1">
          <a:blip r:embed="rId5">
            <a:alphaModFix/>
          </a:blip>
          <a:srcRect b="27724" l="0" r="0" t="19577"/>
          <a:stretch/>
        </p:blipFill>
        <p:spPr>
          <a:xfrm>
            <a:off x="457200" y="2507662"/>
            <a:ext cx="2019600" cy="1418099"/>
          </a:xfrm>
          <a:prstGeom prst="roundRect">
            <a:avLst>
              <a:gd fmla="val 16667" name="adj"/>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sp>
        <p:nvSpPr>
          <p:cNvPr id="160" name="Shape 160"/>
          <p:cNvSpPr txBox="1"/>
          <p:nvPr>
            <p:ph type="ctrTitle"/>
          </p:nvPr>
        </p:nvSpPr>
        <p:spPr>
          <a:xfrm>
            <a:off x="685800" y="1442092"/>
            <a:ext cx="7772400" cy="1238099"/>
          </a:xfrm>
          <a:prstGeom prst="rect">
            <a:avLst/>
          </a:prstGeom>
        </p:spPr>
        <p:txBody>
          <a:bodyPr anchorCtr="0" anchor="b" bIns="91425" lIns="91425" rIns="91425" tIns="91425">
            <a:noAutofit/>
          </a:bodyPr>
          <a:lstStyle/>
          <a:p>
            <a:pPr>
              <a:spcBef>
                <a:spcPts val="0"/>
              </a:spcBef>
              <a:buNone/>
            </a:pPr>
            <a:r>
              <a:rPr lang="en"/>
              <a:t>Detecting Cosmic Rays</a:t>
            </a:r>
          </a:p>
        </p:txBody>
      </p:sp>
      <p:sp>
        <p:nvSpPr>
          <p:cNvPr id="161" name="Shape 161"/>
          <p:cNvSpPr txBox="1"/>
          <p:nvPr>
            <p:ph idx="1" type="subTitle"/>
          </p:nvPr>
        </p:nvSpPr>
        <p:spPr>
          <a:xfrm>
            <a:off x="113325" y="3105100"/>
            <a:ext cx="8917199" cy="1791899"/>
          </a:xfrm>
          <a:prstGeom prst="rect">
            <a:avLst/>
          </a:prstGeom>
        </p:spPr>
        <p:txBody>
          <a:bodyPr anchorCtr="0" anchor="t" bIns="91425" lIns="91425" rIns="91425" tIns="91425">
            <a:noAutofit/>
          </a:bodyPr>
          <a:lstStyle/>
          <a:p>
            <a:pPr rtl="0" algn="l">
              <a:spcBef>
                <a:spcPts val="600"/>
              </a:spcBef>
              <a:buNone/>
            </a:pPr>
            <a:r>
              <a:t/>
            </a:r>
            <a:endParaRPr sz="2000">
              <a:solidFill>
                <a:srgbClr val="434343"/>
              </a:solidFill>
            </a:endParaRPr>
          </a:p>
          <a:p>
            <a:pPr lvl="0" rtl="0" algn="l">
              <a:spcBef>
                <a:spcPts val="600"/>
              </a:spcBef>
              <a:buNone/>
            </a:pPr>
            <a:r>
              <a:rPr lang="en" sz="2000">
                <a:solidFill>
                  <a:srgbClr val="434343"/>
                </a:solidFill>
              </a:rPr>
              <a:t>Goals: </a:t>
            </a:r>
          </a:p>
          <a:p>
            <a:pPr indent="-355600" lvl="0" marL="914400" rtl="0" algn="l">
              <a:spcBef>
                <a:spcPts val="600"/>
              </a:spcBef>
              <a:buClr>
                <a:srgbClr val="434343"/>
              </a:buClr>
              <a:buSzPct val="100000"/>
              <a:buFont typeface="Arial"/>
              <a:buChar char="●"/>
            </a:pPr>
            <a:r>
              <a:rPr lang="en" sz="2000">
                <a:solidFill>
                  <a:srgbClr val="434343"/>
                </a:solidFill>
              </a:rPr>
              <a:t>Get the multi-wire chamber circuit board in working condition</a:t>
            </a:r>
          </a:p>
          <a:p>
            <a:pPr indent="-355600" lvl="0" marL="914400" rtl="0" algn="l">
              <a:spcBef>
                <a:spcPts val="600"/>
              </a:spcBef>
              <a:buClr>
                <a:srgbClr val="434343"/>
              </a:buClr>
              <a:buSzPct val="100000"/>
              <a:buFont typeface="Arial"/>
              <a:buChar char="●"/>
            </a:pPr>
            <a:r>
              <a:rPr lang="en" sz="2000">
                <a:solidFill>
                  <a:srgbClr val="434343"/>
                </a:solidFill>
              </a:rPr>
              <a:t>Measure and analyze cosmic ray trajectories with angle dependency</a:t>
            </a:r>
          </a:p>
          <a:p>
            <a:pPr>
              <a:spcBef>
                <a:spcPts val="0"/>
              </a:spcBef>
              <a:buNone/>
            </a:pPr>
            <a:r>
              <a:t/>
            </a:r>
            <a:endParaRPr sz="2000">
              <a:solidFill>
                <a:srgbClr val="434343"/>
              </a:solidFill>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sp>
        <p:nvSpPr>
          <p:cNvPr id="166" name="Shape 166"/>
          <p:cNvSpPr txBox="1"/>
          <p:nvPr>
            <p:ph idx="1" type="body"/>
          </p:nvPr>
        </p:nvSpPr>
        <p:spPr>
          <a:xfrm>
            <a:off x="457200" y="4528601"/>
            <a:ext cx="8229600" cy="505200"/>
          </a:xfrm>
          <a:prstGeom prst="rect">
            <a:avLst/>
          </a:prstGeom>
        </p:spPr>
        <p:txBody>
          <a:bodyPr anchorCtr="0" anchor="ctr" bIns="91425" lIns="91425" rIns="91425" tIns="91425">
            <a:noAutofit/>
          </a:bodyPr>
          <a:lstStyle/>
          <a:p>
            <a:pPr algn="ctr">
              <a:spcBef>
                <a:spcPts val="0"/>
              </a:spcBef>
              <a:buNone/>
            </a:pPr>
            <a:r>
              <a:rPr lang="en">
                <a:solidFill>
                  <a:srgbClr val="434343"/>
                </a:solidFill>
              </a:rPr>
              <a:t>“We are travelers on a cosmic journey…”</a:t>
            </a:r>
          </a:p>
        </p:txBody>
      </p:sp>
      <p:sp>
        <p:nvSpPr>
          <p:cNvPr id="167" name="Shape 167"/>
          <p:cNvSpPr/>
          <p:nvPr/>
        </p:nvSpPr>
        <p:spPr>
          <a:xfrm rot="-196">
            <a:off x="1871549" y="799350"/>
            <a:ext cx="5248500" cy="2935199"/>
          </a:xfrm>
          <a:prstGeom prst="snip2DiagRect">
            <a:avLst>
              <a:gd fmla="val 0" name="adj1"/>
              <a:gd fmla="val 16667" name="adj2"/>
            </a:avLst>
          </a:prstGeom>
          <a:solidFill>
            <a:srgbClr val="D9D9D9"/>
          </a:solidFill>
          <a:ln>
            <a:noFill/>
          </a:ln>
        </p:spPr>
        <p:txBody>
          <a:bodyPr anchorCtr="0" anchor="ctr" bIns="91425" lIns="91425" rIns="91425" tIns="91425">
            <a:noAutofit/>
          </a:bodyPr>
          <a:lstStyle/>
          <a:p>
            <a:pPr>
              <a:spcBef>
                <a:spcPts val="0"/>
              </a:spcBef>
              <a:buNone/>
            </a:pPr>
            <a:r>
              <a:t/>
            </a:r>
            <a:endParaRPr/>
          </a:p>
        </p:txBody>
      </p:sp>
      <p:sp>
        <p:nvSpPr>
          <p:cNvPr id="168" name="Shape 168"/>
          <p:cNvSpPr/>
          <p:nvPr/>
        </p:nvSpPr>
        <p:spPr>
          <a:xfrm rot="-196">
            <a:off x="2023949" y="646950"/>
            <a:ext cx="5248500" cy="2935199"/>
          </a:xfrm>
          <a:prstGeom prst="snip2DiagRect">
            <a:avLst>
              <a:gd fmla="val 0" name="adj1"/>
              <a:gd fmla="val 16667" name="adj2"/>
            </a:avLst>
          </a:prstGeom>
          <a:solidFill>
            <a:srgbClr val="FFFFFF"/>
          </a:solidFill>
          <a:ln>
            <a:noFill/>
          </a:ln>
        </p:spPr>
        <p:txBody>
          <a:bodyPr anchorCtr="0" anchor="ctr" bIns="91425" lIns="91425" rIns="91425" tIns="91425">
            <a:noAutofit/>
          </a:bodyPr>
          <a:lstStyle/>
          <a:p>
            <a:pPr>
              <a:spcBef>
                <a:spcPts val="0"/>
              </a:spcBef>
              <a:buNone/>
            </a:pPr>
            <a:r>
              <a:t/>
            </a:r>
            <a:endParaRPr/>
          </a:p>
        </p:txBody>
      </p:sp>
      <p:pic>
        <p:nvPicPr>
          <p:cNvPr id="169" name="Shape 169"/>
          <p:cNvPicPr preferRelativeResize="0"/>
          <p:nvPr/>
        </p:nvPicPr>
        <p:blipFill rotWithShape="1">
          <a:blip r:embed="rId3">
            <a:alphaModFix/>
          </a:blip>
          <a:srcRect b="9416" l="0" r="0" t="3634"/>
          <a:stretch/>
        </p:blipFill>
        <p:spPr>
          <a:xfrm>
            <a:off x="2513900" y="1047400"/>
            <a:ext cx="4268699" cy="2134199"/>
          </a:xfrm>
          <a:prstGeom prst="snip2DiagRect">
            <a:avLst>
              <a:gd fmla="val 0" name="adj1"/>
              <a:gd fmla="val 16667" name="adj2"/>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 name="Shape 173"/>
        <p:cNvGrpSpPr/>
        <p:nvPr/>
      </p:nvGrpSpPr>
      <p:grpSpPr>
        <a:xfrm>
          <a:off x="0" y="0"/>
          <a:ext cx="0" cy="0"/>
          <a:chOff x="0" y="0"/>
          <a:chExt cx="0" cy="0"/>
        </a:xfrm>
      </p:grpSpPr>
      <p:sp>
        <p:nvSpPr>
          <p:cNvPr id="174" name="Shape 174"/>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What’s a Cosmic Ray?</a:t>
            </a:r>
          </a:p>
        </p:txBody>
      </p:sp>
      <p:sp>
        <p:nvSpPr>
          <p:cNvPr id="175" name="Shape 175"/>
          <p:cNvSpPr txBox="1"/>
          <p:nvPr>
            <p:ph idx="1" type="body"/>
          </p:nvPr>
        </p:nvSpPr>
        <p:spPr>
          <a:xfrm>
            <a:off x="457200" y="3275275"/>
            <a:ext cx="3940500" cy="1621800"/>
          </a:xfrm>
          <a:prstGeom prst="rect">
            <a:avLst/>
          </a:prstGeom>
        </p:spPr>
        <p:txBody>
          <a:bodyPr anchorCtr="0" anchor="t" bIns="91425" lIns="91425" rIns="91425" tIns="91425">
            <a:noAutofit/>
          </a:bodyPr>
          <a:lstStyle/>
          <a:p>
            <a:pPr indent="-355600" lvl="0" marL="457200" rtl="0">
              <a:spcBef>
                <a:spcPts val="0"/>
              </a:spcBef>
              <a:buClr>
                <a:srgbClr val="434343"/>
              </a:buClr>
              <a:buSzPct val="100000"/>
              <a:buFont typeface="Arial"/>
              <a:buChar char="●"/>
            </a:pPr>
            <a:r>
              <a:rPr lang="en" sz="2000">
                <a:solidFill>
                  <a:srgbClr val="434343"/>
                </a:solidFill>
              </a:rPr>
              <a:t>Collisions similar to those in the LHC</a:t>
            </a:r>
          </a:p>
          <a:p>
            <a:pPr lvl="0" rtl="0">
              <a:spcBef>
                <a:spcPts val="0"/>
              </a:spcBef>
              <a:buNone/>
            </a:pPr>
            <a:r>
              <a:t/>
            </a:r>
            <a:endParaRPr sz="2000">
              <a:solidFill>
                <a:srgbClr val="434343"/>
              </a:solidFill>
            </a:endParaRPr>
          </a:p>
          <a:p>
            <a:pPr indent="-355600" lvl="0" marL="457200" rtl="0">
              <a:spcBef>
                <a:spcPts val="0"/>
              </a:spcBef>
              <a:buClr>
                <a:srgbClr val="434343"/>
              </a:buClr>
              <a:buSzPct val="100000"/>
              <a:buFont typeface="Arial"/>
              <a:buChar char="●"/>
            </a:pPr>
            <a:r>
              <a:rPr lang="en" sz="2000">
                <a:solidFill>
                  <a:srgbClr val="434343"/>
                </a:solidFill>
              </a:rPr>
              <a:t>Moves at relativistic speeds</a:t>
            </a:r>
          </a:p>
        </p:txBody>
      </p:sp>
      <p:pic>
        <p:nvPicPr>
          <p:cNvPr id="176" name="Shape 176"/>
          <p:cNvPicPr preferRelativeResize="0"/>
          <p:nvPr/>
        </p:nvPicPr>
        <p:blipFill>
          <a:blip r:embed="rId3">
            <a:alphaModFix/>
          </a:blip>
          <a:stretch>
            <a:fillRect/>
          </a:stretch>
        </p:blipFill>
        <p:spPr>
          <a:xfrm>
            <a:off x="4397672" y="1775512"/>
            <a:ext cx="4289100" cy="2574899"/>
          </a:xfrm>
          <a:prstGeom prst="ellipse">
            <a:avLst/>
          </a:prstGeom>
          <a:noFill/>
          <a:ln>
            <a:noFill/>
          </a:ln>
        </p:spPr>
      </p:pic>
      <p:sp>
        <p:nvSpPr>
          <p:cNvPr id="177" name="Shape 177"/>
          <p:cNvSpPr txBox="1"/>
          <p:nvPr/>
        </p:nvSpPr>
        <p:spPr>
          <a:xfrm>
            <a:off x="457200" y="1222975"/>
            <a:ext cx="4179600" cy="1137299"/>
          </a:xfrm>
          <a:prstGeom prst="rect">
            <a:avLst/>
          </a:prstGeom>
          <a:noFill/>
          <a:ln>
            <a:noFill/>
          </a:ln>
        </p:spPr>
        <p:txBody>
          <a:bodyPr anchorCtr="0" anchor="ctr" bIns="91425" lIns="91425" rIns="91425" tIns="91425">
            <a:noAutofit/>
          </a:bodyPr>
          <a:lstStyle/>
          <a:p>
            <a:pPr indent="-355600" lvl="0" marL="457200" rtl="0">
              <a:spcBef>
                <a:spcPts val="600"/>
              </a:spcBef>
              <a:buClr>
                <a:srgbClr val="434343"/>
              </a:buClr>
              <a:buSzPct val="100000"/>
              <a:buFont typeface="Arial"/>
              <a:buChar char="●"/>
            </a:pPr>
            <a:r>
              <a:rPr lang="en" sz="2000">
                <a:solidFill>
                  <a:srgbClr val="434343"/>
                </a:solidFill>
                <a:latin typeface="Georgia"/>
                <a:ea typeface="Georgia"/>
                <a:cs typeface="Georgia"/>
                <a:sym typeface="Georgia"/>
              </a:rPr>
              <a:t>High energy particle</a:t>
            </a:r>
          </a:p>
          <a:p>
            <a:pPr indent="457200" lvl="0" rtl="0">
              <a:spcBef>
                <a:spcPts val="600"/>
              </a:spcBef>
              <a:buNone/>
            </a:pPr>
            <a:r>
              <a:rPr lang="en" sz="2000">
                <a:solidFill>
                  <a:srgbClr val="434343"/>
                </a:solidFill>
                <a:latin typeface="Georgia"/>
                <a:ea typeface="Georgia"/>
                <a:cs typeface="Georgia"/>
                <a:sym typeface="Georgia"/>
              </a:rPr>
              <a:t>(usually a proton)</a:t>
            </a:r>
          </a:p>
        </p:txBody>
      </p:sp>
      <p:sp>
        <p:nvSpPr>
          <p:cNvPr id="178" name="Shape 178"/>
          <p:cNvSpPr txBox="1"/>
          <p:nvPr/>
        </p:nvSpPr>
        <p:spPr>
          <a:xfrm>
            <a:off x="457200" y="2284075"/>
            <a:ext cx="4179600" cy="789000"/>
          </a:xfrm>
          <a:prstGeom prst="rect">
            <a:avLst/>
          </a:prstGeom>
          <a:noFill/>
          <a:ln>
            <a:noFill/>
          </a:ln>
        </p:spPr>
        <p:txBody>
          <a:bodyPr anchorCtr="0" anchor="t" bIns="91425" lIns="91425" rIns="91425" tIns="91425">
            <a:noAutofit/>
          </a:bodyPr>
          <a:lstStyle/>
          <a:p>
            <a:pPr indent="-355600" lvl="0" marL="457200" rtl="0">
              <a:spcBef>
                <a:spcPts val="600"/>
              </a:spcBef>
              <a:buClr>
                <a:srgbClr val="434343"/>
              </a:buClr>
              <a:buSzPct val="100000"/>
              <a:buFont typeface="Arial"/>
              <a:buChar char="●"/>
            </a:pPr>
            <a:r>
              <a:rPr lang="en" sz="2000">
                <a:solidFill>
                  <a:srgbClr val="434343"/>
                </a:solidFill>
                <a:latin typeface="Georgia"/>
                <a:ea typeface="Georgia"/>
                <a:cs typeface="Georgia"/>
                <a:sym typeface="Georgia"/>
              </a:rPr>
              <a:t>Arrives from distant galactic events</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28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0" st="0"/>
                                            </p:txEl>
                                          </p:spTgt>
                                        </p:tgtEl>
                                        <p:attrNameLst>
                                          <p:attrName>style.visibility</p:attrName>
                                        </p:attrNameLst>
                                      </p:cBhvr>
                                      <p:to>
                                        <p:strVal val="visible"/>
                                      </p:to>
                                    </p:set>
                                    <p:animEffect filter="fade" transition="in">
                                      <p:cBhvr>
                                        <p:cTn dur="1000"/>
                                        <p:tgtEl>
                                          <p:spTgt spid="1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1" st="1"/>
                                            </p:txEl>
                                          </p:spTgt>
                                        </p:tgtEl>
                                        <p:attrNameLst>
                                          <p:attrName>style.visibility</p:attrName>
                                        </p:attrNameLst>
                                      </p:cBhvr>
                                      <p:to>
                                        <p:strVal val="visible"/>
                                      </p:to>
                                    </p:set>
                                    <p:animEffect filter="fade" transition="in">
                                      <p:cBhvr>
                                        <p:cTn dur="1000"/>
                                        <p:tgtEl>
                                          <p:spTgt spid="17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2" st="2"/>
                                            </p:txEl>
                                          </p:spTgt>
                                        </p:tgtEl>
                                        <p:attrNameLst>
                                          <p:attrName>style.visibility</p:attrName>
                                        </p:attrNameLst>
                                      </p:cBhvr>
                                      <p:to>
                                        <p:strVal val="visible"/>
                                      </p:to>
                                    </p:set>
                                    <p:animEffect filter="fade" transition="in">
                                      <p:cBhvr>
                                        <p:cTn dur="1000"/>
                                        <p:tgtEl>
                                          <p:spTgt spid="17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pic>
        <p:nvPicPr>
          <p:cNvPr id="183" name="Shape 183"/>
          <p:cNvPicPr preferRelativeResize="0"/>
          <p:nvPr/>
        </p:nvPicPr>
        <p:blipFill>
          <a:blip r:embed="rId3">
            <a:alphaModFix/>
          </a:blip>
          <a:stretch>
            <a:fillRect/>
          </a:stretch>
        </p:blipFill>
        <p:spPr>
          <a:xfrm>
            <a:off x="2419350" y="681025"/>
            <a:ext cx="4305300" cy="3781425"/>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x="0" y="0"/>
          <a:ext cx="0" cy="0"/>
          <a:chOff x="0" y="0"/>
          <a:chExt cx="0" cy="0"/>
        </a:xfrm>
      </p:grpSpPr>
      <p:sp>
        <p:nvSpPr>
          <p:cNvPr id="188" name="Shape 188"/>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What’s Happening?</a:t>
            </a:r>
          </a:p>
        </p:txBody>
      </p:sp>
      <p:sp>
        <p:nvSpPr>
          <p:cNvPr id="189" name="Shape 189"/>
          <p:cNvSpPr txBox="1"/>
          <p:nvPr>
            <p:ph idx="1" type="body"/>
          </p:nvPr>
        </p:nvSpPr>
        <p:spPr>
          <a:xfrm>
            <a:off x="4572000" y="1200150"/>
            <a:ext cx="4114800" cy="2956799"/>
          </a:xfrm>
          <a:prstGeom prst="rect">
            <a:avLst/>
          </a:prstGeom>
        </p:spPr>
        <p:txBody>
          <a:bodyPr anchorCtr="0" anchor="t" bIns="91425" lIns="91425" rIns="91425" tIns="91425">
            <a:noAutofit/>
          </a:bodyPr>
          <a:lstStyle/>
          <a:p>
            <a:pPr rtl="0">
              <a:spcBef>
                <a:spcPts val="0"/>
              </a:spcBef>
              <a:buNone/>
            </a:pPr>
            <a:r>
              <a:rPr lang="en" sz="2800">
                <a:solidFill>
                  <a:srgbClr val="434343"/>
                </a:solidFill>
              </a:rPr>
              <a:t>Muons ionize gaseous atoms </a:t>
            </a:r>
          </a:p>
          <a:p>
            <a:pPr rtl="0">
              <a:spcBef>
                <a:spcPts val="0"/>
              </a:spcBef>
              <a:buNone/>
            </a:pPr>
            <a:r>
              <a:t/>
            </a:r>
            <a:endParaRPr sz="2800">
              <a:solidFill>
                <a:srgbClr val="434343"/>
              </a:solidFill>
            </a:endParaRPr>
          </a:p>
          <a:p>
            <a:pPr lvl="0" rtl="0">
              <a:spcBef>
                <a:spcPts val="0"/>
              </a:spcBef>
              <a:buNone/>
            </a:pPr>
            <a:r>
              <a:rPr lang="en" sz="2800">
                <a:solidFill>
                  <a:srgbClr val="434343"/>
                </a:solidFill>
              </a:rPr>
              <a:t>This ejects electrons at high energies creating...</a:t>
            </a:r>
          </a:p>
        </p:txBody>
      </p:sp>
      <p:pic>
        <p:nvPicPr>
          <p:cNvPr id="190" name="Shape 190"/>
          <p:cNvPicPr preferRelativeResize="0"/>
          <p:nvPr/>
        </p:nvPicPr>
        <p:blipFill rotWithShape="1">
          <a:blip r:embed="rId3">
            <a:alphaModFix/>
          </a:blip>
          <a:srcRect b="15135" l="10357" r="10087" t="15405"/>
          <a:stretch/>
        </p:blipFill>
        <p:spPr>
          <a:xfrm>
            <a:off x="381000" y="1968911"/>
            <a:ext cx="3834875" cy="2188176"/>
          </a:xfrm>
          <a:prstGeom prst="rect">
            <a:avLst/>
          </a:prstGeom>
          <a:noFill/>
          <a:ln>
            <a:noFill/>
          </a:ln>
        </p:spPr>
      </p:pic>
      <p:sp>
        <p:nvSpPr>
          <p:cNvPr id="191" name="Shape 191"/>
          <p:cNvSpPr txBox="1"/>
          <p:nvPr/>
        </p:nvSpPr>
        <p:spPr>
          <a:xfrm>
            <a:off x="4572000" y="4156950"/>
            <a:ext cx="4114800" cy="789000"/>
          </a:xfrm>
          <a:prstGeom prst="rect">
            <a:avLst/>
          </a:prstGeom>
          <a:noFill/>
          <a:ln>
            <a:noFill/>
          </a:ln>
        </p:spPr>
        <p:txBody>
          <a:bodyPr anchorCtr="0" anchor="t" bIns="91425" lIns="91425" rIns="91425" tIns="91425">
            <a:noAutofit/>
          </a:bodyPr>
          <a:lstStyle/>
          <a:p>
            <a:pPr indent="457200" lvl="0" rtl="0">
              <a:spcBef>
                <a:spcPts val="600"/>
              </a:spcBef>
              <a:buClr>
                <a:schemeClr val="dk1"/>
              </a:buClr>
              <a:buSzPct val="39285"/>
              <a:buFont typeface="Arial"/>
              <a:buNone/>
            </a:pPr>
            <a:r>
              <a:rPr lang="en" sz="2800">
                <a:solidFill>
                  <a:srgbClr val="434343"/>
                </a:solidFill>
                <a:latin typeface="Georgia"/>
                <a:ea typeface="Georgia"/>
                <a:cs typeface="Georgia"/>
                <a:sym typeface="Georgia"/>
              </a:rPr>
              <a:t>An electron avalanche</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1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x="0" y="0"/>
          <a:ext cx="0" cy="0"/>
          <a:chOff x="0" y="0"/>
          <a:chExt cx="0" cy="0"/>
        </a:xfrm>
      </p:grpSpPr>
      <p:sp>
        <p:nvSpPr>
          <p:cNvPr id="196" name="Shape 196"/>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Circuit Board</a:t>
            </a:r>
          </a:p>
        </p:txBody>
      </p:sp>
      <p:sp>
        <p:nvSpPr>
          <p:cNvPr id="197" name="Shape 197"/>
          <p:cNvSpPr txBox="1"/>
          <p:nvPr>
            <p:ph idx="1" type="body"/>
          </p:nvPr>
        </p:nvSpPr>
        <p:spPr>
          <a:xfrm>
            <a:off x="457200" y="1200150"/>
            <a:ext cx="4287000" cy="3725699"/>
          </a:xfrm>
          <a:prstGeom prst="rect">
            <a:avLst/>
          </a:prstGeom>
        </p:spPr>
        <p:txBody>
          <a:bodyPr anchorCtr="0" anchor="t" bIns="91425" lIns="91425" rIns="91425" tIns="91425">
            <a:noAutofit/>
          </a:bodyPr>
          <a:lstStyle/>
          <a:p>
            <a:pPr indent="-419100" lvl="0" marL="457200" rtl="0">
              <a:spcBef>
                <a:spcPts val="0"/>
              </a:spcBef>
              <a:buClr>
                <a:srgbClr val="434343"/>
              </a:buClr>
              <a:buSzPct val="100000"/>
              <a:buFont typeface="Arial"/>
              <a:buChar char="●"/>
            </a:pPr>
            <a:r>
              <a:rPr lang="en">
                <a:solidFill>
                  <a:srgbClr val="434343"/>
                </a:solidFill>
              </a:rPr>
              <a:t>27 cathode strips</a:t>
            </a:r>
          </a:p>
          <a:p>
            <a:pPr indent="-381000" lvl="1" marL="914400" rtl="0">
              <a:spcBef>
                <a:spcPts val="0"/>
              </a:spcBef>
              <a:buClr>
                <a:srgbClr val="434343"/>
              </a:buClr>
              <a:buSzPct val="80000"/>
              <a:buFont typeface="Courier New"/>
              <a:buChar char="o"/>
            </a:pPr>
            <a:r>
              <a:rPr lang="en">
                <a:solidFill>
                  <a:srgbClr val="434343"/>
                </a:solidFill>
              </a:rPr>
              <a:t>Gives x or y coordinate</a:t>
            </a:r>
          </a:p>
          <a:p>
            <a:pPr lvl="0" rtl="0">
              <a:spcBef>
                <a:spcPts val="0"/>
              </a:spcBef>
              <a:buNone/>
            </a:pPr>
            <a:r>
              <a:t/>
            </a:r>
            <a:endParaRPr>
              <a:solidFill>
                <a:srgbClr val="434343"/>
              </a:solidFill>
            </a:endParaRPr>
          </a:p>
          <a:p>
            <a:pPr indent="-419100" lvl="0" marL="457200" rtl="0">
              <a:spcBef>
                <a:spcPts val="0"/>
              </a:spcBef>
              <a:buClr>
                <a:srgbClr val="434343"/>
              </a:buClr>
              <a:buSzPct val="100000"/>
              <a:buFont typeface="Arial"/>
              <a:buChar char="●"/>
            </a:pPr>
            <a:r>
              <a:rPr lang="en">
                <a:solidFill>
                  <a:srgbClr val="434343"/>
                </a:solidFill>
              </a:rPr>
              <a:t>27 anode wires</a:t>
            </a:r>
          </a:p>
          <a:p>
            <a:pPr lvl="0" rtl="0">
              <a:spcBef>
                <a:spcPts val="0"/>
              </a:spcBef>
              <a:buNone/>
            </a:pPr>
            <a:r>
              <a:t/>
            </a:r>
            <a:endParaRPr>
              <a:solidFill>
                <a:srgbClr val="434343"/>
              </a:solidFill>
            </a:endParaRPr>
          </a:p>
          <a:p>
            <a:pPr indent="-419100" lvl="0" marL="457200">
              <a:spcBef>
                <a:spcPts val="0"/>
              </a:spcBef>
              <a:buClr>
                <a:srgbClr val="434343"/>
              </a:buClr>
              <a:buSzPct val="100000"/>
              <a:buFont typeface="Arial"/>
              <a:buChar char="●"/>
            </a:pPr>
            <a:r>
              <a:rPr lang="en">
                <a:solidFill>
                  <a:srgbClr val="434343"/>
                </a:solidFill>
              </a:rPr>
              <a:t>Delay line</a:t>
            </a:r>
          </a:p>
        </p:txBody>
      </p:sp>
      <p:pic>
        <p:nvPicPr>
          <p:cNvPr id="198" name="Shape 198"/>
          <p:cNvPicPr preferRelativeResize="0"/>
          <p:nvPr/>
        </p:nvPicPr>
        <p:blipFill rotWithShape="1">
          <a:blip r:embed="rId3">
            <a:alphaModFix/>
          </a:blip>
          <a:srcRect b="5749" l="0" r="0" t="38596"/>
          <a:stretch/>
        </p:blipFill>
        <p:spPr>
          <a:xfrm>
            <a:off x="4668000" y="2036612"/>
            <a:ext cx="4399800" cy="2662380"/>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 name="Shape 202"/>
        <p:cNvGrpSpPr/>
        <p:nvPr/>
      </p:nvGrpSpPr>
      <p:grpSpPr>
        <a:xfrm>
          <a:off x="0" y="0"/>
          <a:ext cx="0" cy="0"/>
          <a:chOff x="0" y="0"/>
          <a:chExt cx="0" cy="0"/>
        </a:xfrm>
      </p:grpSpPr>
      <p:sp>
        <p:nvSpPr>
          <p:cNvPr id="203" name="Shape 203"/>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Delay Line</a:t>
            </a:r>
          </a:p>
        </p:txBody>
      </p:sp>
      <p:sp>
        <p:nvSpPr>
          <p:cNvPr id="204" name="Shape 204"/>
          <p:cNvSpPr txBox="1"/>
          <p:nvPr>
            <p:ph idx="1" type="body"/>
          </p:nvPr>
        </p:nvSpPr>
        <p:spPr>
          <a:xfrm>
            <a:off x="457200" y="1200150"/>
            <a:ext cx="8229600" cy="1848599"/>
          </a:xfrm>
          <a:prstGeom prst="rect">
            <a:avLst/>
          </a:prstGeom>
        </p:spPr>
        <p:txBody>
          <a:bodyPr anchorCtr="0" anchor="t" bIns="91425" lIns="91425" rIns="91425" tIns="91425">
            <a:noAutofit/>
          </a:bodyPr>
          <a:lstStyle/>
          <a:p>
            <a:pPr rtl="0">
              <a:spcBef>
                <a:spcPts val="0"/>
              </a:spcBef>
              <a:buNone/>
            </a:pPr>
            <a:r>
              <a:rPr lang="en" sz="2400">
                <a:solidFill>
                  <a:srgbClr val="434343"/>
                </a:solidFill>
              </a:rPr>
              <a:t>A sequence of inductors and capacitors</a:t>
            </a:r>
          </a:p>
          <a:p>
            <a:pPr rtl="0">
              <a:spcBef>
                <a:spcPts val="0"/>
              </a:spcBef>
              <a:buNone/>
            </a:pPr>
            <a:r>
              <a:t/>
            </a:r>
            <a:endParaRPr sz="2400">
              <a:solidFill>
                <a:srgbClr val="434343"/>
              </a:solidFill>
            </a:endParaRPr>
          </a:p>
          <a:p>
            <a:pPr>
              <a:spcBef>
                <a:spcPts val="0"/>
              </a:spcBef>
              <a:buNone/>
            </a:pPr>
            <a:r>
              <a:rPr lang="en" sz="2400">
                <a:solidFill>
                  <a:srgbClr val="434343"/>
                </a:solidFill>
              </a:rPr>
              <a:t>XY positions of the cosmic ray particle can be traced back knowing the time shift</a:t>
            </a:r>
          </a:p>
        </p:txBody>
      </p:sp>
      <p:grpSp>
        <p:nvGrpSpPr>
          <p:cNvPr id="205" name="Shape 205"/>
          <p:cNvGrpSpPr/>
          <p:nvPr/>
        </p:nvGrpSpPr>
        <p:grpSpPr>
          <a:xfrm>
            <a:off x="2858498" y="3185527"/>
            <a:ext cx="3426994" cy="1631366"/>
            <a:chOff x="2766037" y="3048750"/>
            <a:chExt cx="3611925" cy="1719399"/>
          </a:xfrm>
        </p:grpSpPr>
        <p:cxnSp>
          <p:nvCxnSpPr>
            <p:cNvPr id="206" name="Shape 206"/>
            <p:cNvCxnSpPr/>
            <p:nvPr/>
          </p:nvCxnSpPr>
          <p:spPr>
            <a:xfrm>
              <a:off x="2852887" y="3756825"/>
              <a:ext cx="0" cy="427499"/>
            </a:xfrm>
            <a:prstGeom prst="straightConnector1">
              <a:avLst/>
            </a:prstGeom>
            <a:noFill/>
            <a:ln cap="flat" cmpd="sng" w="19050">
              <a:solidFill>
                <a:srgbClr val="434343"/>
              </a:solidFill>
              <a:prstDash val="solid"/>
              <a:round/>
              <a:headEnd len="lg" w="lg" type="none"/>
              <a:tailEnd len="lg" w="lg" type="none"/>
            </a:ln>
          </p:spPr>
        </p:cxnSp>
        <p:cxnSp>
          <p:nvCxnSpPr>
            <p:cNvPr id="207" name="Shape 207"/>
            <p:cNvCxnSpPr/>
            <p:nvPr/>
          </p:nvCxnSpPr>
          <p:spPr>
            <a:xfrm>
              <a:off x="4001887" y="3756825"/>
              <a:ext cx="0" cy="427499"/>
            </a:xfrm>
            <a:prstGeom prst="straightConnector1">
              <a:avLst/>
            </a:prstGeom>
            <a:noFill/>
            <a:ln cap="flat" cmpd="sng" w="19050">
              <a:solidFill>
                <a:srgbClr val="434343"/>
              </a:solidFill>
              <a:prstDash val="solid"/>
              <a:round/>
              <a:headEnd len="lg" w="lg" type="none"/>
              <a:tailEnd len="lg" w="lg" type="none"/>
            </a:ln>
          </p:spPr>
        </p:cxnSp>
        <p:cxnSp>
          <p:nvCxnSpPr>
            <p:cNvPr id="208" name="Shape 208"/>
            <p:cNvCxnSpPr/>
            <p:nvPr/>
          </p:nvCxnSpPr>
          <p:spPr>
            <a:xfrm>
              <a:off x="3427387" y="4153600"/>
              <a:ext cx="0" cy="1148999"/>
            </a:xfrm>
            <a:prstGeom prst="straightConnector1">
              <a:avLst/>
            </a:prstGeom>
            <a:noFill/>
            <a:ln cap="flat" cmpd="sng" w="19050">
              <a:solidFill>
                <a:srgbClr val="434343"/>
              </a:solidFill>
              <a:prstDash val="solid"/>
              <a:round/>
              <a:headEnd len="lg" w="lg" type="none"/>
              <a:tailEnd len="lg" w="lg" type="none"/>
            </a:ln>
          </p:spPr>
        </p:cxnSp>
        <p:cxnSp>
          <p:nvCxnSpPr>
            <p:cNvPr id="209" name="Shape 209"/>
            <p:cNvCxnSpPr/>
            <p:nvPr/>
          </p:nvCxnSpPr>
          <p:spPr>
            <a:xfrm>
              <a:off x="2852887" y="3048750"/>
              <a:ext cx="0" cy="708000"/>
            </a:xfrm>
            <a:prstGeom prst="straightConnector1">
              <a:avLst/>
            </a:prstGeom>
            <a:noFill/>
            <a:ln cap="flat" cmpd="sng" w="19050">
              <a:solidFill>
                <a:srgbClr val="434343"/>
              </a:solidFill>
              <a:prstDash val="solid"/>
              <a:round/>
              <a:headEnd len="lg" w="lg" type="none"/>
              <a:tailEnd len="lg" w="lg" type="none"/>
            </a:ln>
          </p:spPr>
        </p:cxnSp>
        <p:sp>
          <p:nvSpPr>
            <p:cNvPr id="210" name="Shape 210"/>
            <p:cNvSpPr/>
            <p:nvPr/>
          </p:nvSpPr>
          <p:spPr>
            <a:xfrm>
              <a:off x="2812837" y="3676725"/>
              <a:ext cx="80099" cy="80099"/>
            </a:xfrm>
            <a:prstGeom prst="ellipse">
              <a:avLst/>
            </a:prstGeom>
            <a:solidFill>
              <a:srgbClr val="434343"/>
            </a:solid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11" name="Shape 211"/>
            <p:cNvSpPr/>
            <p:nvPr/>
          </p:nvSpPr>
          <p:spPr>
            <a:xfrm>
              <a:off x="3144412" y="3645979"/>
              <a:ext cx="141600" cy="141600"/>
            </a:xfrm>
            <a:prstGeom prst="arc">
              <a:avLst>
                <a:gd fmla="val 10800000" name="adj1"/>
                <a:gd fmla="val 0" name="adj2"/>
              </a:avLst>
            </a:prstGeom>
            <a:no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12" name="Shape 212"/>
            <p:cNvSpPr/>
            <p:nvPr/>
          </p:nvSpPr>
          <p:spPr>
            <a:xfrm>
              <a:off x="3285865" y="3645979"/>
              <a:ext cx="141600" cy="141600"/>
            </a:xfrm>
            <a:prstGeom prst="arc">
              <a:avLst>
                <a:gd fmla="val 10800000" name="adj1"/>
                <a:gd fmla="val 0" name="adj2"/>
              </a:avLst>
            </a:prstGeom>
            <a:no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13" name="Shape 213"/>
            <p:cNvSpPr/>
            <p:nvPr/>
          </p:nvSpPr>
          <p:spPr>
            <a:xfrm>
              <a:off x="3427318" y="3645979"/>
              <a:ext cx="141600" cy="141600"/>
            </a:xfrm>
            <a:prstGeom prst="arc">
              <a:avLst>
                <a:gd fmla="val 10800000" name="adj1"/>
                <a:gd fmla="val 0" name="adj2"/>
              </a:avLst>
            </a:prstGeom>
            <a:no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14" name="Shape 214"/>
            <p:cNvSpPr/>
            <p:nvPr/>
          </p:nvSpPr>
          <p:spPr>
            <a:xfrm>
              <a:off x="3568771" y="3645979"/>
              <a:ext cx="141600" cy="141600"/>
            </a:xfrm>
            <a:prstGeom prst="arc">
              <a:avLst>
                <a:gd fmla="val 10800000" name="adj1"/>
                <a:gd fmla="val 0" name="adj2"/>
              </a:avLst>
            </a:prstGeom>
            <a:no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cxnSp>
          <p:nvCxnSpPr>
            <p:cNvPr id="215" name="Shape 215"/>
            <p:cNvCxnSpPr/>
            <p:nvPr/>
          </p:nvCxnSpPr>
          <p:spPr>
            <a:xfrm>
              <a:off x="3710212" y="3716775"/>
              <a:ext cx="240600" cy="0"/>
            </a:xfrm>
            <a:prstGeom prst="straightConnector1">
              <a:avLst/>
            </a:prstGeom>
            <a:noFill/>
            <a:ln cap="flat" cmpd="sng" w="19050">
              <a:solidFill>
                <a:srgbClr val="434343"/>
              </a:solidFill>
              <a:prstDash val="solid"/>
              <a:round/>
              <a:headEnd len="lg" w="lg" type="none"/>
              <a:tailEnd len="lg" w="lg" type="none"/>
            </a:ln>
          </p:spPr>
        </p:cxnSp>
        <p:cxnSp>
          <p:nvCxnSpPr>
            <p:cNvPr id="216" name="Shape 216"/>
            <p:cNvCxnSpPr/>
            <p:nvPr/>
          </p:nvCxnSpPr>
          <p:spPr>
            <a:xfrm>
              <a:off x="2903962" y="3716775"/>
              <a:ext cx="240600" cy="0"/>
            </a:xfrm>
            <a:prstGeom prst="straightConnector1">
              <a:avLst/>
            </a:prstGeom>
            <a:noFill/>
            <a:ln cap="flat" cmpd="sng" w="19050">
              <a:solidFill>
                <a:srgbClr val="434343"/>
              </a:solidFill>
              <a:prstDash val="solid"/>
              <a:round/>
              <a:headEnd len="lg" w="lg" type="none"/>
              <a:tailEnd len="lg" w="lg" type="none"/>
            </a:ln>
          </p:spPr>
        </p:cxnSp>
        <p:cxnSp>
          <p:nvCxnSpPr>
            <p:cNvPr id="217" name="Shape 217"/>
            <p:cNvCxnSpPr/>
            <p:nvPr/>
          </p:nvCxnSpPr>
          <p:spPr>
            <a:xfrm>
              <a:off x="4001887" y="4300600"/>
              <a:ext cx="0" cy="427499"/>
            </a:xfrm>
            <a:prstGeom prst="straightConnector1">
              <a:avLst/>
            </a:prstGeom>
            <a:noFill/>
            <a:ln cap="flat" cmpd="sng" w="19050">
              <a:solidFill>
                <a:srgbClr val="434343"/>
              </a:solidFill>
              <a:prstDash val="solid"/>
              <a:round/>
              <a:headEnd len="lg" w="lg" type="none"/>
              <a:tailEnd len="lg" w="lg" type="none"/>
            </a:ln>
          </p:spPr>
        </p:cxnSp>
        <p:cxnSp>
          <p:nvCxnSpPr>
            <p:cNvPr id="218" name="Shape 218"/>
            <p:cNvCxnSpPr/>
            <p:nvPr/>
          </p:nvCxnSpPr>
          <p:spPr>
            <a:xfrm>
              <a:off x="2852887" y="4300600"/>
              <a:ext cx="0" cy="427499"/>
            </a:xfrm>
            <a:prstGeom prst="straightConnector1">
              <a:avLst/>
            </a:prstGeom>
            <a:noFill/>
            <a:ln cap="flat" cmpd="sng" w="19050">
              <a:solidFill>
                <a:srgbClr val="434343"/>
              </a:solidFill>
              <a:prstDash val="solid"/>
              <a:round/>
              <a:headEnd len="lg" w="lg" type="none"/>
              <a:tailEnd len="lg" w="lg" type="none"/>
            </a:ln>
          </p:spPr>
        </p:cxnSp>
        <p:cxnSp>
          <p:nvCxnSpPr>
            <p:cNvPr id="219" name="Shape 219"/>
            <p:cNvCxnSpPr/>
            <p:nvPr/>
          </p:nvCxnSpPr>
          <p:spPr>
            <a:xfrm>
              <a:off x="2766037" y="4184325"/>
              <a:ext cx="173700" cy="0"/>
            </a:xfrm>
            <a:prstGeom prst="straightConnector1">
              <a:avLst/>
            </a:prstGeom>
            <a:noFill/>
            <a:ln cap="flat" cmpd="sng" w="19050">
              <a:solidFill>
                <a:srgbClr val="434343"/>
              </a:solidFill>
              <a:prstDash val="solid"/>
              <a:round/>
              <a:headEnd len="lg" w="lg" type="none"/>
              <a:tailEnd len="lg" w="lg" type="none"/>
            </a:ln>
          </p:spPr>
        </p:cxnSp>
        <p:cxnSp>
          <p:nvCxnSpPr>
            <p:cNvPr id="220" name="Shape 220"/>
            <p:cNvCxnSpPr/>
            <p:nvPr/>
          </p:nvCxnSpPr>
          <p:spPr>
            <a:xfrm>
              <a:off x="2766037" y="4300600"/>
              <a:ext cx="173700" cy="0"/>
            </a:xfrm>
            <a:prstGeom prst="straightConnector1">
              <a:avLst/>
            </a:prstGeom>
            <a:noFill/>
            <a:ln cap="flat" cmpd="sng" w="19050">
              <a:solidFill>
                <a:srgbClr val="434343"/>
              </a:solidFill>
              <a:prstDash val="solid"/>
              <a:round/>
              <a:headEnd len="lg" w="lg" type="none"/>
              <a:tailEnd len="lg" w="lg" type="none"/>
            </a:ln>
          </p:spPr>
        </p:cxnSp>
        <p:cxnSp>
          <p:nvCxnSpPr>
            <p:cNvPr id="221" name="Shape 221"/>
            <p:cNvCxnSpPr/>
            <p:nvPr/>
          </p:nvCxnSpPr>
          <p:spPr>
            <a:xfrm>
              <a:off x="3915037" y="4184325"/>
              <a:ext cx="173700" cy="0"/>
            </a:xfrm>
            <a:prstGeom prst="straightConnector1">
              <a:avLst/>
            </a:prstGeom>
            <a:noFill/>
            <a:ln cap="flat" cmpd="sng" w="19050">
              <a:solidFill>
                <a:srgbClr val="434343"/>
              </a:solidFill>
              <a:prstDash val="solid"/>
              <a:round/>
              <a:headEnd len="lg" w="lg" type="none"/>
              <a:tailEnd len="lg" w="lg" type="none"/>
            </a:ln>
          </p:spPr>
        </p:cxnSp>
        <p:cxnSp>
          <p:nvCxnSpPr>
            <p:cNvPr id="222" name="Shape 222"/>
            <p:cNvCxnSpPr/>
            <p:nvPr/>
          </p:nvCxnSpPr>
          <p:spPr>
            <a:xfrm>
              <a:off x="3915037" y="4300600"/>
              <a:ext cx="173700" cy="0"/>
            </a:xfrm>
            <a:prstGeom prst="straightConnector1">
              <a:avLst/>
            </a:prstGeom>
            <a:noFill/>
            <a:ln cap="flat" cmpd="sng" w="19050">
              <a:solidFill>
                <a:srgbClr val="434343"/>
              </a:solidFill>
              <a:prstDash val="solid"/>
              <a:round/>
              <a:headEnd len="lg" w="lg" type="none"/>
              <a:tailEnd len="lg" w="lg" type="none"/>
            </a:ln>
          </p:spPr>
        </p:cxnSp>
        <p:cxnSp>
          <p:nvCxnSpPr>
            <p:cNvPr id="223" name="Shape 223"/>
            <p:cNvCxnSpPr/>
            <p:nvPr/>
          </p:nvCxnSpPr>
          <p:spPr>
            <a:xfrm>
              <a:off x="4001887" y="3048750"/>
              <a:ext cx="0" cy="708000"/>
            </a:xfrm>
            <a:prstGeom prst="straightConnector1">
              <a:avLst/>
            </a:prstGeom>
            <a:noFill/>
            <a:ln cap="flat" cmpd="sng" w="19050">
              <a:solidFill>
                <a:srgbClr val="434343"/>
              </a:solidFill>
              <a:prstDash val="solid"/>
              <a:round/>
              <a:headEnd len="lg" w="lg" type="none"/>
              <a:tailEnd len="lg" w="lg" type="none"/>
            </a:ln>
          </p:spPr>
        </p:cxnSp>
        <p:sp>
          <p:nvSpPr>
            <p:cNvPr id="224" name="Shape 224"/>
            <p:cNvSpPr/>
            <p:nvPr/>
          </p:nvSpPr>
          <p:spPr>
            <a:xfrm>
              <a:off x="3961837" y="3676725"/>
              <a:ext cx="80099" cy="80099"/>
            </a:xfrm>
            <a:prstGeom prst="ellipse">
              <a:avLst/>
            </a:prstGeom>
            <a:solidFill>
              <a:srgbClr val="434343"/>
            </a:solid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cxnSp>
          <p:nvCxnSpPr>
            <p:cNvPr id="225" name="Shape 225"/>
            <p:cNvCxnSpPr/>
            <p:nvPr/>
          </p:nvCxnSpPr>
          <p:spPr>
            <a:xfrm>
              <a:off x="5150887" y="3756825"/>
              <a:ext cx="0" cy="427499"/>
            </a:xfrm>
            <a:prstGeom prst="straightConnector1">
              <a:avLst/>
            </a:prstGeom>
            <a:noFill/>
            <a:ln cap="flat" cmpd="sng" w="19050">
              <a:solidFill>
                <a:srgbClr val="434343"/>
              </a:solidFill>
              <a:prstDash val="solid"/>
              <a:round/>
              <a:headEnd len="lg" w="lg" type="none"/>
              <a:tailEnd len="lg" w="lg" type="none"/>
            </a:ln>
          </p:spPr>
        </p:cxnSp>
        <p:cxnSp>
          <p:nvCxnSpPr>
            <p:cNvPr id="226" name="Shape 226"/>
            <p:cNvCxnSpPr/>
            <p:nvPr/>
          </p:nvCxnSpPr>
          <p:spPr>
            <a:xfrm>
              <a:off x="4576387" y="4153600"/>
              <a:ext cx="0" cy="1148999"/>
            </a:xfrm>
            <a:prstGeom prst="straightConnector1">
              <a:avLst/>
            </a:prstGeom>
            <a:noFill/>
            <a:ln cap="flat" cmpd="sng" w="19050">
              <a:solidFill>
                <a:srgbClr val="434343"/>
              </a:solidFill>
              <a:prstDash val="solid"/>
              <a:round/>
              <a:headEnd len="lg" w="lg" type="none"/>
              <a:tailEnd len="lg" w="lg" type="none"/>
            </a:ln>
          </p:spPr>
        </p:cxnSp>
        <p:sp>
          <p:nvSpPr>
            <p:cNvPr id="227" name="Shape 227"/>
            <p:cNvSpPr/>
            <p:nvPr/>
          </p:nvSpPr>
          <p:spPr>
            <a:xfrm>
              <a:off x="4293412" y="3645979"/>
              <a:ext cx="141600" cy="141600"/>
            </a:xfrm>
            <a:prstGeom prst="arc">
              <a:avLst>
                <a:gd fmla="val 10800000" name="adj1"/>
                <a:gd fmla="val 0" name="adj2"/>
              </a:avLst>
            </a:prstGeom>
            <a:no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28" name="Shape 228"/>
            <p:cNvSpPr/>
            <p:nvPr/>
          </p:nvSpPr>
          <p:spPr>
            <a:xfrm>
              <a:off x="4434865" y="3645979"/>
              <a:ext cx="141600" cy="141600"/>
            </a:xfrm>
            <a:prstGeom prst="arc">
              <a:avLst>
                <a:gd fmla="val 10800000" name="adj1"/>
                <a:gd fmla="val 0" name="adj2"/>
              </a:avLst>
            </a:prstGeom>
            <a:no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29" name="Shape 229"/>
            <p:cNvSpPr/>
            <p:nvPr/>
          </p:nvSpPr>
          <p:spPr>
            <a:xfrm>
              <a:off x="4576318" y="3645979"/>
              <a:ext cx="141600" cy="141600"/>
            </a:xfrm>
            <a:prstGeom prst="arc">
              <a:avLst>
                <a:gd fmla="val 10800000" name="adj1"/>
                <a:gd fmla="val 0" name="adj2"/>
              </a:avLst>
            </a:prstGeom>
            <a:no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30" name="Shape 230"/>
            <p:cNvSpPr/>
            <p:nvPr/>
          </p:nvSpPr>
          <p:spPr>
            <a:xfrm>
              <a:off x="4717771" y="3645979"/>
              <a:ext cx="141600" cy="141600"/>
            </a:xfrm>
            <a:prstGeom prst="arc">
              <a:avLst>
                <a:gd fmla="val 10800000" name="adj1"/>
                <a:gd fmla="val 0" name="adj2"/>
              </a:avLst>
            </a:prstGeom>
            <a:no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cxnSp>
          <p:nvCxnSpPr>
            <p:cNvPr id="231" name="Shape 231"/>
            <p:cNvCxnSpPr/>
            <p:nvPr/>
          </p:nvCxnSpPr>
          <p:spPr>
            <a:xfrm>
              <a:off x="4859212" y="3716775"/>
              <a:ext cx="240600" cy="0"/>
            </a:xfrm>
            <a:prstGeom prst="straightConnector1">
              <a:avLst/>
            </a:prstGeom>
            <a:noFill/>
            <a:ln cap="flat" cmpd="sng" w="19050">
              <a:solidFill>
                <a:srgbClr val="434343"/>
              </a:solidFill>
              <a:prstDash val="solid"/>
              <a:round/>
              <a:headEnd len="lg" w="lg" type="none"/>
              <a:tailEnd len="lg" w="lg" type="none"/>
            </a:ln>
          </p:spPr>
        </p:cxnSp>
        <p:cxnSp>
          <p:nvCxnSpPr>
            <p:cNvPr id="232" name="Shape 232"/>
            <p:cNvCxnSpPr/>
            <p:nvPr/>
          </p:nvCxnSpPr>
          <p:spPr>
            <a:xfrm>
              <a:off x="5150887" y="4300600"/>
              <a:ext cx="0" cy="427499"/>
            </a:xfrm>
            <a:prstGeom prst="straightConnector1">
              <a:avLst/>
            </a:prstGeom>
            <a:noFill/>
            <a:ln cap="flat" cmpd="sng" w="19050">
              <a:solidFill>
                <a:srgbClr val="434343"/>
              </a:solidFill>
              <a:prstDash val="solid"/>
              <a:round/>
              <a:headEnd len="lg" w="lg" type="none"/>
              <a:tailEnd len="lg" w="lg" type="none"/>
            </a:ln>
          </p:spPr>
        </p:cxnSp>
        <p:cxnSp>
          <p:nvCxnSpPr>
            <p:cNvPr id="233" name="Shape 233"/>
            <p:cNvCxnSpPr/>
            <p:nvPr/>
          </p:nvCxnSpPr>
          <p:spPr>
            <a:xfrm>
              <a:off x="5064037" y="4184325"/>
              <a:ext cx="173700" cy="0"/>
            </a:xfrm>
            <a:prstGeom prst="straightConnector1">
              <a:avLst/>
            </a:prstGeom>
            <a:noFill/>
            <a:ln cap="flat" cmpd="sng" w="19050">
              <a:solidFill>
                <a:srgbClr val="434343"/>
              </a:solidFill>
              <a:prstDash val="solid"/>
              <a:round/>
              <a:headEnd len="lg" w="lg" type="none"/>
              <a:tailEnd len="lg" w="lg" type="none"/>
            </a:ln>
          </p:spPr>
        </p:cxnSp>
        <p:cxnSp>
          <p:nvCxnSpPr>
            <p:cNvPr id="234" name="Shape 234"/>
            <p:cNvCxnSpPr/>
            <p:nvPr/>
          </p:nvCxnSpPr>
          <p:spPr>
            <a:xfrm>
              <a:off x="5064037" y="4300600"/>
              <a:ext cx="173700" cy="0"/>
            </a:xfrm>
            <a:prstGeom prst="straightConnector1">
              <a:avLst/>
            </a:prstGeom>
            <a:noFill/>
            <a:ln cap="flat" cmpd="sng" w="19050">
              <a:solidFill>
                <a:srgbClr val="434343"/>
              </a:solidFill>
              <a:prstDash val="solid"/>
              <a:round/>
              <a:headEnd len="lg" w="lg" type="none"/>
              <a:tailEnd len="lg" w="lg" type="none"/>
            </a:ln>
          </p:spPr>
        </p:cxnSp>
        <p:cxnSp>
          <p:nvCxnSpPr>
            <p:cNvPr id="235" name="Shape 235"/>
            <p:cNvCxnSpPr/>
            <p:nvPr/>
          </p:nvCxnSpPr>
          <p:spPr>
            <a:xfrm>
              <a:off x="5150887" y="3048750"/>
              <a:ext cx="0" cy="708000"/>
            </a:xfrm>
            <a:prstGeom prst="straightConnector1">
              <a:avLst/>
            </a:prstGeom>
            <a:noFill/>
            <a:ln cap="flat" cmpd="sng" w="19050">
              <a:solidFill>
                <a:srgbClr val="434343"/>
              </a:solidFill>
              <a:prstDash val="solid"/>
              <a:round/>
              <a:headEnd len="lg" w="lg" type="none"/>
              <a:tailEnd len="lg" w="lg" type="none"/>
            </a:ln>
          </p:spPr>
        </p:cxnSp>
        <p:sp>
          <p:nvSpPr>
            <p:cNvPr id="236" name="Shape 236"/>
            <p:cNvSpPr/>
            <p:nvPr/>
          </p:nvSpPr>
          <p:spPr>
            <a:xfrm>
              <a:off x="5110837" y="3676725"/>
              <a:ext cx="80099" cy="80099"/>
            </a:xfrm>
            <a:prstGeom prst="ellipse">
              <a:avLst/>
            </a:prstGeom>
            <a:solidFill>
              <a:srgbClr val="434343"/>
            </a:solid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cxnSp>
          <p:nvCxnSpPr>
            <p:cNvPr id="237" name="Shape 237"/>
            <p:cNvCxnSpPr/>
            <p:nvPr/>
          </p:nvCxnSpPr>
          <p:spPr>
            <a:xfrm>
              <a:off x="4052962" y="3716775"/>
              <a:ext cx="240600" cy="0"/>
            </a:xfrm>
            <a:prstGeom prst="straightConnector1">
              <a:avLst/>
            </a:prstGeom>
            <a:noFill/>
            <a:ln cap="flat" cmpd="sng" w="19050">
              <a:solidFill>
                <a:srgbClr val="434343"/>
              </a:solidFill>
              <a:prstDash val="solid"/>
              <a:round/>
              <a:headEnd len="lg" w="lg" type="none"/>
              <a:tailEnd len="lg" w="lg" type="none"/>
            </a:ln>
          </p:spPr>
        </p:cxnSp>
        <p:cxnSp>
          <p:nvCxnSpPr>
            <p:cNvPr id="238" name="Shape 238"/>
            <p:cNvCxnSpPr/>
            <p:nvPr/>
          </p:nvCxnSpPr>
          <p:spPr>
            <a:xfrm>
              <a:off x="6291112" y="3756825"/>
              <a:ext cx="0" cy="427499"/>
            </a:xfrm>
            <a:prstGeom prst="straightConnector1">
              <a:avLst/>
            </a:prstGeom>
            <a:noFill/>
            <a:ln cap="flat" cmpd="sng" w="19050">
              <a:solidFill>
                <a:srgbClr val="434343"/>
              </a:solidFill>
              <a:prstDash val="solid"/>
              <a:round/>
              <a:headEnd len="lg" w="lg" type="none"/>
              <a:tailEnd len="lg" w="lg" type="none"/>
            </a:ln>
          </p:spPr>
        </p:cxnSp>
        <p:cxnSp>
          <p:nvCxnSpPr>
            <p:cNvPr id="239" name="Shape 239"/>
            <p:cNvCxnSpPr/>
            <p:nvPr/>
          </p:nvCxnSpPr>
          <p:spPr>
            <a:xfrm>
              <a:off x="5716612" y="4153600"/>
              <a:ext cx="0" cy="1148999"/>
            </a:xfrm>
            <a:prstGeom prst="straightConnector1">
              <a:avLst/>
            </a:prstGeom>
            <a:noFill/>
            <a:ln cap="flat" cmpd="sng" w="19050">
              <a:solidFill>
                <a:srgbClr val="434343"/>
              </a:solidFill>
              <a:prstDash val="solid"/>
              <a:round/>
              <a:headEnd len="lg" w="lg" type="none"/>
              <a:tailEnd len="lg" w="lg" type="none"/>
            </a:ln>
          </p:spPr>
        </p:cxnSp>
        <p:sp>
          <p:nvSpPr>
            <p:cNvPr id="240" name="Shape 240"/>
            <p:cNvSpPr/>
            <p:nvPr/>
          </p:nvSpPr>
          <p:spPr>
            <a:xfrm>
              <a:off x="5433637" y="3645979"/>
              <a:ext cx="141600" cy="141600"/>
            </a:xfrm>
            <a:prstGeom prst="arc">
              <a:avLst>
                <a:gd fmla="val 10800000" name="adj1"/>
                <a:gd fmla="val 0" name="adj2"/>
              </a:avLst>
            </a:prstGeom>
            <a:no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41" name="Shape 241"/>
            <p:cNvSpPr/>
            <p:nvPr/>
          </p:nvSpPr>
          <p:spPr>
            <a:xfrm>
              <a:off x="5575090" y="3645979"/>
              <a:ext cx="141600" cy="141600"/>
            </a:xfrm>
            <a:prstGeom prst="arc">
              <a:avLst>
                <a:gd fmla="val 10800000" name="adj1"/>
                <a:gd fmla="val 0" name="adj2"/>
              </a:avLst>
            </a:prstGeom>
            <a:no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42" name="Shape 242"/>
            <p:cNvSpPr/>
            <p:nvPr/>
          </p:nvSpPr>
          <p:spPr>
            <a:xfrm>
              <a:off x="5716543" y="3645979"/>
              <a:ext cx="141600" cy="141600"/>
            </a:xfrm>
            <a:prstGeom prst="arc">
              <a:avLst>
                <a:gd fmla="val 10800000" name="adj1"/>
                <a:gd fmla="val 0" name="adj2"/>
              </a:avLst>
            </a:prstGeom>
            <a:no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43" name="Shape 243"/>
            <p:cNvSpPr/>
            <p:nvPr/>
          </p:nvSpPr>
          <p:spPr>
            <a:xfrm>
              <a:off x="5857996" y="3645979"/>
              <a:ext cx="141600" cy="141600"/>
            </a:xfrm>
            <a:prstGeom prst="arc">
              <a:avLst>
                <a:gd fmla="val 10800000" name="adj1"/>
                <a:gd fmla="val 0" name="adj2"/>
              </a:avLst>
            </a:prstGeom>
            <a:no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cxnSp>
          <p:nvCxnSpPr>
            <p:cNvPr id="244" name="Shape 244"/>
            <p:cNvCxnSpPr/>
            <p:nvPr/>
          </p:nvCxnSpPr>
          <p:spPr>
            <a:xfrm>
              <a:off x="5999437" y="3716775"/>
              <a:ext cx="240600" cy="0"/>
            </a:xfrm>
            <a:prstGeom prst="straightConnector1">
              <a:avLst/>
            </a:prstGeom>
            <a:noFill/>
            <a:ln cap="flat" cmpd="sng" w="19050">
              <a:solidFill>
                <a:srgbClr val="434343"/>
              </a:solidFill>
              <a:prstDash val="solid"/>
              <a:round/>
              <a:headEnd len="lg" w="lg" type="none"/>
              <a:tailEnd len="lg" w="lg" type="none"/>
            </a:ln>
          </p:spPr>
        </p:cxnSp>
        <p:cxnSp>
          <p:nvCxnSpPr>
            <p:cNvPr id="245" name="Shape 245"/>
            <p:cNvCxnSpPr/>
            <p:nvPr/>
          </p:nvCxnSpPr>
          <p:spPr>
            <a:xfrm>
              <a:off x="6291112" y="4300600"/>
              <a:ext cx="0" cy="427499"/>
            </a:xfrm>
            <a:prstGeom prst="straightConnector1">
              <a:avLst/>
            </a:prstGeom>
            <a:noFill/>
            <a:ln cap="flat" cmpd="sng" w="19050">
              <a:solidFill>
                <a:srgbClr val="434343"/>
              </a:solidFill>
              <a:prstDash val="solid"/>
              <a:round/>
              <a:headEnd len="lg" w="lg" type="none"/>
              <a:tailEnd len="lg" w="lg" type="none"/>
            </a:ln>
          </p:spPr>
        </p:cxnSp>
        <p:cxnSp>
          <p:nvCxnSpPr>
            <p:cNvPr id="246" name="Shape 246"/>
            <p:cNvCxnSpPr/>
            <p:nvPr/>
          </p:nvCxnSpPr>
          <p:spPr>
            <a:xfrm>
              <a:off x="6204262" y="4184325"/>
              <a:ext cx="173700" cy="0"/>
            </a:xfrm>
            <a:prstGeom prst="straightConnector1">
              <a:avLst/>
            </a:prstGeom>
            <a:noFill/>
            <a:ln cap="flat" cmpd="sng" w="19050">
              <a:solidFill>
                <a:srgbClr val="434343"/>
              </a:solidFill>
              <a:prstDash val="solid"/>
              <a:round/>
              <a:headEnd len="lg" w="lg" type="none"/>
              <a:tailEnd len="lg" w="lg" type="none"/>
            </a:ln>
          </p:spPr>
        </p:cxnSp>
        <p:cxnSp>
          <p:nvCxnSpPr>
            <p:cNvPr id="247" name="Shape 247"/>
            <p:cNvCxnSpPr/>
            <p:nvPr/>
          </p:nvCxnSpPr>
          <p:spPr>
            <a:xfrm>
              <a:off x="6204262" y="4300600"/>
              <a:ext cx="173700" cy="0"/>
            </a:xfrm>
            <a:prstGeom prst="straightConnector1">
              <a:avLst/>
            </a:prstGeom>
            <a:noFill/>
            <a:ln cap="flat" cmpd="sng" w="19050">
              <a:solidFill>
                <a:srgbClr val="434343"/>
              </a:solidFill>
              <a:prstDash val="solid"/>
              <a:round/>
              <a:headEnd len="lg" w="lg" type="none"/>
              <a:tailEnd len="lg" w="lg" type="none"/>
            </a:ln>
          </p:spPr>
        </p:cxnSp>
        <p:cxnSp>
          <p:nvCxnSpPr>
            <p:cNvPr id="248" name="Shape 248"/>
            <p:cNvCxnSpPr/>
            <p:nvPr/>
          </p:nvCxnSpPr>
          <p:spPr>
            <a:xfrm>
              <a:off x="6291112" y="3048750"/>
              <a:ext cx="0" cy="708000"/>
            </a:xfrm>
            <a:prstGeom prst="straightConnector1">
              <a:avLst/>
            </a:prstGeom>
            <a:noFill/>
            <a:ln cap="flat" cmpd="sng" w="19050">
              <a:solidFill>
                <a:srgbClr val="434343"/>
              </a:solidFill>
              <a:prstDash val="solid"/>
              <a:round/>
              <a:headEnd len="lg" w="lg" type="none"/>
              <a:tailEnd len="lg" w="lg" type="none"/>
            </a:ln>
          </p:spPr>
        </p:cxnSp>
        <p:sp>
          <p:nvSpPr>
            <p:cNvPr id="249" name="Shape 249"/>
            <p:cNvSpPr/>
            <p:nvPr/>
          </p:nvSpPr>
          <p:spPr>
            <a:xfrm>
              <a:off x="6251062" y="3676725"/>
              <a:ext cx="80099" cy="80099"/>
            </a:xfrm>
            <a:prstGeom prst="ellipse">
              <a:avLst/>
            </a:prstGeom>
            <a:solidFill>
              <a:srgbClr val="434343"/>
            </a:solid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cxnSp>
          <p:nvCxnSpPr>
            <p:cNvPr id="250" name="Shape 250"/>
            <p:cNvCxnSpPr/>
            <p:nvPr/>
          </p:nvCxnSpPr>
          <p:spPr>
            <a:xfrm>
              <a:off x="5193187" y="3716775"/>
              <a:ext cx="240600" cy="0"/>
            </a:xfrm>
            <a:prstGeom prst="straightConnector1">
              <a:avLst/>
            </a:prstGeom>
            <a:noFill/>
            <a:ln cap="flat" cmpd="sng" w="19050">
              <a:solidFill>
                <a:srgbClr val="434343"/>
              </a:solidFill>
              <a:prstDash val="solid"/>
              <a:round/>
              <a:headEnd len="lg" w="lg" type="none"/>
              <a:tailEnd len="lg" w="lg" type="none"/>
            </a:ln>
          </p:spPr>
        </p:cxnSp>
        <p:sp>
          <p:nvSpPr>
            <p:cNvPr id="251" name="Shape 251"/>
            <p:cNvSpPr/>
            <p:nvPr/>
          </p:nvSpPr>
          <p:spPr>
            <a:xfrm>
              <a:off x="2812837" y="4688050"/>
              <a:ext cx="80099" cy="80099"/>
            </a:xfrm>
            <a:prstGeom prst="ellipse">
              <a:avLst/>
            </a:prstGeom>
            <a:solidFill>
              <a:srgbClr val="434343"/>
            </a:solid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52" name="Shape 252"/>
            <p:cNvSpPr/>
            <p:nvPr/>
          </p:nvSpPr>
          <p:spPr>
            <a:xfrm>
              <a:off x="3961837" y="4688050"/>
              <a:ext cx="80099" cy="80099"/>
            </a:xfrm>
            <a:prstGeom prst="ellipse">
              <a:avLst/>
            </a:prstGeom>
            <a:solidFill>
              <a:srgbClr val="434343"/>
            </a:solid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53" name="Shape 253"/>
            <p:cNvSpPr/>
            <p:nvPr/>
          </p:nvSpPr>
          <p:spPr>
            <a:xfrm>
              <a:off x="5106450" y="4688050"/>
              <a:ext cx="80099" cy="80099"/>
            </a:xfrm>
            <a:prstGeom prst="ellipse">
              <a:avLst/>
            </a:prstGeom>
            <a:solidFill>
              <a:srgbClr val="434343"/>
            </a:solid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54" name="Shape 254"/>
            <p:cNvSpPr/>
            <p:nvPr/>
          </p:nvSpPr>
          <p:spPr>
            <a:xfrm>
              <a:off x="6251087" y="4688050"/>
              <a:ext cx="80099" cy="80099"/>
            </a:xfrm>
            <a:prstGeom prst="ellipse">
              <a:avLst/>
            </a:prstGeom>
            <a:solidFill>
              <a:srgbClr val="434343"/>
            </a:solid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sp>
        <p:nvSpPr>
          <p:cNvPr id="255" name="Shape 255"/>
          <p:cNvSpPr txBox="1"/>
          <p:nvPr/>
        </p:nvSpPr>
        <p:spPr>
          <a:xfrm>
            <a:off x="1667500" y="3135200"/>
            <a:ext cx="1256399" cy="582000"/>
          </a:xfrm>
          <a:prstGeom prst="rect">
            <a:avLst/>
          </a:prstGeom>
          <a:noFill/>
          <a:ln>
            <a:noFill/>
          </a:ln>
        </p:spPr>
        <p:txBody>
          <a:bodyPr anchorCtr="0" anchor="t" bIns="91425" lIns="91425" rIns="91425" tIns="91425">
            <a:noAutofit/>
          </a:bodyPr>
          <a:lstStyle/>
          <a:p>
            <a:pPr>
              <a:spcBef>
                <a:spcPts val="0"/>
              </a:spcBef>
              <a:buNone/>
            </a:pPr>
            <a:r>
              <a:rPr lang="en">
                <a:solidFill>
                  <a:srgbClr val="434343"/>
                </a:solidFill>
                <a:latin typeface="Georgia"/>
                <a:ea typeface="Georgia"/>
                <a:cs typeface="Georgia"/>
                <a:sym typeface="Georgia"/>
              </a:rPr>
              <a:t>Shortest time</a:t>
            </a:r>
          </a:p>
        </p:txBody>
      </p:sp>
      <p:sp>
        <p:nvSpPr>
          <p:cNvPr id="256" name="Shape 256"/>
          <p:cNvSpPr txBox="1"/>
          <p:nvPr/>
        </p:nvSpPr>
        <p:spPr>
          <a:xfrm>
            <a:off x="6285500" y="3135200"/>
            <a:ext cx="1256399" cy="582000"/>
          </a:xfrm>
          <a:prstGeom prst="rect">
            <a:avLst/>
          </a:prstGeom>
          <a:noFill/>
          <a:ln>
            <a:noFill/>
          </a:ln>
        </p:spPr>
        <p:txBody>
          <a:bodyPr anchorCtr="0" anchor="t" bIns="91425" lIns="91425" rIns="91425" tIns="91425">
            <a:noAutofit/>
          </a:bodyPr>
          <a:lstStyle/>
          <a:p>
            <a:pPr lvl="0" rtl="0">
              <a:spcBef>
                <a:spcPts val="0"/>
              </a:spcBef>
              <a:buNone/>
            </a:pPr>
            <a:r>
              <a:rPr lang="en">
                <a:solidFill>
                  <a:srgbClr val="434343"/>
                </a:solidFill>
                <a:latin typeface="Georgia"/>
                <a:ea typeface="Georgia"/>
                <a:cs typeface="Georgia"/>
                <a:sym typeface="Georgia"/>
              </a:rPr>
              <a:t>Longest time</a:t>
            </a:r>
          </a:p>
        </p:txBody>
      </p:sp>
      <p:cxnSp>
        <p:nvCxnSpPr>
          <p:cNvPr id="257" name="Shape 257"/>
          <p:cNvCxnSpPr/>
          <p:nvPr/>
        </p:nvCxnSpPr>
        <p:spPr>
          <a:xfrm>
            <a:off x="3522950" y="3088450"/>
            <a:ext cx="2125500" cy="0"/>
          </a:xfrm>
          <a:prstGeom prst="straightConnector1">
            <a:avLst/>
          </a:prstGeom>
          <a:noFill/>
          <a:ln cap="flat" cmpd="sng" w="19050">
            <a:solidFill>
              <a:srgbClr val="4A86E8"/>
            </a:solidFill>
            <a:prstDash val="solid"/>
            <a:round/>
            <a:headEnd len="lg" w="lg" type="triangle"/>
            <a:tailEnd len="lg" w="lg" type="none"/>
          </a:ln>
        </p:spPr>
      </p:cxnSp>
      <p:sp>
        <p:nvSpPr>
          <p:cNvPr id="258" name="Shape 258"/>
          <p:cNvSpPr txBox="1"/>
          <p:nvPr/>
        </p:nvSpPr>
        <p:spPr>
          <a:xfrm>
            <a:off x="6258875" y="3603500"/>
            <a:ext cx="634500" cy="113700"/>
          </a:xfrm>
          <a:prstGeom prst="rect">
            <a:avLst/>
          </a:prstGeom>
          <a:noFill/>
          <a:ln>
            <a:noFill/>
          </a:ln>
        </p:spPr>
        <p:txBody>
          <a:bodyPr anchorCtr="0" anchor="t" bIns="91425" lIns="91425" rIns="91425" tIns="91425">
            <a:noAutofit/>
          </a:bodyPr>
          <a:lstStyle/>
          <a:p>
            <a:pPr>
              <a:spcBef>
                <a:spcPts val="0"/>
              </a:spcBef>
              <a:buNone/>
            </a:pPr>
            <a:r>
              <a:rPr lang="en">
                <a:latin typeface="Georgia"/>
                <a:ea typeface="Georgia"/>
                <a:cs typeface="Georgia"/>
                <a:sym typeface="Georgia"/>
              </a:rPr>
              <a:t>V</a:t>
            </a:r>
            <a:r>
              <a:rPr lang="en" sz="800"/>
              <a:t>out</a:t>
            </a:r>
          </a:p>
        </p:txBody>
      </p:sp>
      <p:sp>
        <p:nvSpPr>
          <p:cNvPr id="259" name="Shape 259"/>
          <p:cNvSpPr txBox="1"/>
          <p:nvPr/>
        </p:nvSpPr>
        <p:spPr>
          <a:xfrm>
            <a:off x="6258875" y="4569000"/>
            <a:ext cx="835200" cy="401399"/>
          </a:xfrm>
          <a:prstGeom prst="rect">
            <a:avLst/>
          </a:prstGeom>
          <a:noFill/>
          <a:ln>
            <a:noFill/>
          </a:ln>
        </p:spPr>
        <p:txBody>
          <a:bodyPr anchorCtr="0" anchor="t" bIns="91425" lIns="91425" rIns="91425" tIns="91425">
            <a:noAutofit/>
          </a:bodyPr>
          <a:lstStyle/>
          <a:p>
            <a:pPr>
              <a:spcBef>
                <a:spcPts val="0"/>
              </a:spcBef>
              <a:buNone/>
            </a:pPr>
            <a:r>
              <a:rPr lang="en">
                <a:latin typeface="Georgia"/>
                <a:ea typeface="Georgia"/>
                <a:cs typeface="Georgia"/>
                <a:sym typeface="Georgia"/>
              </a:rPr>
              <a:t>GND</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 name="Shape 63"/>
        <p:cNvGrpSpPr/>
        <p:nvPr/>
      </p:nvGrpSpPr>
      <p:grpSpPr>
        <a:xfrm>
          <a:off x="0" y="0"/>
          <a:ext cx="0" cy="0"/>
          <a:chOff x="0" y="0"/>
          <a:chExt cx="0" cy="0"/>
        </a:xfrm>
      </p:grpSpPr>
      <p:sp>
        <p:nvSpPr>
          <p:cNvPr id="64" name="Shape 64"/>
          <p:cNvSpPr txBox="1"/>
          <p:nvPr>
            <p:ph type="ctrTitle"/>
          </p:nvPr>
        </p:nvSpPr>
        <p:spPr>
          <a:xfrm>
            <a:off x="685800" y="1746892"/>
            <a:ext cx="7772400" cy="1238099"/>
          </a:xfrm>
          <a:prstGeom prst="rect">
            <a:avLst/>
          </a:prstGeom>
        </p:spPr>
        <p:txBody>
          <a:bodyPr anchorCtr="0" anchor="b" bIns="91425" lIns="91425" rIns="91425" tIns="91425">
            <a:noAutofit/>
          </a:bodyPr>
          <a:lstStyle/>
          <a:p>
            <a:pPr>
              <a:spcBef>
                <a:spcPts val="0"/>
              </a:spcBef>
              <a:buNone/>
            </a:pPr>
            <a:r>
              <a:rPr lang="en"/>
              <a:t>Parallel Plate Capacitors</a:t>
            </a:r>
          </a:p>
        </p:txBody>
      </p:sp>
      <p:sp>
        <p:nvSpPr>
          <p:cNvPr id="65" name="Shape 65"/>
          <p:cNvSpPr txBox="1"/>
          <p:nvPr>
            <p:ph idx="1" type="subTitle"/>
          </p:nvPr>
        </p:nvSpPr>
        <p:spPr>
          <a:xfrm>
            <a:off x="685800" y="3626728"/>
            <a:ext cx="7772400" cy="1399199"/>
          </a:xfrm>
          <a:prstGeom prst="rect">
            <a:avLst/>
          </a:prstGeom>
        </p:spPr>
        <p:txBody>
          <a:bodyPr anchorCtr="0" anchor="t" bIns="91425" lIns="91425" rIns="91425" tIns="91425">
            <a:noAutofit/>
          </a:bodyPr>
          <a:lstStyle/>
          <a:p>
            <a:pPr rtl="0" algn="l">
              <a:spcBef>
                <a:spcPts val="0"/>
              </a:spcBef>
              <a:buNone/>
            </a:pPr>
            <a:r>
              <a:rPr lang="en">
                <a:solidFill>
                  <a:srgbClr val="434343"/>
                </a:solidFill>
              </a:rPr>
              <a:t>Goal:</a:t>
            </a:r>
          </a:p>
          <a:p>
            <a:pPr indent="-381000" lvl="0" marL="914400" algn="l">
              <a:spcBef>
                <a:spcPts val="0"/>
              </a:spcBef>
              <a:buClr>
                <a:srgbClr val="434343"/>
              </a:buClr>
              <a:buSzPct val="100000"/>
              <a:buFont typeface="Georgia"/>
              <a:buChar char="●"/>
            </a:pPr>
            <a:r>
              <a:rPr b="1" lang="en">
                <a:solidFill>
                  <a:srgbClr val="434343"/>
                </a:solidFill>
              </a:rPr>
              <a:t>Empirically </a:t>
            </a:r>
            <a:r>
              <a:rPr lang="en">
                <a:solidFill>
                  <a:srgbClr val="434343"/>
                </a:solidFill>
              </a:rPr>
              <a:t>verify Gauss’ Law through analyzing parallel plate capacitors</a:t>
            </a:r>
          </a:p>
        </p:txBody>
      </p:sp>
      <p:sp>
        <p:nvSpPr>
          <p:cNvPr id="66" name="Shape 66"/>
          <p:cNvSpPr txBox="1"/>
          <p:nvPr/>
        </p:nvSpPr>
        <p:spPr>
          <a:xfrm>
            <a:off x="2759125" y="957900"/>
            <a:ext cx="3625800" cy="789000"/>
          </a:xfrm>
          <a:prstGeom prst="rect">
            <a:avLst/>
          </a:prstGeom>
          <a:noFill/>
          <a:ln>
            <a:noFill/>
          </a:ln>
        </p:spPr>
        <p:txBody>
          <a:bodyPr anchorCtr="0" anchor="t" bIns="91425" lIns="91425" rIns="91425" tIns="91425">
            <a:noAutofit/>
          </a:bodyPr>
          <a:lstStyle/>
          <a:p>
            <a:pPr lvl="0" rtl="0" algn="ctr">
              <a:spcBef>
                <a:spcPts val="0"/>
              </a:spcBef>
              <a:buNone/>
            </a:pPr>
            <a:r>
              <a:rPr lang="en" sz="3000">
                <a:solidFill>
                  <a:srgbClr val="B7B7B7"/>
                </a:solidFill>
                <a:latin typeface="Georgia"/>
                <a:ea typeface="Georgia"/>
                <a:cs typeface="Georgia"/>
                <a:sym typeface="Georgia"/>
              </a:rPr>
              <a:t>C	=	ε</a:t>
            </a:r>
            <a:r>
              <a:rPr baseline="-25000" lang="en" sz="3000">
                <a:solidFill>
                  <a:srgbClr val="B7B7B7"/>
                </a:solidFill>
                <a:latin typeface="Georgia"/>
                <a:ea typeface="Georgia"/>
                <a:cs typeface="Georgia"/>
                <a:sym typeface="Georgia"/>
              </a:rPr>
              <a:t>0 </a:t>
            </a:r>
            <a:r>
              <a:rPr lang="en" sz="3000">
                <a:solidFill>
                  <a:srgbClr val="B7B7B7"/>
                </a:solidFill>
                <a:latin typeface="Georgia"/>
                <a:ea typeface="Georgia"/>
                <a:cs typeface="Georgia"/>
                <a:sym typeface="Georgia"/>
              </a:rPr>
              <a:t>A / d</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3" name="Shape 263"/>
        <p:cNvGrpSpPr/>
        <p:nvPr/>
      </p:nvGrpSpPr>
      <p:grpSpPr>
        <a:xfrm>
          <a:off x="0" y="0"/>
          <a:ext cx="0" cy="0"/>
          <a:chOff x="0" y="0"/>
          <a:chExt cx="0" cy="0"/>
        </a:xfrm>
      </p:grpSpPr>
      <p:sp>
        <p:nvSpPr>
          <p:cNvPr id="264" name="Shape 264"/>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Reflections</a:t>
            </a:r>
          </a:p>
        </p:txBody>
      </p:sp>
      <p:sp>
        <p:nvSpPr>
          <p:cNvPr id="265" name="Shape 265"/>
          <p:cNvSpPr txBox="1"/>
          <p:nvPr>
            <p:ph idx="1" type="body"/>
          </p:nvPr>
        </p:nvSpPr>
        <p:spPr>
          <a:xfrm>
            <a:off x="4579825" y="1245812"/>
            <a:ext cx="4106999" cy="1579800"/>
          </a:xfrm>
          <a:prstGeom prst="rect">
            <a:avLst/>
          </a:prstGeom>
        </p:spPr>
        <p:txBody>
          <a:bodyPr anchorCtr="0" anchor="t" bIns="91425" lIns="91425" rIns="91425" tIns="91425">
            <a:noAutofit/>
          </a:bodyPr>
          <a:lstStyle/>
          <a:p>
            <a:pPr rtl="0">
              <a:lnSpc>
                <a:spcPct val="100000"/>
              </a:lnSpc>
              <a:spcBef>
                <a:spcPts val="0"/>
              </a:spcBef>
              <a:buNone/>
            </a:pPr>
            <a:r>
              <a:rPr lang="en" sz="2400">
                <a:solidFill>
                  <a:srgbClr val="FF0000"/>
                </a:solidFill>
              </a:rPr>
              <a:t>Problem:</a:t>
            </a:r>
          </a:p>
          <a:p>
            <a:pPr rtl="0">
              <a:lnSpc>
                <a:spcPct val="100000"/>
              </a:lnSpc>
              <a:spcBef>
                <a:spcPts val="0"/>
              </a:spcBef>
              <a:buNone/>
            </a:pPr>
            <a:r>
              <a:t/>
            </a:r>
            <a:endParaRPr sz="2400">
              <a:solidFill>
                <a:srgbClr val="434343"/>
              </a:solidFill>
            </a:endParaRPr>
          </a:p>
          <a:p>
            <a:pPr indent="0" marL="457200" rtl="0">
              <a:lnSpc>
                <a:spcPct val="100000"/>
              </a:lnSpc>
              <a:spcBef>
                <a:spcPts val="0"/>
              </a:spcBef>
              <a:buNone/>
            </a:pPr>
            <a:r>
              <a:rPr lang="en" sz="2400">
                <a:solidFill>
                  <a:srgbClr val="434343"/>
                </a:solidFill>
              </a:rPr>
              <a:t>Reflected voltage can alter the signals</a:t>
            </a:r>
          </a:p>
          <a:p>
            <a:pPr lvl="0" rtl="0">
              <a:lnSpc>
                <a:spcPct val="100000"/>
              </a:lnSpc>
              <a:spcBef>
                <a:spcPts val="0"/>
              </a:spcBef>
              <a:buNone/>
            </a:pPr>
            <a:r>
              <a:t/>
            </a:r>
            <a:endParaRPr sz="2400">
              <a:solidFill>
                <a:srgbClr val="434343"/>
              </a:solidFill>
            </a:endParaRPr>
          </a:p>
          <a:p>
            <a:pPr lvl="0" rtl="0">
              <a:lnSpc>
                <a:spcPct val="100000"/>
              </a:lnSpc>
              <a:spcBef>
                <a:spcPts val="0"/>
              </a:spcBef>
              <a:buNone/>
            </a:pPr>
            <a:r>
              <a:t/>
            </a:r>
            <a:endParaRPr sz="2400">
              <a:solidFill>
                <a:srgbClr val="434343"/>
              </a:solidFill>
            </a:endParaRPr>
          </a:p>
          <a:p>
            <a:pPr lvl="0" rtl="0">
              <a:lnSpc>
                <a:spcPct val="100000"/>
              </a:lnSpc>
              <a:spcBef>
                <a:spcPts val="0"/>
              </a:spcBef>
              <a:buNone/>
            </a:pPr>
            <a:r>
              <a:t/>
            </a:r>
            <a:endParaRPr sz="2400">
              <a:solidFill>
                <a:srgbClr val="434343"/>
              </a:solidFill>
            </a:endParaRPr>
          </a:p>
          <a:p>
            <a:pPr lvl="0" rtl="0" algn="ctr">
              <a:lnSpc>
                <a:spcPct val="100000"/>
              </a:lnSpc>
              <a:spcBef>
                <a:spcPts val="0"/>
              </a:spcBef>
              <a:buNone/>
            </a:pPr>
            <a:r>
              <a:t/>
            </a:r>
            <a:endParaRPr sz="2400">
              <a:solidFill>
                <a:srgbClr val="434343"/>
              </a:solidFill>
            </a:endParaRPr>
          </a:p>
          <a:p>
            <a:pPr lvl="0" rtl="0">
              <a:lnSpc>
                <a:spcPct val="100000"/>
              </a:lnSpc>
              <a:spcBef>
                <a:spcPts val="0"/>
              </a:spcBef>
              <a:buNone/>
            </a:pPr>
            <a:r>
              <a:t/>
            </a:r>
            <a:endParaRPr sz="2400">
              <a:solidFill>
                <a:srgbClr val="434343"/>
              </a:solidFill>
            </a:endParaRPr>
          </a:p>
          <a:p>
            <a:pPr lvl="0" rtl="0">
              <a:lnSpc>
                <a:spcPct val="100000"/>
              </a:lnSpc>
              <a:spcBef>
                <a:spcPts val="0"/>
              </a:spcBef>
              <a:buClr>
                <a:schemeClr val="dk1"/>
              </a:buClr>
              <a:buFont typeface="Arial"/>
              <a:buNone/>
            </a:pPr>
            <a:r>
              <a:t/>
            </a:r>
            <a:endParaRPr sz="2400">
              <a:solidFill>
                <a:srgbClr val="434343"/>
              </a:solidFill>
            </a:endParaRPr>
          </a:p>
          <a:p>
            <a:pPr>
              <a:lnSpc>
                <a:spcPct val="100000"/>
              </a:lnSpc>
              <a:spcBef>
                <a:spcPts val="0"/>
              </a:spcBef>
              <a:buNone/>
            </a:pPr>
            <a:r>
              <a:t/>
            </a:r>
            <a:endParaRPr sz="2400">
              <a:solidFill>
                <a:srgbClr val="434343"/>
              </a:solidFill>
            </a:endParaRPr>
          </a:p>
        </p:txBody>
      </p:sp>
      <p:pic>
        <p:nvPicPr>
          <p:cNvPr id="266" name="Shape 266"/>
          <p:cNvPicPr preferRelativeResize="0"/>
          <p:nvPr/>
        </p:nvPicPr>
        <p:blipFill>
          <a:blip r:embed="rId3">
            <a:alphaModFix/>
          </a:blip>
          <a:stretch>
            <a:fillRect/>
          </a:stretch>
        </p:blipFill>
        <p:spPr>
          <a:xfrm>
            <a:off x="457206" y="3008086"/>
            <a:ext cx="3604436" cy="1853700"/>
          </a:xfrm>
          <a:prstGeom prst="rect">
            <a:avLst/>
          </a:prstGeom>
          <a:noFill/>
          <a:ln>
            <a:noFill/>
          </a:ln>
        </p:spPr>
      </p:pic>
      <p:sp>
        <p:nvSpPr>
          <p:cNvPr id="267" name="Shape 267"/>
          <p:cNvSpPr txBox="1"/>
          <p:nvPr/>
        </p:nvSpPr>
        <p:spPr>
          <a:xfrm>
            <a:off x="4579825" y="3008075"/>
            <a:ext cx="4446600" cy="1853700"/>
          </a:xfrm>
          <a:prstGeom prst="rect">
            <a:avLst/>
          </a:prstGeom>
          <a:noFill/>
          <a:ln>
            <a:noFill/>
          </a:ln>
        </p:spPr>
        <p:txBody>
          <a:bodyPr anchorCtr="0" anchor="ctr" bIns="91425" lIns="91425" rIns="91425" tIns="91425">
            <a:noAutofit/>
          </a:bodyPr>
          <a:lstStyle/>
          <a:p>
            <a:pPr rtl="0">
              <a:lnSpc>
                <a:spcPct val="100000"/>
              </a:lnSpc>
              <a:spcBef>
                <a:spcPts val="0"/>
              </a:spcBef>
              <a:buNone/>
            </a:pPr>
            <a:r>
              <a:rPr lang="en" sz="2400">
                <a:solidFill>
                  <a:srgbClr val="6AA84F"/>
                </a:solidFill>
                <a:latin typeface="Georgia"/>
                <a:ea typeface="Georgia"/>
                <a:cs typeface="Georgia"/>
                <a:sym typeface="Georgia"/>
              </a:rPr>
              <a:t>Solution:</a:t>
            </a:r>
          </a:p>
          <a:p>
            <a:pPr rtl="0">
              <a:lnSpc>
                <a:spcPct val="100000"/>
              </a:lnSpc>
              <a:spcBef>
                <a:spcPts val="0"/>
              </a:spcBef>
              <a:buNone/>
            </a:pPr>
            <a:r>
              <a:t/>
            </a:r>
            <a:endParaRPr sz="2400">
              <a:solidFill>
                <a:srgbClr val="6AA84F"/>
              </a:solidFill>
              <a:latin typeface="Georgia"/>
              <a:ea typeface="Georgia"/>
              <a:cs typeface="Georgia"/>
              <a:sym typeface="Georgia"/>
            </a:endParaRPr>
          </a:p>
          <a:p>
            <a:pPr indent="0" lvl="0" marL="457200" rtl="0">
              <a:lnSpc>
                <a:spcPct val="100000"/>
              </a:lnSpc>
              <a:spcBef>
                <a:spcPts val="0"/>
              </a:spcBef>
              <a:buNone/>
            </a:pPr>
            <a:r>
              <a:rPr lang="en" sz="2400">
                <a:solidFill>
                  <a:srgbClr val="434343"/>
                </a:solidFill>
                <a:latin typeface="Georgia"/>
                <a:ea typeface="Georgia"/>
                <a:cs typeface="Georgia"/>
                <a:sym typeface="Georgia"/>
              </a:rPr>
              <a:t>PCB internal resistance ≈ Resistance before amplifiers</a:t>
            </a:r>
          </a:p>
        </p:txBody>
      </p:sp>
      <p:sp>
        <p:nvSpPr>
          <p:cNvPr id="268" name="Shape 268"/>
          <p:cNvSpPr/>
          <p:nvPr/>
        </p:nvSpPr>
        <p:spPr>
          <a:xfrm>
            <a:off x="634463" y="1413252"/>
            <a:ext cx="3249921" cy="1397341"/>
          </a:xfrm>
          <a:custGeom>
            <a:pathLst>
              <a:path extrusionOk="0" h="55944" w="140918">
                <a:moveTo>
                  <a:pt x="0" y="42862"/>
                </a:moveTo>
                <a:cubicBezTo>
                  <a:pt x="6967" y="42862"/>
                  <a:pt x="32802" y="42862"/>
                  <a:pt x="41806" y="42862"/>
                </a:cubicBezTo>
                <a:cubicBezTo>
                  <a:pt x="50809" y="42862"/>
                  <a:pt x="49400" y="49986"/>
                  <a:pt x="54019" y="42862"/>
                </a:cubicBezTo>
                <a:cubicBezTo>
                  <a:pt x="58638" y="35737"/>
                  <a:pt x="64196" y="-1761"/>
                  <a:pt x="69520" y="117"/>
                </a:cubicBezTo>
                <a:cubicBezTo>
                  <a:pt x="74843" y="1995"/>
                  <a:pt x="81341" y="47089"/>
                  <a:pt x="85960" y="54135"/>
                </a:cubicBezTo>
                <a:cubicBezTo>
                  <a:pt x="90579" y="61180"/>
                  <a:pt x="88074" y="44349"/>
                  <a:pt x="97234" y="42392"/>
                </a:cubicBezTo>
                <a:cubicBezTo>
                  <a:pt x="106393" y="40434"/>
                  <a:pt x="133637" y="42392"/>
                  <a:pt x="140918" y="42392"/>
                </a:cubicBezTo>
              </a:path>
            </a:pathLst>
          </a:custGeom>
          <a:noFill/>
          <a:ln cap="flat" cmpd="sng" w="19050">
            <a:solidFill>
              <a:srgbClr val="4A86E8"/>
            </a:solidFill>
            <a:prstDash val="solid"/>
            <a:round/>
            <a:headEnd len="lg" w="lg" type="none"/>
            <a:tailEnd len="lg" w="lg" type="none"/>
          </a:ln>
        </p:spPr>
      </p:sp>
      <p:cxnSp>
        <p:nvCxnSpPr>
          <p:cNvPr id="269" name="Shape 269"/>
          <p:cNvCxnSpPr/>
          <p:nvPr/>
        </p:nvCxnSpPr>
        <p:spPr>
          <a:xfrm>
            <a:off x="2231225" y="2810600"/>
            <a:ext cx="246599" cy="0"/>
          </a:xfrm>
          <a:prstGeom prst="straightConnector1">
            <a:avLst/>
          </a:prstGeom>
          <a:noFill/>
          <a:ln cap="flat" cmpd="sng" w="19050">
            <a:solidFill>
              <a:srgbClr val="FF0000"/>
            </a:solidFill>
            <a:prstDash val="solid"/>
            <a:round/>
            <a:headEnd len="lg" w="lg" type="none"/>
            <a:tailEnd len="lg" w="lg" type="none"/>
          </a:ln>
        </p:spPr>
      </p:cxnSp>
      <p:cxnSp>
        <p:nvCxnSpPr>
          <p:cNvPr id="270" name="Shape 270"/>
          <p:cNvCxnSpPr/>
          <p:nvPr/>
        </p:nvCxnSpPr>
        <p:spPr>
          <a:xfrm>
            <a:off x="2354525" y="2505800"/>
            <a:ext cx="0" cy="300899"/>
          </a:xfrm>
          <a:prstGeom prst="straightConnector1">
            <a:avLst/>
          </a:prstGeom>
          <a:noFill/>
          <a:ln cap="flat" cmpd="sng" w="19050">
            <a:solidFill>
              <a:srgbClr val="FF0000"/>
            </a:solidFill>
            <a:prstDash val="solid"/>
            <a:round/>
            <a:headEnd len="lg" w="lg" type="none"/>
            <a:tailEnd len="lg" w="lg" type="none"/>
          </a:ln>
        </p:spPr>
      </p:cxnSp>
      <p:cxnSp>
        <p:nvCxnSpPr>
          <p:cNvPr id="271" name="Shape 271"/>
          <p:cNvCxnSpPr/>
          <p:nvPr/>
        </p:nvCxnSpPr>
        <p:spPr>
          <a:xfrm>
            <a:off x="2231225" y="2505800"/>
            <a:ext cx="246599" cy="0"/>
          </a:xfrm>
          <a:prstGeom prst="straightConnector1">
            <a:avLst/>
          </a:prstGeom>
          <a:noFill/>
          <a:ln cap="flat" cmpd="sng" w="19050">
            <a:solidFill>
              <a:srgbClr val="FF0000"/>
            </a:solidFill>
            <a:prstDash val="solid"/>
            <a:round/>
            <a:headEnd len="lg" w="lg" type="none"/>
            <a:tailEnd len="lg" w="lg" type="none"/>
          </a:ln>
        </p:spPr>
      </p:cxn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000"/>
                                        <p:tgtEl>
                                          <p:spTgt spid="2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000"/>
                                        <p:tgtEl>
                                          <p:spTgt spid="267"/>
                                        </p:tgtEl>
                                      </p:cBhvr>
                                    </p:animEffect>
                                  </p:childTnLst>
                                </p:cTn>
                              </p:par>
                              <p:par>
                                <p:cTn fill="hold" nodeType="with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000"/>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5" name="Shape 275"/>
        <p:cNvGrpSpPr/>
        <p:nvPr/>
      </p:nvGrpSpPr>
      <p:grpSpPr>
        <a:xfrm>
          <a:off x="0" y="0"/>
          <a:ext cx="0" cy="0"/>
          <a:chOff x="0" y="0"/>
          <a:chExt cx="0" cy="0"/>
        </a:xfrm>
      </p:grpSpPr>
      <p:sp>
        <p:nvSpPr>
          <p:cNvPr id="276" name="Shape 276"/>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Multi-Wire Chamber</a:t>
            </a:r>
          </a:p>
        </p:txBody>
      </p:sp>
      <p:sp>
        <p:nvSpPr>
          <p:cNvPr id="277" name="Shape 277"/>
          <p:cNvSpPr txBox="1"/>
          <p:nvPr>
            <p:ph idx="1" type="body"/>
          </p:nvPr>
        </p:nvSpPr>
        <p:spPr>
          <a:xfrm>
            <a:off x="457200" y="1527100"/>
            <a:ext cx="8229600" cy="3246300"/>
          </a:xfrm>
          <a:prstGeom prst="rect">
            <a:avLst/>
          </a:prstGeom>
        </p:spPr>
        <p:txBody>
          <a:bodyPr anchorCtr="0" anchor="t" bIns="91425" lIns="91425" rIns="91425" tIns="91425">
            <a:noAutofit/>
          </a:bodyPr>
          <a:lstStyle/>
          <a:p>
            <a:pPr rtl="0">
              <a:spcBef>
                <a:spcPts val="0"/>
              </a:spcBef>
              <a:buNone/>
            </a:pPr>
            <a:r>
              <a:rPr lang="en" sz="2800">
                <a:solidFill>
                  <a:srgbClr val="434343"/>
                </a:solidFill>
              </a:rPr>
              <a:t>There are two multi-wire units</a:t>
            </a:r>
          </a:p>
          <a:p>
            <a:pPr rtl="0">
              <a:spcBef>
                <a:spcPts val="0"/>
              </a:spcBef>
              <a:buNone/>
            </a:pPr>
            <a:r>
              <a:t/>
            </a:r>
            <a:endParaRPr sz="2800">
              <a:solidFill>
                <a:srgbClr val="434343"/>
              </a:solidFill>
            </a:endParaRPr>
          </a:p>
          <a:p>
            <a:pPr lvl="0" rtl="0">
              <a:spcBef>
                <a:spcPts val="0"/>
              </a:spcBef>
              <a:buNone/>
            </a:pPr>
            <a:r>
              <a:rPr lang="en" sz="2800">
                <a:solidFill>
                  <a:srgbClr val="434343"/>
                </a:solidFill>
              </a:rPr>
              <a:t>Each unit has two circuit boards separated by anode wires</a:t>
            </a:r>
          </a:p>
          <a:p>
            <a:pPr rtl="0">
              <a:spcBef>
                <a:spcPts val="0"/>
              </a:spcBef>
              <a:buNone/>
            </a:pPr>
            <a:r>
              <a:t/>
            </a:r>
            <a:endParaRPr sz="2800">
              <a:solidFill>
                <a:srgbClr val="434343"/>
              </a:solidFill>
            </a:endParaRPr>
          </a:p>
          <a:p>
            <a:pPr>
              <a:spcBef>
                <a:spcPts val="0"/>
              </a:spcBef>
              <a:buNone/>
            </a:pPr>
            <a:r>
              <a:rPr lang="en" sz="2800">
                <a:solidFill>
                  <a:srgbClr val="434343"/>
                </a:solidFill>
              </a:rPr>
              <a:t>Positions from two boards gives a trajectory...</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1" name="Shape 281"/>
        <p:cNvGrpSpPr/>
        <p:nvPr/>
      </p:nvGrpSpPr>
      <p:grpSpPr>
        <a:xfrm>
          <a:off x="0" y="0"/>
          <a:ext cx="0" cy="0"/>
          <a:chOff x="0" y="0"/>
          <a:chExt cx="0" cy="0"/>
        </a:xfrm>
      </p:grpSpPr>
      <p:sp>
        <p:nvSpPr>
          <p:cNvPr id="282" name="Shape 282"/>
          <p:cNvSpPr/>
          <p:nvPr/>
        </p:nvSpPr>
        <p:spPr>
          <a:xfrm>
            <a:off x="3703587" y="2675425"/>
            <a:ext cx="1186975" cy="969375"/>
          </a:xfrm>
          <a:prstGeom prst="flowChartProcess">
            <a:avLst/>
          </a:prstGeom>
          <a:solidFill>
            <a:schemeClr val="lt2"/>
          </a:solid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83" name="Shape 283"/>
          <p:cNvSpPr/>
          <p:nvPr/>
        </p:nvSpPr>
        <p:spPr>
          <a:xfrm>
            <a:off x="6216337" y="3648825"/>
            <a:ext cx="1186975" cy="969375"/>
          </a:xfrm>
          <a:prstGeom prst="flowChartProcess">
            <a:avLst/>
          </a:prstGeom>
          <a:solidFill>
            <a:schemeClr val="lt2"/>
          </a:solid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84" name="Shape 284"/>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Multi-Wire Chamber</a:t>
            </a:r>
          </a:p>
        </p:txBody>
      </p:sp>
      <p:sp>
        <p:nvSpPr>
          <p:cNvPr id="285" name="Shape 285"/>
          <p:cNvSpPr/>
          <p:nvPr/>
        </p:nvSpPr>
        <p:spPr>
          <a:xfrm>
            <a:off x="6216350" y="1978037"/>
            <a:ext cx="1186975" cy="969375"/>
          </a:xfrm>
          <a:prstGeom prst="flowChartProcess">
            <a:avLst/>
          </a:prstGeom>
          <a:solidFill>
            <a:schemeClr val="lt2"/>
          </a:solid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cxnSp>
        <p:nvCxnSpPr>
          <p:cNvPr id="286" name="Shape 286"/>
          <p:cNvCxnSpPr>
            <a:stCxn id="287" idx="4"/>
            <a:endCxn id="288" idx="0"/>
          </p:cNvCxnSpPr>
          <p:nvPr/>
        </p:nvCxnSpPr>
        <p:spPr>
          <a:xfrm flipH="1">
            <a:off x="6438250" y="2300050"/>
            <a:ext cx="680700" cy="1729500"/>
          </a:xfrm>
          <a:prstGeom prst="straightConnector1">
            <a:avLst/>
          </a:prstGeom>
          <a:noFill/>
          <a:ln cap="flat" cmpd="sng" w="19050">
            <a:solidFill>
              <a:srgbClr val="434343"/>
            </a:solidFill>
            <a:prstDash val="solid"/>
            <a:round/>
            <a:headEnd len="lg" w="lg" type="none"/>
            <a:tailEnd len="lg" w="lg" type="none"/>
          </a:ln>
        </p:spPr>
      </p:cxnSp>
      <p:sp>
        <p:nvSpPr>
          <p:cNvPr id="287" name="Shape 287"/>
          <p:cNvSpPr/>
          <p:nvPr/>
        </p:nvSpPr>
        <p:spPr>
          <a:xfrm>
            <a:off x="7015750" y="2092150"/>
            <a:ext cx="206400" cy="207900"/>
          </a:xfrm>
          <a:prstGeom prst="smileyFace">
            <a:avLst>
              <a:gd fmla="val 4653" name="adj"/>
            </a:avLst>
          </a:prstGeom>
          <a:solidFill>
            <a:schemeClr val="lt2"/>
          </a:solidFill>
          <a:ln cap="flat" cmpd="sng" w="19050">
            <a:solidFill>
              <a:srgbClr val="E06666"/>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88" name="Shape 288"/>
          <p:cNvSpPr/>
          <p:nvPr/>
        </p:nvSpPr>
        <p:spPr>
          <a:xfrm>
            <a:off x="6335075" y="4029575"/>
            <a:ext cx="206400" cy="207900"/>
          </a:xfrm>
          <a:prstGeom prst="smileyFace">
            <a:avLst>
              <a:gd fmla="val 4653" name="adj"/>
            </a:avLst>
          </a:prstGeom>
          <a:solidFill>
            <a:schemeClr val="lt2"/>
          </a:solidFill>
          <a:ln cap="flat" cmpd="sng" w="19050">
            <a:solidFill>
              <a:srgbClr val="E06666"/>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nvGrpSpPr>
          <p:cNvPr id="289" name="Shape 289"/>
          <p:cNvGrpSpPr/>
          <p:nvPr/>
        </p:nvGrpSpPr>
        <p:grpSpPr>
          <a:xfrm>
            <a:off x="1741827" y="1680318"/>
            <a:ext cx="1399239" cy="1309162"/>
            <a:chOff x="751750" y="1592500"/>
            <a:chExt cx="1651799" cy="1355100"/>
          </a:xfrm>
        </p:grpSpPr>
        <p:sp>
          <p:nvSpPr>
            <p:cNvPr id="290" name="Shape 290"/>
            <p:cNvSpPr/>
            <p:nvPr/>
          </p:nvSpPr>
          <p:spPr>
            <a:xfrm>
              <a:off x="751750" y="1592500"/>
              <a:ext cx="1651799" cy="1338600"/>
            </a:xfrm>
            <a:prstGeom prst="rect">
              <a:avLst/>
            </a:prstGeom>
            <a:solidFill>
              <a:schemeClr val="lt2"/>
            </a:solid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cxnSp>
          <p:nvCxnSpPr>
            <p:cNvPr id="291" name="Shape 291"/>
            <p:cNvCxnSpPr/>
            <p:nvPr/>
          </p:nvCxnSpPr>
          <p:spPr>
            <a:xfrm>
              <a:off x="880350" y="1592500"/>
              <a:ext cx="0" cy="1058400"/>
            </a:xfrm>
            <a:prstGeom prst="straightConnector1">
              <a:avLst/>
            </a:prstGeom>
            <a:noFill/>
            <a:ln cap="flat" cmpd="sng" w="19050">
              <a:solidFill>
                <a:srgbClr val="434343"/>
              </a:solidFill>
              <a:prstDash val="solid"/>
              <a:round/>
              <a:headEnd len="lg" w="lg" type="none"/>
              <a:tailEnd len="lg" w="lg" type="none"/>
            </a:ln>
          </p:spPr>
        </p:cxnSp>
        <p:cxnSp>
          <p:nvCxnSpPr>
            <p:cNvPr id="292" name="Shape 292"/>
            <p:cNvCxnSpPr/>
            <p:nvPr/>
          </p:nvCxnSpPr>
          <p:spPr>
            <a:xfrm>
              <a:off x="1032750" y="1592500"/>
              <a:ext cx="0" cy="1058400"/>
            </a:xfrm>
            <a:prstGeom prst="straightConnector1">
              <a:avLst/>
            </a:prstGeom>
            <a:noFill/>
            <a:ln cap="flat" cmpd="sng" w="19050">
              <a:solidFill>
                <a:srgbClr val="434343"/>
              </a:solidFill>
              <a:prstDash val="solid"/>
              <a:round/>
              <a:headEnd len="lg" w="lg" type="none"/>
              <a:tailEnd len="lg" w="lg" type="none"/>
            </a:ln>
          </p:spPr>
        </p:cxnSp>
        <p:cxnSp>
          <p:nvCxnSpPr>
            <p:cNvPr id="293" name="Shape 293"/>
            <p:cNvCxnSpPr/>
            <p:nvPr/>
          </p:nvCxnSpPr>
          <p:spPr>
            <a:xfrm>
              <a:off x="1185150" y="1592500"/>
              <a:ext cx="0" cy="1058400"/>
            </a:xfrm>
            <a:prstGeom prst="straightConnector1">
              <a:avLst/>
            </a:prstGeom>
            <a:noFill/>
            <a:ln cap="flat" cmpd="sng" w="19050">
              <a:solidFill>
                <a:srgbClr val="434343"/>
              </a:solidFill>
              <a:prstDash val="solid"/>
              <a:round/>
              <a:headEnd len="lg" w="lg" type="none"/>
              <a:tailEnd len="lg" w="lg" type="none"/>
            </a:ln>
          </p:spPr>
        </p:cxnSp>
        <p:cxnSp>
          <p:nvCxnSpPr>
            <p:cNvPr id="294" name="Shape 294"/>
            <p:cNvCxnSpPr/>
            <p:nvPr/>
          </p:nvCxnSpPr>
          <p:spPr>
            <a:xfrm>
              <a:off x="1337550" y="1592500"/>
              <a:ext cx="0" cy="1058400"/>
            </a:xfrm>
            <a:prstGeom prst="straightConnector1">
              <a:avLst/>
            </a:prstGeom>
            <a:noFill/>
            <a:ln cap="flat" cmpd="sng" w="19050">
              <a:solidFill>
                <a:srgbClr val="434343"/>
              </a:solidFill>
              <a:prstDash val="solid"/>
              <a:round/>
              <a:headEnd len="lg" w="lg" type="none"/>
              <a:tailEnd len="lg" w="lg" type="none"/>
            </a:ln>
          </p:spPr>
        </p:cxnSp>
        <p:cxnSp>
          <p:nvCxnSpPr>
            <p:cNvPr id="295" name="Shape 295"/>
            <p:cNvCxnSpPr/>
            <p:nvPr/>
          </p:nvCxnSpPr>
          <p:spPr>
            <a:xfrm>
              <a:off x="1489950" y="1592500"/>
              <a:ext cx="0" cy="1058400"/>
            </a:xfrm>
            <a:prstGeom prst="straightConnector1">
              <a:avLst/>
            </a:prstGeom>
            <a:noFill/>
            <a:ln cap="flat" cmpd="sng" w="19050">
              <a:solidFill>
                <a:srgbClr val="434343"/>
              </a:solidFill>
              <a:prstDash val="solid"/>
              <a:round/>
              <a:headEnd len="lg" w="lg" type="none"/>
              <a:tailEnd len="lg" w="lg" type="none"/>
            </a:ln>
          </p:spPr>
        </p:cxnSp>
        <p:cxnSp>
          <p:nvCxnSpPr>
            <p:cNvPr id="296" name="Shape 296"/>
            <p:cNvCxnSpPr/>
            <p:nvPr/>
          </p:nvCxnSpPr>
          <p:spPr>
            <a:xfrm>
              <a:off x="1642350" y="1592500"/>
              <a:ext cx="0" cy="1058400"/>
            </a:xfrm>
            <a:prstGeom prst="straightConnector1">
              <a:avLst/>
            </a:prstGeom>
            <a:noFill/>
            <a:ln cap="flat" cmpd="sng" w="19050">
              <a:solidFill>
                <a:srgbClr val="434343"/>
              </a:solidFill>
              <a:prstDash val="solid"/>
              <a:round/>
              <a:headEnd len="lg" w="lg" type="none"/>
              <a:tailEnd len="lg" w="lg" type="none"/>
            </a:ln>
          </p:spPr>
        </p:cxnSp>
        <p:cxnSp>
          <p:nvCxnSpPr>
            <p:cNvPr id="297" name="Shape 297"/>
            <p:cNvCxnSpPr/>
            <p:nvPr/>
          </p:nvCxnSpPr>
          <p:spPr>
            <a:xfrm>
              <a:off x="1794750" y="1592500"/>
              <a:ext cx="0" cy="1058400"/>
            </a:xfrm>
            <a:prstGeom prst="straightConnector1">
              <a:avLst/>
            </a:prstGeom>
            <a:noFill/>
            <a:ln cap="flat" cmpd="sng" w="19050">
              <a:solidFill>
                <a:srgbClr val="434343"/>
              </a:solidFill>
              <a:prstDash val="solid"/>
              <a:round/>
              <a:headEnd len="lg" w="lg" type="none"/>
              <a:tailEnd len="lg" w="lg" type="none"/>
            </a:ln>
          </p:spPr>
        </p:cxnSp>
        <p:cxnSp>
          <p:nvCxnSpPr>
            <p:cNvPr id="298" name="Shape 298"/>
            <p:cNvCxnSpPr/>
            <p:nvPr/>
          </p:nvCxnSpPr>
          <p:spPr>
            <a:xfrm>
              <a:off x="1947150" y="1592500"/>
              <a:ext cx="0" cy="1058400"/>
            </a:xfrm>
            <a:prstGeom prst="straightConnector1">
              <a:avLst/>
            </a:prstGeom>
            <a:noFill/>
            <a:ln cap="flat" cmpd="sng" w="19050">
              <a:solidFill>
                <a:srgbClr val="434343"/>
              </a:solidFill>
              <a:prstDash val="solid"/>
              <a:round/>
              <a:headEnd len="lg" w="lg" type="none"/>
              <a:tailEnd len="lg" w="lg" type="none"/>
            </a:ln>
          </p:spPr>
        </p:cxnSp>
        <p:cxnSp>
          <p:nvCxnSpPr>
            <p:cNvPr id="299" name="Shape 299"/>
            <p:cNvCxnSpPr/>
            <p:nvPr/>
          </p:nvCxnSpPr>
          <p:spPr>
            <a:xfrm>
              <a:off x="2251950" y="1592500"/>
              <a:ext cx="3299" cy="1355100"/>
            </a:xfrm>
            <a:prstGeom prst="straightConnector1">
              <a:avLst/>
            </a:prstGeom>
            <a:noFill/>
            <a:ln cap="flat" cmpd="sng" w="19050">
              <a:solidFill>
                <a:srgbClr val="434343"/>
              </a:solidFill>
              <a:prstDash val="solid"/>
              <a:round/>
              <a:headEnd len="lg" w="lg" type="none"/>
              <a:tailEnd len="lg" w="lg" type="none"/>
            </a:ln>
          </p:spPr>
        </p:cxnSp>
        <p:cxnSp>
          <p:nvCxnSpPr>
            <p:cNvPr id="300" name="Shape 300"/>
            <p:cNvCxnSpPr/>
            <p:nvPr/>
          </p:nvCxnSpPr>
          <p:spPr>
            <a:xfrm>
              <a:off x="2099550" y="1592500"/>
              <a:ext cx="3299" cy="1355100"/>
            </a:xfrm>
            <a:prstGeom prst="straightConnector1">
              <a:avLst/>
            </a:prstGeom>
            <a:noFill/>
            <a:ln cap="flat" cmpd="sng" w="19050">
              <a:solidFill>
                <a:srgbClr val="434343"/>
              </a:solidFill>
              <a:prstDash val="solid"/>
              <a:round/>
              <a:headEnd len="lg" w="lg" type="none"/>
              <a:tailEnd len="lg" w="lg" type="none"/>
            </a:ln>
          </p:spPr>
        </p:cxnSp>
        <p:cxnSp>
          <p:nvCxnSpPr>
            <p:cNvPr id="301" name="Shape 301"/>
            <p:cNvCxnSpPr/>
            <p:nvPr/>
          </p:nvCxnSpPr>
          <p:spPr>
            <a:xfrm>
              <a:off x="1947150" y="1592500"/>
              <a:ext cx="3299" cy="1355100"/>
            </a:xfrm>
            <a:prstGeom prst="straightConnector1">
              <a:avLst/>
            </a:prstGeom>
            <a:noFill/>
            <a:ln cap="flat" cmpd="sng" w="19050">
              <a:solidFill>
                <a:srgbClr val="434343"/>
              </a:solidFill>
              <a:prstDash val="solid"/>
              <a:round/>
              <a:headEnd len="lg" w="lg" type="none"/>
              <a:tailEnd len="lg" w="lg" type="none"/>
            </a:ln>
          </p:spPr>
        </p:cxnSp>
        <p:cxnSp>
          <p:nvCxnSpPr>
            <p:cNvPr id="302" name="Shape 302"/>
            <p:cNvCxnSpPr/>
            <p:nvPr/>
          </p:nvCxnSpPr>
          <p:spPr>
            <a:xfrm>
              <a:off x="1794750" y="1592500"/>
              <a:ext cx="3299" cy="1355100"/>
            </a:xfrm>
            <a:prstGeom prst="straightConnector1">
              <a:avLst/>
            </a:prstGeom>
            <a:noFill/>
            <a:ln cap="flat" cmpd="sng" w="19050">
              <a:solidFill>
                <a:srgbClr val="434343"/>
              </a:solidFill>
              <a:prstDash val="solid"/>
              <a:round/>
              <a:headEnd len="lg" w="lg" type="none"/>
              <a:tailEnd len="lg" w="lg" type="none"/>
            </a:ln>
          </p:spPr>
        </p:cxnSp>
        <p:cxnSp>
          <p:nvCxnSpPr>
            <p:cNvPr id="303" name="Shape 303"/>
            <p:cNvCxnSpPr/>
            <p:nvPr/>
          </p:nvCxnSpPr>
          <p:spPr>
            <a:xfrm>
              <a:off x="1642350" y="1592500"/>
              <a:ext cx="3299" cy="1355100"/>
            </a:xfrm>
            <a:prstGeom prst="straightConnector1">
              <a:avLst/>
            </a:prstGeom>
            <a:noFill/>
            <a:ln cap="flat" cmpd="sng" w="19050">
              <a:solidFill>
                <a:srgbClr val="434343"/>
              </a:solidFill>
              <a:prstDash val="solid"/>
              <a:round/>
              <a:headEnd len="lg" w="lg" type="none"/>
              <a:tailEnd len="lg" w="lg" type="none"/>
            </a:ln>
          </p:spPr>
        </p:cxnSp>
        <p:cxnSp>
          <p:nvCxnSpPr>
            <p:cNvPr id="304" name="Shape 304"/>
            <p:cNvCxnSpPr/>
            <p:nvPr/>
          </p:nvCxnSpPr>
          <p:spPr>
            <a:xfrm>
              <a:off x="1489950" y="1592500"/>
              <a:ext cx="3299" cy="1355100"/>
            </a:xfrm>
            <a:prstGeom prst="straightConnector1">
              <a:avLst/>
            </a:prstGeom>
            <a:noFill/>
            <a:ln cap="flat" cmpd="sng" w="19050">
              <a:solidFill>
                <a:srgbClr val="434343"/>
              </a:solidFill>
              <a:prstDash val="solid"/>
              <a:round/>
              <a:headEnd len="lg" w="lg" type="none"/>
              <a:tailEnd len="lg" w="lg" type="none"/>
            </a:ln>
          </p:spPr>
        </p:cxnSp>
        <p:cxnSp>
          <p:nvCxnSpPr>
            <p:cNvPr id="305" name="Shape 305"/>
            <p:cNvCxnSpPr/>
            <p:nvPr/>
          </p:nvCxnSpPr>
          <p:spPr>
            <a:xfrm>
              <a:off x="880350" y="1592500"/>
              <a:ext cx="3299" cy="1355100"/>
            </a:xfrm>
            <a:prstGeom prst="straightConnector1">
              <a:avLst/>
            </a:prstGeom>
            <a:noFill/>
            <a:ln cap="flat" cmpd="sng" w="19050">
              <a:solidFill>
                <a:srgbClr val="434343"/>
              </a:solidFill>
              <a:prstDash val="solid"/>
              <a:round/>
              <a:headEnd len="lg" w="lg" type="none"/>
              <a:tailEnd len="lg" w="lg" type="none"/>
            </a:ln>
          </p:spPr>
        </p:cxnSp>
        <p:cxnSp>
          <p:nvCxnSpPr>
            <p:cNvPr id="306" name="Shape 306"/>
            <p:cNvCxnSpPr/>
            <p:nvPr/>
          </p:nvCxnSpPr>
          <p:spPr>
            <a:xfrm>
              <a:off x="1032750" y="1592500"/>
              <a:ext cx="3299" cy="1355100"/>
            </a:xfrm>
            <a:prstGeom prst="straightConnector1">
              <a:avLst/>
            </a:prstGeom>
            <a:noFill/>
            <a:ln cap="flat" cmpd="sng" w="19050">
              <a:solidFill>
                <a:srgbClr val="434343"/>
              </a:solidFill>
              <a:prstDash val="solid"/>
              <a:round/>
              <a:headEnd len="lg" w="lg" type="none"/>
              <a:tailEnd len="lg" w="lg" type="none"/>
            </a:ln>
          </p:spPr>
        </p:cxnSp>
        <p:cxnSp>
          <p:nvCxnSpPr>
            <p:cNvPr id="307" name="Shape 307"/>
            <p:cNvCxnSpPr/>
            <p:nvPr/>
          </p:nvCxnSpPr>
          <p:spPr>
            <a:xfrm>
              <a:off x="1337550" y="1592500"/>
              <a:ext cx="3299" cy="1355100"/>
            </a:xfrm>
            <a:prstGeom prst="straightConnector1">
              <a:avLst/>
            </a:prstGeom>
            <a:noFill/>
            <a:ln cap="flat" cmpd="sng" w="19050">
              <a:solidFill>
                <a:srgbClr val="434343"/>
              </a:solidFill>
              <a:prstDash val="solid"/>
              <a:round/>
              <a:headEnd len="lg" w="lg" type="none"/>
              <a:tailEnd len="lg" w="lg" type="none"/>
            </a:ln>
          </p:spPr>
        </p:cxnSp>
        <p:cxnSp>
          <p:nvCxnSpPr>
            <p:cNvPr id="308" name="Shape 308"/>
            <p:cNvCxnSpPr/>
            <p:nvPr/>
          </p:nvCxnSpPr>
          <p:spPr>
            <a:xfrm>
              <a:off x="1185150" y="1592500"/>
              <a:ext cx="3299" cy="1355100"/>
            </a:xfrm>
            <a:prstGeom prst="straightConnector1">
              <a:avLst/>
            </a:prstGeom>
            <a:noFill/>
            <a:ln cap="flat" cmpd="sng" w="19050">
              <a:solidFill>
                <a:srgbClr val="434343"/>
              </a:solidFill>
              <a:prstDash val="solid"/>
              <a:round/>
              <a:headEnd len="lg" w="lg" type="none"/>
              <a:tailEnd len="lg" w="lg" type="none"/>
            </a:ln>
          </p:spPr>
        </p:cxnSp>
      </p:grpSp>
      <p:grpSp>
        <p:nvGrpSpPr>
          <p:cNvPr id="309" name="Shape 309"/>
          <p:cNvGrpSpPr/>
          <p:nvPr/>
        </p:nvGrpSpPr>
        <p:grpSpPr>
          <a:xfrm rot="-5400000">
            <a:off x="1777268" y="3433480"/>
            <a:ext cx="1341261" cy="1414453"/>
            <a:chOff x="751750" y="1592500"/>
            <a:chExt cx="1651799" cy="1355100"/>
          </a:xfrm>
        </p:grpSpPr>
        <p:sp>
          <p:nvSpPr>
            <p:cNvPr id="310" name="Shape 310"/>
            <p:cNvSpPr/>
            <p:nvPr/>
          </p:nvSpPr>
          <p:spPr>
            <a:xfrm>
              <a:off x="751750" y="1592500"/>
              <a:ext cx="1651799" cy="1338600"/>
            </a:xfrm>
            <a:prstGeom prst="rect">
              <a:avLst/>
            </a:prstGeom>
            <a:solidFill>
              <a:schemeClr val="lt2"/>
            </a:solid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cxnSp>
          <p:nvCxnSpPr>
            <p:cNvPr id="311" name="Shape 311"/>
            <p:cNvCxnSpPr/>
            <p:nvPr/>
          </p:nvCxnSpPr>
          <p:spPr>
            <a:xfrm>
              <a:off x="880350" y="1592500"/>
              <a:ext cx="0" cy="1058400"/>
            </a:xfrm>
            <a:prstGeom prst="straightConnector1">
              <a:avLst/>
            </a:prstGeom>
            <a:noFill/>
            <a:ln cap="flat" cmpd="sng" w="19050">
              <a:solidFill>
                <a:srgbClr val="434343"/>
              </a:solidFill>
              <a:prstDash val="solid"/>
              <a:round/>
              <a:headEnd len="lg" w="lg" type="none"/>
              <a:tailEnd len="lg" w="lg" type="none"/>
            </a:ln>
          </p:spPr>
        </p:cxnSp>
        <p:cxnSp>
          <p:nvCxnSpPr>
            <p:cNvPr id="312" name="Shape 312"/>
            <p:cNvCxnSpPr/>
            <p:nvPr/>
          </p:nvCxnSpPr>
          <p:spPr>
            <a:xfrm>
              <a:off x="1032750" y="1592500"/>
              <a:ext cx="0" cy="1058400"/>
            </a:xfrm>
            <a:prstGeom prst="straightConnector1">
              <a:avLst/>
            </a:prstGeom>
            <a:noFill/>
            <a:ln cap="flat" cmpd="sng" w="19050">
              <a:solidFill>
                <a:srgbClr val="434343"/>
              </a:solidFill>
              <a:prstDash val="solid"/>
              <a:round/>
              <a:headEnd len="lg" w="lg" type="none"/>
              <a:tailEnd len="lg" w="lg" type="none"/>
            </a:ln>
          </p:spPr>
        </p:cxnSp>
        <p:cxnSp>
          <p:nvCxnSpPr>
            <p:cNvPr id="313" name="Shape 313"/>
            <p:cNvCxnSpPr/>
            <p:nvPr/>
          </p:nvCxnSpPr>
          <p:spPr>
            <a:xfrm>
              <a:off x="1185150" y="1592500"/>
              <a:ext cx="0" cy="1058400"/>
            </a:xfrm>
            <a:prstGeom prst="straightConnector1">
              <a:avLst/>
            </a:prstGeom>
            <a:noFill/>
            <a:ln cap="flat" cmpd="sng" w="19050">
              <a:solidFill>
                <a:srgbClr val="434343"/>
              </a:solidFill>
              <a:prstDash val="solid"/>
              <a:round/>
              <a:headEnd len="lg" w="lg" type="none"/>
              <a:tailEnd len="lg" w="lg" type="none"/>
            </a:ln>
          </p:spPr>
        </p:cxnSp>
        <p:cxnSp>
          <p:nvCxnSpPr>
            <p:cNvPr id="314" name="Shape 314"/>
            <p:cNvCxnSpPr/>
            <p:nvPr/>
          </p:nvCxnSpPr>
          <p:spPr>
            <a:xfrm>
              <a:off x="1337550" y="1592500"/>
              <a:ext cx="0" cy="1058400"/>
            </a:xfrm>
            <a:prstGeom prst="straightConnector1">
              <a:avLst/>
            </a:prstGeom>
            <a:noFill/>
            <a:ln cap="flat" cmpd="sng" w="19050">
              <a:solidFill>
                <a:srgbClr val="434343"/>
              </a:solidFill>
              <a:prstDash val="solid"/>
              <a:round/>
              <a:headEnd len="lg" w="lg" type="none"/>
              <a:tailEnd len="lg" w="lg" type="none"/>
            </a:ln>
          </p:spPr>
        </p:cxnSp>
        <p:cxnSp>
          <p:nvCxnSpPr>
            <p:cNvPr id="315" name="Shape 315"/>
            <p:cNvCxnSpPr/>
            <p:nvPr/>
          </p:nvCxnSpPr>
          <p:spPr>
            <a:xfrm>
              <a:off x="1489950" y="1592500"/>
              <a:ext cx="0" cy="1058400"/>
            </a:xfrm>
            <a:prstGeom prst="straightConnector1">
              <a:avLst/>
            </a:prstGeom>
            <a:noFill/>
            <a:ln cap="flat" cmpd="sng" w="19050">
              <a:solidFill>
                <a:srgbClr val="434343"/>
              </a:solidFill>
              <a:prstDash val="solid"/>
              <a:round/>
              <a:headEnd len="lg" w="lg" type="none"/>
              <a:tailEnd len="lg" w="lg" type="none"/>
            </a:ln>
          </p:spPr>
        </p:cxnSp>
        <p:cxnSp>
          <p:nvCxnSpPr>
            <p:cNvPr id="316" name="Shape 316"/>
            <p:cNvCxnSpPr/>
            <p:nvPr/>
          </p:nvCxnSpPr>
          <p:spPr>
            <a:xfrm>
              <a:off x="1642350" y="1592500"/>
              <a:ext cx="0" cy="1058400"/>
            </a:xfrm>
            <a:prstGeom prst="straightConnector1">
              <a:avLst/>
            </a:prstGeom>
            <a:noFill/>
            <a:ln cap="flat" cmpd="sng" w="19050">
              <a:solidFill>
                <a:srgbClr val="434343"/>
              </a:solidFill>
              <a:prstDash val="solid"/>
              <a:round/>
              <a:headEnd len="lg" w="lg" type="none"/>
              <a:tailEnd len="lg" w="lg" type="none"/>
            </a:ln>
          </p:spPr>
        </p:cxnSp>
        <p:cxnSp>
          <p:nvCxnSpPr>
            <p:cNvPr id="317" name="Shape 317"/>
            <p:cNvCxnSpPr/>
            <p:nvPr/>
          </p:nvCxnSpPr>
          <p:spPr>
            <a:xfrm>
              <a:off x="1794750" y="1592500"/>
              <a:ext cx="0" cy="1058400"/>
            </a:xfrm>
            <a:prstGeom prst="straightConnector1">
              <a:avLst/>
            </a:prstGeom>
            <a:noFill/>
            <a:ln cap="flat" cmpd="sng" w="19050">
              <a:solidFill>
                <a:srgbClr val="434343"/>
              </a:solidFill>
              <a:prstDash val="solid"/>
              <a:round/>
              <a:headEnd len="lg" w="lg" type="none"/>
              <a:tailEnd len="lg" w="lg" type="none"/>
            </a:ln>
          </p:spPr>
        </p:cxnSp>
        <p:cxnSp>
          <p:nvCxnSpPr>
            <p:cNvPr id="318" name="Shape 318"/>
            <p:cNvCxnSpPr/>
            <p:nvPr/>
          </p:nvCxnSpPr>
          <p:spPr>
            <a:xfrm>
              <a:off x="1947150" y="1592500"/>
              <a:ext cx="0" cy="1058400"/>
            </a:xfrm>
            <a:prstGeom prst="straightConnector1">
              <a:avLst/>
            </a:prstGeom>
            <a:noFill/>
            <a:ln cap="flat" cmpd="sng" w="19050">
              <a:solidFill>
                <a:srgbClr val="434343"/>
              </a:solidFill>
              <a:prstDash val="solid"/>
              <a:round/>
              <a:headEnd len="lg" w="lg" type="none"/>
              <a:tailEnd len="lg" w="lg" type="none"/>
            </a:ln>
          </p:spPr>
        </p:cxnSp>
        <p:cxnSp>
          <p:nvCxnSpPr>
            <p:cNvPr id="319" name="Shape 319"/>
            <p:cNvCxnSpPr/>
            <p:nvPr/>
          </p:nvCxnSpPr>
          <p:spPr>
            <a:xfrm>
              <a:off x="2251950" y="1592500"/>
              <a:ext cx="3299" cy="1355100"/>
            </a:xfrm>
            <a:prstGeom prst="straightConnector1">
              <a:avLst/>
            </a:prstGeom>
            <a:noFill/>
            <a:ln cap="flat" cmpd="sng" w="19050">
              <a:solidFill>
                <a:srgbClr val="434343"/>
              </a:solidFill>
              <a:prstDash val="solid"/>
              <a:round/>
              <a:headEnd len="lg" w="lg" type="none"/>
              <a:tailEnd len="lg" w="lg" type="none"/>
            </a:ln>
          </p:spPr>
        </p:cxnSp>
        <p:cxnSp>
          <p:nvCxnSpPr>
            <p:cNvPr id="320" name="Shape 320"/>
            <p:cNvCxnSpPr/>
            <p:nvPr/>
          </p:nvCxnSpPr>
          <p:spPr>
            <a:xfrm>
              <a:off x="2099550" y="1592500"/>
              <a:ext cx="3299" cy="1355100"/>
            </a:xfrm>
            <a:prstGeom prst="straightConnector1">
              <a:avLst/>
            </a:prstGeom>
            <a:noFill/>
            <a:ln cap="flat" cmpd="sng" w="19050">
              <a:solidFill>
                <a:srgbClr val="434343"/>
              </a:solidFill>
              <a:prstDash val="solid"/>
              <a:round/>
              <a:headEnd len="lg" w="lg" type="none"/>
              <a:tailEnd len="lg" w="lg" type="none"/>
            </a:ln>
          </p:spPr>
        </p:cxnSp>
        <p:cxnSp>
          <p:nvCxnSpPr>
            <p:cNvPr id="321" name="Shape 321"/>
            <p:cNvCxnSpPr/>
            <p:nvPr/>
          </p:nvCxnSpPr>
          <p:spPr>
            <a:xfrm>
              <a:off x="1947150" y="1592500"/>
              <a:ext cx="3299" cy="1355100"/>
            </a:xfrm>
            <a:prstGeom prst="straightConnector1">
              <a:avLst/>
            </a:prstGeom>
            <a:noFill/>
            <a:ln cap="flat" cmpd="sng" w="19050">
              <a:solidFill>
                <a:srgbClr val="434343"/>
              </a:solidFill>
              <a:prstDash val="solid"/>
              <a:round/>
              <a:headEnd len="lg" w="lg" type="none"/>
              <a:tailEnd len="lg" w="lg" type="none"/>
            </a:ln>
          </p:spPr>
        </p:cxnSp>
        <p:cxnSp>
          <p:nvCxnSpPr>
            <p:cNvPr id="322" name="Shape 322"/>
            <p:cNvCxnSpPr/>
            <p:nvPr/>
          </p:nvCxnSpPr>
          <p:spPr>
            <a:xfrm>
              <a:off x="1794750" y="1592500"/>
              <a:ext cx="3299" cy="1355100"/>
            </a:xfrm>
            <a:prstGeom prst="straightConnector1">
              <a:avLst/>
            </a:prstGeom>
            <a:noFill/>
            <a:ln cap="flat" cmpd="sng" w="19050">
              <a:solidFill>
                <a:srgbClr val="434343"/>
              </a:solidFill>
              <a:prstDash val="solid"/>
              <a:round/>
              <a:headEnd len="lg" w="lg" type="none"/>
              <a:tailEnd len="lg" w="lg" type="none"/>
            </a:ln>
          </p:spPr>
        </p:cxnSp>
        <p:cxnSp>
          <p:nvCxnSpPr>
            <p:cNvPr id="323" name="Shape 323"/>
            <p:cNvCxnSpPr/>
            <p:nvPr/>
          </p:nvCxnSpPr>
          <p:spPr>
            <a:xfrm>
              <a:off x="1642350" y="1592500"/>
              <a:ext cx="3299" cy="1355100"/>
            </a:xfrm>
            <a:prstGeom prst="straightConnector1">
              <a:avLst/>
            </a:prstGeom>
            <a:noFill/>
            <a:ln cap="flat" cmpd="sng" w="19050">
              <a:solidFill>
                <a:srgbClr val="434343"/>
              </a:solidFill>
              <a:prstDash val="solid"/>
              <a:round/>
              <a:headEnd len="lg" w="lg" type="none"/>
              <a:tailEnd len="lg" w="lg" type="none"/>
            </a:ln>
          </p:spPr>
        </p:cxnSp>
        <p:cxnSp>
          <p:nvCxnSpPr>
            <p:cNvPr id="324" name="Shape 324"/>
            <p:cNvCxnSpPr/>
            <p:nvPr/>
          </p:nvCxnSpPr>
          <p:spPr>
            <a:xfrm>
              <a:off x="1489950" y="1592500"/>
              <a:ext cx="3299" cy="1355100"/>
            </a:xfrm>
            <a:prstGeom prst="straightConnector1">
              <a:avLst/>
            </a:prstGeom>
            <a:noFill/>
            <a:ln cap="flat" cmpd="sng" w="19050">
              <a:solidFill>
                <a:srgbClr val="434343"/>
              </a:solidFill>
              <a:prstDash val="solid"/>
              <a:round/>
              <a:headEnd len="lg" w="lg" type="none"/>
              <a:tailEnd len="lg" w="lg" type="none"/>
            </a:ln>
          </p:spPr>
        </p:cxnSp>
        <p:cxnSp>
          <p:nvCxnSpPr>
            <p:cNvPr id="325" name="Shape 325"/>
            <p:cNvCxnSpPr/>
            <p:nvPr/>
          </p:nvCxnSpPr>
          <p:spPr>
            <a:xfrm>
              <a:off x="880350" y="1592500"/>
              <a:ext cx="3299" cy="1355100"/>
            </a:xfrm>
            <a:prstGeom prst="straightConnector1">
              <a:avLst/>
            </a:prstGeom>
            <a:noFill/>
            <a:ln cap="flat" cmpd="sng" w="19050">
              <a:solidFill>
                <a:srgbClr val="434343"/>
              </a:solidFill>
              <a:prstDash val="solid"/>
              <a:round/>
              <a:headEnd len="lg" w="lg" type="none"/>
              <a:tailEnd len="lg" w="lg" type="none"/>
            </a:ln>
          </p:spPr>
        </p:cxnSp>
        <p:cxnSp>
          <p:nvCxnSpPr>
            <p:cNvPr id="326" name="Shape 326"/>
            <p:cNvCxnSpPr/>
            <p:nvPr/>
          </p:nvCxnSpPr>
          <p:spPr>
            <a:xfrm>
              <a:off x="1032750" y="1592500"/>
              <a:ext cx="3299" cy="1355100"/>
            </a:xfrm>
            <a:prstGeom prst="straightConnector1">
              <a:avLst/>
            </a:prstGeom>
            <a:noFill/>
            <a:ln cap="flat" cmpd="sng" w="19050">
              <a:solidFill>
                <a:srgbClr val="434343"/>
              </a:solidFill>
              <a:prstDash val="solid"/>
              <a:round/>
              <a:headEnd len="lg" w="lg" type="none"/>
              <a:tailEnd len="lg" w="lg" type="none"/>
            </a:ln>
          </p:spPr>
        </p:cxnSp>
        <p:cxnSp>
          <p:nvCxnSpPr>
            <p:cNvPr id="327" name="Shape 327"/>
            <p:cNvCxnSpPr/>
            <p:nvPr/>
          </p:nvCxnSpPr>
          <p:spPr>
            <a:xfrm>
              <a:off x="1337550" y="1592500"/>
              <a:ext cx="3299" cy="1355100"/>
            </a:xfrm>
            <a:prstGeom prst="straightConnector1">
              <a:avLst/>
            </a:prstGeom>
            <a:noFill/>
            <a:ln cap="flat" cmpd="sng" w="19050">
              <a:solidFill>
                <a:srgbClr val="434343"/>
              </a:solidFill>
              <a:prstDash val="solid"/>
              <a:round/>
              <a:headEnd len="lg" w="lg" type="none"/>
              <a:tailEnd len="lg" w="lg" type="none"/>
            </a:ln>
          </p:spPr>
        </p:cxnSp>
        <p:cxnSp>
          <p:nvCxnSpPr>
            <p:cNvPr id="328" name="Shape 328"/>
            <p:cNvCxnSpPr/>
            <p:nvPr/>
          </p:nvCxnSpPr>
          <p:spPr>
            <a:xfrm>
              <a:off x="1185150" y="1592500"/>
              <a:ext cx="3299" cy="1355100"/>
            </a:xfrm>
            <a:prstGeom prst="straightConnector1">
              <a:avLst/>
            </a:prstGeom>
            <a:noFill/>
            <a:ln cap="flat" cmpd="sng" w="19050">
              <a:solidFill>
                <a:srgbClr val="434343"/>
              </a:solidFill>
              <a:prstDash val="solid"/>
              <a:round/>
              <a:headEnd len="lg" w="lg" type="none"/>
              <a:tailEnd len="lg" w="lg" type="none"/>
            </a:ln>
          </p:spPr>
        </p:cxnSp>
      </p:grpSp>
      <p:sp>
        <p:nvSpPr>
          <p:cNvPr id="329" name="Shape 329"/>
          <p:cNvSpPr/>
          <p:nvPr/>
        </p:nvSpPr>
        <p:spPr>
          <a:xfrm>
            <a:off x="4414475" y="3056150"/>
            <a:ext cx="206400" cy="207900"/>
          </a:xfrm>
          <a:prstGeom prst="smileyFace">
            <a:avLst>
              <a:gd fmla="val 4653" name="adj"/>
            </a:avLst>
          </a:prstGeom>
          <a:solidFill>
            <a:schemeClr val="lt2"/>
          </a:solidFill>
          <a:ln cap="flat" cmpd="sng" w="19050">
            <a:solidFill>
              <a:srgbClr val="E06666"/>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30" name="Shape 330"/>
          <p:cNvSpPr/>
          <p:nvPr/>
        </p:nvSpPr>
        <p:spPr>
          <a:xfrm>
            <a:off x="2495275" y="1680300"/>
            <a:ext cx="128699" cy="1309199"/>
          </a:xfrm>
          <a:prstGeom prst="rect">
            <a:avLst/>
          </a:prstGeom>
          <a:solidFill>
            <a:srgbClr val="4A86E8"/>
          </a:solid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31" name="Shape 331"/>
          <p:cNvSpPr/>
          <p:nvPr/>
        </p:nvSpPr>
        <p:spPr>
          <a:xfrm rot="5400000">
            <a:off x="2381800" y="3439725"/>
            <a:ext cx="119700" cy="1401899"/>
          </a:xfrm>
          <a:prstGeom prst="rect">
            <a:avLst/>
          </a:prstGeom>
          <a:solidFill>
            <a:srgbClr val="4A86E8"/>
          </a:solid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cxnSp>
        <p:nvCxnSpPr>
          <p:cNvPr id="332" name="Shape 332"/>
          <p:cNvCxnSpPr>
            <a:stCxn id="287" idx="4"/>
          </p:cNvCxnSpPr>
          <p:nvPr/>
        </p:nvCxnSpPr>
        <p:spPr>
          <a:xfrm>
            <a:off x="7118950" y="2300050"/>
            <a:ext cx="0" cy="898800"/>
          </a:xfrm>
          <a:prstGeom prst="straightConnector1">
            <a:avLst/>
          </a:prstGeom>
          <a:noFill/>
          <a:ln cap="flat" cmpd="sng" w="19050">
            <a:solidFill>
              <a:srgbClr val="434343"/>
            </a:solidFill>
            <a:prstDash val="dash"/>
            <a:round/>
            <a:headEnd len="lg" w="lg" type="none"/>
            <a:tailEnd len="lg" w="lg" type="none"/>
          </a:ln>
        </p:spPr>
      </p:cxnSp>
      <p:sp>
        <p:nvSpPr>
          <p:cNvPr id="333" name="Shape 333"/>
          <p:cNvSpPr txBox="1"/>
          <p:nvPr/>
        </p:nvSpPr>
        <p:spPr>
          <a:xfrm>
            <a:off x="6888550" y="2588537"/>
            <a:ext cx="306600" cy="379199"/>
          </a:xfrm>
          <a:prstGeom prst="rect">
            <a:avLst/>
          </a:prstGeom>
          <a:noFill/>
          <a:ln>
            <a:noFill/>
          </a:ln>
        </p:spPr>
        <p:txBody>
          <a:bodyPr anchorCtr="0" anchor="t" bIns="91425" lIns="91425" rIns="91425" tIns="91425">
            <a:noAutofit/>
          </a:bodyPr>
          <a:lstStyle/>
          <a:p>
            <a:pPr>
              <a:spcBef>
                <a:spcPts val="0"/>
              </a:spcBef>
              <a:buNone/>
            </a:pPr>
            <a:r>
              <a:rPr lang="en">
                <a:solidFill>
                  <a:srgbClr val="FF0000"/>
                </a:solidFill>
              </a:rPr>
              <a:t>θ</a:t>
            </a:r>
          </a:p>
        </p:txBody>
      </p:sp>
      <p:sp>
        <p:nvSpPr>
          <p:cNvPr id="334" name="Shape 334"/>
          <p:cNvSpPr/>
          <p:nvPr/>
        </p:nvSpPr>
        <p:spPr>
          <a:xfrm rot="10800000">
            <a:off x="6990542" y="2448162"/>
            <a:ext cx="255599" cy="127799"/>
          </a:xfrm>
          <a:prstGeom prst="arc">
            <a:avLst>
              <a:gd fmla="val 16200000" name="adj1"/>
              <a:gd fmla="val 20235795" name="adj2"/>
            </a:avLst>
          </a:prstGeom>
          <a:no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cxnSp>
        <p:nvCxnSpPr>
          <p:cNvPr id="335" name="Shape 335"/>
          <p:cNvCxnSpPr>
            <a:stCxn id="330" idx="3"/>
            <a:endCxn id="329" idx="1"/>
          </p:cNvCxnSpPr>
          <p:nvPr/>
        </p:nvCxnSpPr>
        <p:spPr>
          <a:xfrm>
            <a:off x="2623975" y="2334899"/>
            <a:ext cx="1820700" cy="751800"/>
          </a:xfrm>
          <a:prstGeom prst="straightConnector1">
            <a:avLst/>
          </a:prstGeom>
          <a:noFill/>
          <a:ln cap="flat" cmpd="sng" w="19050">
            <a:solidFill>
              <a:srgbClr val="434343"/>
            </a:solidFill>
            <a:prstDash val="solid"/>
            <a:round/>
            <a:headEnd len="lg" w="lg" type="none"/>
            <a:tailEnd len="lg" w="lg" type="triangle"/>
          </a:ln>
        </p:spPr>
      </p:cxnSp>
      <p:cxnSp>
        <p:nvCxnSpPr>
          <p:cNvPr id="336" name="Shape 336"/>
          <p:cNvCxnSpPr>
            <a:stCxn id="331" idx="1"/>
            <a:endCxn id="329" idx="3"/>
          </p:cNvCxnSpPr>
          <p:nvPr/>
        </p:nvCxnSpPr>
        <p:spPr>
          <a:xfrm flipH="1" rot="10800000">
            <a:off x="2441650" y="3233625"/>
            <a:ext cx="2003100" cy="847200"/>
          </a:xfrm>
          <a:prstGeom prst="straightConnector1">
            <a:avLst/>
          </a:prstGeom>
          <a:noFill/>
          <a:ln cap="flat" cmpd="sng" w="19050">
            <a:solidFill>
              <a:srgbClr val="434343"/>
            </a:solidFill>
            <a:prstDash val="solid"/>
            <a:round/>
            <a:headEnd len="lg" w="lg" type="none"/>
            <a:tailEnd len="lg" w="lg" type="triangle"/>
          </a:ln>
        </p:spPr>
      </p:cxn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par>
                                <p:cTn fill="hold" nodeType="with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par>
                                <p:cTn fill="hold" nodeType="with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par>
                                <p:cTn fill="hold" nodeType="with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par>
                                <p:cTn fill="hold" nodeType="with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par>
                                <p:cTn fill="hold" nodeType="with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par>
                                <p:cTn fill="hold" nodeType="with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000"/>
                                        <p:tgtEl>
                                          <p:spTgt spid="287"/>
                                        </p:tgtEl>
                                      </p:cBhvr>
                                    </p:animEffect>
                                  </p:childTnLst>
                                </p:cTn>
                              </p:par>
                              <p:par>
                                <p:cTn fill="hold" nodeType="with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000"/>
                                        <p:tgtEl>
                                          <p:spTgt spid="333"/>
                                        </p:tgtEl>
                                      </p:cBhvr>
                                    </p:animEffect>
                                  </p:childTnLst>
                                </p:cTn>
                              </p:par>
                              <p:par>
                                <p:cTn fill="hold" nodeType="with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000"/>
                                        <p:tgtEl>
                                          <p:spTgt spid="332"/>
                                        </p:tgtEl>
                                      </p:cBhvr>
                                    </p:animEffect>
                                  </p:childTnLst>
                                </p:cTn>
                              </p:par>
                              <p:par>
                                <p:cTn fill="hold" nodeType="with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2100"/>
                                        <p:tgtEl>
                                          <p:spTgt spid="3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0" name="Shape 340"/>
        <p:cNvGrpSpPr/>
        <p:nvPr/>
      </p:nvGrpSpPr>
      <p:grpSpPr>
        <a:xfrm>
          <a:off x="0" y="0"/>
          <a:ext cx="0" cy="0"/>
          <a:chOff x="0" y="0"/>
          <a:chExt cx="0" cy="0"/>
        </a:xfrm>
      </p:grpSpPr>
      <p:sp>
        <p:nvSpPr>
          <p:cNvPr id="341" name="Shape 341"/>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Limitations</a:t>
            </a:r>
          </a:p>
        </p:txBody>
      </p:sp>
      <p:sp>
        <p:nvSpPr>
          <p:cNvPr id="342" name="Shape 342"/>
          <p:cNvSpPr txBox="1"/>
          <p:nvPr>
            <p:ph idx="1" type="body"/>
          </p:nvPr>
        </p:nvSpPr>
        <p:spPr>
          <a:xfrm>
            <a:off x="457150" y="2332787"/>
            <a:ext cx="8229600" cy="428700"/>
          </a:xfrm>
          <a:prstGeom prst="rect">
            <a:avLst/>
          </a:prstGeom>
        </p:spPr>
        <p:txBody>
          <a:bodyPr anchorCtr="0" anchor="t" bIns="91425" lIns="91425" rIns="91425" tIns="91425">
            <a:noAutofit/>
          </a:bodyPr>
          <a:lstStyle/>
          <a:p>
            <a:pPr rtl="0" algn="ctr">
              <a:spcBef>
                <a:spcPts val="0"/>
              </a:spcBef>
              <a:buNone/>
            </a:pPr>
            <a:r>
              <a:rPr lang="en" sz="2400">
                <a:solidFill>
                  <a:srgbClr val="434343"/>
                </a:solidFill>
              </a:rPr>
              <a:t>Anode wires at the ends too small</a:t>
            </a:r>
          </a:p>
          <a:p>
            <a:pPr rtl="0" algn="ctr">
              <a:spcBef>
                <a:spcPts val="0"/>
              </a:spcBef>
              <a:buNone/>
            </a:pPr>
            <a:r>
              <a:t/>
            </a:r>
            <a:endParaRPr sz="2400">
              <a:solidFill>
                <a:srgbClr val="434343"/>
              </a:solidFill>
            </a:endParaRPr>
          </a:p>
          <a:p>
            <a:pPr algn="ctr">
              <a:spcBef>
                <a:spcPts val="0"/>
              </a:spcBef>
              <a:buNone/>
            </a:pPr>
            <a:r>
              <a:t/>
            </a:r>
            <a:endParaRPr sz="2400">
              <a:solidFill>
                <a:srgbClr val="434343"/>
              </a:solidFill>
            </a:endParaRPr>
          </a:p>
        </p:txBody>
      </p:sp>
      <p:sp>
        <p:nvSpPr>
          <p:cNvPr id="343" name="Shape 343"/>
          <p:cNvSpPr txBox="1"/>
          <p:nvPr/>
        </p:nvSpPr>
        <p:spPr>
          <a:xfrm>
            <a:off x="457150" y="3092287"/>
            <a:ext cx="8229600" cy="379199"/>
          </a:xfrm>
          <a:prstGeom prst="rect">
            <a:avLst/>
          </a:prstGeom>
          <a:noFill/>
          <a:ln>
            <a:noFill/>
          </a:ln>
        </p:spPr>
        <p:txBody>
          <a:bodyPr anchorCtr="0" anchor="ctr" bIns="91425" lIns="91425" rIns="91425" tIns="91425">
            <a:noAutofit/>
          </a:bodyPr>
          <a:lstStyle/>
          <a:p>
            <a:pPr lvl="0" rtl="0" algn="ctr">
              <a:spcBef>
                <a:spcPts val="600"/>
              </a:spcBef>
              <a:buNone/>
            </a:pPr>
            <a:r>
              <a:rPr lang="en" sz="2400">
                <a:solidFill>
                  <a:srgbClr val="434343"/>
                </a:solidFill>
                <a:latin typeface="Georgia"/>
                <a:ea typeface="Georgia"/>
                <a:cs typeface="Georgia"/>
                <a:sym typeface="Georgia"/>
              </a:rPr>
              <a:t>Electric Field too great at the ends</a:t>
            </a:r>
          </a:p>
        </p:txBody>
      </p:sp>
      <p:sp>
        <p:nvSpPr>
          <p:cNvPr id="344" name="Shape 344"/>
          <p:cNvSpPr txBox="1"/>
          <p:nvPr/>
        </p:nvSpPr>
        <p:spPr>
          <a:xfrm>
            <a:off x="457200" y="3802300"/>
            <a:ext cx="8229600" cy="313200"/>
          </a:xfrm>
          <a:prstGeom prst="rect">
            <a:avLst/>
          </a:prstGeom>
          <a:noFill/>
          <a:ln>
            <a:noFill/>
          </a:ln>
        </p:spPr>
        <p:txBody>
          <a:bodyPr anchorCtr="0" anchor="ctr" bIns="91425" lIns="91425" rIns="91425" tIns="91425">
            <a:noAutofit/>
          </a:bodyPr>
          <a:lstStyle/>
          <a:p>
            <a:pPr lvl="0" rtl="0" algn="ctr">
              <a:spcBef>
                <a:spcPts val="600"/>
              </a:spcBef>
              <a:buNone/>
            </a:pPr>
            <a:r>
              <a:rPr lang="en" sz="2400">
                <a:solidFill>
                  <a:srgbClr val="434343"/>
                </a:solidFill>
                <a:latin typeface="Georgia"/>
                <a:ea typeface="Georgia"/>
                <a:cs typeface="Georgia"/>
                <a:sym typeface="Georgia"/>
              </a:rPr>
              <a:t>The PCB too sensitive at the ends</a:t>
            </a:r>
          </a:p>
        </p:txBody>
      </p:sp>
      <p:sp>
        <p:nvSpPr>
          <p:cNvPr id="345" name="Shape 345"/>
          <p:cNvSpPr txBox="1"/>
          <p:nvPr/>
        </p:nvSpPr>
        <p:spPr>
          <a:xfrm>
            <a:off x="457150" y="4446300"/>
            <a:ext cx="8229600" cy="313200"/>
          </a:xfrm>
          <a:prstGeom prst="rect">
            <a:avLst/>
          </a:prstGeom>
          <a:noFill/>
          <a:ln>
            <a:noFill/>
          </a:ln>
        </p:spPr>
        <p:txBody>
          <a:bodyPr anchorCtr="0" anchor="ctr" bIns="91425" lIns="91425" rIns="91425" tIns="91425">
            <a:noAutofit/>
          </a:bodyPr>
          <a:lstStyle/>
          <a:p>
            <a:pPr lvl="0" rtl="0" algn="ctr">
              <a:spcBef>
                <a:spcPts val="600"/>
              </a:spcBef>
              <a:buNone/>
            </a:pPr>
            <a:r>
              <a:rPr lang="en" sz="2400">
                <a:solidFill>
                  <a:srgbClr val="434343"/>
                </a:solidFill>
                <a:latin typeface="Georgia"/>
                <a:ea typeface="Georgia"/>
                <a:cs typeface="Georgia"/>
                <a:sym typeface="Georgia"/>
              </a:rPr>
              <a:t>Data collected was not useful</a:t>
            </a:r>
          </a:p>
        </p:txBody>
      </p:sp>
      <p:sp>
        <p:nvSpPr>
          <p:cNvPr id="346" name="Shape 346"/>
          <p:cNvSpPr/>
          <p:nvPr/>
        </p:nvSpPr>
        <p:spPr>
          <a:xfrm>
            <a:off x="4470253" y="2916000"/>
            <a:ext cx="203400" cy="254699"/>
          </a:xfrm>
          <a:prstGeom prst="downArrow">
            <a:avLst>
              <a:gd fmla="val 50000" name="adj1"/>
              <a:gd fmla="val 50000" name="adj2"/>
            </a:avLst>
          </a:prstGeom>
          <a:solidFill>
            <a:srgbClr val="434343"/>
          </a:solid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lgn="ctr">
              <a:spcBef>
                <a:spcPts val="0"/>
              </a:spcBef>
              <a:buNone/>
            </a:pPr>
            <a:r>
              <a:t/>
            </a:r>
            <a:endParaRPr sz="2400">
              <a:latin typeface="Georgia"/>
              <a:ea typeface="Georgia"/>
              <a:cs typeface="Georgia"/>
              <a:sym typeface="Georgia"/>
            </a:endParaRPr>
          </a:p>
        </p:txBody>
      </p:sp>
      <p:sp>
        <p:nvSpPr>
          <p:cNvPr id="347" name="Shape 347"/>
          <p:cNvSpPr/>
          <p:nvPr/>
        </p:nvSpPr>
        <p:spPr>
          <a:xfrm>
            <a:off x="4470249" y="3570406"/>
            <a:ext cx="203400" cy="254699"/>
          </a:xfrm>
          <a:prstGeom prst="downArrow">
            <a:avLst>
              <a:gd fmla="val 50000" name="adj1"/>
              <a:gd fmla="val 50000" name="adj2"/>
            </a:avLst>
          </a:prstGeom>
          <a:solidFill>
            <a:srgbClr val="434343"/>
          </a:solid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lgn="ctr">
              <a:spcBef>
                <a:spcPts val="0"/>
              </a:spcBef>
              <a:buNone/>
            </a:pPr>
            <a:r>
              <a:t/>
            </a:r>
            <a:endParaRPr sz="2400">
              <a:latin typeface="Georgia"/>
              <a:ea typeface="Georgia"/>
              <a:cs typeface="Georgia"/>
              <a:sym typeface="Georgia"/>
            </a:endParaRPr>
          </a:p>
        </p:txBody>
      </p:sp>
      <p:sp>
        <p:nvSpPr>
          <p:cNvPr id="348" name="Shape 348"/>
          <p:cNvSpPr/>
          <p:nvPr/>
        </p:nvSpPr>
        <p:spPr>
          <a:xfrm>
            <a:off x="4470300" y="4224800"/>
            <a:ext cx="203400" cy="254699"/>
          </a:xfrm>
          <a:prstGeom prst="downArrow">
            <a:avLst>
              <a:gd fmla="val 50000" name="adj1"/>
              <a:gd fmla="val 50000" name="adj2"/>
            </a:avLst>
          </a:prstGeom>
          <a:solidFill>
            <a:srgbClr val="434343"/>
          </a:solid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lgn="ctr">
              <a:spcBef>
                <a:spcPts val="0"/>
              </a:spcBef>
              <a:buNone/>
            </a:pPr>
            <a:r>
              <a:t/>
            </a:r>
            <a:endParaRPr sz="2400">
              <a:latin typeface="Georgia"/>
              <a:ea typeface="Georgia"/>
              <a:cs typeface="Georgia"/>
              <a:sym typeface="Georgia"/>
            </a:endParaRPr>
          </a:p>
        </p:txBody>
      </p:sp>
      <p:grpSp>
        <p:nvGrpSpPr>
          <p:cNvPr id="349" name="Shape 349"/>
          <p:cNvGrpSpPr/>
          <p:nvPr/>
        </p:nvGrpSpPr>
        <p:grpSpPr>
          <a:xfrm>
            <a:off x="1715737" y="1603450"/>
            <a:ext cx="2630750" cy="680949"/>
            <a:chOff x="1820125" y="2231275"/>
            <a:chExt cx="2630750" cy="680949"/>
          </a:xfrm>
        </p:grpSpPr>
        <p:sp>
          <p:nvSpPr>
            <p:cNvPr id="350" name="Shape 350"/>
            <p:cNvSpPr/>
            <p:nvPr/>
          </p:nvSpPr>
          <p:spPr>
            <a:xfrm>
              <a:off x="1820175" y="2231275"/>
              <a:ext cx="2630700" cy="140999"/>
            </a:xfrm>
            <a:prstGeom prst="rect">
              <a:avLst/>
            </a:prstGeom>
            <a:solidFill>
              <a:srgbClr val="6AA84F"/>
            </a:solid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51" name="Shape 351"/>
            <p:cNvSpPr/>
            <p:nvPr/>
          </p:nvSpPr>
          <p:spPr>
            <a:xfrm>
              <a:off x="3094387" y="2530649"/>
              <a:ext cx="82200" cy="82200"/>
            </a:xfrm>
            <a:prstGeom prst="ellipse">
              <a:avLst/>
            </a:prstGeom>
            <a:solidFill>
              <a:srgbClr val="434343"/>
            </a:solid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52" name="Shape 352"/>
            <p:cNvSpPr/>
            <p:nvPr/>
          </p:nvSpPr>
          <p:spPr>
            <a:xfrm>
              <a:off x="3485643" y="2530636"/>
              <a:ext cx="82200" cy="82200"/>
            </a:xfrm>
            <a:prstGeom prst="ellipse">
              <a:avLst/>
            </a:prstGeom>
            <a:solidFill>
              <a:srgbClr val="434343"/>
            </a:solid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53" name="Shape 353"/>
            <p:cNvSpPr/>
            <p:nvPr/>
          </p:nvSpPr>
          <p:spPr>
            <a:xfrm>
              <a:off x="3876899" y="2530649"/>
              <a:ext cx="82200" cy="82200"/>
            </a:xfrm>
            <a:prstGeom prst="ellipse">
              <a:avLst/>
            </a:prstGeom>
            <a:solidFill>
              <a:srgbClr val="434343"/>
            </a:solid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54" name="Shape 354"/>
            <p:cNvSpPr/>
            <p:nvPr/>
          </p:nvSpPr>
          <p:spPr>
            <a:xfrm>
              <a:off x="4268155" y="2530636"/>
              <a:ext cx="82200" cy="82200"/>
            </a:xfrm>
            <a:prstGeom prst="ellipse">
              <a:avLst/>
            </a:prstGeom>
            <a:solidFill>
              <a:srgbClr val="434343"/>
            </a:solid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55" name="Shape 355"/>
            <p:cNvSpPr/>
            <p:nvPr/>
          </p:nvSpPr>
          <p:spPr>
            <a:xfrm>
              <a:off x="2703131" y="2530636"/>
              <a:ext cx="82200" cy="82200"/>
            </a:xfrm>
            <a:prstGeom prst="ellipse">
              <a:avLst/>
            </a:prstGeom>
            <a:solidFill>
              <a:srgbClr val="434343"/>
            </a:solid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56" name="Shape 356"/>
            <p:cNvSpPr/>
            <p:nvPr/>
          </p:nvSpPr>
          <p:spPr>
            <a:xfrm>
              <a:off x="2311875" y="2530649"/>
              <a:ext cx="82200" cy="82200"/>
            </a:xfrm>
            <a:prstGeom prst="ellipse">
              <a:avLst/>
            </a:prstGeom>
            <a:solidFill>
              <a:srgbClr val="434343"/>
            </a:solid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57" name="Shape 357"/>
            <p:cNvSpPr/>
            <p:nvPr/>
          </p:nvSpPr>
          <p:spPr>
            <a:xfrm>
              <a:off x="1920619" y="2530649"/>
              <a:ext cx="82200" cy="82200"/>
            </a:xfrm>
            <a:prstGeom prst="ellipse">
              <a:avLst/>
            </a:prstGeom>
            <a:solidFill>
              <a:srgbClr val="434343"/>
            </a:solid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58" name="Shape 358"/>
            <p:cNvSpPr/>
            <p:nvPr/>
          </p:nvSpPr>
          <p:spPr>
            <a:xfrm>
              <a:off x="1820125" y="2771225"/>
              <a:ext cx="2630700" cy="140999"/>
            </a:xfrm>
            <a:prstGeom prst="rect">
              <a:avLst/>
            </a:prstGeom>
            <a:solidFill>
              <a:srgbClr val="6AA84F"/>
            </a:solid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grpSp>
        <p:nvGrpSpPr>
          <p:cNvPr id="359" name="Shape 359"/>
          <p:cNvGrpSpPr/>
          <p:nvPr/>
        </p:nvGrpSpPr>
        <p:grpSpPr>
          <a:xfrm>
            <a:off x="4797362" y="1603450"/>
            <a:ext cx="2630750" cy="680949"/>
            <a:chOff x="1820125" y="2231275"/>
            <a:chExt cx="2630750" cy="680949"/>
          </a:xfrm>
        </p:grpSpPr>
        <p:sp>
          <p:nvSpPr>
            <p:cNvPr id="360" name="Shape 360"/>
            <p:cNvSpPr/>
            <p:nvPr/>
          </p:nvSpPr>
          <p:spPr>
            <a:xfrm>
              <a:off x="1820175" y="2231275"/>
              <a:ext cx="2630700" cy="140999"/>
            </a:xfrm>
            <a:prstGeom prst="rect">
              <a:avLst/>
            </a:prstGeom>
            <a:solidFill>
              <a:srgbClr val="6AA84F"/>
            </a:solid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61" name="Shape 361"/>
            <p:cNvSpPr/>
            <p:nvPr/>
          </p:nvSpPr>
          <p:spPr>
            <a:xfrm>
              <a:off x="3094387" y="2530649"/>
              <a:ext cx="82200" cy="82200"/>
            </a:xfrm>
            <a:prstGeom prst="ellipse">
              <a:avLst/>
            </a:prstGeom>
            <a:solidFill>
              <a:srgbClr val="434343"/>
            </a:solid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62" name="Shape 362"/>
            <p:cNvSpPr/>
            <p:nvPr/>
          </p:nvSpPr>
          <p:spPr>
            <a:xfrm>
              <a:off x="3485643" y="2530636"/>
              <a:ext cx="82200" cy="82200"/>
            </a:xfrm>
            <a:prstGeom prst="ellipse">
              <a:avLst/>
            </a:prstGeom>
            <a:solidFill>
              <a:srgbClr val="434343"/>
            </a:solid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63" name="Shape 363"/>
            <p:cNvSpPr/>
            <p:nvPr/>
          </p:nvSpPr>
          <p:spPr>
            <a:xfrm>
              <a:off x="3876899" y="2530649"/>
              <a:ext cx="82200" cy="82200"/>
            </a:xfrm>
            <a:prstGeom prst="ellipse">
              <a:avLst/>
            </a:prstGeom>
            <a:solidFill>
              <a:srgbClr val="434343"/>
            </a:solid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64" name="Shape 364"/>
            <p:cNvSpPr/>
            <p:nvPr/>
          </p:nvSpPr>
          <p:spPr>
            <a:xfrm>
              <a:off x="4268155" y="2530636"/>
              <a:ext cx="82200" cy="82200"/>
            </a:xfrm>
            <a:prstGeom prst="ellipse">
              <a:avLst/>
            </a:prstGeom>
            <a:solidFill>
              <a:srgbClr val="434343"/>
            </a:solid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65" name="Shape 365"/>
            <p:cNvSpPr/>
            <p:nvPr/>
          </p:nvSpPr>
          <p:spPr>
            <a:xfrm>
              <a:off x="2703131" y="2530636"/>
              <a:ext cx="82200" cy="82200"/>
            </a:xfrm>
            <a:prstGeom prst="ellipse">
              <a:avLst/>
            </a:prstGeom>
            <a:solidFill>
              <a:srgbClr val="434343"/>
            </a:solid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66" name="Shape 366"/>
            <p:cNvSpPr/>
            <p:nvPr/>
          </p:nvSpPr>
          <p:spPr>
            <a:xfrm>
              <a:off x="2311875" y="2530649"/>
              <a:ext cx="82200" cy="82200"/>
            </a:xfrm>
            <a:prstGeom prst="ellipse">
              <a:avLst/>
            </a:prstGeom>
            <a:solidFill>
              <a:srgbClr val="434343"/>
            </a:solid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67" name="Shape 367"/>
            <p:cNvSpPr/>
            <p:nvPr/>
          </p:nvSpPr>
          <p:spPr>
            <a:xfrm>
              <a:off x="1920619" y="2530649"/>
              <a:ext cx="82200" cy="82200"/>
            </a:xfrm>
            <a:prstGeom prst="ellipse">
              <a:avLst/>
            </a:prstGeom>
            <a:solidFill>
              <a:srgbClr val="434343"/>
            </a:solid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68" name="Shape 368"/>
            <p:cNvSpPr/>
            <p:nvPr/>
          </p:nvSpPr>
          <p:spPr>
            <a:xfrm>
              <a:off x="1820125" y="2771225"/>
              <a:ext cx="2630700" cy="140999"/>
            </a:xfrm>
            <a:prstGeom prst="rect">
              <a:avLst/>
            </a:prstGeom>
            <a:solidFill>
              <a:srgbClr val="6AA84F"/>
            </a:solid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grpSp>
        <p:nvGrpSpPr>
          <p:cNvPr id="369" name="Shape 369"/>
          <p:cNvGrpSpPr/>
          <p:nvPr/>
        </p:nvGrpSpPr>
        <p:grpSpPr>
          <a:xfrm>
            <a:off x="1715762" y="1603450"/>
            <a:ext cx="2630700" cy="680949"/>
            <a:chOff x="1949100" y="3276150"/>
            <a:chExt cx="2630700" cy="680949"/>
          </a:xfrm>
        </p:grpSpPr>
        <p:sp>
          <p:nvSpPr>
            <p:cNvPr id="370" name="Shape 370"/>
            <p:cNvSpPr/>
            <p:nvPr/>
          </p:nvSpPr>
          <p:spPr>
            <a:xfrm>
              <a:off x="1949100" y="3276150"/>
              <a:ext cx="2630700" cy="140999"/>
            </a:xfrm>
            <a:prstGeom prst="rect">
              <a:avLst/>
            </a:prstGeom>
            <a:solidFill>
              <a:srgbClr val="6AA84F"/>
            </a:solid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71" name="Shape 371"/>
            <p:cNvSpPr/>
            <p:nvPr/>
          </p:nvSpPr>
          <p:spPr>
            <a:xfrm>
              <a:off x="3223300" y="3575512"/>
              <a:ext cx="82200" cy="82200"/>
            </a:xfrm>
            <a:prstGeom prst="ellipse">
              <a:avLst/>
            </a:prstGeom>
            <a:solidFill>
              <a:srgbClr val="434343"/>
            </a:solid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72" name="Shape 372"/>
            <p:cNvSpPr/>
            <p:nvPr/>
          </p:nvSpPr>
          <p:spPr>
            <a:xfrm>
              <a:off x="3614675" y="3575500"/>
              <a:ext cx="82200" cy="82200"/>
            </a:xfrm>
            <a:prstGeom prst="ellipse">
              <a:avLst/>
            </a:prstGeom>
            <a:solidFill>
              <a:srgbClr val="434343"/>
            </a:solid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73" name="Shape 373"/>
            <p:cNvSpPr/>
            <p:nvPr/>
          </p:nvSpPr>
          <p:spPr>
            <a:xfrm>
              <a:off x="4006050" y="3575512"/>
              <a:ext cx="82200" cy="82200"/>
            </a:xfrm>
            <a:prstGeom prst="ellipse">
              <a:avLst/>
            </a:prstGeom>
            <a:solidFill>
              <a:srgbClr val="434343"/>
            </a:solid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74" name="Shape 374"/>
            <p:cNvSpPr/>
            <p:nvPr/>
          </p:nvSpPr>
          <p:spPr>
            <a:xfrm>
              <a:off x="2831925" y="3575500"/>
              <a:ext cx="82200" cy="82200"/>
            </a:xfrm>
            <a:prstGeom prst="ellipse">
              <a:avLst/>
            </a:prstGeom>
            <a:solidFill>
              <a:srgbClr val="434343"/>
            </a:solid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75" name="Shape 375"/>
            <p:cNvSpPr/>
            <p:nvPr/>
          </p:nvSpPr>
          <p:spPr>
            <a:xfrm>
              <a:off x="2440550" y="3575512"/>
              <a:ext cx="82200" cy="82200"/>
            </a:xfrm>
            <a:prstGeom prst="ellipse">
              <a:avLst/>
            </a:prstGeom>
            <a:solidFill>
              <a:srgbClr val="434343"/>
            </a:solid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76" name="Shape 376"/>
            <p:cNvSpPr/>
            <p:nvPr/>
          </p:nvSpPr>
          <p:spPr>
            <a:xfrm>
              <a:off x="1949100" y="3816100"/>
              <a:ext cx="2630700" cy="140999"/>
            </a:xfrm>
            <a:prstGeom prst="rect">
              <a:avLst/>
            </a:prstGeom>
            <a:solidFill>
              <a:srgbClr val="6AA84F"/>
            </a:solid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77" name="Shape 377"/>
            <p:cNvSpPr/>
            <p:nvPr/>
          </p:nvSpPr>
          <p:spPr>
            <a:xfrm>
              <a:off x="4397436" y="3546125"/>
              <a:ext cx="140700" cy="140999"/>
            </a:xfrm>
            <a:prstGeom prst="ellipse">
              <a:avLst/>
            </a:prstGeom>
            <a:solidFill>
              <a:srgbClr val="434343"/>
            </a:solid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78" name="Shape 378"/>
            <p:cNvSpPr/>
            <p:nvPr/>
          </p:nvSpPr>
          <p:spPr>
            <a:xfrm>
              <a:off x="1990686" y="3546125"/>
              <a:ext cx="140700" cy="140999"/>
            </a:xfrm>
            <a:prstGeom prst="ellipse">
              <a:avLst/>
            </a:prstGeom>
            <a:solidFill>
              <a:srgbClr val="434343"/>
            </a:solid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1000"/>
                                        <p:tgtEl>
                                          <p:spTgt spid="359"/>
                                        </p:tgtEl>
                                      </p:cBhvr>
                                    </p:animEffect>
                                  </p:childTnLst>
                                </p:cTn>
                              </p:par>
                              <p:par>
                                <p:cTn fill="hold" nodeType="with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1000"/>
                                        <p:tgtEl>
                                          <p:spTgt spid="3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1000"/>
                                        <p:tgtEl>
                                          <p:spTgt spid="346"/>
                                        </p:tgtEl>
                                      </p:cBhvr>
                                    </p:animEffect>
                                  </p:childTnLst>
                                </p:cTn>
                              </p:par>
                              <p:par>
                                <p:cTn fill="hold" nodeType="with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1000"/>
                                        <p:tgtEl>
                                          <p:spTgt spid="3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1000"/>
                                        <p:tgtEl>
                                          <p:spTgt spid="347"/>
                                        </p:tgtEl>
                                      </p:cBhvr>
                                    </p:animEffect>
                                  </p:childTnLst>
                                </p:cTn>
                              </p:par>
                              <p:par>
                                <p:cTn fill="hold" nodeType="with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1000"/>
                                        <p:tgtEl>
                                          <p:spTgt spid="3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1000"/>
                                        <p:tgtEl>
                                          <p:spTgt spid="348"/>
                                        </p:tgtEl>
                                      </p:cBhvr>
                                    </p:animEffect>
                                  </p:childTnLst>
                                </p:cTn>
                              </p:par>
                              <p:par>
                                <p:cTn fill="hold" nodeType="with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1000"/>
                                        <p:tgtEl>
                                          <p:spTgt spid="3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2" name="Shape 382"/>
        <p:cNvGrpSpPr/>
        <p:nvPr/>
      </p:nvGrpSpPr>
      <p:grpSpPr>
        <a:xfrm>
          <a:off x="0" y="0"/>
          <a:ext cx="0" cy="0"/>
          <a:chOff x="0" y="0"/>
          <a:chExt cx="0" cy="0"/>
        </a:xfrm>
      </p:grpSpPr>
      <p:sp>
        <p:nvSpPr>
          <p:cNvPr id="383" name="Shape 383"/>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Testing Transistors</a:t>
            </a:r>
          </a:p>
        </p:txBody>
      </p:sp>
      <p:sp>
        <p:nvSpPr>
          <p:cNvPr id="384" name="Shape 384"/>
          <p:cNvSpPr txBox="1"/>
          <p:nvPr>
            <p:ph idx="1" type="body"/>
          </p:nvPr>
        </p:nvSpPr>
        <p:spPr>
          <a:xfrm>
            <a:off x="228600" y="1352550"/>
            <a:ext cx="3994500" cy="3725699"/>
          </a:xfrm>
          <a:prstGeom prst="rect">
            <a:avLst/>
          </a:prstGeom>
        </p:spPr>
        <p:txBody>
          <a:bodyPr anchorCtr="0" anchor="t" bIns="91425" lIns="91425" rIns="91425" tIns="91425">
            <a:noAutofit/>
          </a:bodyPr>
          <a:lstStyle/>
          <a:p>
            <a:pPr rtl="0" algn="l">
              <a:spcBef>
                <a:spcPts val="0"/>
              </a:spcBef>
              <a:buNone/>
            </a:pPr>
            <a:r>
              <a:rPr i="1" lang="en" sz="2700">
                <a:solidFill>
                  <a:srgbClr val="434343"/>
                </a:solidFill>
              </a:rPr>
              <a:t>Goal:</a:t>
            </a:r>
          </a:p>
          <a:p>
            <a:pPr indent="-381000" lvl="0" marL="914400" rtl="0" algn="l">
              <a:spcBef>
                <a:spcPts val="0"/>
              </a:spcBef>
              <a:buClr>
                <a:srgbClr val="434343"/>
              </a:buClr>
              <a:buSzPct val="100000"/>
              <a:buFont typeface="Georgia"/>
              <a:buChar char="●"/>
            </a:pPr>
            <a:r>
              <a:rPr i="1" lang="en" sz="2400">
                <a:solidFill>
                  <a:srgbClr val="434343"/>
                </a:solidFill>
              </a:rPr>
              <a:t>Analyze transistors before and after exposure to x-ray radiation </a:t>
            </a:r>
          </a:p>
          <a:p>
            <a:pPr indent="-381000" lvl="0" marL="914400" algn="l">
              <a:spcBef>
                <a:spcPts val="0"/>
              </a:spcBef>
              <a:buClr>
                <a:srgbClr val="434343"/>
              </a:buClr>
              <a:buSzPct val="100000"/>
              <a:buFont typeface="Georgia"/>
              <a:buChar char="●"/>
            </a:pPr>
            <a:r>
              <a:rPr i="1" lang="en" sz="2400">
                <a:solidFill>
                  <a:srgbClr val="434343"/>
                </a:solidFill>
              </a:rPr>
              <a:t>Support research for the ATLAS Liquid Argon Calorimeter </a:t>
            </a:r>
          </a:p>
        </p:txBody>
      </p:sp>
      <p:pic>
        <p:nvPicPr>
          <p:cNvPr id="385" name="Shape 385"/>
          <p:cNvPicPr preferRelativeResize="0"/>
          <p:nvPr/>
        </p:nvPicPr>
        <p:blipFill rotWithShape="1">
          <a:blip r:embed="rId3">
            <a:alphaModFix/>
          </a:blip>
          <a:srcRect b="15633" l="0" r="0" t="0"/>
          <a:stretch/>
        </p:blipFill>
        <p:spPr>
          <a:xfrm>
            <a:off x="4955600" y="1690175"/>
            <a:ext cx="3181500" cy="3050400"/>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9" name="Shape 389"/>
        <p:cNvGrpSpPr/>
        <p:nvPr/>
      </p:nvGrpSpPr>
      <p:grpSpPr>
        <a:xfrm>
          <a:off x="0" y="0"/>
          <a:ext cx="0" cy="0"/>
          <a:chOff x="0" y="0"/>
          <a:chExt cx="0" cy="0"/>
        </a:xfrm>
      </p:grpSpPr>
      <p:sp>
        <p:nvSpPr>
          <p:cNvPr id="390" name="Shape 390"/>
          <p:cNvSpPr txBox="1"/>
          <p:nvPr>
            <p:ph idx="1" type="body"/>
          </p:nvPr>
        </p:nvSpPr>
        <p:spPr>
          <a:xfrm>
            <a:off x="457200" y="1200150"/>
            <a:ext cx="3230099" cy="3725699"/>
          </a:xfrm>
          <a:prstGeom prst="rect">
            <a:avLst/>
          </a:prstGeom>
        </p:spPr>
        <p:txBody>
          <a:bodyPr anchorCtr="0" anchor="t" bIns="91425" lIns="91425" rIns="91425" tIns="91425">
            <a:noAutofit/>
          </a:bodyPr>
          <a:lstStyle/>
          <a:p>
            <a:pPr indent="-336550" lvl="0" marL="457200" rtl="0">
              <a:spcBef>
                <a:spcPts val="0"/>
              </a:spcBef>
              <a:buClr>
                <a:schemeClr val="dk1"/>
              </a:buClr>
              <a:buSzPct val="100000"/>
              <a:buFont typeface="Arial"/>
              <a:buChar char="●"/>
            </a:pPr>
            <a:r>
              <a:rPr lang="en" sz="1700"/>
              <a:t>Small size</a:t>
            </a:r>
          </a:p>
          <a:p>
            <a:pPr indent="-336550" lvl="1" marL="914400" rtl="0">
              <a:spcBef>
                <a:spcPts val="0"/>
              </a:spcBef>
              <a:buClr>
                <a:schemeClr val="dk1"/>
              </a:buClr>
              <a:buSzPct val="100000"/>
              <a:buFont typeface="Courier New"/>
              <a:buChar char="o"/>
            </a:pPr>
            <a:r>
              <a:rPr lang="en" sz="1700"/>
              <a:t>3  x 3 mm chips</a:t>
            </a:r>
          </a:p>
          <a:p>
            <a:pPr indent="-336550" lvl="1" marL="914400" rtl="0">
              <a:spcBef>
                <a:spcPts val="0"/>
              </a:spcBef>
              <a:buClr>
                <a:schemeClr val="dk1"/>
              </a:buClr>
              <a:buSzPct val="100000"/>
              <a:buFont typeface="Courier New"/>
              <a:buChar char="o"/>
            </a:pPr>
            <a:r>
              <a:rPr lang="en" sz="1700"/>
              <a:t>80 x 80 μm transistor pads</a:t>
            </a:r>
          </a:p>
          <a:p>
            <a:pPr indent="0" lvl="0" marL="457200" rtl="0">
              <a:spcBef>
                <a:spcPts val="0"/>
              </a:spcBef>
              <a:buNone/>
            </a:pPr>
            <a:r>
              <a:t/>
            </a:r>
            <a:endParaRPr sz="1700"/>
          </a:p>
          <a:p>
            <a:pPr indent="-336550" lvl="0" marL="457200" rtl="0">
              <a:spcBef>
                <a:spcPts val="0"/>
              </a:spcBef>
              <a:buClr>
                <a:schemeClr val="dk1"/>
              </a:buClr>
              <a:buSzPct val="100000"/>
              <a:buFont typeface="Arial"/>
              <a:buChar char="●"/>
            </a:pPr>
            <a:r>
              <a:rPr lang="en" sz="1700"/>
              <a:t>Probes</a:t>
            </a:r>
          </a:p>
          <a:p>
            <a:pPr indent="-336550" lvl="1" marL="914400" rtl="0">
              <a:spcBef>
                <a:spcPts val="0"/>
              </a:spcBef>
              <a:buClr>
                <a:schemeClr val="dk1"/>
              </a:buClr>
              <a:buSzPct val="100000"/>
              <a:buFont typeface="Courier New"/>
              <a:buChar char="o"/>
            </a:pPr>
            <a:r>
              <a:rPr lang="en" sz="1700"/>
              <a:t>Too large</a:t>
            </a:r>
          </a:p>
          <a:p>
            <a:pPr indent="-336550" lvl="1" marL="914400" rtl="0">
              <a:spcBef>
                <a:spcPts val="0"/>
              </a:spcBef>
              <a:buClr>
                <a:schemeClr val="dk1"/>
              </a:buClr>
              <a:buSzPct val="100000"/>
              <a:buFont typeface="Courier New"/>
              <a:buChar char="o"/>
            </a:pPr>
            <a:r>
              <a:rPr lang="en" sz="1700"/>
              <a:t>Scratches </a:t>
            </a:r>
          </a:p>
          <a:p>
            <a:pPr lvl="0" rtl="0">
              <a:spcBef>
                <a:spcPts val="0"/>
              </a:spcBef>
              <a:buNone/>
            </a:pPr>
            <a:r>
              <a:t/>
            </a:r>
            <a:endParaRPr sz="1700"/>
          </a:p>
          <a:p>
            <a:pPr indent="-336550" lvl="0" marL="457200" rtl="0">
              <a:spcBef>
                <a:spcPts val="0"/>
              </a:spcBef>
              <a:buClr>
                <a:schemeClr val="dk1"/>
              </a:buClr>
              <a:buSzPct val="100000"/>
              <a:buFont typeface="Arial"/>
              <a:buChar char="●"/>
            </a:pPr>
            <a:r>
              <a:rPr lang="en" sz="1700"/>
              <a:t>Sensitive instrument</a:t>
            </a:r>
          </a:p>
          <a:p>
            <a:pPr lvl="0" rtl="0">
              <a:spcBef>
                <a:spcPts val="0"/>
              </a:spcBef>
              <a:buNone/>
            </a:pPr>
            <a:r>
              <a:t/>
            </a:r>
            <a:endParaRPr sz="1700"/>
          </a:p>
          <a:p>
            <a:pPr indent="-336550" lvl="0" marL="457200" rtl="0">
              <a:spcBef>
                <a:spcPts val="0"/>
              </a:spcBef>
              <a:buClr>
                <a:schemeClr val="dk1"/>
              </a:buClr>
              <a:buSzPct val="100000"/>
              <a:buFont typeface="Arial"/>
              <a:buChar char="●"/>
            </a:pPr>
            <a:r>
              <a:rPr lang="en" sz="1700"/>
              <a:t>Limited depth perception </a:t>
            </a:r>
          </a:p>
          <a:p>
            <a:pPr lvl="0" rtl="0">
              <a:spcBef>
                <a:spcPts val="0"/>
              </a:spcBef>
              <a:buNone/>
            </a:pPr>
            <a:r>
              <a:t/>
            </a:r>
            <a:endParaRPr sz="1700"/>
          </a:p>
        </p:txBody>
      </p:sp>
      <p:sp>
        <p:nvSpPr>
          <p:cNvPr id="391" name="Shape 391"/>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Limitations</a:t>
            </a:r>
          </a:p>
        </p:txBody>
      </p:sp>
      <p:pic>
        <p:nvPicPr>
          <p:cNvPr id="392" name="Shape 392"/>
          <p:cNvPicPr preferRelativeResize="0"/>
          <p:nvPr/>
        </p:nvPicPr>
        <p:blipFill rotWithShape="1">
          <a:blip r:embed="rId3">
            <a:alphaModFix/>
          </a:blip>
          <a:srcRect b="0" l="0" r="0" t="0"/>
          <a:stretch/>
        </p:blipFill>
        <p:spPr>
          <a:xfrm>
            <a:off x="5001897" y="1633361"/>
            <a:ext cx="2487300" cy="3316499"/>
          </a:xfrm>
          <a:prstGeom prst="roundRect">
            <a:avLst>
              <a:gd fmla="val 16667" name="adj"/>
            </a:avLst>
          </a:prstGeom>
          <a:noFill/>
          <a:ln cap="flat" cmpd="sng" w="38100">
            <a:solidFill>
              <a:srgbClr val="434343"/>
            </a:solidFill>
            <a:prstDash val="solid"/>
            <a:round/>
            <a:headEnd len="med" w="med" type="none"/>
            <a:tailEnd len="med" w="med" type="none"/>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6" name="Shape 396"/>
        <p:cNvGrpSpPr/>
        <p:nvPr/>
      </p:nvGrpSpPr>
      <p:grpSpPr>
        <a:xfrm>
          <a:off x="0" y="0"/>
          <a:ext cx="0" cy="0"/>
          <a:chOff x="0" y="0"/>
          <a:chExt cx="0" cy="0"/>
        </a:xfrm>
      </p:grpSpPr>
      <p:grpSp>
        <p:nvGrpSpPr>
          <p:cNvPr id="397" name="Shape 397"/>
          <p:cNvGrpSpPr/>
          <p:nvPr/>
        </p:nvGrpSpPr>
        <p:grpSpPr>
          <a:xfrm>
            <a:off x="797716" y="990996"/>
            <a:ext cx="3523814" cy="2201399"/>
            <a:chOff x="1021404" y="3099561"/>
            <a:chExt cx="4698418" cy="2935199"/>
          </a:xfrm>
        </p:grpSpPr>
        <p:pic>
          <p:nvPicPr>
            <p:cNvPr id="398" name="Shape 398"/>
            <p:cNvPicPr preferRelativeResize="0"/>
            <p:nvPr/>
          </p:nvPicPr>
          <p:blipFill rotWithShape="1">
            <a:blip r:embed="rId3">
              <a:alphaModFix/>
            </a:blip>
            <a:srcRect b="16595" l="2406" r="10409" t="41843"/>
            <a:stretch/>
          </p:blipFill>
          <p:spPr>
            <a:xfrm>
              <a:off x="1021404" y="3099561"/>
              <a:ext cx="4617899" cy="2935199"/>
            </a:xfrm>
            <a:prstGeom prst="rect">
              <a:avLst/>
            </a:prstGeom>
            <a:noFill/>
            <a:ln cap="flat" cmpd="sng" w="76200">
              <a:solidFill>
                <a:srgbClr val="B7B7B7"/>
              </a:solidFill>
              <a:prstDash val="solid"/>
              <a:round/>
              <a:headEnd len="med" w="med" type="none"/>
              <a:tailEnd len="med" w="med" type="none"/>
            </a:ln>
          </p:spPr>
        </p:pic>
        <p:sp>
          <p:nvSpPr>
            <p:cNvPr id="399" name="Shape 399"/>
            <p:cNvSpPr txBox="1"/>
            <p:nvPr/>
          </p:nvSpPr>
          <p:spPr>
            <a:xfrm>
              <a:off x="1299412" y="4025778"/>
              <a:ext cx="837300" cy="369299"/>
            </a:xfrm>
            <a:prstGeom prst="rect">
              <a:avLst/>
            </a:prstGeom>
            <a:noFill/>
            <a:ln>
              <a:noFill/>
            </a:ln>
          </p:spPr>
          <p:txBody>
            <a:bodyPr anchorCtr="0" anchor="t" bIns="34275" lIns="68575" rIns="68575" tIns="34275">
              <a:noAutofit/>
            </a:bodyPr>
            <a:lstStyle/>
            <a:p>
              <a:pPr indent="0" lvl="0" marL="0" marR="0" rtl="0" algn="ctr">
                <a:spcBef>
                  <a:spcPts val="0"/>
                </a:spcBef>
                <a:buSzPct val="25000"/>
                <a:buNone/>
              </a:pPr>
              <a:r>
                <a:rPr b="0" baseline="0" i="0" lang="en" sz="1400" u="none" cap="none" strike="noStrike">
                  <a:solidFill>
                    <a:schemeClr val="lt1"/>
                  </a:solidFill>
                  <a:latin typeface="Questrial"/>
                  <a:ea typeface="Questrial"/>
                  <a:cs typeface="Questrial"/>
                  <a:sym typeface="Questrial"/>
                </a:rPr>
                <a:t>Drain</a:t>
              </a:r>
            </a:p>
          </p:txBody>
        </p:sp>
        <p:sp>
          <p:nvSpPr>
            <p:cNvPr id="400" name="Shape 400"/>
            <p:cNvSpPr txBox="1"/>
            <p:nvPr/>
          </p:nvSpPr>
          <p:spPr>
            <a:xfrm>
              <a:off x="1281412" y="5327514"/>
              <a:ext cx="837300" cy="369299"/>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b="0" baseline="0" i="0" lang="en" sz="1400" u="none" cap="none" strike="noStrike">
                  <a:solidFill>
                    <a:schemeClr val="lt1"/>
                  </a:solidFill>
                  <a:latin typeface="Questrial"/>
                  <a:ea typeface="Questrial"/>
                  <a:cs typeface="Questrial"/>
                  <a:sym typeface="Questrial"/>
                </a:rPr>
                <a:t>Gate</a:t>
              </a:r>
            </a:p>
          </p:txBody>
        </p:sp>
        <p:sp>
          <p:nvSpPr>
            <p:cNvPr id="401" name="Shape 401"/>
            <p:cNvSpPr txBox="1"/>
            <p:nvPr/>
          </p:nvSpPr>
          <p:spPr>
            <a:xfrm>
              <a:off x="4673123" y="4395078"/>
              <a:ext cx="1046699" cy="369299"/>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b="0" baseline="0" i="0" lang="en" sz="1400" u="none" cap="none" strike="noStrike">
                  <a:solidFill>
                    <a:schemeClr val="lt1"/>
                  </a:solidFill>
                  <a:latin typeface="Questrial"/>
                  <a:ea typeface="Questrial"/>
                  <a:cs typeface="Questrial"/>
                  <a:sym typeface="Questrial"/>
                </a:rPr>
                <a:t>Source</a:t>
              </a:r>
            </a:p>
          </p:txBody>
        </p:sp>
      </p:grpSp>
      <p:pic>
        <p:nvPicPr>
          <p:cNvPr id="402" name="Shape 402"/>
          <p:cNvPicPr preferRelativeResize="0"/>
          <p:nvPr/>
        </p:nvPicPr>
        <p:blipFill rotWithShape="1">
          <a:blip r:embed="rId4">
            <a:alphaModFix/>
          </a:blip>
          <a:srcRect b="0" l="0" r="0" t="0"/>
          <a:stretch/>
        </p:blipFill>
        <p:spPr>
          <a:xfrm>
            <a:off x="4774000" y="869040"/>
            <a:ext cx="3523800" cy="2445300"/>
          </a:xfrm>
          <a:prstGeom prst="rect">
            <a:avLst/>
          </a:prstGeom>
          <a:noFill/>
          <a:ln cap="flat" cmpd="sng" w="76200">
            <a:solidFill>
              <a:srgbClr val="B7B7B7"/>
            </a:solidFill>
            <a:prstDash val="solid"/>
            <a:round/>
            <a:headEnd len="med" w="med" type="none"/>
            <a:tailEnd len="med" w="med" type="none"/>
          </a:ln>
        </p:spPr>
      </p:pic>
      <p:sp>
        <p:nvSpPr>
          <p:cNvPr id="403" name="Shape 403"/>
          <p:cNvSpPr txBox="1"/>
          <p:nvPr/>
        </p:nvSpPr>
        <p:spPr>
          <a:xfrm>
            <a:off x="2002500" y="3885025"/>
            <a:ext cx="5139000" cy="402000"/>
          </a:xfrm>
          <a:prstGeom prst="rect">
            <a:avLst/>
          </a:prstGeom>
          <a:noFill/>
          <a:ln>
            <a:noFill/>
          </a:ln>
        </p:spPr>
        <p:txBody>
          <a:bodyPr anchorCtr="0" anchor="t" bIns="91425" lIns="91425" rIns="91425" tIns="91425">
            <a:noAutofit/>
          </a:bodyPr>
          <a:lstStyle/>
          <a:p>
            <a:pPr algn="ctr">
              <a:spcBef>
                <a:spcPts val="0"/>
              </a:spcBef>
              <a:buNone/>
            </a:pPr>
            <a:r>
              <a:rPr lang="en" sz="1800">
                <a:solidFill>
                  <a:schemeClr val="lt1"/>
                </a:solidFill>
              </a:rPr>
              <a:t>Three tungsten probes were matched to their respective drain, gate, and source pads.</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7" name="Shape 407"/>
        <p:cNvGrpSpPr/>
        <p:nvPr/>
      </p:nvGrpSpPr>
      <p:grpSpPr>
        <a:xfrm>
          <a:off x="0" y="0"/>
          <a:ext cx="0" cy="0"/>
          <a:chOff x="0" y="0"/>
          <a:chExt cx="0" cy="0"/>
        </a:xfrm>
      </p:grpSpPr>
      <p:pic>
        <p:nvPicPr>
          <p:cNvPr id="408" name="Shape 408"/>
          <p:cNvPicPr preferRelativeResize="0"/>
          <p:nvPr/>
        </p:nvPicPr>
        <p:blipFill>
          <a:blip r:embed="rId3">
            <a:alphaModFix/>
          </a:blip>
          <a:stretch>
            <a:fillRect/>
          </a:stretch>
        </p:blipFill>
        <p:spPr>
          <a:xfrm>
            <a:off x="1862450" y="1102900"/>
            <a:ext cx="4873800" cy="3314700"/>
          </a:xfrm>
          <a:prstGeom prst="roundRect">
            <a:avLst>
              <a:gd fmla="val 16667" name="adj"/>
            </a:avLst>
          </a:prstGeom>
          <a:noFill/>
          <a:ln cap="flat" cmpd="sng" w="76200">
            <a:solidFill>
              <a:srgbClr val="B7B7B7"/>
            </a:solidFill>
            <a:prstDash val="solid"/>
            <a:round/>
            <a:headEnd len="med" w="med" type="none"/>
            <a:tailEnd len="med" w="med" type="none"/>
          </a:ln>
        </p:spPr>
      </p:pic>
      <p:sp>
        <p:nvSpPr>
          <p:cNvPr id="409" name="Shape 409"/>
          <p:cNvSpPr txBox="1"/>
          <p:nvPr>
            <p:ph type="title"/>
          </p:nvPr>
        </p:nvSpPr>
        <p:spPr>
          <a:xfrm>
            <a:off x="457200" y="111478"/>
            <a:ext cx="8229600" cy="857400"/>
          </a:xfrm>
          <a:prstGeom prst="rect">
            <a:avLst/>
          </a:prstGeom>
          <a:noFill/>
          <a:ln>
            <a:noFill/>
          </a:ln>
        </p:spPr>
        <p:txBody>
          <a:bodyPr anchorCtr="0" anchor="ctr" bIns="91425" lIns="91425" rIns="91425" tIns="91425">
            <a:noAutofit/>
          </a:bodyPr>
          <a:lstStyle/>
          <a:p>
            <a:pPr algn="ctr">
              <a:spcBef>
                <a:spcPts val="0"/>
              </a:spcBef>
              <a:buNone/>
            </a:pPr>
            <a:r>
              <a:rPr lang="en"/>
              <a:t>Data Before/After Radiation</a:t>
            </a:r>
          </a:p>
        </p:txBody>
      </p:sp>
      <p:sp>
        <p:nvSpPr>
          <p:cNvPr id="410" name="Shape 410"/>
          <p:cNvSpPr/>
          <p:nvPr/>
        </p:nvSpPr>
        <p:spPr>
          <a:xfrm rot="-741217">
            <a:off x="568083" y="2081042"/>
            <a:ext cx="8001489" cy="1053512"/>
          </a:xfrm>
          <a:prstGeom prst="rect">
            <a:avLst/>
          </a:prstGeom>
        </p:spPr>
        <p:txBody>
          <a:bodyPr>
            <a:prstTxWarp prst="textPlain"/>
          </a:bodyPr>
          <a:lstStyle/>
          <a:p>
            <a:pPr algn="ctr"/>
            <a:r>
              <a:rPr b="0" i="0">
                <a:ln cap="flat" cmpd="sng" w="19050">
                  <a:solidFill>
                    <a:schemeClr val="dk2"/>
                  </a:solidFill>
                  <a:prstDash val="solid"/>
                  <a:round/>
                  <a:headEnd len="med" w="med" type="none"/>
                  <a:tailEnd len="med" w="med" type="none"/>
                </a:ln>
                <a:solidFill>
                  <a:srgbClr val="FF0000"/>
                </a:solidFill>
                <a:latin typeface="Arial"/>
              </a:rPr>
              <a:t>The Chip Survived!</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1000"/>
                                        <p:tgtEl>
                                          <p:spTgt spid="4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4" name="Shape 414"/>
        <p:cNvGrpSpPr/>
        <p:nvPr/>
      </p:nvGrpSpPr>
      <p:grpSpPr>
        <a:xfrm>
          <a:off x="0" y="0"/>
          <a:ext cx="0" cy="0"/>
          <a:chOff x="0" y="0"/>
          <a:chExt cx="0" cy="0"/>
        </a:xfrm>
      </p:grpSpPr>
      <p:sp>
        <p:nvSpPr>
          <p:cNvPr id="415" name="Shape 415"/>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Irradiating the Chips</a:t>
            </a:r>
          </a:p>
        </p:txBody>
      </p:sp>
      <p:sp>
        <p:nvSpPr>
          <p:cNvPr id="416" name="Shape 416"/>
          <p:cNvSpPr txBox="1"/>
          <p:nvPr>
            <p:ph idx="1" type="body"/>
          </p:nvPr>
        </p:nvSpPr>
        <p:spPr>
          <a:xfrm>
            <a:off x="5984100" y="1722300"/>
            <a:ext cx="2702700" cy="1394100"/>
          </a:xfrm>
          <a:prstGeom prst="rect">
            <a:avLst/>
          </a:prstGeom>
        </p:spPr>
        <p:txBody>
          <a:bodyPr anchorCtr="0" anchor="t" bIns="91425" lIns="91425" rIns="91425" tIns="91425">
            <a:noAutofit/>
          </a:bodyPr>
          <a:lstStyle/>
          <a:p>
            <a:pPr>
              <a:spcBef>
                <a:spcPts val="0"/>
              </a:spcBef>
              <a:buNone/>
            </a:pPr>
            <a:r>
              <a:rPr lang="en" sz="2400">
                <a:solidFill>
                  <a:srgbClr val="434343"/>
                </a:solidFill>
              </a:rPr>
              <a:t>The chips are exposed to 100 times the lethal dose of radiation at 100,000 Rads for six minutes.</a:t>
            </a:r>
            <a:r>
              <a:rPr lang="en">
                <a:solidFill>
                  <a:srgbClr val="434343"/>
                </a:solidFill>
              </a:rPr>
              <a:t> </a:t>
            </a:r>
          </a:p>
        </p:txBody>
      </p:sp>
      <p:pic>
        <p:nvPicPr>
          <p:cNvPr id="417" name="Shape 417"/>
          <p:cNvPicPr preferRelativeResize="0"/>
          <p:nvPr/>
        </p:nvPicPr>
        <p:blipFill rotWithShape="1">
          <a:blip r:embed="rId3">
            <a:alphaModFix/>
          </a:blip>
          <a:srcRect b="0" l="0" r="0" t="0"/>
          <a:stretch/>
        </p:blipFill>
        <p:spPr>
          <a:xfrm rot="5400000">
            <a:off x="90300" y="1960824"/>
            <a:ext cx="2934899" cy="2201099"/>
          </a:xfrm>
          <a:prstGeom prst="roundRect">
            <a:avLst>
              <a:gd fmla="val 16667" name="adj"/>
            </a:avLst>
          </a:prstGeom>
          <a:solidFill>
            <a:srgbClr val="BC9AF4">
              <a:alpha val="77650"/>
            </a:srgbClr>
          </a:solidFill>
          <a:ln cap="flat" cmpd="sng" w="38100">
            <a:solidFill>
              <a:srgbClr val="434343"/>
            </a:solidFill>
            <a:prstDash val="solid"/>
            <a:round/>
            <a:headEnd len="med" w="med" type="none"/>
            <a:tailEnd len="med" w="med" type="none"/>
          </a:ln>
        </p:spPr>
      </p:pic>
      <p:pic>
        <p:nvPicPr>
          <p:cNvPr id="418" name="Shape 418"/>
          <p:cNvPicPr preferRelativeResize="0"/>
          <p:nvPr/>
        </p:nvPicPr>
        <p:blipFill rotWithShape="1">
          <a:blip r:embed="rId4">
            <a:alphaModFix/>
          </a:blip>
          <a:srcRect b="0" l="14915" r="0" t="0"/>
          <a:stretch/>
        </p:blipFill>
        <p:spPr>
          <a:xfrm>
            <a:off x="3220650" y="1602178"/>
            <a:ext cx="2201099" cy="2918400"/>
          </a:xfrm>
          <a:prstGeom prst="roundRect">
            <a:avLst>
              <a:gd fmla="val 16667" name="adj"/>
            </a:avLst>
          </a:prstGeom>
          <a:noFill/>
          <a:ln cap="flat" cmpd="sng" w="38100">
            <a:solidFill>
              <a:srgbClr val="434343"/>
            </a:solidFill>
            <a:prstDash val="solid"/>
            <a:round/>
            <a:headEnd len="med" w="med" type="none"/>
            <a:tailEnd len="med" w="med" type="none"/>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2" name="Shape 422"/>
        <p:cNvGrpSpPr/>
        <p:nvPr/>
      </p:nvGrpSpPr>
      <p:grpSpPr>
        <a:xfrm>
          <a:off x="0" y="0"/>
          <a:ext cx="0" cy="0"/>
          <a:chOff x="0" y="0"/>
          <a:chExt cx="0" cy="0"/>
        </a:xfrm>
      </p:grpSpPr>
      <p:sp>
        <p:nvSpPr>
          <p:cNvPr id="423" name="Shape 423"/>
          <p:cNvSpPr txBox="1"/>
          <p:nvPr>
            <p:ph type="ctrTitle"/>
          </p:nvPr>
        </p:nvSpPr>
        <p:spPr>
          <a:xfrm>
            <a:off x="685800" y="1746892"/>
            <a:ext cx="7772400" cy="1238099"/>
          </a:xfrm>
          <a:prstGeom prst="rect">
            <a:avLst/>
          </a:prstGeom>
        </p:spPr>
        <p:txBody>
          <a:bodyPr anchorCtr="0" anchor="b" bIns="91425" lIns="91425" rIns="91425" tIns="91425">
            <a:noAutofit/>
          </a:bodyPr>
          <a:lstStyle/>
          <a:p>
            <a:pPr lvl="0" rtl="0">
              <a:spcBef>
                <a:spcPts val="0"/>
              </a:spcBef>
              <a:buNone/>
            </a:pPr>
            <a:r>
              <a:rPr lang="en"/>
              <a:t>Robotic Arm Project</a:t>
            </a:r>
          </a:p>
        </p:txBody>
      </p:sp>
      <p:sp>
        <p:nvSpPr>
          <p:cNvPr id="424" name="Shape 424"/>
          <p:cNvSpPr txBox="1"/>
          <p:nvPr>
            <p:ph idx="1" type="subTitle"/>
          </p:nvPr>
        </p:nvSpPr>
        <p:spPr>
          <a:xfrm>
            <a:off x="125250" y="3615025"/>
            <a:ext cx="8893499" cy="1328700"/>
          </a:xfrm>
          <a:prstGeom prst="rect">
            <a:avLst/>
          </a:prstGeom>
        </p:spPr>
        <p:txBody>
          <a:bodyPr anchorCtr="0" anchor="t" bIns="91425" lIns="91425" rIns="91425" tIns="91425">
            <a:noAutofit/>
          </a:bodyPr>
          <a:lstStyle/>
          <a:p>
            <a:pPr lvl="0" rtl="0" algn="l">
              <a:spcBef>
                <a:spcPts val="0"/>
              </a:spcBef>
              <a:buNone/>
            </a:pPr>
            <a:r>
              <a:rPr lang="en">
                <a:solidFill>
                  <a:srgbClr val="434343"/>
                </a:solidFill>
              </a:rPr>
              <a:t>Goal:</a:t>
            </a:r>
          </a:p>
          <a:p>
            <a:pPr indent="-381000" lvl="0" marL="914400" rtl="0" algn="l">
              <a:spcBef>
                <a:spcPts val="0"/>
              </a:spcBef>
              <a:buClr>
                <a:srgbClr val="434343"/>
              </a:buClr>
              <a:buSzPct val="100000"/>
              <a:buFont typeface="Georgia"/>
              <a:buChar char="●"/>
            </a:pPr>
            <a:r>
              <a:rPr lang="en">
                <a:solidFill>
                  <a:srgbClr val="434343"/>
                </a:solidFill>
              </a:rPr>
              <a:t>Assemble a robotic arm which can test chips</a:t>
            </a:r>
          </a:p>
          <a:p>
            <a:pPr indent="-381000" lvl="0" marL="914400" rtl="0" algn="l">
              <a:spcBef>
                <a:spcPts val="0"/>
              </a:spcBef>
              <a:buClr>
                <a:srgbClr val="434343"/>
              </a:buClr>
              <a:buSzPct val="100000"/>
              <a:buFont typeface="Georgia"/>
              <a:buChar char="●"/>
            </a:pPr>
            <a:r>
              <a:rPr lang="en">
                <a:solidFill>
                  <a:srgbClr val="434343"/>
                </a:solidFill>
              </a:rPr>
              <a:t>Create a program to autonomously run the robotic arm</a:t>
            </a:r>
          </a:p>
          <a:p>
            <a:pPr lvl="0" rtl="0" algn="l">
              <a:spcBef>
                <a:spcPts val="0"/>
              </a:spcBef>
              <a:buNone/>
            </a:pPr>
            <a:r>
              <a:t/>
            </a:r>
            <a:endParaRPr>
              <a:solidFill>
                <a:srgbClr val="434343"/>
              </a:solidFill>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x="0" y="0"/>
          <a:ext cx="0" cy="0"/>
          <a:chOff x="0" y="0"/>
          <a:chExt cx="0" cy="0"/>
        </a:xfrm>
      </p:grpSpPr>
      <p:sp>
        <p:nvSpPr>
          <p:cNvPr id="71" name="Shape 71"/>
          <p:cNvSpPr txBox="1"/>
          <p:nvPr>
            <p:ph type="title"/>
          </p:nvPr>
        </p:nvSpPr>
        <p:spPr>
          <a:xfrm>
            <a:off x="457200" y="205978"/>
            <a:ext cx="8229600" cy="857400"/>
          </a:xfrm>
          <a:prstGeom prst="rect">
            <a:avLst/>
          </a:prstGeom>
          <a:noFill/>
          <a:ln>
            <a:noFill/>
          </a:ln>
        </p:spPr>
        <p:txBody>
          <a:bodyPr anchorCtr="0" anchor="t" bIns="34275" lIns="68575" rIns="68575" tIns="34275">
            <a:noAutofit/>
          </a:bodyPr>
          <a:lstStyle/>
          <a:p>
            <a:pPr indent="0" lvl="0" marL="0" marR="0" rtl="0" algn="l">
              <a:spcBef>
                <a:spcPts val="0"/>
              </a:spcBef>
              <a:buClr>
                <a:schemeClr val="lt2"/>
              </a:buClr>
              <a:buSzPct val="25000"/>
              <a:buFont typeface="Questrial"/>
              <a:buNone/>
            </a:pPr>
            <a:r>
              <a:rPr lang="en">
                <a:solidFill>
                  <a:srgbClr val="FFFFFF"/>
                </a:solidFill>
              </a:rPr>
              <a:t>Instrument</a:t>
            </a:r>
          </a:p>
        </p:txBody>
      </p:sp>
      <p:sp>
        <p:nvSpPr>
          <p:cNvPr id="72" name="Shape 72"/>
          <p:cNvSpPr txBox="1"/>
          <p:nvPr/>
        </p:nvSpPr>
        <p:spPr>
          <a:xfrm>
            <a:off x="228600" y="2334225"/>
            <a:ext cx="4082700" cy="1272300"/>
          </a:xfrm>
          <a:prstGeom prst="rect">
            <a:avLst/>
          </a:prstGeom>
          <a:noFill/>
          <a:ln>
            <a:noFill/>
          </a:ln>
        </p:spPr>
        <p:txBody>
          <a:bodyPr anchorCtr="0" anchor="t" bIns="34275" lIns="68575" rIns="68575" tIns="34275">
            <a:noAutofit/>
          </a:bodyPr>
          <a:lstStyle/>
          <a:p>
            <a:pPr marR="0" rtl="0" algn="l">
              <a:spcBef>
                <a:spcPts val="800"/>
              </a:spcBef>
              <a:spcAft>
                <a:spcPts val="0"/>
              </a:spcAft>
              <a:buNone/>
            </a:pPr>
            <a:r>
              <a:rPr lang="en" sz="2600">
                <a:solidFill>
                  <a:srgbClr val="434343"/>
                </a:solidFill>
                <a:latin typeface="Georgia"/>
                <a:ea typeface="Georgia"/>
                <a:cs typeface="Georgia"/>
                <a:sym typeface="Georgia"/>
              </a:rPr>
              <a:t>Can adjust down to 10 μm</a:t>
            </a:r>
          </a:p>
          <a:p>
            <a:pPr indent="-342900" lvl="0" marL="457200" marR="0" rtl="0" algn="l">
              <a:spcBef>
                <a:spcPts val="800"/>
              </a:spcBef>
              <a:spcAft>
                <a:spcPts val="0"/>
              </a:spcAft>
              <a:buClr>
                <a:srgbClr val="434343"/>
              </a:buClr>
              <a:buSzPct val="100000"/>
              <a:buFont typeface="Georgia"/>
              <a:buChar char="-"/>
            </a:pPr>
            <a:r>
              <a:rPr lang="en" sz="1800">
                <a:solidFill>
                  <a:srgbClr val="434343"/>
                </a:solidFill>
                <a:latin typeface="Georgia"/>
                <a:ea typeface="Georgia"/>
                <a:cs typeface="Georgia"/>
                <a:sym typeface="Georgia"/>
              </a:rPr>
              <a:t>Width of a human hair is about   15 μm</a:t>
            </a:r>
          </a:p>
        </p:txBody>
      </p:sp>
      <p:pic>
        <p:nvPicPr>
          <p:cNvPr id="73" name="Shape 73"/>
          <p:cNvPicPr preferRelativeResize="0"/>
          <p:nvPr>
            <p:ph idx="1" type="body"/>
          </p:nvPr>
        </p:nvPicPr>
        <p:blipFill rotWithShape="1">
          <a:blip r:embed="rId3">
            <a:alphaModFix/>
          </a:blip>
          <a:srcRect b="0" l="0" r="1864" t="0"/>
          <a:stretch/>
        </p:blipFill>
        <p:spPr>
          <a:xfrm>
            <a:off x="4680300" y="1903875"/>
            <a:ext cx="4006500" cy="2428799"/>
          </a:xfrm>
          <a:prstGeom prst="rect">
            <a:avLst/>
          </a:prstGeom>
          <a:noFill/>
          <a:ln cap="flat" cmpd="sng" w="38100">
            <a:solidFill>
              <a:srgbClr val="434343"/>
            </a:solidFill>
            <a:prstDash val="solid"/>
            <a:round/>
            <a:headEnd len="med" w="med" type="none"/>
            <a:tailEnd len="med" w="med" type="none"/>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8" name="Shape 428"/>
        <p:cNvGrpSpPr/>
        <p:nvPr/>
      </p:nvGrpSpPr>
      <p:grpSpPr>
        <a:xfrm>
          <a:off x="0" y="0"/>
          <a:ext cx="0" cy="0"/>
          <a:chOff x="0" y="0"/>
          <a:chExt cx="0" cy="0"/>
        </a:xfrm>
      </p:grpSpPr>
      <p:sp>
        <p:nvSpPr>
          <p:cNvPr id="429" name="Shape 429"/>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Mission</a:t>
            </a:r>
          </a:p>
        </p:txBody>
      </p:sp>
      <p:sp>
        <p:nvSpPr>
          <p:cNvPr id="430" name="Shape 430"/>
          <p:cNvSpPr txBox="1"/>
          <p:nvPr>
            <p:ph idx="1" type="body"/>
          </p:nvPr>
        </p:nvSpPr>
        <p:spPr>
          <a:xfrm>
            <a:off x="457200" y="1593900"/>
            <a:ext cx="4122599" cy="2938199"/>
          </a:xfrm>
          <a:prstGeom prst="rect">
            <a:avLst/>
          </a:prstGeom>
        </p:spPr>
        <p:txBody>
          <a:bodyPr anchorCtr="0" anchor="t" bIns="91425" lIns="91425" rIns="91425" tIns="91425">
            <a:noAutofit/>
          </a:bodyPr>
          <a:lstStyle/>
          <a:p>
            <a:pPr indent="-419100" lvl="0" marL="457200" rtl="0">
              <a:spcBef>
                <a:spcPts val="0"/>
              </a:spcBef>
              <a:buClr>
                <a:srgbClr val="434343"/>
              </a:buClr>
              <a:buSzPct val="100000"/>
              <a:buFont typeface="Arial"/>
              <a:buChar char="●"/>
            </a:pPr>
            <a:r>
              <a:rPr lang="en">
                <a:solidFill>
                  <a:srgbClr val="434343"/>
                </a:solidFill>
              </a:rPr>
              <a:t>10,000 chips need to be tested</a:t>
            </a:r>
          </a:p>
          <a:p>
            <a:pPr lvl="0" rtl="0">
              <a:spcBef>
                <a:spcPts val="0"/>
              </a:spcBef>
              <a:buNone/>
            </a:pPr>
            <a:r>
              <a:t/>
            </a:r>
            <a:endParaRPr>
              <a:solidFill>
                <a:srgbClr val="434343"/>
              </a:solidFill>
            </a:endParaRPr>
          </a:p>
          <a:p>
            <a:pPr indent="-419100" lvl="0" marL="457200" rtl="0">
              <a:spcBef>
                <a:spcPts val="0"/>
              </a:spcBef>
              <a:buClr>
                <a:srgbClr val="434343"/>
              </a:buClr>
              <a:buSzPct val="100000"/>
              <a:buFont typeface="Arial"/>
              <a:buChar char="●"/>
            </a:pPr>
            <a:r>
              <a:rPr lang="en">
                <a:solidFill>
                  <a:srgbClr val="434343"/>
                </a:solidFill>
              </a:rPr>
              <a:t>Error &lt; 1 in a trillion bits</a:t>
            </a:r>
          </a:p>
        </p:txBody>
      </p:sp>
      <p:pic>
        <p:nvPicPr>
          <p:cNvPr id="431" name="Shape 431"/>
          <p:cNvPicPr preferRelativeResize="0"/>
          <p:nvPr/>
        </p:nvPicPr>
        <p:blipFill>
          <a:blip r:embed="rId3">
            <a:alphaModFix/>
          </a:blip>
          <a:stretch>
            <a:fillRect/>
          </a:stretch>
        </p:blipFill>
        <p:spPr>
          <a:xfrm>
            <a:off x="5403675" y="1430250"/>
            <a:ext cx="3023099" cy="3027899"/>
          </a:xfrm>
          <a:prstGeom prst="roundRect">
            <a:avLst>
              <a:gd fmla="val 7760" name="adj"/>
            </a:avLst>
          </a:prstGeom>
          <a:noFill/>
          <a:ln>
            <a:noFill/>
          </a:ln>
        </p:spPr>
      </p:pic>
      <p:sp>
        <p:nvSpPr>
          <p:cNvPr id="432" name="Shape 432"/>
          <p:cNvSpPr txBox="1"/>
          <p:nvPr/>
        </p:nvSpPr>
        <p:spPr>
          <a:xfrm>
            <a:off x="5889825" y="4549200"/>
            <a:ext cx="2271299" cy="544500"/>
          </a:xfrm>
          <a:prstGeom prst="rect">
            <a:avLst/>
          </a:prstGeom>
          <a:noFill/>
          <a:ln>
            <a:noFill/>
          </a:ln>
        </p:spPr>
        <p:txBody>
          <a:bodyPr anchorCtr="0" anchor="t" bIns="91425" lIns="91425" rIns="91425" tIns="91425">
            <a:noAutofit/>
          </a:bodyPr>
          <a:lstStyle/>
          <a:p>
            <a:pPr lvl="0" rtl="0">
              <a:spcBef>
                <a:spcPts val="0"/>
              </a:spcBef>
              <a:buNone/>
            </a:pPr>
            <a:r>
              <a:rPr lang="en"/>
              <a:t>Inside of the LOCx2 chip</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6" name="Shape 436"/>
        <p:cNvGrpSpPr/>
        <p:nvPr/>
      </p:nvGrpSpPr>
      <p:grpSpPr>
        <a:xfrm>
          <a:off x="0" y="0"/>
          <a:ext cx="0" cy="0"/>
          <a:chOff x="0" y="0"/>
          <a:chExt cx="0" cy="0"/>
        </a:xfrm>
      </p:grpSpPr>
      <p:sp>
        <p:nvSpPr>
          <p:cNvPr id="437" name="Shape 437"/>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LOCx2 Chip</a:t>
            </a:r>
          </a:p>
        </p:txBody>
      </p:sp>
      <p:sp>
        <p:nvSpPr>
          <p:cNvPr id="438" name="Shape 438"/>
          <p:cNvSpPr txBox="1"/>
          <p:nvPr>
            <p:ph idx="1" type="body"/>
          </p:nvPr>
        </p:nvSpPr>
        <p:spPr>
          <a:xfrm>
            <a:off x="4239275" y="1344450"/>
            <a:ext cx="4744200" cy="3722700"/>
          </a:xfrm>
          <a:prstGeom prst="rect">
            <a:avLst/>
          </a:prstGeom>
        </p:spPr>
        <p:txBody>
          <a:bodyPr anchorCtr="0" anchor="t" bIns="91425" lIns="91425" rIns="91425" tIns="91425">
            <a:noAutofit/>
          </a:bodyPr>
          <a:lstStyle/>
          <a:p>
            <a:pPr indent="-381000" lvl="0" marL="457200" rtl="0">
              <a:spcBef>
                <a:spcPts val="0"/>
              </a:spcBef>
              <a:buClr>
                <a:srgbClr val="434343"/>
              </a:buClr>
              <a:buSzPct val="100000"/>
              <a:buFont typeface="Arial"/>
              <a:buChar char="●"/>
            </a:pPr>
            <a:r>
              <a:rPr lang="en" sz="2400">
                <a:solidFill>
                  <a:srgbClr val="434343"/>
                </a:solidFill>
              </a:rPr>
              <a:t>High Luminosity-Large Hadron Collider </a:t>
            </a:r>
          </a:p>
          <a:p>
            <a:pPr indent="-381000" lvl="1" marL="914400" rtl="0">
              <a:spcBef>
                <a:spcPts val="0"/>
              </a:spcBef>
              <a:buClr>
                <a:srgbClr val="434343"/>
              </a:buClr>
              <a:buSzPct val="80000"/>
              <a:buFont typeface="Courier New"/>
              <a:buChar char="o"/>
            </a:pPr>
            <a:r>
              <a:rPr lang="en">
                <a:solidFill>
                  <a:srgbClr val="434343"/>
                </a:solidFill>
              </a:rPr>
              <a:t>ATLAS Liquid Argon Calorimeter </a:t>
            </a:r>
          </a:p>
          <a:p>
            <a:pPr indent="-381000" lvl="1" marL="914400" rtl="0">
              <a:spcBef>
                <a:spcPts val="480"/>
              </a:spcBef>
              <a:buClr>
                <a:srgbClr val="434343"/>
              </a:buClr>
              <a:buSzPct val="80000"/>
              <a:buFont typeface="Courier New"/>
              <a:buChar char="o"/>
            </a:pPr>
            <a:r>
              <a:rPr lang="en">
                <a:solidFill>
                  <a:srgbClr val="434343"/>
                </a:solidFill>
              </a:rPr>
              <a:t>Data transmission</a:t>
            </a:r>
          </a:p>
          <a:p>
            <a:pPr indent="0" lvl="0" marL="457200" rtl="0">
              <a:spcBef>
                <a:spcPts val="480"/>
              </a:spcBef>
              <a:buNone/>
            </a:pPr>
            <a:r>
              <a:t/>
            </a:r>
            <a:endParaRPr sz="2400">
              <a:solidFill>
                <a:srgbClr val="434343"/>
              </a:solidFill>
            </a:endParaRPr>
          </a:p>
          <a:p>
            <a:pPr indent="-381000" lvl="0" marL="457200" rtl="0">
              <a:spcBef>
                <a:spcPts val="0"/>
              </a:spcBef>
              <a:buClr>
                <a:srgbClr val="434343"/>
              </a:buClr>
              <a:buSzPct val="100000"/>
              <a:buFont typeface="Arial"/>
              <a:buChar char="●"/>
            </a:pPr>
            <a:r>
              <a:rPr lang="en" sz="2400">
                <a:solidFill>
                  <a:srgbClr val="434343"/>
                </a:solidFill>
              </a:rPr>
              <a:t>Components of the LOCx2</a:t>
            </a:r>
          </a:p>
          <a:p>
            <a:pPr indent="-381000" lvl="1" marL="914400" rtl="0">
              <a:spcBef>
                <a:spcPts val="0"/>
              </a:spcBef>
              <a:buClr>
                <a:srgbClr val="434343"/>
              </a:buClr>
              <a:buSzPct val="80000"/>
              <a:buFont typeface="Courier New"/>
              <a:buChar char="o"/>
            </a:pPr>
            <a:r>
              <a:rPr lang="en">
                <a:solidFill>
                  <a:srgbClr val="434343"/>
                </a:solidFill>
              </a:rPr>
              <a:t>Serializer</a:t>
            </a:r>
          </a:p>
          <a:p>
            <a:pPr indent="-381000" lvl="1" marL="914400" rtl="0">
              <a:spcBef>
                <a:spcPts val="0"/>
              </a:spcBef>
              <a:buClr>
                <a:srgbClr val="434343"/>
              </a:buClr>
              <a:buSzPct val="80000"/>
              <a:buFont typeface="Courier New"/>
              <a:buChar char="o"/>
            </a:pPr>
            <a:r>
              <a:rPr lang="en">
                <a:solidFill>
                  <a:srgbClr val="434343"/>
                </a:solidFill>
              </a:rPr>
              <a:t>Encoder</a:t>
            </a:r>
          </a:p>
        </p:txBody>
      </p:sp>
      <p:pic>
        <p:nvPicPr>
          <p:cNvPr id="439" name="Shape 439"/>
          <p:cNvPicPr preferRelativeResize="0"/>
          <p:nvPr/>
        </p:nvPicPr>
        <p:blipFill>
          <a:blip r:embed="rId3">
            <a:alphaModFix/>
          </a:blip>
          <a:stretch>
            <a:fillRect/>
          </a:stretch>
        </p:blipFill>
        <p:spPr>
          <a:xfrm>
            <a:off x="1083050" y="1657762"/>
            <a:ext cx="2061024" cy="3004524"/>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3" name="Shape 443"/>
        <p:cNvGrpSpPr/>
        <p:nvPr/>
      </p:nvGrpSpPr>
      <p:grpSpPr>
        <a:xfrm>
          <a:off x="0" y="0"/>
          <a:ext cx="0" cy="0"/>
          <a:chOff x="0" y="0"/>
          <a:chExt cx="0" cy="0"/>
        </a:xfrm>
      </p:grpSpPr>
      <p:sp>
        <p:nvSpPr>
          <p:cNvPr id="444" name="Shape 444"/>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Die Schematic</a:t>
            </a:r>
          </a:p>
        </p:txBody>
      </p:sp>
      <p:pic>
        <p:nvPicPr>
          <p:cNvPr id="445" name="Shape 445"/>
          <p:cNvPicPr preferRelativeResize="0"/>
          <p:nvPr/>
        </p:nvPicPr>
        <p:blipFill>
          <a:blip r:embed="rId3">
            <a:alphaModFix/>
          </a:blip>
          <a:stretch>
            <a:fillRect/>
          </a:stretch>
        </p:blipFill>
        <p:spPr>
          <a:xfrm>
            <a:off x="457200" y="1300387"/>
            <a:ext cx="4486799" cy="3602399"/>
          </a:xfrm>
          <a:prstGeom prst="roundRect">
            <a:avLst>
              <a:gd fmla="val 8171" name="adj"/>
            </a:avLst>
          </a:prstGeom>
          <a:noFill/>
          <a:ln cap="flat" cmpd="sng" w="38100">
            <a:solidFill>
              <a:srgbClr val="434343"/>
            </a:solidFill>
            <a:prstDash val="solid"/>
            <a:round/>
            <a:headEnd len="med" w="med" type="none"/>
            <a:tailEnd len="med" w="med" type="none"/>
          </a:ln>
        </p:spPr>
      </p:pic>
      <p:sp>
        <p:nvSpPr>
          <p:cNvPr id="446" name="Shape 446"/>
          <p:cNvSpPr txBox="1"/>
          <p:nvPr/>
        </p:nvSpPr>
        <p:spPr>
          <a:xfrm>
            <a:off x="6344100" y="1415887"/>
            <a:ext cx="1150500" cy="375900"/>
          </a:xfrm>
          <a:prstGeom prst="rect">
            <a:avLst/>
          </a:prstGeom>
          <a:noFill/>
          <a:ln>
            <a:noFill/>
          </a:ln>
        </p:spPr>
        <p:txBody>
          <a:bodyPr anchorCtr="0" anchor="t" bIns="91425" lIns="91425" rIns="91425" tIns="91425">
            <a:noAutofit/>
          </a:bodyPr>
          <a:lstStyle/>
          <a:p>
            <a:pPr>
              <a:spcBef>
                <a:spcPts val="0"/>
              </a:spcBef>
              <a:buNone/>
            </a:pPr>
            <a:r>
              <a:rPr lang="en"/>
              <a:t>Serializer</a:t>
            </a:r>
          </a:p>
        </p:txBody>
      </p:sp>
      <p:sp>
        <p:nvSpPr>
          <p:cNvPr id="447" name="Shape 447"/>
          <p:cNvSpPr txBox="1"/>
          <p:nvPr/>
        </p:nvSpPr>
        <p:spPr>
          <a:xfrm>
            <a:off x="6385950" y="3851625"/>
            <a:ext cx="1066799" cy="375900"/>
          </a:xfrm>
          <a:prstGeom prst="rect">
            <a:avLst/>
          </a:prstGeom>
          <a:noFill/>
          <a:ln>
            <a:noFill/>
          </a:ln>
        </p:spPr>
        <p:txBody>
          <a:bodyPr anchorCtr="0" anchor="t" bIns="91425" lIns="91425" rIns="91425" tIns="91425">
            <a:noAutofit/>
          </a:bodyPr>
          <a:lstStyle/>
          <a:p>
            <a:pPr lvl="0" rtl="0">
              <a:spcBef>
                <a:spcPts val="0"/>
              </a:spcBef>
              <a:buNone/>
            </a:pPr>
            <a:r>
              <a:rPr lang="en"/>
              <a:t>Serializer</a:t>
            </a:r>
          </a:p>
        </p:txBody>
      </p:sp>
      <p:sp>
        <p:nvSpPr>
          <p:cNvPr id="448" name="Shape 448"/>
          <p:cNvSpPr txBox="1"/>
          <p:nvPr/>
        </p:nvSpPr>
        <p:spPr>
          <a:xfrm>
            <a:off x="6356500" y="1956350"/>
            <a:ext cx="1281599" cy="375900"/>
          </a:xfrm>
          <a:prstGeom prst="rect">
            <a:avLst/>
          </a:prstGeom>
          <a:noFill/>
          <a:ln>
            <a:noFill/>
          </a:ln>
        </p:spPr>
        <p:txBody>
          <a:bodyPr anchorCtr="0" anchor="t" bIns="91425" lIns="91425" rIns="91425" tIns="91425">
            <a:noAutofit/>
          </a:bodyPr>
          <a:lstStyle/>
          <a:p>
            <a:pPr>
              <a:spcBef>
                <a:spcPts val="0"/>
              </a:spcBef>
              <a:buNone/>
            </a:pPr>
            <a:r>
              <a:rPr lang="en"/>
              <a:t>Encoder</a:t>
            </a:r>
          </a:p>
        </p:txBody>
      </p:sp>
      <p:sp>
        <p:nvSpPr>
          <p:cNvPr id="449" name="Shape 449"/>
          <p:cNvSpPr txBox="1"/>
          <p:nvPr/>
        </p:nvSpPr>
        <p:spPr>
          <a:xfrm>
            <a:off x="6385950" y="3042450"/>
            <a:ext cx="931200" cy="375900"/>
          </a:xfrm>
          <a:prstGeom prst="rect">
            <a:avLst/>
          </a:prstGeom>
          <a:noFill/>
          <a:ln>
            <a:noFill/>
          </a:ln>
        </p:spPr>
        <p:txBody>
          <a:bodyPr anchorCtr="0" anchor="t" bIns="91425" lIns="91425" rIns="91425" tIns="91425">
            <a:noAutofit/>
          </a:bodyPr>
          <a:lstStyle/>
          <a:p>
            <a:pPr lvl="0" rtl="0">
              <a:spcBef>
                <a:spcPts val="0"/>
              </a:spcBef>
              <a:buNone/>
            </a:pPr>
            <a:r>
              <a:rPr lang="en"/>
              <a:t>Encoder</a:t>
            </a:r>
          </a:p>
        </p:txBody>
      </p:sp>
      <p:cxnSp>
        <p:nvCxnSpPr>
          <p:cNvPr id="450" name="Shape 450"/>
          <p:cNvCxnSpPr>
            <a:endCxn id="446" idx="1"/>
          </p:cNvCxnSpPr>
          <p:nvPr/>
        </p:nvCxnSpPr>
        <p:spPr>
          <a:xfrm flipH="1" rot="10800000">
            <a:off x="3432299" y="1603837"/>
            <a:ext cx="2911800" cy="309300"/>
          </a:xfrm>
          <a:prstGeom prst="straightConnector1">
            <a:avLst/>
          </a:prstGeom>
          <a:noFill/>
          <a:ln cap="flat" cmpd="sng" w="38100">
            <a:solidFill>
              <a:srgbClr val="000000"/>
            </a:solidFill>
            <a:prstDash val="solid"/>
            <a:round/>
            <a:headEnd len="lg" w="lg" type="stealth"/>
            <a:tailEnd len="lg" w="lg" type="none"/>
          </a:ln>
        </p:spPr>
      </p:cxnSp>
      <p:cxnSp>
        <p:nvCxnSpPr>
          <p:cNvPr id="451" name="Shape 451"/>
          <p:cNvCxnSpPr>
            <a:endCxn id="448" idx="1"/>
          </p:cNvCxnSpPr>
          <p:nvPr/>
        </p:nvCxnSpPr>
        <p:spPr>
          <a:xfrm flipH="1" rot="10800000">
            <a:off x="3627400" y="2144300"/>
            <a:ext cx="2729100" cy="340800"/>
          </a:xfrm>
          <a:prstGeom prst="straightConnector1">
            <a:avLst/>
          </a:prstGeom>
          <a:noFill/>
          <a:ln cap="flat" cmpd="sng" w="38100">
            <a:solidFill>
              <a:srgbClr val="000000"/>
            </a:solidFill>
            <a:prstDash val="solid"/>
            <a:round/>
            <a:headEnd len="lg" w="lg" type="stealth"/>
            <a:tailEnd len="lg" w="lg" type="none"/>
          </a:ln>
        </p:spPr>
      </p:cxnSp>
      <p:cxnSp>
        <p:nvCxnSpPr>
          <p:cNvPr id="452" name="Shape 452"/>
          <p:cNvCxnSpPr>
            <a:endCxn id="449" idx="1"/>
          </p:cNvCxnSpPr>
          <p:nvPr/>
        </p:nvCxnSpPr>
        <p:spPr>
          <a:xfrm flipH="1" rot="10800000">
            <a:off x="3594150" y="3230399"/>
            <a:ext cx="2791800" cy="418800"/>
          </a:xfrm>
          <a:prstGeom prst="straightConnector1">
            <a:avLst/>
          </a:prstGeom>
          <a:noFill/>
          <a:ln cap="flat" cmpd="sng" w="38100">
            <a:solidFill>
              <a:srgbClr val="000000"/>
            </a:solidFill>
            <a:prstDash val="solid"/>
            <a:round/>
            <a:headEnd len="lg" w="lg" type="stealth"/>
            <a:tailEnd len="lg" w="lg" type="none"/>
          </a:ln>
        </p:spPr>
      </p:cxnSp>
      <p:cxnSp>
        <p:nvCxnSpPr>
          <p:cNvPr id="453" name="Shape 453"/>
          <p:cNvCxnSpPr>
            <a:endCxn id="447" idx="1"/>
          </p:cNvCxnSpPr>
          <p:nvPr/>
        </p:nvCxnSpPr>
        <p:spPr>
          <a:xfrm flipH="1" rot="10800000">
            <a:off x="3135749" y="4039575"/>
            <a:ext cx="3250200" cy="290400"/>
          </a:xfrm>
          <a:prstGeom prst="straightConnector1">
            <a:avLst/>
          </a:prstGeom>
          <a:noFill/>
          <a:ln cap="flat" cmpd="sng" w="38100">
            <a:solidFill>
              <a:srgbClr val="000000"/>
            </a:solidFill>
            <a:prstDash val="solid"/>
            <a:round/>
            <a:headEnd len="lg" w="lg" type="stealth"/>
            <a:tailEnd len="lg" w="lg" type="none"/>
          </a:ln>
        </p:spPr>
      </p:cxn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7" name="Shape 457"/>
        <p:cNvGrpSpPr/>
        <p:nvPr/>
      </p:nvGrpSpPr>
      <p:grpSpPr>
        <a:xfrm>
          <a:off x="0" y="0"/>
          <a:ext cx="0" cy="0"/>
          <a:chOff x="0" y="0"/>
          <a:chExt cx="0" cy="0"/>
        </a:xfrm>
      </p:grpSpPr>
      <p:pic>
        <p:nvPicPr>
          <p:cNvPr id="458" name="Shape 458"/>
          <p:cNvPicPr preferRelativeResize="0"/>
          <p:nvPr/>
        </p:nvPicPr>
        <p:blipFill>
          <a:blip r:embed="rId3">
            <a:alphaModFix/>
          </a:blip>
          <a:stretch>
            <a:fillRect/>
          </a:stretch>
        </p:blipFill>
        <p:spPr>
          <a:xfrm>
            <a:off x="2622162" y="493200"/>
            <a:ext cx="5432874" cy="4157100"/>
          </a:xfrm>
          <a:prstGeom prst="rect">
            <a:avLst/>
          </a:prstGeom>
          <a:noFill/>
          <a:ln cap="flat" cmpd="sng" w="76200">
            <a:solidFill>
              <a:srgbClr val="B7B7B7"/>
            </a:solidFill>
            <a:prstDash val="solid"/>
            <a:round/>
            <a:headEnd len="med" w="med" type="none"/>
            <a:tailEnd len="med" w="med" type="none"/>
          </a:ln>
        </p:spPr>
      </p:pic>
      <p:cxnSp>
        <p:nvCxnSpPr>
          <p:cNvPr id="459" name="Shape 459"/>
          <p:cNvCxnSpPr/>
          <p:nvPr/>
        </p:nvCxnSpPr>
        <p:spPr>
          <a:xfrm>
            <a:off x="6208450" y="696000"/>
            <a:ext cx="432899" cy="113700"/>
          </a:xfrm>
          <a:prstGeom prst="straightConnector1">
            <a:avLst/>
          </a:prstGeom>
          <a:noFill/>
          <a:ln cap="flat" cmpd="sng" w="19050">
            <a:solidFill>
              <a:srgbClr val="FFFFFF"/>
            </a:solidFill>
            <a:prstDash val="solid"/>
            <a:round/>
            <a:headEnd len="lg" w="lg" type="none"/>
            <a:tailEnd len="lg" w="lg" type="triangle"/>
          </a:ln>
        </p:spPr>
      </p:cxnSp>
      <p:cxnSp>
        <p:nvCxnSpPr>
          <p:cNvPr id="460" name="Shape 460"/>
          <p:cNvCxnSpPr/>
          <p:nvPr/>
        </p:nvCxnSpPr>
        <p:spPr>
          <a:xfrm flipH="1">
            <a:off x="6755075" y="2883387"/>
            <a:ext cx="1515899" cy="559199"/>
          </a:xfrm>
          <a:prstGeom prst="straightConnector1">
            <a:avLst/>
          </a:prstGeom>
          <a:noFill/>
          <a:ln cap="flat" cmpd="sng" w="19050">
            <a:solidFill>
              <a:srgbClr val="FFFFFF"/>
            </a:solidFill>
            <a:prstDash val="solid"/>
            <a:round/>
            <a:headEnd len="lg" w="lg" type="none"/>
            <a:tailEnd len="lg" w="lg" type="triangle"/>
          </a:ln>
        </p:spPr>
      </p:cxnSp>
      <p:cxnSp>
        <p:nvCxnSpPr>
          <p:cNvPr id="461" name="Shape 461"/>
          <p:cNvCxnSpPr/>
          <p:nvPr/>
        </p:nvCxnSpPr>
        <p:spPr>
          <a:xfrm flipH="1">
            <a:off x="6719099" y="2049637"/>
            <a:ext cx="1469400" cy="1065300"/>
          </a:xfrm>
          <a:prstGeom prst="straightConnector1">
            <a:avLst/>
          </a:prstGeom>
          <a:noFill/>
          <a:ln cap="flat" cmpd="sng" w="19050">
            <a:solidFill>
              <a:srgbClr val="FFFFFF"/>
            </a:solidFill>
            <a:prstDash val="solid"/>
            <a:round/>
            <a:headEnd len="lg" w="lg" type="none"/>
            <a:tailEnd len="lg" w="lg" type="triangle"/>
          </a:ln>
        </p:spPr>
      </p:cxnSp>
      <p:cxnSp>
        <p:nvCxnSpPr>
          <p:cNvPr id="462" name="Shape 462"/>
          <p:cNvCxnSpPr/>
          <p:nvPr/>
        </p:nvCxnSpPr>
        <p:spPr>
          <a:xfrm>
            <a:off x="2526525" y="2663800"/>
            <a:ext cx="1030200" cy="441600"/>
          </a:xfrm>
          <a:prstGeom prst="straightConnector1">
            <a:avLst/>
          </a:prstGeom>
          <a:noFill/>
          <a:ln cap="flat" cmpd="sng" w="19050">
            <a:solidFill>
              <a:srgbClr val="FFFFFF"/>
            </a:solidFill>
            <a:prstDash val="solid"/>
            <a:round/>
            <a:headEnd len="lg" w="lg" type="none"/>
            <a:tailEnd len="lg" w="lg" type="triangle"/>
          </a:ln>
        </p:spPr>
      </p:cxnSp>
      <p:cxnSp>
        <p:nvCxnSpPr>
          <p:cNvPr id="463" name="Shape 463"/>
          <p:cNvCxnSpPr>
            <a:stCxn id="464" idx="1"/>
          </p:cNvCxnSpPr>
          <p:nvPr/>
        </p:nvCxnSpPr>
        <p:spPr>
          <a:xfrm rot="10800000">
            <a:off x="7416600" y="4099650"/>
            <a:ext cx="771900" cy="363000"/>
          </a:xfrm>
          <a:prstGeom prst="straightConnector1">
            <a:avLst/>
          </a:prstGeom>
          <a:noFill/>
          <a:ln cap="flat" cmpd="sng" w="19050">
            <a:solidFill>
              <a:srgbClr val="FFFFFF"/>
            </a:solidFill>
            <a:prstDash val="solid"/>
            <a:round/>
            <a:headEnd len="lg" w="lg" type="none"/>
            <a:tailEnd len="lg" w="lg" type="triangle"/>
          </a:ln>
        </p:spPr>
      </p:cxnSp>
      <p:cxnSp>
        <p:nvCxnSpPr>
          <p:cNvPr id="465" name="Shape 465"/>
          <p:cNvCxnSpPr/>
          <p:nvPr/>
        </p:nvCxnSpPr>
        <p:spPr>
          <a:xfrm>
            <a:off x="5996950" y="2941750"/>
            <a:ext cx="279899" cy="470100"/>
          </a:xfrm>
          <a:prstGeom prst="straightConnector1">
            <a:avLst/>
          </a:prstGeom>
          <a:noFill/>
          <a:ln cap="flat" cmpd="sng" w="19050">
            <a:solidFill>
              <a:srgbClr val="FFFFFF"/>
            </a:solidFill>
            <a:prstDash val="solid"/>
            <a:round/>
            <a:headEnd len="lg" w="lg" type="none"/>
            <a:tailEnd len="lg" w="lg" type="triangle"/>
          </a:ln>
        </p:spPr>
      </p:cxnSp>
      <p:cxnSp>
        <p:nvCxnSpPr>
          <p:cNvPr id="466" name="Shape 466"/>
          <p:cNvCxnSpPr/>
          <p:nvPr/>
        </p:nvCxnSpPr>
        <p:spPr>
          <a:xfrm flipH="1">
            <a:off x="6524325" y="2696950"/>
            <a:ext cx="227999" cy="375300"/>
          </a:xfrm>
          <a:prstGeom prst="straightConnector1">
            <a:avLst/>
          </a:prstGeom>
          <a:noFill/>
          <a:ln cap="flat" cmpd="sng" w="19050">
            <a:solidFill>
              <a:srgbClr val="FFFFFF"/>
            </a:solidFill>
            <a:prstDash val="solid"/>
            <a:round/>
            <a:headEnd len="lg" w="lg" type="none"/>
            <a:tailEnd len="lg" w="lg" type="triangle"/>
          </a:ln>
        </p:spPr>
      </p:cxnSp>
      <p:cxnSp>
        <p:nvCxnSpPr>
          <p:cNvPr id="467" name="Shape 467"/>
          <p:cNvCxnSpPr/>
          <p:nvPr/>
        </p:nvCxnSpPr>
        <p:spPr>
          <a:xfrm flipH="1" rot="10800000">
            <a:off x="2366175" y="3442599"/>
            <a:ext cx="1350900" cy="252600"/>
          </a:xfrm>
          <a:prstGeom prst="straightConnector1">
            <a:avLst/>
          </a:prstGeom>
          <a:noFill/>
          <a:ln cap="flat" cmpd="sng" w="19050">
            <a:solidFill>
              <a:srgbClr val="FFFFFF"/>
            </a:solidFill>
            <a:prstDash val="solid"/>
            <a:round/>
            <a:headEnd len="lg" w="lg" type="none"/>
            <a:tailEnd len="lg" w="lg" type="triangle"/>
          </a:ln>
        </p:spPr>
      </p:cxnSp>
      <p:sp>
        <p:nvSpPr>
          <p:cNvPr id="468" name="Shape 468"/>
          <p:cNvSpPr txBox="1"/>
          <p:nvPr/>
        </p:nvSpPr>
        <p:spPr>
          <a:xfrm>
            <a:off x="5636750" y="445075"/>
            <a:ext cx="809400" cy="375300"/>
          </a:xfrm>
          <a:prstGeom prst="rect">
            <a:avLst/>
          </a:prstGeom>
          <a:noFill/>
          <a:ln>
            <a:noFill/>
          </a:ln>
        </p:spPr>
        <p:txBody>
          <a:bodyPr anchorCtr="0" anchor="t" bIns="91425" lIns="91425" rIns="91425" tIns="91425">
            <a:noAutofit/>
          </a:bodyPr>
          <a:lstStyle/>
          <a:p>
            <a:pPr>
              <a:spcBef>
                <a:spcPts val="0"/>
              </a:spcBef>
              <a:buNone/>
            </a:pPr>
            <a:r>
              <a:rPr lang="en">
                <a:solidFill>
                  <a:srgbClr val="FFFFFF"/>
                </a:solidFill>
              </a:rPr>
              <a:t>Motor</a:t>
            </a:r>
          </a:p>
        </p:txBody>
      </p:sp>
      <p:sp>
        <p:nvSpPr>
          <p:cNvPr id="469" name="Shape 469"/>
          <p:cNvSpPr txBox="1"/>
          <p:nvPr/>
        </p:nvSpPr>
        <p:spPr>
          <a:xfrm>
            <a:off x="8151150" y="1850925"/>
            <a:ext cx="1030200" cy="375300"/>
          </a:xfrm>
          <a:prstGeom prst="rect">
            <a:avLst/>
          </a:prstGeom>
          <a:noFill/>
          <a:ln>
            <a:noFill/>
          </a:ln>
        </p:spPr>
        <p:txBody>
          <a:bodyPr anchorCtr="0" anchor="t" bIns="91425" lIns="91425" rIns="91425" tIns="91425">
            <a:noAutofit/>
          </a:bodyPr>
          <a:lstStyle/>
          <a:p>
            <a:pPr lvl="0" rtl="0">
              <a:spcBef>
                <a:spcPts val="0"/>
              </a:spcBef>
              <a:buNone/>
            </a:pPr>
            <a:r>
              <a:rPr lang="en">
                <a:solidFill>
                  <a:srgbClr val="FFFFFF"/>
                </a:solidFill>
              </a:rPr>
              <a:t>Motor</a:t>
            </a:r>
          </a:p>
        </p:txBody>
      </p:sp>
      <p:sp>
        <p:nvSpPr>
          <p:cNvPr id="470" name="Shape 470"/>
          <p:cNvSpPr txBox="1"/>
          <p:nvPr/>
        </p:nvSpPr>
        <p:spPr>
          <a:xfrm>
            <a:off x="8151150" y="2509325"/>
            <a:ext cx="1030200" cy="375300"/>
          </a:xfrm>
          <a:prstGeom prst="rect">
            <a:avLst/>
          </a:prstGeom>
          <a:noFill/>
          <a:ln>
            <a:noFill/>
          </a:ln>
        </p:spPr>
        <p:txBody>
          <a:bodyPr anchorCtr="0" anchor="t" bIns="91425" lIns="91425" rIns="91425" tIns="91425">
            <a:noAutofit/>
          </a:bodyPr>
          <a:lstStyle/>
          <a:p>
            <a:pPr lvl="0" rtl="0">
              <a:spcBef>
                <a:spcPts val="0"/>
              </a:spcBef>
              <a:buNone/>
            </a:pPr>
            <a:r>
              <a:rPr lang="en">
                <a:solidFill>
                  <a:srgbClr val="FFFFFF"/>
                </a:solidFill>
              </a:rPr>
              <a:t>Motor</a:t>
            </a:r>
          </a:p>
        </p:txBody>
      </p:sp>
      <p:sp>
        <p:nvSpPr>
          <p:cNvPr id="471" name="Shape 471"/>
          <p:cNvSpPr txBox="1"/>
          <p:nvPr/>
        </p:nvSpPr>
        <p:spPr>
          <a:xfrm>
            <a:off x="1732500" y="2384100"/>
            <a:ext cx="890399" cy="375300"/>
          </a:xfrm>
          <a:prstGeom prst="rect">
            <a:avLst/>
          </a:prstGeom>
          <a:noFill/>
          <a:ln>
            <a:noFill/>
          </a:ln>
        </p:spPr>
        <p:txBody>
          <a:bodyPr anchorCtr="0" anchor="t" bIns="91425" lIns="91425" rIns="91425" tIns="91425">
            <a:noAutofit/>
          </a:bodyPr>
          <a:lstStyle/>
          <a:p>
            <a:pPr>
              <a:spcBef>
                <a:spcPts val="0"/>
              </a:spcBef>
              <a:buNone/>
            </a:pPr>
            <a:r>
              <a:rPr lang="en">
                <a:solidFill>
                  <a:srgbClr val="FFFFFF"/>
                </a:solidFill>
              </a:rPr>
              <a:t>Sensor</a:t>
            </a:r>
          </a:p>
        </p:txBody>
      </p:sp>
      <p:sp>
        <p:nvSpPr>
          <p:cNvPr id="472" name="Shape 472"/>
          <p:cNvSpPr txBox="1"/>
          <p:nvPr/>
        </p:nvSpPr>
        <p:spPr>
          <a:xfrm>
            <a:off x="1640925" y="3528950"/>
            <a:ext cx="809400" cy="375300"/>
          </a:xfrm>
          <a:prstGeom prst="rect">
            <a:avLst/>
          </a:prstGeom>
          <a:noFill/>
          <a:ln>
            <a:noFill/>
          </a:ln>
        </p:spPr>
        <p:txBody>
          <a:bodyPr anchorCtr="0" anchor="t" bIns="91425" lIns="91425" rIns="91425" tIns="91425">
            <a:noAutofit/>
          </a:bodyPr>
          <a:lstStyle/>
          <a:p>
            <a:pPr lvl="0" rtl="0">
              <a:spcBef>
                <a:spcPts val="0"/>
              </a:spcBef>
              <a:buNone/>
            </a:pPr>
            <a:r>
              <a:rPr lang="en">
                <a:solidFill>
                  <a:srgbClr val="FFFFFF"/>
                </a:solidFill>
              </a:rPr>
              <a:t>Sensor</a:t>
            </a:r>
          </a:p>
        </p:txBody>
      </p:sp>
      <p:sp>
        <p:nvSpPr>
          <p:cNvPr id="473" name="Shape 473"/>
          <p:cNvSpPr txBox="1"/>
          <p:nvPr/>
        </p:nvSpPr>
        <p:spPr>
          <a:xfrm>
            <a:off x="6461100" y="2288500"/>
            <a:ext cx="955500" cy="375300"/>
          </a:xfrm>
          <a:prstGeom prst="rect">
            <a:avLst/>
          </a:prstGeom>
          <a:noFill/>
          <a:ln>
            <a:noFill/>
          </a:ln>
        </p:spPr>
        <p:txBody>
          <a:bodyPr anchorCtr="0" anchor="t" bIns="91425" lIns="91425" rIns="91425" tIns="91425">
            <a:noAutofit/>
          </a:bodyPr>
          <a:lstStyle/>
          <a:p>
            <a:pPr lvl="0" rtl="0">
              <a:spcBef>
                <a:spcPts val="0"/>
              </a:spcBef>
              <a:buNone/>
            </a:pPr>
            <a:r>
              <a:rPr lang="en">
                <a:solidFill>
                  <a:srgbClr val="FFFFFF"/>
                </a:solidFill>
              </a:rPr>
              <a:t>Sensor</a:t>
            </a:r>
          </a:p>
        </p:txBody>
      </p:sp>
      <p:sp>
        <p:nvSpPr>
          <p:cNvPr id="464" name="Shape 464"/>
          <p:cNvSpPr txBox="1"/>
          <p:nvPr/>
        </p:nvSpPr>
        <p:spPr>
          <a:xfrm>
            <a:off x="8188500" y="4275000"/>
            <a:ext cx="955500" cy="375300"/>
          </a:xfrm>
          <a:prstGeom prst="rect">
            <a:avLst/>
          </a:prstGeom>
          <a:noFill/>
          <a:ln>
            <a:noFill/>
          </a:ln>
        </p:spPr>
        <p:txBody>
          <a:bodyPr anchorCtr="0" anchor="t" bIns="91425" lIns="91425" rIns="91425" tIns="91425">
            <a:noAutofit/>
          </a:bodyPr>
          <a:lstStyle/>
          <a:p>
            <a:pPr lvl="0" rtl="0">
              <a:spcBef>
                <a:spcPts val="0"/>
              </a:spcBef>
              <a:buNone/>
            </a:pPr>
            <a:r>
              <a:rPr lang="en">
                <a:solidFill>
                  <a:srgbClr val="FFFFFF"/>
                </a:solidFill>
              </a:rPr>
              <a:t>Sensor</a:t>
            </a:r>
          </a:p>
        </p:txBody>
      </p:sp>
      <p:sp>
        <p:nvSpPr>
          <p:cNvPr id="474" name="Shape 474"/>
          <p:cNvSpPr txBox="1"/>
          <p:nvPr/>
        </p:nvSpPr>
        <p:spPr>
          <a:xfrm>
            <a:off x="5477100" y="2601350"/>
            <a:ext cx="890399" cy="375300"/>
          </a:xfrm>
          <a:prstGeom prst="rect">
            <a:avLst/>
          </a:prstGeom>
          <a:noFill/>
          <a:ln>
            <a:noFill/>
          </a:ln>
        </p:spPr>
        <p:txBody>
          <a:bodyPr anchorCtr="0" anchor="t" bIns="91425" lIns="91425" rIns="91425" tIns="91425">
            <a:noAutofit/>
          </a:bodyPr>
          <a:lstStyle/>
          <a:p>
            <a:pPr lvl="0" rtl="0">
              <a:spcBef>
                <a:spcPts val="0"/>
              </a:spcBef>
              <a:buNone/>
            </a:pPr>
            <a:r>
              <a:rPr lang="en">
                <a:solidFill>
                  <a:srgbClr val="FFFFFF"/>
                </a:solidFill>
              </a:rPr>
              <a:t>Sensor</a:t>
            </a:r>
          </a:p>
        </p:txBody>
      </p:sp>
      <p:cxnSp>
        <p:nvCxnSpPr>
          <p:cNvPr id="475" name="Shape 475"/>
          <p:cNvCxnSpPr/>
          <p:nvPr/>
        </p:nvCxnSpPr>
        <p:spPr>
          <a:xfrm flipH="1" rot="10800000">
            <a:off x="5482075" y="4252950"/>
            <a:ext cx="154500" cy="419399"/>
          </a:xfrm>
          <a:prstGeom prst="straightConnector1">
            <a:avLst/>
          </a:prstGeom>
          <a:noFill/>
          <a:ln cap="flat" cmpd="sng" w="19050">
            <a:solidFill>
              <a:srgbClr val="FFFFFF"/>
            </a:solidFill>
            <a:prstDash val="solid"/>
            <a:round/>
            <a:headEnd len="lg" w="lg" type="none"/>
            <a:tailEnd len="lg" w="lg" type="triangle"/>
          </a:ln>
        </p:spPr>
      </p:cxnSp>
      <p:cxnSp>
        <p:nvCxnSpPr>
          <p:cNvPr id="476" name="Shape 476"/>
          <p:cNvCxnSpPr/>
          <p:nvPr/>
        </p:nvCxnSpPr>
        <p:spPr>
          <a:xfrm rot="10800000">
            <a:off x="4581599" y="4236599"/>
            <a:ext cx="132300" cy="452100"/>
          </a:xfrm>
          <a:prstGeom prst="straightConnector1">
            <a:avLst/>
          </a:prstGeom>
          <a:noFill/>
          <a:ln cap="flat" cmpd="sng" w="19050">
            <a:solidFill>
              <a:srgbClr val="FFFFFF"/>
            </a:solidFill>
            <a:prstDash val="solid"/>
            <a:round/>
            <a:headEnd len="lg" w="lg" type="none"/>
            <a:tailEnd len="lg" w="lg" type="triangle"/>
          </a:ln>
        </p:spPr>
      </p:cxnSp>
      <p:sp>
        <p:nvSpPr>
          <p:cNvPr id="477" name="Shape 477"/>
          <p:cNvSpPr txBox="1"/>
          <p:nvPr/>
        </p:nvSpPr>
        <p:spPr>
          <a:xfrm>
            <a:off x="4411437" y="4681425"/>
            <a:ext cx="1854299" cy="375300"/>
          </a:xfrm>
          <a:prstGeom prst="rect">
            <a:avLst/>
          </a:prstGeom>
          <a:noFill/>
          <a:ln>
            <a:noFill/>
          </a:ln>
        </p:spPr>
        <p:txBody>
          <a:bodyPr anchorCtr="0" anchor="t" bIns="91425" lIns="91425" rIns="91425" tIns="91425">
            <a:noAutofit/>
          </a:bodyPr>
          <a:lstStyle/>
          <a:p>
            <a:pPr>
              <a:spcBef>
                <a:spcPts val="0"/>
              </a:spcBef>
              <a:buNone/>
            </a:pPr>
            <a:r>
              <a:rPr lang="en">
                <a:solidFill>
                  <a:srgbClr val="FFFFFF"/>
                </a:solidFill>
              </a:rPr>
              <a:t>Testing Boards</a:t>
            </a:r>
          </a:p>
        </p:txBody>
      </p:sp>
      <p:sp>
        <p:nvSpPr>
          <p:cNvPr id="478" name="Shape 478"/>
          <p:cNvSpPr txBox="1"/>
          <p:nvPr/>
        </p:nvSpPr>
        <p:spPr>
          <a:xfrm>
            <a:off x="150225" y="255175"/>
            <a:ext cx="2300100" cy="755100"/>
          </a:xfrm>
          <a:prstGeom prst="rect">
            <a:avLst/>
          </a:prstGeom>
          <a:noFill/>
          <a:ln>
            <a:noFill/>
          </a:ln>
        </p:spPr>
        <p:txBody>
          <a:bodyPr anchorCtr="0" anchor="t" bIns="91425" lIns="91425" rIns="91425" tIns="91425">
            <a:noAutofit/>
          </a:bodyPr>
          <a:lstStyle/>
          <a:p>
            <a:pPr algn="ctr">
              <a:spcBef>
                <a:spcPts val="0"/>
              </a:spcBef>
              <a:buNone/>
            </a:pPr>
            <a:r>
              <a:rPr lang="en" sz="4800">
                <a:solidFill>
                  <a:schemeClr val="lt1"/>
                </a:solidFill>
                <a:latin typeface="Georgia"/>
                <a:ea typeface="Georgia"/>
                <a:cs typeface="Georgia"/>
                <a:sym typeface="Georgia"/>
              </a:rPr>
              <a:t>Setup</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2" name="Shape 482"/>
        <p:cNvGrpSpPr/>
        <p:nvPr/>
      </p:nvGrpSpPr>
      <p:grpSpPr>
        <a:xfrm>
          <a:off x="0" y="0"/>
          <a:ext cx="0" cy="0"/>
          <a:chOff x="0" y="0"/>
          <a:chExt cx="0" cy="0"/>
        </a:xfrm>
      </p:grpSpPr>
      <p:sp>
        <p:nvSpPr>
          <p:cNvPr id="483" name="Shape 483"/>
          <p:cNvSpPr txBox="1"/>
          <p:nvPr/>
        </p:nvSpPr>
        <p:spPr>
          <a:xfrm>
            <a:off x="4143000" y="1589162"/>
            <a:ext cx="1781999" cy="311399"/>
          </a:xfrm>
          <a:prstGeom prst="rect">
            <a:avLst/>
          </a:prstGeom>
          <a:noFill/>
          <a:ln>
            <a:noFill/>
          </a:ln>
        </p:spPr>
        <p:txBody>
          <a:bodyPr anchorCtr="0" anchor="t" bIns="91425" lIns="91425" rIns="91425" tIns="91425">
            <a:noAutofit/>
          </a:bodyPr>
          <a:lstStyle/>
          <a:p>
            <a:pPr indent="-317500" lvl="0" marL="457200">
              <a:spcBef>
                <a:spcPts val="0"/>
              </a:spcBef>
              <a:buClr>
                <a:srgbClr val="000000"/>
              </a:buClr>
              <a:buSzPct val="100000"/>
              <a:buFont typeface="Arial"/>
              <a:buChar char="-"/>
            </a:pPr>
            <a:r>
              <a:rPr lang="en"/>
              <a:t>Motors</a:t>
            </a:r>
          </a:p>
        </p:txBody>
      </p:sp>
      <p:sp>
        <p:nvSpPr>
          <p:cNvPr id="484" name="Shape 484"/>
          <p:cNvSpPr txBox="1"/>
          <p:nvPr/>
        </p:nvSpPr>
        <p:spPr>
          <a:xfrm>
            <a:off x="4090650" y="2820950"/>
            <a:ext cx="1596000" cy="210000"/>
          </a:xfrm>
          <a:prstGeom prst="rect">
            <a:avLst/>
          </a:prstGeom>
          <a:noFill/>
          <a:ln>
            <a:noFill/>
          </a:ln>
        </p:spPr>
        <p:txBody>
          <a:bodyPr anchorCtr="0" anchor="t" bIns="91425" lIns="91425" rIns="91425" tIns="91425">
            <a:noAutofit/>
          </a:bodyPr>
          <a:lstStyle/>
          <a:p>
            <a:pPr indent="-317500" lvl="0" marL="457200">
              <a:spcBef>
                <a:spcPts val="0"/>
              </a:spcBef>
              <a:buClr>
                <a:srgbClr val="000000"/>
              </a:buClr>
              <a:buSzPct val="100000"/>
              <a:buFont typeface="Arial"/>
              <a:buChar char="-"/>
            </a:pPr>
            <a:r>
              <a:rPr lang="en"/>
              <a:t>Drivers</a:t>
            </a:r>
          </a:p>
        </p:txBody>
      </p:sp>
      <p:sp>
        <p:nvSpPr>
          <p:cNvPr id="485" name="Shape 485"/>
          <p:cNvSpPr txBox="1"/>
          <p:nvPr/>
        </p:nvSpPr>
        <p:spPr>
          <a:xfrm>
            <a:off x="0" y="4020825"/>
            <a:ext cx="1420800" cy="354899"/>
          </a:xfrm>
          <a:prstGeom prst="rect">
            <a:avLst/>
          </a:prstGeom>
          <a:noFill/>
          <a:ln>
            <a:noFill/>
          </a:ln>
        </p:spPr>
        <p:txBody>
          <a:bodyPr anchorCtr="0" anchor="t" bIns="91425" lIns="91425" rIns="91425" tIns="91425">
            <a:noAutofit/>
          </a:bodyPr>
          <a:lstStyle/>
          <a:p>
            <a:pPr algn="r">
              <a:spcBef>
                <a:spcPts val="0"/>
              </a:spcBef>
              <a:buNone/>
            </a:pPr>
            <a:r>
              <a:rPr lang="en"/>
              <a:t>Microcontroller</a:t>
            </a:r>
          </a:p>
        </p:txBody>
      </p:sp>
      <p:sp>
        <p:nvSpPr>
          <p:cNvPr id="486" name="Shape 486"/>
          <p:cNvSpPr txBox="1"/>
          <p:nvPr/>
        </p:nvSpPr>
        <p:spPr>
          <a:xfrm>
            <a:off x="4582925" y="4256675"/>
            <a:ext cx="1666200" cy="311399"/>
          </a:xfrm>
          <a:prstGeom prst="rect">
            <a:avLst/>
          </a:prstGeom>
          <a:noFill/>
          <a:ln>
            <a:noFill/>
          </a:ln>
        </p:spPr>
        <p:txBody>
          <a:bodyPr anchorCtr="0" anchor="t" bIns="91425" lIns="91425" rIns="91425" tIns="91425">
            <a:noAutofit/>
          </a:bodyPr>
          <a:lstStyle/>
          <a:p>
            <a:pPr rtl="0" algn="ctr">
              <a:spcBef>
                <a:spcPts val="0"/>
              </a:spcBef>
              <a:buNone/>
            </a:pPr>
            <a:r>
              <a:rPr lang="en"/>
              <a:t>Serial/USB</a:t>
            </a:r>
          </a:p>
          <a:p>
            <a:pPr algn="ctr">
              <a:spcBef>
                <a:spcPts val="0"/>
              </a:spcBef>
              <a:buNone/>
            </a:pPr>
            <a:r>
              <a:t/>
            </a:r>
            <a:endParaRPr/>
          </a:p>
        </p:txBody>
      </p:sp>
      <p:sp>
        <p:nvSpPr>
          <p:cNvPr id="487" name="Shape 487"/>
          <p:cNvSpPr txBox="1"/>
          <p:nvPr/>
        </p:nvSpPr>
        <p:spPr>
          <a:xfrm>
            <a:off x="448900" y="301775"/>
            <a:ext cx="7799999" cy="743100"/>
          </a:xfrm>
          <a:prstGeom prst="rect">
            <a:avLst/>
          </a:prstGeom>
          <a:noFill/>
          <a:ln>
            <a:noFill/>
          </a:ln>
        </p:spPr>
        <p:txBody>
          <a:bodyPr anchorCtr="0" anchor="t" bIns="91425" lIns="91425" rIns="91425" tIns="91425">
            <a:noAutofit/>
          </a:bodyPr>
          <a:lstStyle/>
          <a:p>
            <a:pPr lvl="0">
              <a:spcBef>
                <a:spcPts val="0"/>
              </a:spcBef>
              <a:buClr>
                <a:schemeClr val="dk1"/>
              </a:buClr>
              <a:buSzPct val="25000"/>
              <a:buFont typeface="Arial"/>
              <a:buNone/>
            </a:pPr>
            <a:r>
              <a:rPr lang="en" sz="4800">
                <a:solidFill>
                  <a:schemeClr val="lt1"/>
                </a:solidFill>
                <a:latin typeface="Georgia"/>
                <a:ea typeface="Georgia"/>
                <a:cs typeface="Georgia"/>
                <a:sym typeface="Georgia"/>
              </a:rPr>
              <a:t>Communication Setup</a:t>
            </a:r>
          </a:p>
        </p:txBody>
      </p:sp>
      <p:pic>
        <p:nvPicPr>
          <p:cNvPr id="488" name="Shape 488"/>
          <p:cNvPicPr preferRelativeResize="0"/>
          <p:nvPr/>
        </p:nvPicPr>
        <p:blipFill>
          <a:blip r:embed="rId3">
            <a:alphaModFix/>
          </a:blip>
          <a:stretch>
            <a:fillRect/>
          </a:stretch>
        </p:blipFill>
        <p:spPr>
          <a:xfrm flipH="1">
            <a:off x="7552600" y="3666599"/>
            <a:ext cx="1253399" cy="1253399"/>
          </a:xfrm>
          <a:prstGeom prst="rect">
            <a:avLst/>
          </a:prstGeom>
          <a:noFill/>
          <a:ln>
            <a:noFill/>
          </a:ln>
        </p:spPr>
      </p:pic>
      <p:sp>
        <p:nvSpPr>
          <p:cNvPr id="489" name="Shape 489"/>
          <p:cNvSpPr/>
          <p:nvPr/>
        </p:nvSpPr>
        <p:spPr>
          <a:xfrm rot="5400000">
            <a:off x="604400" y="1288275"/>
            <a:ext cx="602400" cy="913199"/>
          </a:xfrm>
          <a:prstGeom prst="can">
            <a:avLst>
              <a:gd fmla="val 25000" name="adj"/>
            </a:avLst>
          </a:prstGeom>
          <a:solidFill>
            <a:srgbClr val="666666"/>
          </a:solid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pic>
        <p:nvPicPr>
          <p:cNvPr id="490" name="Shape 490"/>
          <p:cNvPicPr preferRelativeResize="0"/>
          <p:nvPr/>
        </p:nvPicPr>
        <p:blipFill>
          <a:blip r:embed="rId4">
            <a:alphaModFix/>
          </a:blip>
          <a:stretch>
            <a:fillRect/>
          </a:stretch>
        </p:blipFill>
        <p:spPr>
          <a:xfrm>
            <a:off x="1373946" y="3571575"/>
            <a:ext cx="1905507" cy="1253400"/>
          </a:xfrm>
          <a:prstGeom prst="rect">
            <a:avLst/>
          </a:prstGeom>
          <a:noFill/>
          <a:ln>
            <a:noFill/>
          </a:ln>
        </p:spPr>
      </p:pic>
      <p:sp>
        <p:nvSpPr>
          <p:cNvPr id="491" name="Shape 491"/>
          <p:cNvSpPr/>
          <p:nvPr/>
        </p:nvSpPr>
        <p:spPr>
          <a:xfrm rot="5400000">
            <a:off x="2007450" y="1288275"/>
            <a:ext cx="602400" cy="913199"/>
          </a:xfrm>
          <a:prstGeom prst="can">
            <a:avLst>
              <a:gd fmla="val 25000" name="adj"/>
            </a:avLst>
          </a:prstGeom>
          <a:solidFill>
            <a:srgbClr val="666666"/>
          </a:solid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92" name="Shape 492"/>
          <p:cNvSpPr/>
          <p:nvPr/>
        </p:nvSpPr>
        <p:spPr>
          <a:xfrm rot="5400000">
            <a:off x="3385200" y="1288275"/>
            <a:ext cx="602400" cy="913199"/>
          </a:xfrm>
          <a:prstGeom prst="can">
            <a:avLst>
              <a:gd fmla="val 25000" name="adj"/>
            </a:avLst>
          </a:prstGeom>
          <a:solidFill>
            <a:srgbClr val="666666"/>
          </a:solid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cxnSp>
        <p:nvCxnSpPr>
          <p:cNvPr id="493" name="Shape 493"/>
          <p:cNvCxnSpPr>
            <a:stCxn id="490" idx="0"/>
            <a:endCxn id="494" idx="3"/>
          </p:cNvCxnSpPr>
          <p:nvPr/>
        </p:nvCxnSpPr>
        <p:spPr>
          <a:xfrm rot="10800000">
            <a:off x="2319800" y="3227175"/>
            <a:ext cx="6900" cy="344400"/>
          </a:xfrm>
          <a:prstGeom prst="straightConnector1">
            <a:avLst/>
          </a:prstGeom>
          <a:noFill/>
          <a:ln cap="flat" cmpd="sng" w="19050">
            <a:solidFill>
              <a:schemeClr val="dk2"/>
            </a:solidFill>
            <a:prstDash val="solid"/>
            <a:round/>
            <a:headEnd len="lg" w="lg" type="none"/>
            <a:tailEnd len="lg" w="lg" type="triangle"/>
          </a:ln>
        </p:spPr>
      </p:cxnSp>
      <p:cxnSp>
        <p:nvCxnSpPr>
          <p:cNvPr id="495" name="Shape 495"/>
          <p:cNvCxnSpPr>
            <a:stCxn id="490" idx="0"/>
            <a:endCxn id="496" idx="5"/>
          </p:cNvCxnSpPr>
          <p:nvPr/>
        </p:nvCxnSpPr>
        <p:spPr>
          <a:xfrm rot="10800000">
            <a:off x="1181600" y="2896575"/>
            <a:ext cx="1145100" cy="675000"/>
          </a:xfrm>
          <a:prstGeom prst="straightConnector1">
            <a:avLst/>
          </a:prstGeom>
          <a:noFill/>
          <a:ln cap="flat" cmpd="sng" w="19050">
            <a:solidFill>
              <a:schemeClr val="dk2"/>
            </a:solidFill>
            <a:prstDash val="solid"/>
            <a:round/>
            <a:headEnd len="lg" w="lg" type="none"/>
            <a:tailEnd len="lg" w="lg" type="triangle"/>
          </a:ln>
        </p:spPr>
      </p:cxnSp>
      <p:cxnSp>
        <p:nvCxnSpPr>
          <p:cNvPr id="497" name="Shape 497"/>
          <p:cNvCxnSpPr>
            <a:stCxn id="490" idx="0"/>
            <a:endCxn id="498" idx="2"/>
          </p:cNvCxnSpPr>
          <p:nvPr/>
        </p:nvCxnSpPr>
        <p:spPr>
          <a:xfrm flipH="1" rot="10800000">
            <a:off x="2326700" y="2955375"/>
            <a:ext cx="1104600" cy="616200"/>
          </a:xfrm>
          <a:prstGeom prst="straightConnector1">
            <a:avLst/>
          </a:prstGeom>
          <a:noFill/>
          <a:ln cap="flat" cmpd="sng" w="19050">
            <a:solidFill>
              <a:schemeClr val="dk2"/>
            </a:solidFill>
            <a:prstDash val="solid"/>
            <a:round/>
            <a:headEnd len="lg" w="lg" type="none"/>
            <a:tailEnd len="lg" w="lg" type="triangle"/>
          </a:ln>
        </p:spPr>
      </p:cxnSp>
      <p:sp>
        <p:nvSpPr>
          <p:cNvPr id="496" name="Shape 496"/>
          <p:cNvSpPr/>
          <p:nvPr/>
        </p:nvSpPr>
        <p:spPr>
          <a:xfrm>
            <a:off x="629600" y="2624750"/>
            <a:ext cx="552000" cy="602400"/>
          </a:xfrm>
          <a:prstGeom prst="cube">
            <a:avLst>
              <a:gd fmla="val 10638" name="adj"/>
            </a:avLst>
          </a:prstGeom>
          <a:solidFill>
            <a:srgbClr val="38761D"/>
          </a:solid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94" name="Shape 494"/>
          <p:cNvSpPr/>
          <p:nvPr/>
        </p:nvSpPr>
        <p:spPr>
          <a:xfrm>
            <a:off x="2073162" y="2624737"/>
            <a:ext cx="552000" cy="602400"/>
          </a:xfrm>
          <a:prstGeom prst="cube">
            <a:avLst>
              <a:gd fmla="val 10638" name="adj"/>
            </a:avLst>
          </a:prstGeom>
          <a:solidFill>
            <a:srgbClr val="38761D"/>
          </a:solid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498" name="Shape 498"/>
          <p:cNvSpPr/>
          <p:nvPr/>
        </p:nvSpPr>
        <p:spPr>
          <a:xfrm>
            <a:off x="3431200" y="2624750"/>
            <a:ext cx="552000" cy="602400"/>
          </a:xfrm>
          <a:prstGeom prst="cube">
            <a:avLst>
              <a:gd fmla="val 10638" name="adj"/>
            </a:avLst>
          </a:prstGeom>
          <a:solidFill>
            <a:srgbClr val="38761D"/>
          </a:solid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cxnSp>
        <p:nvCxnSpPr>
          <p:cNvPr id="499" name="Shape 499"/>
          <p:cNvCxnSpPr>
            <a:stCxn id="494" idx="1"/>
            <a:endCxn id="491" idx="4"/>
          </p:cNvCxnSpPr>
          <p:nvPr/>
        </p:nvCxnSpPr>
        <p:spPr>
          <a:xfrm rot="10800000">
            <a:off x="2308701" y="2045959"/>
            <a:ext cx="11100" cy="637500"/>
          </a:xfrm>
          <a:prstGeom prst="straightConnector1">
            <a:avLst/>
          </a:prstGeom>
          <a:noFill/>
          <a:ln cap="flat" cmpd="sng" w="19050">
            <a:solidFill>
              <a:schemeClr val="dk2"/>
            </a:solidFill>
            <a:prstDash val="solid"/>
            <a:round/>
            <a:headEnd len="lg" w="lg" type="none"/>
            <a:tailEnd len="lg" w="lg" type="triangle"/>
          </a:ln>
        </p:spPr>
      </p:cxnSp>
      <p:cxnSp>
        <p:nvCxnSpPr>
          <p:cNvPr id="500" name="Shape 500"/>
          <p:cNvCxnSpPr/>
          <p:nvPr/>
        </p:nvCxnSpPr>
        <p:spPr>
          <a:xfrm flipH="1" rot="10800000">
            <a:off x="903339" y="2045959"/>
            <a:ext cx="4500" cy="637500"/>
          </a:xfrm>
          <a:prstGeom prst="straightConnector1">
            <a:avLst/>
          </a:prstGeom>
          <a:noFill/>
          <a:ln cap="flat" cmpd="sng" w="19050">
            <a:solidFill>
              <a:schemeClr val="dk2"/>
            </a:solidFill>
            <a:prstDash val="solid"/>
            <a:round/>
            <a:headEnd len="lg" w="lg" type="none"/>
            <a:tailEnd len="lg" w="lg" type="triangle"/>
          </a:ln>
        </p:spPr>
      </p:cxnSp>
      <p:cxnSp>
        <p:nvCxnSpPr>
          <p:cNvPr id="501" name="Shape 501"/>
          <p:cNvCxnSpPr>
            <a:stCxn id="498" idx="1"/>
            <a:endCxn id="492" idx="4"/>
          </p:cNvCxnSpPr>
          <p:nvPr/>
        </p:nvCxnSpPr>
        <p:spPr>
          <a:xfrm flipH="1" rot="10800000">
            <a:off x="3677839" y="2045971"/>
            <a:ext cx="8700" cy="637500"/>
          </a:xfrm>
          <a:prstGeom prst="straightConnector1">
            <a:avLst/>
          </a:prstGeom>
          <a:noFill/>
          <a:ln cap="flat" cmpd="sng" w="19050">
            <a:solidFill>
              <a:schemeClr val="dk2"/>
            </a:solidFill>
            <a:prstDash val="solid"/>
            <a:round/>
            <a:headEnd len="lg" w="lg" type="none"/>
            <a:tailEnd len="lg" w="lg" type="triangle"/>
          </a:ln>
        </p:spPr>
      </p:cxnSp>
      <p:cxnSp>
        <p:nvCxnSpPr>
          <p:cNvPr id="502" name="Shape 502"/>
          <p:cNvCxnSpPr/>
          <p:nvPr/>
        </p:nvCxnSpPr>
        <p:spPr>
          <a:xfrm>
            <a:off x="3589925" y="4568075"/>
            <a:ext cx="3652199" cy="0"/>
          </a:xfrm>
          <a:prstGeom prst="straightConnector1">
            <a:avLst/>
          </a:prstGeom>
          <a:noFill/>
          <a:ln cap="flat" cmpd="sng" w="19050">
            <a:solidFill>
              <a:schemeClr val="dk2"/>
            </a:solidFill>
            <a:prstDash val="solid"/>
            <a:round/>
            <a:headEnd len="lg" w="lg" type="triangle"/>
            <a:tailEnd len="lg" w="lg" type="triangle"/>
          </a:ln>
        </p:spPr>
      </p:cxn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6" name="Shape 506"/>
        <p:cNvGrpSpPr/>
        <p:nvPr/>
      </p:nvGrpSpPr>
      <p:grpSpPr>
        <a:xfrm>
          <a:off x="0" y="0"/>
          <a:ext cx="0" cy="0"/>
          <a:chOff x="0" y="0"/>
          <a:chExt cx="0" cy="0"/>
        </a:xfrm>
      </p:grpSpPr>
      <p:pic>
        <p:nvPicPr>
          <p:cNvPr id="507" name="Shape 507"/>
          <p:cNvPicPr preferRelativeResize="0"/>
          <p:nvPr/>
        </p:nvPicPr>
        <p:blipFill rotWithShape="1">
          <a:blip r:embed="rId3">
            <a:alphaModFix/>
          </a:blip>
          <a:srcRect b="8466" l="11152" r="12089" t="8929"/>
          <a:stretch/>
        </p:blipFill>
        <p:spPr>
          <a:xfrm>
            <a:off x="5226175" y="1867150"/>
            <a:ext cx="3460625" cy="2449750"/>
          </a:xfrm>
          <a:prstGeom prst="rect">
            <a:avLst/>
          </a:prstGeom>
          <a:noFill/>
          <a:ln>
            <a:noFill/>
          </a:ln>
        </p:spPr>
      </p:pic>
      <p:sp>
        <p:nvSpPr>
          <p:cNvPr id="508" name="Shape 508"/>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Communication</a:t>
            </a:r>
          </a:p>
        </p:txBody>
      </p:sp>
      <p:sp>
        <p:nvSpPr>
          <p:cNvPr id="509" name="Shape 509"/>
          <p:cNvSpPr txBox="1"/>
          <p:nvPr>
            <p:ph idx="1" type="body"/>
          </p:nvPr>
        </p:nvSpPr>
        <p:spPr>
          <a:xfrm>
            <a:off x="228600" y="1229175"/>
            <a:ext cx="4867799" cy="3725699"/>
          </a:xfrm>
          <a:prstGeom prst="rect">
            <a:avLst/>
          </a:prstGeom>
        </p:spPr>
        <p:txBody>
          <a:bodyPr anchorCtr="0" anchor="t" bIns="91425" lIns="91425" rIns="91425" tIns="91425">
            <a:noAutofit/>
          </a:bodyPr>
          <a:lstStyle/>
          <a:p>
            <a:pPr indent="-406400" lvl="0" marL="457200" rtl="0">
              <a:spcBef>
                <a:spcPts val="0"/>
              </a:spcBef>
              <a:buClr>
                <a:srgbClr val="434343"/>
              </a:buClr>
              <a:buSzPct val="100000"/>
              <a:buFont typeface="Georgia"/>
              <a:buChar char="●"/>
            </a:pPr>
            <a:r>
              <a:rPr lang="en" sz="2800">
                <a:solidFill>
                  <a:srgbClr val="434343"/>
                </a:solidFill>
              </a:rPr>
              <a:t>Arduino</a:t>
            </a:r>
          </a:p>
          <a:p>
            <a:pPr indent="-406400" lvl="1" marL="914400" rtl="0">
              <a:spcBef>
                <a:spcPts val="0"/>
              </a:spcBef>
              <a:buClr>
                <a:srgbClr val="434343"/>
              </a:buClr>
              <a:buSzPct val="100000"/>
              <a:buFont typeface="Georgia"/>
              <a:buChar char="○"/>
            </a:pPr>
            <a:r>
              <a:rPr lang="en" sz="2800">
                <a:solidFill>
                  <a:srgbClr val="434343"/>
                </a:solidFill>
              </a:rPr>
              <a:t>Interface between computer and arm</a:t>
            </a:r>
          </a:p>
          <a:p>
            <a:pPr indent="0" lvl="0" marL="0" rtl="0">
              <a:spcBef>
                <a:spcPts val="0"/>
              </a:spcBef>
              <a:buNone/>
            </a:pPr>
            <a:r>
              <a:t/>
            </a:r>
            <a:endParaRPr sz="2800">
              <a:solidFill>
                <a:srgbClr val="434343"/>
              </a:solidFill>
            </a:endParaRPr>
          </a:p>
          <a:p>
            <a:pPr indent="-406400" lvl="0" marL="457200" rtl="0">
              <a:spcBef>
                <a:spcPts val="0"/>
              </a:spcBef>
              <a:buClr>
                <a:srgbClr val="434343"/>
              </a:buClr>
              <a:buSzPct val="100000"/>
              <a:buFont typeface="Georgia"/>
              <a:buChar char="●"/>
            </a:pPr>
            <a:r>
              <a:rPr lang="en" sz="2800">
                <a:solidFill>
                  <a:srgbClr val="434343"/>
                </a:solidFill>
              </a:rPr>
              <a:t>LabView</a:t>
            </a:r>
          </a:p>
          <a:p>
            <a:pPr indent="-406400" lvl="1" marL="914400" rtl="0">
              <a:spcBef>
                <a:spcPts val="0"/>
              </a:spcBef>
              <a:buClr>
                <a:srgbClr val="434343"/>
              </a:buClr>
              <a:buSzPct val="100000"/>
              <a:buFont typeface="Georgia"/>
              <a:buChar char="○"/>
            </a:pPr>
            <a:r>
              <a:rPr lang="en" sz="2800">
                <a:solidFill>
                  <a:srgbClr val="434343"/>
                </a:solidFill>
              </a:rPr>
              <a:t>Conducts tests on chips</a:t>
            </a:r>
          </a:p>
          <a:p>
            <a:pPr lvl="0">
              <a:spcBef>
                <a:spcPts val="0"/>
              </a:spcBef>
              <a:buNone/>
            </a:pPr>
            <a:r>
              <a:t/>
            </a:r>
            <a:endParaRPr sz="2800">
              <a:solidFill>
                <a:srgbClr val="434343"/>
              </a:solidFill>
            </a:endParaRP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3" name="Shape 513"/>
        <p:cNvGrpSpPr/>
        <p:nvPr/>
      </p:nvGrpSpPr>
      <p:grpSpPr>
        <a:xfrm>
          <a:off x="0" y="0"/>
          <a:ext cx="0" cy="0"/>
          <a:chOff x="0" y="0"/>
          <a:chExt cx="0" cy="0"/>
        </a:xfrm>
      </p:grpSpPr>
      <p:sp>
        <p:nvSpPr>
          <p:cNvPr id="514" name="Shape 514"/>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Vacuum Pump </a:t>
            </a:r>
          </a:p>
        </p:txBody>
      </p:sp>
      <p:sp>
        <p:nvSpPr>
          <p:cNvPr id="515" name="Shape 515"/>
          <p:cNvSpPr txBox="1"/>
          <p:nvPr>
            <p:ph idx="1" type="body"/>
          </p:nvPr>
        </p:nvSpPr>
        <p:spPr>
          <a:xfrm>
            <a:off x="457200" y="2446350"/>
            <a:ext cx="4756800" cy="1470000"/>
          </a:xfrm>
          <a:prstGeom prst="rect">
            <a:avLst/>
          </a:prstGeom>
        </p:spPr>
        <p:txBody>
          <a:bodyPr anchorCtr="0" anchor="t" bIns="91425" lIns="91425" rIns="91425" tIns="91425">
            <a:noAutofit/>
          </a:bodyPr>
          <a:lstStyle/>
          <a:p>
            <a:pPr indent="-393700" lvl="0" marL="457200" rtl="0">
              <a:lnSpc>
                <a:spcPct val="100000"/>
              </a:lnSpc>
              <a:spcBef>
                <a:spcPts val="0"/>
              </a:spcBef>
              <a:buClr>
                <a:srgbClr val="434343"/>
              </a:buClr>
              <a:buSzPct val="100000"/>
              <a:buFont typeface="Arial"/>
              <a:buChar char="●"/>
            </a:pPr>
            <a:r>
              <a:rPr lang="en" sz="2600">
                <a:solidFill>
                  <a:srgbClr val="434343"/>
                </a:solidFill>
              </a:rPr>
              <a:t>Assembling vacuum pump</a:t>
            </a:r>
          </a:p>
          <a:p>
            <a:pPr indent="-393700" lvl="1" marL="914400" rtl="0">
              <a:lnSpc>
                <a:spcPct val="100000"/>
              </a:lnSpc>
              <a:spcBef>
                <a:spcPts val="480"/>
              </a:spcBef>
              <a:buClr>
                <a:srgbClr val="434343"/>
              </a:buClr>
              <a:buSzPct val="100000"/>
              <a:buFont typeface="Courier New"/>
              <a:buChar char="o"/>
            </a:pPr>
            <a:r>
              <a:rPr lang="en" sz="2600">
                <a:solidFill>
                  <a:srgbClr val="434343"/>
                </a:solidFill>
              </a:rPr>
              <a:t>Relay</a:t>
            </a:r>
          </a:p>
          <a:p>
            <a:pPr indent="-393700" lvl="1" marL="914400" rtl="0">
              <a:lnSpc>
                <a:spcPct val="100000"/>
              </a:lnSpc>
              <a:spcBef>
                <a:spcPts val="0"/>
              </a:spcBef>
              <a:buClr>
                <a:srgbClr val="434343"/>
              </a:buClr>
              <a:buSzPct val="100000"/>
              <a:buFont typeface="Courier New"/>
              <a:buChar char="o"/>
            </a:pPr>
            <a:r>
              <a:rPr lang="en" sz="2600">
                <a:solidFill>
                  <a:srgbClr val="434343"/>
                </a:solidFill>
              </a:rPr>
              <a:t>Connecting to Arduino</a:t>
            </a:r>
          </a:p>
        </p:txBody>
      </p:sp>
      <p:pic>
        <p:nvPicPr>
          <p:cNvPr id="516" name="Shape 516"/>
          <p:cNvPicPr preferRelativeResize="0"/>
          <p:nvPr/>
        </p:nvPicPr>
        <p:blipFill>
          <a:blip r:embed="rId3">
            <a:alphaModFix/>
          </a:blip>
          <a:stretch>
            <a:fillRect/>
          </a:stretch>
        </p:blipFill>
        <p:spPr>
          <a:xfrm>
            <a:off x="5976925" y="1807576"/>
            <a:ext cx="1820100" cy="3026700"/>
          </a:xfrm>
          <a:prstGeom prst="snip2DiagRect">
            <a:avLst>
              <a:gd fmla="val 0" name="adj1"/>
              <a:gd fmla="val 16667" name="adj2"/>
            </a:avLst>
          </a:prstGeom>
          <a:noFill/>
          <a:ln cap="flat" cmpd="sng" w="38100">
            <a:solidFill>
              <a:srgbClr val="434343"/>
            </a:solidFill>
            <a:prstDash val="solid"/>
            <a:round/>
            <a:headEnd len="med" w="med" type="none"/>
            <a:tailEnd len="med" w="med" type="none"/>
          </a:ln>
        </p:spPr>
      </p:pic>
      <p:sp>
        <p:nvSpPr>
          <p:cNvPr id="517" name="Shape 517"/>
          <p:cNvSpPr txBox="1"/>
          <p:nvPr/>
        </p:nvSpPr>
        <p:spPr>
          <a:xfrm>
            <a:off x="5489375" y="3958875"/>
            <a:ext cx="4238399" cy="494400"/>
          </a:xfrm>
          <a:prstGeom prst="rect">
            <a:avLst/>
          </a:prstGeom>
          <a:noFill/>
          <a:ln>
            <a:noFill/>
          </a:ln>
        </p:spPr>
        <p:txBody>
          <a:bodyPr anchorCtr="0" anchor="t"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1" name="Shape 521"/>
        <p:cNvGrpSpPr/>
        <p:nvPr/>
      </p:nvGrpSpPr>
      <p:grpSpPr>
        <a:xfrm>
          <a:off x="0" y="0"/>
          <a:ext cx="0" cy="0"/>
          <a:chOff x="0" y="0"/>
          <a:chExt cx="0" cy="0"/>
        </a:xfrm>
      </p:grpSpPr>
      <p:sp>
        <p:nvSpPr>
          <p:cNvPr id="522" name="Shape 522"/>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Challenges</a:t>
            </a:r>
          </a:p>
        </p:txBody>
      </p:sp>
      <p:sp>
        <p:nvSpPr>
          <p:cNvPr id="523" name="Shape 523"/>
          <p:cNvSpPr txBox="1"/>
          <p:nvPr>
            <p:ph idx="1" type="body"/>
          </p:nvPr>
        </p:nvSpPr>
        <p:spPr>
          <a:xfrm>
            <a:off x="3229375" y="1323575"/>
            <a:ext cx="5860200" cy="3725699"/>
          </a:xfrm>
          <a:prstGeom prst="rect">
            <a:avLst/>
          </a:prstGeom>
        </p:spPr>
        <p:txBody>
          <a:bodyPr anchorCtr="0" anchor="t" bIns="91425" lIns="91425" rIns="91425" tIns="91425">
            <a:noAutofit/>
          </a:bodyPr>
          <a:lstStyle/>
          <a:p>
            <a:pPr indent="-419100" lvl="0" marL="457200" rtl="0">
              <a:spcBef>
                <a:spcPts val="0"/>
              </a:spcBef>
              <a:buClr>
                <a:srgbClr val="434343"/>
              </a:buClr>
              <a:buSzPct val="100000"/>
              <a:buFont typeface="Georgia"/>
              <a:buChar char="●"/>
            </a:pPr>
            <a:r>
              <a:rPr lang="en">
                <a:solidFill>
                  <a:srgbClr val="434343"/>
                </a:solidFill>
              </a:rPr>
              <a:t>Arm too heavy to be supported by the motor</a:t>
            </a:r>
          </a:p>
          <a:p>
            <a:pPr indent="-419100" lvl="1" marL="914400" rtl="0">
              <a:spcBef>
                <a:spcPts val="0"/>
              </a:spcBef>
              <a:buClr>
                <a:srgbClr val="434343"/>
              </a:buClr>
              <a:buSzPct val="100000"/>
              <a:buFont typeface="Georgia"/>
              <a:buChar char="○"/>
            </a:pPr>
            <a:r>
              <a:rPr lang="en" sz="3000">
                <a:solidFill>
                  <a:srgbClr val="434343"/>
                </a:solidFill>
              </a:rPr>
              <a:t>Counterbalance</a:t>
            </a:r>
          </a:p>
          <a:p>
            <a:pPr indent="-419100" lvl="1" marL="914400" rtl="0">
              <a:spcBef>
                <a:spcPts val="0"/>
              </a:spcBef>
              <a:buClr>
                <a:srgbClr val="434343"/>
              </a:buClr>
              <a:buSzPct val="100000"/>
              <a:buFont typeface="Georgia"/>
              <a:buChar char="○"/>
            </a:pPr>
            <a:r>
              <a:rPr lang="en" sz="3000">
                <a:solidFill>
                  <a:srgbClr val="434343"/>
                </a:solidFill>
              </a:rPr>
              <a:t>Torsion Spring</a:t>
            </a:r>
          </a:p>
          <a:p>
            <a:pPr indent="-419100" lvl="1" marL="914400" rtl="0">
              <a:spcBef>
                <a:spcPts val="0"/>
              </a:spcBef>
              <a:buClr>
                <a:srgbClr val="434343"/>
              </a:buClr>
              <a:buSzPct val="100000"/>
              <a:buFont typeface="Georgia"/>
              <a:buChar char="○"/>
            </a:pPr>
            <a:r>
              <a:rPr lang="en" sz="3000">
                <a:solidFill>
                  <a:srgbClr val="434343"/>
                </a:solidFill>
              </a:rPr>
              <a:t>Tape Measure Spring</a:t>
            </a:r>
          </a:p>
          <a:p>
            <a:pPr lvl="0" marR="0" rtl="0" algn="l">
              <a:lnSpc>
                <a:spcPct val="100000"/>
              </a:lnSpc>
              <a:spcBef>
                <a:spcPts val="600"/>
              </a:spcBef>
              <a:spcAft>
                <a:spcPts val="0"/>
              </a:spcAft>
              <a:buNone/>
            </a:pPr>
            <a:r>
              <a:t/>
            </a:r>
            <a:endParaRPr>
              <a:solidFill>
                <a:srgbClr val="434343"/>
              </a:solidFill>
            </a:endParaRPr>
          </a:p>
        </p:txBody>
      </p:sp>
      <p:pic>
        <p:nvPicPr>
          <p:cNvPr id="524" name="Shape 524"/>
          <p:cNvPicPr preferRelativeResize="0"/>
          <p:nvPr/>
        </p:nvPicPr>
        <p:blipFill rotWithShape="1">
          <a:blip r:embed="rId3">
            <a:alphaModFix/>
          </a:blip>
          <a:srcRect b="11474" l="19028" r="19531" t="24598"/>
          <a:stretch/>
        </p:blipFill>
        <p:spPr>
          <a:xfrm>
            <a:off x="457200" y="1597575"/>
            <a:ext cx="2182500" cy="3025199"/>
          </a:xfrm>
          <a:prstGeom prst="roundRect">
            <a:avLst>
              <a:gd fmla="val 9182" name="adj"/>
            </a:avLst>
          </a:prstGeom>
          <a:noFill/>
          <a:ln cap="flat" cmpd="sng" w="38100">
            <a:solidFill>
              <a:srgbClr val="434343"/>
            </a:solidFill>
            <a:prstDash val="solid"/>
            <a:round/>
            <a:headEnd len="med" w="med" type="none"/>
            <a:tailEnd len="med" w="med" type="none"/>
          </a:ln>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8" name="Shape 528"/>
        <p:cNvGrpSpPr/>
        <p:nvPr/>
      </p:nvGrpSpPr>
      <p:grpSpPr>
        <a:xfrm>
          <a:off x="0" y="0"/>
          <a:ext cx="0" cy="0"/>
          <a:chOff x="0" y="0"/>
          <a:chExt cx="0" cy="0"/>
        </a:xfrm>
      </p:grpSpPr>
      <p:sp>
        <p:nvSpPr>
          <p:cNvPr id="529" name="Shape 529"/>
          <p:cNvSpPr txBox="1"/>
          <p:nvPr>
            <p:ph type="title"/>
          </p:nvPr>
        </p:nvSpPr>
        <p:spPr>
          <a:xfrm>
            <a:off x="457200" y="205978"/>
            <a:ext cx="8229600" cy="857400"/>
          </a:xfrm>
          <a:prstGeom prst="rect">
            <a:avLst/>
          </a:prstGeom>
        </p:spPr>
        <p:txBody>
          <a:bodyPr anchorCtr="0" anchor="ctr" bIns="91425" lIns="91425" rIns="91425" tIns="91425">
            <a:noAutofit/>
          </a:bodyPr>
          <a:lstStyle/>
          <a:p>
            <a:pPr rtl="0">
              <a:spcBef>
                <a:spcPts val="0"/>
              </a:spcBef>
              <a:buNone/>
            </a:pPr>
            <a:r>
              <a:rPr lang="en" sz="4000"/>
              <a:t>Where are we now?</a:t>
            </a:r>
          </a:p>
          <a:p>
            <a:pPr>
              <a:spcBef>
                <a:spcPts val="0"/>
              </a:spcBef>
              <a:buNone/>
            </a:pPr>
            <a:r>
              <a:rPr lang="en" sz="4000"/>
              <a:t>What’s Next?</a:t>
            </a:r>
          </a:p>
        </p:txBody>
      </p:sp>
      <p:sp>
        <p:nvSpPr>
          <p:cNvPr id="530" name="Shape 530"/>
          <p:cNvSpPr txBox="1"/>
          <p:nvPr>
            <p:ph idx="1" type="body"/>
          </p:nvPr>
        </p:nvSpPr>
        <p:spPr>
          <a:xfrm>
            <a:off x="457200" y="1200150"/>
            <a:ext cx="8229600" cy="1596000"/>
          </a:xfrm>
          <a:prstGeom prst="rect">
            <a:avLst/>
          </a:prstGeom>
        </p:spPr>
        <p:txBody>
          <a:bodyPr anchorCtr="0" anchor="t" bIns="91425" lIns="91425" rIns="91425" tIns="91425">
            <a:noAutofit/>
          </a:bodyPr>
          <a:lstStyle/>
          <a:p>
            <a:pPr indent="-419100" lvl="0" marL="457200" rtl="0">
              <a:spcBef>
                <a:spcPts val="0"/>
              </a:spcBef>
              <a:buClr>
                <a:srgbClr val="434343"/>
              </a:buClr>
              <a:buSzPct val="100000"/>
              <a:buFont typeface="Arial"/>
              <a:buChar char="●"/>
            </a:pPr>
            <a:r>
              <a:rPr lang="en">
                <a:solidFill>
                  <a:srgbClr val="434343"/>
                </a:solidFill>
              </a:rPr>
              <a:t>What have we accomplished?</a:t>
            </a:r>
          </a:p>
          <a:p>
            <a:pPr indent="-381000" lvl="1" marL="914400" rtl="0">
              <a:spcBef>
                <a:spcPts val="0"/>
              </a:spcBef>
              <a:buClr>
                <a:srgbClr val="434343"/>
              </a:buClr>
              <a:buSzPct val="80000"/>
              <a:buFont typeface="Courier New"/>
              <a:buChar char="o"/>
            </a:pPr>
            <a:r>
              <a:rPr lang="en">
                <a:solidFill>
                  <a:srgbClr val="434343"/>
                </a:solidFill>
              </a:rPr>
              <a:t>Arm movement</a:t>
            </a:r>
          </a:p>
          <a:p>
            <a:pPr indent="-381000" lvl="1" marL="914400" rtl="0">
              <a:spcBef>
                <a:spcPts val="0"/>
              </a:spcBef>
              <a:buClr>
                <a:srgbClr val="434343"/>
              </a:buClr>
              <a:buSzPct val="80000"/>
              <a:buFont typeface="Courier New"/>
              <a:buChar char="o"/>
            </a:pPr>
            <a:r>
              <a:rPr lang="en">
                <a:solidFill>
                  <a:srgbClr val="434343"/>
                </a:solidFill>
              </a:rPr>
              <a:t>Sensors</a:t>
            </a:r>
          </a:p>
          <a:p>
            <a:pPr indent="-381000" lvl="1" marL="914400" rtl="0">
              <a:spcBef>
                <a:spcPts val="0"/>
              </a:spcBef>
              <a:buClr>
                <a:srgbClr val="434343"/>
              </a:buClr>
              <a:buSzPct val="80000"/>
              <a:buFont typeface="Courier New"/>
              <a:buChar char="o"/>
            </a:pPr>
            <a:r>
              <a:rPr lang="en">
                <a:solidFill>
                  <a:srgbClr val="434343"/>
                </a:solidFill>
              </a:rPr>
              <a:t>Vacuum pen</a:t>
            </a:r>
          </a:p>
          <a:p>
            <a:pPr indent="-419100" lvl="0" marL="457200" rtl="0">
              <a:spcBef>
                <a:spcPts val="0"/>
              </a:spcBef>
              <a:buClr>
                <a:srgbClr val="434343"/>
              </a:buClr>
              <a:buSzPct val="100000"/>
              <a:buFont typeface="Arial"/>
              <a:buChar char="●"/>
            </a:pPr>
            <a:r>
              <a:rPr lang="en">
                <a:solidFill>
                  <a:srgbClr val="434343"/>
                </a:solidFill>
              </a:rPr>
              <a:t>What must be done?</a:t>
            </a:r>
          </a:p>
          <a:p>
            <a:pPr indent="-381000" lvl="1" marL="914400" rtl="0">
              <a:spcBef>
                <a:spcPts val="0"/>
              </a:spcBef>
              <a:buClr>
                <a:srgbClr val="434343"/>
              </a:buClr>
              <a:buSzPct val="80000"/>
              <a:buFont typeface="Courier New"/>
              <a:buChar char="o"/>
            </a:pPr>
            <a:r>
              <a:rPr lang="en">
                <a:solidFill>
                  <a:srgbClr val="434343"/>
                </a:solidFill>
              </a:rPr>
              <a:t>Attach the vacuum pen to the arm</a:t>
            </a:r>
          </a:p>
          <a:p>
            <a:pPr indent="-381000" lvl="1" marL="914400" rtl="0">
              <a:spcBef>
                <a:spcPts val="0"/>
              </a:spcBef>
              <a:buClr>
                <a:srgbClr val="434343"/>
              </a:buClr>
              <a:buSzPct val="80000"/>
              <a:buFont typeface="Courier New"/>
              <a:buChar char="o"/>
            </a:pPr>
            <a:r>
              <a:rPr lang="en">
                <a:solidFill>
                  <a:srgbClr val="434343"/>
                </a:solidFill>
              </a:rPr>
              <a:t>Install spring</a:t>
            </a:r>
          </a:p>
          <a:p>
            <a:pPr indent="-381000" lvl="1" marL="914400" rtl="0">
              <a:spcBef>
                <a:spcPts val="0"/>
              </a:spcBef>
              <a:buClr>
                <a:srgbClr val="434343"/>
              </a:buClr>
              <a:buSzPct val="80000"/>
              <a:buFont typeface="Courier New"/>
              <a:buChar char="o"/>
            </a:pPr>
            <a:r>
              <a:rPr lang="en">
                <a:solidFill>
                  <a:srgbClr val="434343"/>
                </a:solidFill>
              </a:rPr>
              <a:t>Master program</a:t>
            </a:r>
          </a:p>
        </p:txBody>
      </p:sp>
      <p:pic>
        <p:nvPicPr>
          <p:cNvPr id="531" name="Shape 531"/>
          <p:cNvPicPr preferRelativeResize="0"/>
          <p:nvPr/>
        </p:nvPicPr>
        <p:blipFill rotWithShape="1">
          <a:blip r:embed="rId3">
            <a:alphaModFix/>
          </a:blip>
          <a:srcRect b="10412" l="0" r="0" t="23767"/>
          <a:stretch/>
        </p:blipFill>
        <p:spPr>
          <a:xfrm>
            <a:off x="5604400" y="1789050"/>
            <a:ext cx="3171599" cy="1565399"/>
          </a:xfrm>
          <a:prstGeom prst="roundRect">
            <a:avLst>
              <a:gd fmla="val 16667" name="adj"/>
            </a:avLst>
          </a:prstGeom>
          <a:noFill/>
          <a:ln cap="flat" cmpd="sng" w="38100">
            <a:solidFill>
              <a:srgbClr val="434343"/>
            </a:solidFill>
            <a:prstDash val="solid"/>
            <a:round/>
            <a:headEnd len="med" w="med" type="none"/>
            <a:tailEnd len="med" w="med" type="none"/>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type="title"/>
          </p:nvPr>
        </p:nvSpPr>
        <p:spPr>
          <a:xfrm>
            <a:off x="457200" y="205978"/>
            <a:ext cx="8229600" cy="857400"/>
          </a:xfrm>
          <a:prstGeom prst="rect">
            <a:avLst/>
          </a:prstGeom>
          <a:noFill/>
          <a:ln>
            <a:noFill/>
          </a:ln>
        </p:spPr>
        <p:txBody>
          <a:bodyPr anchorCtr="0" anchor="t" bIns="34275" lIns="68575" rIns="68575" tIns="34275">
            <a:noAutofit/>
          </a:bodyPr>
          <a:lstStyle/>
          <a:p>
            <a:pPr indent="0" lvl="0" marL="0" marR="0" rtl="0" algn="l">
              <a:spcBef>
                <a:spcPts val="0"/>
              </a:spcBef>
              <a:buClr>
                <a:schemeClr val="lt2"/>
              </a:buClr>
              <a:buSzPct val="25000"/>
              <a:buFont typeface="Questrial"/>
              <a:buNone/>
            </a:pPr>
            <a:r>
              <a:rPr lang="en">
                <a:solidFill>
                  <a:srgbClr val="FFFFFF"/>
                </a:solidFill>
              </a:rPr>
              <a:t>Adjustments</a:t>
            </a:r>
          </a:p>
        </p:txBody>
      </p:sp>
      <p:sp>
        <p:nvSpPr>
          <p:cNvPr id="79" name="Shape 79"/>
          <p:cNvSpPr txBox="1"/>
          <p:nvPr>
            <p:ph idx="1" type="body"/>
          </p:nvPr>
        </p:nvSpPr>
        <p:spPr>
          <a:xfrm>
            <a:off x="457200" y="2806700"/>
            <a:ext cx="8229600" cy="1966800"/>
          </a:xfrm>
          <a:prstGeom prst="rect">
            <a:avLst/>
          </a:prstGeom>
          <a:noFill/>
          <a:ln>
            <a:noFill/>
          </a:ln>
        </p:spPr>
        <p:txBody>
          <a:bodyPr anchorCtr="0" anchor="t" bIns="34275" lIns="68575" rIns="68575" tIns="34275">
            <a:noAutofit/>
          </a:bodyPr>
          <a:lstStyle/>
          <a:p>
            <a:pPr indent="-444500" lvl="0" marL="914400" marR="0" rtl="0" algn="l">
              <a:spcBef>
                <a:spcPts val="800"/>
              </a:spcBef>
              <a:spcAft>
                <a:spcPts val="0"/>
              </a:spcAft>
              <a:buClr>
                <a:srgbClr val="434343"/>
              </a:buClr>
              <a:buSzPct val="100000"/>
              <a:buFont typeface="Arial"/>
              <a:buChar char="●"/>
            </a:pPr>
            <a:r>
              <a:rPr lang="en" sz="3400">
                <a:solidFill>
                  <a:srgbClr val="434343"/>
                </a:solidFill>
              </a:rPr>
              <a:t>Body capacitance</a:t>
            </a:r>
          </a:p>
          <a:p>
            <a:pPr indent="-444500" lvl="0" marL="914400" marR="0" rtl="0" algn="l">
              <a:spcBef>
                <a:spcPts val="800"/>
              </a:spcBef>
              <a:spcAft>
                <a:spcPts val="0"/>
              </a:spcAft>
              <a:buClr>
                <a:srgbClr val="434343"/>
              </a:buClr>
              <a:buSzPct val="100000"/>
              <a:buFont typeface="Arial"/>
              <a:buChar char="●"/>
            </a:pPr>
            <a:r>
              <a:rPr b="0" baseline="0" i="0" lang="en" sz="3400" u="none" cap="none" strike="noStrike">
                <a:solidFill>
                  <a:srgbClr val="434343"/>
                </a:solidFill>
              </a:rPr>
              <a:t>Edge effects</a:t>
            </a:r>
          </a:p>
          <a:p>
            <a:pPr indent="-444500" lvl="0" marL="914400" marR="0" rtl="0" algn="l">
              <a:spcBef>
                <a:spcPts val="800"/>
              </a:spcBef>
              <a:spcAft>
                <a:spcPts val="0"/>
              </a:spcAft>
              <a:buClr>
                <a:srgbClr val="434343"/>
              </a:buClr>
              <a:buSzPct val="100000"/>
              <a:buFont typeface="Arial"/>
              <a:buChar char="●"/>
            </a:pPr>
            <a:r>
              <a:rPr b="0" baseline="0" i="0" lang="en" sz="3400" u="none" cap="none" strike="noStrike">
                <a:solidFill>
                  <a:srgbClr val="434343"/>
                </a:solidFill>
              </a:rPr>
              <a:t>Tilt effects</a:t>
            </a:r>
          </a:p>
        </p:txBody>
      </p:sp>
      <p:sp>
        <p:nvSpPr>
          <p:cNvPr id="80" name="Shape 80"/>
          <p:cNvSpPr txBox="1"/>
          <p:nvPr/>
        </p:nvSpPr>
        <p:spPr>
          <a:xfrm>
            <a:off x="457200" y="1157287"/>
            <a:ext cx="8229600" cy="1649399"/>
          </a:xfrm>
          <a:prstGeom prst="rect">
            <a:avLst/>
          </a:prstGeom>
          <a:noFill/>
          <a:ln>
            <a:noFill/>
          </a:ln>
        </p:spPr>
        <p:txBody>
          <a:bodyPr anchorCtr="0" anchor="ctr" bIns="91425" lIns="91425" rIns="91425" tIns="91425">
            <a:noAutofit/>
          </a:bodyPr>
          <a:lstStyle/>
          <a:p>
            <a:pPr lvl="0" rtl="0">
              <a:spcBef>
                <a:spcPts val="800"/>
              </a:spcBef>
              <a:buNone/>
            </a:pPr>
            <a:r>
              <a:rPr lang="en" sz="3400">
                <a:solidFill>
                  <a:srgbClr val="434343"/>
                </a:solidFill>
                <a:latin typeface="Georgia"/>
                <a:ea typeface="Georgia"/>
                <a:cs typeface="Georgia"/>
                <a:sym typeface="Georgia"/>
              </a:rPr>
              <a:t>These effects can greatly alter capacitance:</a:t>
            </a:r>
          </a:p>
        </p:txBody>
      </p:sp>
      <p:sp>
        <p:nvSpPr>
          <p:cNvPr id="81" name="Shape 81"/>
          <p:cNvSpPr txBox="1"/>
          <p:nvPr/>
        </p:nvSpPr>
        <p:spPr>
          <a:xfrm>
            <a:off x="5518200" y="3111500"/>
            <a:ext cx="3625800" cy="789000"/>
          </a:xfrm>
          <a:prstGeom prst="rect">
            <a:avLst/>
          </a:prstGeom>
          <a:noFill/>
          <a:ln>
            <a:noFill/>
          </a:ln>
        </p:spPr>
        <p:txBody>
          <a:bodyPr anchorCtr="0" anchor="t" bIns="91425" lIns="91425" rIns="91425" tIns="91425">
            <a:noAutofit/>
          </a:bodyPr>
          <a:lstStyle/>
          <a:p>
            <a:pPr lvl="0" rtl="0" algn="ctr">
              <a:spcBef>
                <a:spcPts val="0"/>
              </a:spcBef>
              <a:buNone/>
            </a:pPr>
            <a:r>
              <a:rPr lang="en" sz="3000">
                <a:solidFill>
                  <a:srgbClr val="434343"/>
                </a:solidFill>
                <a:latin typeface="Georgia"/>
                <a:ea typeface="Georgia"/>
                <a:cs typeface="Georgia"/>
                <a:sym typeface="Georgia"/>
              </a:rPr>
              <a:t>C	=	ε</a:t>
            </a:r>
            <a:r>
              <a:rPr baseline="-25000" lang="en" sz="3000">
                <a:solidFill>
                  <a:srgbClr val="434343"/>
                </a:solidFill>
                <a:latin typeface="Georgia"/>
                <a:ea typeface="Georgia"/>
                <a:cs typeface="Georgia"/>
                <a:sym typeface="Georgia"/>
              </a:rPr>
              <a:t>0 </a:t>
            </a:r>
            <a:r>
              <a:rPr lang="en" sz="3000">
                <a:solidFill>
                  <a:srgbClr val="434343"/>
                </a:solidFill>
                <a:latin typeface="Georgia"/>
                <a:ea typeface="Georgia"/>
                <a:cs typeface="Georgia"/>
                <a:sym typeface="Georgia"/>
              </a:rPr>
              <a:t>A / d</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79">
                                            <p:txEl>
                                              <p:pRg end="0" st="0"/>
                                            </p:txEl>
                                          </p:spTgt>
                                        </p:tgtEl>
                                        <p:attrNameLst>
                                          <p:attrName>style.visibility</p:attrName>
                                        </p:attrNameLst>
                                      </p:cBhvr>
                                      <p:to>
                                        <p:strVal val="visible"/>
                                      </p:to>
                                    </p:set>
                                    <p:animEffect filter="fade" transition="in">
                                      <p:cBhvr>
                                        <p:cTn dur="1900"/>
                                        <p:tgtEl>
                                          <p:spTgt spid="79">
                                            <p:txEl>
                                              <p:pRg end="0" st="0"/>
                                            </p:txEl>
                                          </p:spTgt>
                                        </p:tgtEl>
                                      </p:cBhvr>
                                    </p:animEffect>
                                  </p:childTnLst>
                                </p:cTn>
                              </p:par>
                            </p:childTnLst>
                          </p:cTn>
                        </p:par>
                        <p:par>
                          <p:cTn fill="hold">
                            <p:stCondLst>
                              <p:cond delay="1900"/>
                            </p:stCondLst>
                            <p:childTnLst>
                              <p:par>
                                <p:cTn fill="hold" nodeType="afterEffect" presetClass="entr" presetID="10" presetSubtype="0">
                                  <p:stCondLst>
                                    <p:cond delay="0"/>
                                  </p:stCondLst>
                                  <p:childTnLst>
                                    <p:set>
                                      <p:cBhvr>
                                        <p:cTn dur="1" fill="hold">
                                          <p:stCondLst>
                                            <p:cond delay="0"/>
                                          </p:stCondLst>
                                        </p:cTn>
                                        <p:tgtEl>
                                          <p:spTgt spid="79">
                                            <p:txEl>
                                              <p:pRg end="1" st="1"/>
                                            </p:txEl>
                                          </p:spTgt>
                                        </p:tgtEl>
                                        <p:attrNameLst>
                                          <p:attrName>style.visibility</p:attrName>
                                        </p:attrNameLst>
                                      </p:cBhvr>
                                      <p:to>
                                        <p:strVal val="visible"/>
                                      </p:to>
                                    </p:set>
                                    <p:animEffect filter="fade" transition="in">
                                      <p:cBhvr>
                                        <p:cTn dur="1900"/>
                                        <p:tgtEl>
                                          <p:spTgt spid="79">
                                            <p:txEl>
                                              <p:pRg end="1" st="1"/>
                                            </p:txEl>
                                          </p:spTgt>
                                        </p:tgtEl>
                                      </p:cBhvr>
                                    </p:animEffect>
                                  </p:childTnLst>
                                </p:cTn>
                              </p:par>
                            </p:childTnLst>
                          </p:cTn>
                        </p:par>
                        <p:par>
                          <p:cTn fill="hold">
                            <p:stCondLst>
                              <p:cond delay="3800"/>
                            </p:stCondLst>
                            <p:childTnLst>
                              <p:par>
                                <p:cTn fill="hold" nodeType="afterEffect" presetClass="entr" presetID="10" presetSubtype="0">
                                  <p:stCondLst>
                                    <p:cond delay="0"/>
                                  </p:stCondLst>
                                  <p:childTnLst>
                                    <p:set>
                                      <p:cBhvr>
                                        <p:cTn dur="1" fill="hold">
                                          <p:stCondLst>
                                            <p:cond delay="0"/>
                                          </p:stCondLst>
                                        </p:cTn>
                                        <p:tgtEl>
                                          <p:spTgt spid="79">
                                            <p:txEl>
                                              <p:pRg end="2" st="2"/>
                                            </p:txEl>
                                          </p:spTgt>
                                        </p:tgtEl>
                                        <p:attrNameLst>
                                          <p:attrName>style.visibility</p:attrName>
                                        </p:attrNameLst>
                                      </p:cBhvr>
                                      <p:to>
                                        <p:strVal val="visible"/>
                                      </p:to>
                                    </p:set>
                                    <p:animEffect filter="fade" transition="in">
                                      <p:cBhvr>
                                        <p:cTn dur="1900"/>
                                        <p:tgtEl>
                                          <p:spTgt spid="7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title"/>
          </p:nvPr>
        </p:nvSpPr>
        <p:spPr>
          <a:xfrm>
            <a:off x="457200" y="205978"/>
            <a:ext cx="8229600" cy="857400"/>
          </a:xfrm>
          <a:prstGeom prst="rect">
            <a:avLst/>
          </a:prstGeom>
          <a:noFill/>
          <a:ln>
            <a:noFill/>
          </a:ln>
        </p:spPr>
        <p:txBody>
          <a:bodyPr anchorCtr="0" anchor="t" bIns="34275" lIns="68575" rIns="68575" tIns="34275">
            <a:noAutofit/>
          </a:bodyPr>
          <a:lstStyle/>
          <a:p>
            <a:pPr indent="0" lvl="0" marL="0" marR="0" rtl="0" algn="l">
              <a:spcBef>
                <a:spcPts val="0"/>
              </a:spcBef>
              <a:buClr>
                <a:schemeClr val="lt2"/>
              </a:buClr>
              <a:buSzPct val="25000"/>
              <a:buFont typeface="Questrial"/>
              <a:buNone/>
            </a:pPr>
            <a:r>
              <a:rPr b="0" baseline="0" i="0" lang="en" u="none" cap="none" strike="noStrike">
                <a:solidFill>
                  <a:srgbClr val="FFFFFF"/>
                </a:solidFill>
              </a:rPr>
              <a:t>Body Capacitance </a:t>
            </a:r>
          </a:p>
        </p:txBody>
      </p:sp>
      <p:sp>
        <p:nvSpPr>
          <p:cNvPr id="87" name="Shape 87"/>
          <p:cNvSpPr txBox="1"/>
          <p:nvPr>
            <p:ph idx="1" type="body"/>
          </p:nvPr>
        </p:nvSpPr>
        <p:spPr>
          <a:xfrm>
            <a:off x="457200" y="1200150"/>
            <a:ext cx="8229600" cy="3725699"/>
          </a:xfrm>
          <a:prstGeom prst="rect">
            <a:avLst/>
          </a:prstGeom>
          <a:noFill/>
          <a:ln>
            <a:noFill/>
          </a:ln>
        </p:spPr>
        <p:txBody>
          <a:bodyPr anchorCtr="0" anchor="t" bIns="34275" lIns="68575" rIns="68575" tIns="34275">
            <a:noAutofit/>
          </a:bodyPr>
          <a:lstStyle/>
          <a:p>
            <a:pPr indent="-381000" lvl="0" marL="457200" rtl="0">
              <a:spcBef>
                <a:spcPts val="800"/>
              </a:spcBef>
              <a:buClr>
                <a:srgbClr val="434343"/>
              </a:buClr>
              <a:buSzPct val="100000"/>
              <a:buFont typeface="Arial"/>
              <a:buChar char="●"/>
            </a:pPr>
            <a:r>
              <a:rPr lang="en" sz="2400">
                <a:solidFill>
                  <a:srgbClr val="434343"/>
                </a:solidFill>
              </a:rPr>
              <a:t>Sources of body capacitance: </a:t>
            </a:r>
          </a:p>
          <a:p>
            <a:pPr indent="-381000" lvl="1" marL="914400" rtl="0">
              <a:spcBef>
                <a:spcPts val="800"/>
              </a:spcBef>
              <a:buClr>
                <a:srgbClr val="434343"/>
              </a:buClr>
              <a:buSzPct val="80000"/>
              <a:buFont typeface="Courier New"/>
              <a:buChar char="o"/>
            </a:pPr>
            <a:r>
              <a:rPr lang="en">
                <a:solidFill>
                  <a:srgbClr val="434343"/>
                </a:solidFill>
              </a:rPr>
              <a:t>Probes</a:t>
            </a:r>
          </a:p>
          <a:p>
            <a:pPr indent="-381000" lvl="1" marL="914400" rtl="0">
              <a:spcBef>
                <a:spcPts val="800"/>
              </a:spcBef>
              <a:buClr>
                <a:srgbClr val="434343"/>
              </a:buClr>
              <a:buSzPct val="80000"/>
              <a:buFont typeface="Courier New"/>
              <a:buChar char="o"/>
            </a:pPr>
            <a:r>
              <a:rPr lang="en">
                <a:solidFill>
                  <a:srgbClr val="434343"/>
                </a:solidFill>
              </a:rPr>
              <a:t>Plates</a:t>
            </a:r>
          </a:p>
          <a:p>
            <a:pPr indent="-381000" lvl="1" marL="914400" rtl="0">
              <a:spcBef>
                <a:spcPts val="800"/>
              </a:spcBef>
              <a:buClr>
                <a:srgbClr val="434343"/>
              </a:buClr>
              <a:buSzPct val="80000"/>
              <a:buFont typeface="Courier New"/>
              <a:buChar char="o"/>
            </a:pPr>
            <a:r>
              <a:rPr lang="en">
                <a:solidFill>
                  <a:srgbClr val="434343"/>
                </a:solidFill>
              </a:rPr>
              <a:t>Frame</a:t>
            </a:r>
          </a:p>
          <a:p>
            <a:pPr indent="0" lvl="0" marL="457200" rtl="0">
              <a:spcBef>
                <a:spcPts val="800"/>
              </a:spcBef>
              <a:buNone/>
            </a:pPr>
            <a:r>
              <a:t/>
            </a:r>
            <a:endParaRPr>
              <a:solidFill>
                <a:srgbClr val="434343"/>
              </a:solidFill>
            </a:endParaRPr>
          </a:p>
          <a:p>
            <a:pPr indent="-381000" lvl="0" marL="457200" rtl="0">
              <a:spcBef>
                <a:spcPts val="800"/>
              </a:spcBef>
              <a:buClr>
                <a:srgbClr val="434343"/>
              </a:buClr>
              <a:buSzPct val="100000"/>
              <a:buFont typeface="Arial"/>
              <a:buChar char="●"/>
            </a:pPr>
            <a:r>
              <a:rPr lang="en" sz="2400">
                <a:solidFill>
                  <a:srgbClr val="434343"/>
                </a:solidFill>
              </a:rPr>
              <a:t>Accounts for a </a:t>
            </a:r>
            <a:r>
              <a:rPr b="1" lang="en" sz="2400">
                <a:solidFill>
                  <a:srgbClr val="434343"/>
                </a:solidFill>
              </a:rPr>
              <a:t>small </a:t>
            </a:r>
            <a:r>
              <a:rPr lang="en" sz="2400">
                <a:solidFill>
                  <a:srgbClr val="434343"/>
                </a:solidFill>
              </a:rPr>
              <a:t>error</a:t>
            </a:r>
          </a:p>
          <a:p>
            <a:pPr indent="0" lvl="0" marL="457200" rtl="0">
              <a:spcBef>
                <a:spcPts val="800"/>
              </a:spcBef>
              <a:buNone/>
            </a:pPr>
            <a:r>
              <a:t/>
            </a:r>
            <a:endParaRPr>
              <a:solidFill>
                <a:srgbClr val="434343"/>
              </a:solidFill>
            </a:endParaRPr>
          </a:p>
          <a:p>
            <a:pPr indent="-381000" lvl="0" marL="457200" marR="0" rtl="0" algn="l">
              <a:spcBef>
                <a:spcPts val="0"/>
              </a:spcBef>
              <a:spcAft>
                <a:spcPts val="0"/>
              </a:spcAft>
              <a:buClr>
                <a:srgbClr val="434343"/>
              </a:buClr>
              <a:buSzPct val="100000"/>
              <a:buFont typeface="Arial"/>
              <a:buChar char="●"/>
            </a:pPr>
            <a:r>
              <a:rPr b="0" baseline="0" i="0" lang="en" sz="2400" u="none" cap="none" strike="noStrike">
                <a:solidFill>
                  <a:srgbClr val="434343"/>
                </a:solidFill>
              </a:rPr>
              <a:t>Found by</a:t>
            </a:r>
            <a:r>
              <a:rPr lang="en" sz="2400">
                <a:solidFill>
                  <a:srgbClr val="434343"/>
                </a:solidFill>
              </a:rPr>
              <a:t> separating the plates by a very large distance</a:t>
            </a:r>
          </a:p>
        </p:txBody>
      </p:sp>
      <p:sp>
        <p:nvSpPr>
          <p:cNvPr id="88" name="Shape 88"/>
          <p:cNvSpPr txBox="1"/>
          <p:nvPr/>
        </p:nvSpPr>
        <p:spPr>
          <a:xfrm>
            <a:off x="5508575" y="2177250"/>
            <a:ext cx="2429400" cy="789000"/>
          </a:xfrm>
          <a:prstGeom prst="rect">
            <a:avLst/>
          </a:prstGeom>
          <a:noFill/>
          <a:ln>
            <a:noFill/>
          </a:ln>
        </p:spPr>
        <p:txBody>
          <a:bodyPr anchorCtr="0" anchor="t" bIns="91425" lIns="91425" rIns="91425" tIns="91425">
            <a:noAutofit/>
          </a:bodyPr>
          <a:lstStyle/>
          <a:p>
            <a:pPr lvl="0" rtl="0">
              <a:spcBef>
                <a:spcPts val="0"/>
              </a:spcBef>
              <a:buNone/>
            </a:pPr>
            <a:r>
              <a:rPr lang="en" sz="3600">
                <a:solidFill>
                  <a:srgbClr val="434343"/>
                </a:solidFill>
                <a:latin typeface="Georgia"/>
                <a:ea typeface="Georgia"/>
                <a:cs typeface="Georgia"/>
                <a:sym typeface="Georgia"/>
              </a:rPr>
              <a:t>C = ε</a:t>
            </a:r>
            <a:r>
              <a:rPr baseline="-25000" lang="en" sz="3600">
                <a:solidFill>
                  <a:srgbClr val="434343"/>
                </a:solidFill>
                <a:latin typeface="Georgia"/>
                <a:ea typeface="Georgia"/>
                <a:cs typeface="Georgia"/>
                <a:sym typeface="Georgia"/>
              </a:rPr>
              <a:t>0</a:t>
            </a:r>
            <a:r>
              <a:rPr lang="en" sz="3600">
                <a:solidFill>
                  <a:srgbClr val="434343"/>
                </a:solidFill>
                <a:latin typeface="Georgia"/>
                <a:ea typeface="Georgia"/>
                <a:cs typeface="Georgia"/>
                <a:sym typeface="Georgia"/>
              </a:rPr>
              <a:t>A / d</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type="title"/>
          </p:nvPr>
        </p:nvSpPr>
        <p:spPr>
          <a:xfrm>
            <a:off x="457200" y="205978"/>
            <a:ext cx="8229600" cy="857400"/>
          </a:xfrm>
          <a:prstGeom prst="rect">
            <a:avLst/>
          </a:prstGeom>
          <a:noFill/>
          <a:ln>
            <a:noFill/>
          </a:ln>
        </p:spPr>
        <p:txBody>
          <a:bodyPr anchorCtr="0" anchor="t" bIns="34275" lIns="68575" rIns="68575" tIns="34275">
            <a:noAutofit/>
          </a:bodyPr>
          <a:lstStyle/>
          <a:p>
            <a:pPr indent="0" lvl="0" marL="0" marR="0" rtl="0" algn="l">
              <a:spcBef>
                <a:spcPts val="0"/>
              </a:spcBef>
              <a:buClr>
                <a:schemeClr val="lt2"/>
              </a:buClr>
              <a:buSzPct val="25000"/>
              <a:buFont typeface="Questrial"/>
              <a:buNone/>
            </a:pPr>
            <a:r>
              <a:rPr b="0" baseline="0" i="0" lang="en" u="none" cap="none" strike="noStrike">
                <a:solidFill>
                  <a:srgbClr val="FFFFFF"/>
                </a:solidFill>
              </a:rPr>
              <a:t>Edge Effects</a:t>
            </a:r>
          </a:p>
        </p:txBody>
      </p:sp>
      <p:sp>
        <p:nvSpPr>
          <p:cNvPr id="94" name="Shape 94"/>
          <p:cNvSpPr txBox="1"/>
          <p:nvPr>
            <p:ph idx="1" type="body"/>
          </p:nvPr>
        </p:nvSpPr>
        <p:spPr>
          <a:xfrm>
            <a:off x="4521300" y="1419476"/>
            <a:ext cx="4165499" cy="3395100"/>
          </a:xfrm>
          <a:prstGeom prst="rect">
            <a:avLst/>
          </a:prstGeom>
          <a:noFill/>
          <a:ln>
            <a:noFill/>
          </a:ln>
        </p:spPr>
        <p:txBody>
          <a:bodyPr anchorCtr="0" anchor="t" bIns="34275" lIns="68575" rIns="68575" tIns="34275">
            <a:noAutofit/>
          </a:bodyPr>
          <a:lstStyle/>
          <a:p>
            <a:pPr lvl="0" marR="0" rtl="0" algn="l">
              <a:spcBef>
                <a:spcPts val="0"/>
              </a:spcBef>
              <a:spcAft>
                <a:spcPts val="0"/>
              </a:spcAft>
              <a:buNone/>
            </a:pPr>
            <a:r>
              <a:rPr lang="en" sz="2400">
                <a:solidFill>
                  <a:srgbClr val="434343"/>
                </a:solidFill>
              </a:rPr>
              <a:t>Charge collects more around the edges</a:t>
            </a:r>
          </a:p>
          <a:p>
            <a:pPr indent="0" lvl="0" marL="0" marR="0" rtl="0" algn="l">
              <a:spcBef>
                <a:spcPts val="800"/>
              </a:spcBef>
              <a:spcAft>
                <a:spcPts val="0"/>
              </a:spcAft>
              <a:buNone/>
            </a:pPr>
            <a:r>
              <a:t/>
            </a:r>
            <a:endParaRPr sz="2400">
              <a:solidFill>
                <a:srgbClr val="434343"/>
              </a:solidFill>
            </a:endParaRPr>
          </a:p>
          <a:p>
            <a:pPr indent="0" marL="0" marR="0" rtl="0" algn="l">
              <a:spcBef>
                <a:spcPts val="800"/>
              </a:spcBef>
              <a:spcAft>
                <a:spcPts val="0"/>
              </a:spcAft>
              <a:buNone/>
            </a:pPr>
            <a:r>
              <a:rPr lang="en" sz="2400">
                <a:solidFill>
                  <a:srgbClr val="434343"/>
                </a:solidFill>
              </a:rPr>
              <a:t>Approximated using a formula for disk capacitors</a:t>
            </a:r>
          </a:p>
          <a:p>
            <a:pPr indent="0" marL="0" marR="0" rtl="0" algn="l">
              <a:spcBef>
                <a:spcPts val="800"/>
              </a:spcBef>
              <a:spcAft>
                <a:spcPts val="0"/>
              </a:spcAft>
              <a:buNone/>
            </a:pPr>
            <a:r>
              <a:t/>
            </a:r>
            <a:endParaRPr sz="2400">
              <a:solidFill>
                <a:srgbClr val="434343"/>
              </a:solidFill>
            </a:endParaRPr>
          </a:p>
          <a:p>
            <a:pPr indent="0" lvl="0" marL="0" marR="0" rtl="0" algn="l">
              <a:spcBef>
                <a:spcPts val="800"/>
              </a:spcBef>
              <a:spcAft>
                <a:spcPts val="0"/>
              </a:spcAft>
              <a:buNone/>
            </a:pPr>
            <a:r>
              <a:rPr lang="en" sz="2400">
                <a:solidFill>
                  <a:srgbClr val="434343"/>
                </a:solidFill>
              </a:rPr>
              <a:t>Increases capacitance by a multiplier of α</a:t>
            </a:r>
          </a:p>
        </p:txBody>
      </p:sp>
      <p:grpSp>
        <p:nvGrpSpPr>
          <p:cNvPr id="95" name="Shape 95"/>
          <p:cNvGrpSpPr/>
          <p:nvPr/>
        </p:nvGrpSpPr>
        <p:grpSpPr>
          <a:xfrm>
            <a:off x="457175" y="1827453"/>
            <a:ext cx="3346189" cy="1188476"/>
            <a:chOff x="457175" y="1827453"/>
            <a:chExt cx="3346189" cy="1188476"/>
          </a:xfrm>
        </p:grpSpPr>
        <p:sp>
          <p:nvSpPr>
            <p:cNvPr id="96" name="Shape 96"/>
            <p:cNvSpPr/>
            <p:nvPr/>
          </p:nvSpPr>
          <p:spPr>
            <a:xfrm>
              <a:off x="726487" y="1827453"/>
              <a:ext cx="2807699" cy="124200"/>
            </a:xfrm>
            <a:prstGeom prst="rect">
              <a:avLst/>
            </a:prstGeom>
            <a:solidFill>
              <a:schemeClr val="lt2"/>
            </a:solidFill>
            <a:ln cap="flat" cmpd="sng" w="9525">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7" name="Shape 97"/>
            <p:cNvSpPr/>
            <p:nvPr/>
          </p:nvSpPr>
          <p:spPr>
            <a:xfrm>
              <a:off x="726487" y="2891730"/>
              <a:ext cx="2807699" cy="124200"/>
            </a:xfrm>
            <a:prstGeom prst="rect">
              <a:avLst/>
            </a:prstGeom>
            <a:solidFill>
              <a:schemeClr val="lt2"/>
            </a:solidFill>
            <a:ln cap="flat" cmpd="sng" w="9525">
              <a:solidFill>
                <a:srgbClr val="434343"/>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cxnSp>
          <p:nvCxnSpPr>
            <p:cNvPr id="98" name="Shape 98"/>
            <p:cNvCxnSpPr>
              <a:stCxn id="96" idx="2"/>
              <a:endCxn id="97" idx="0"/>
            </p:cNvCxnSpPr>
            <p:nvPr/>
          </p:nvCxnSpPr>
          <p:spPr>
            <a:xfrm>
              <a:off x="2130337" y="1951653"/>
              <a:ext cx="0" cy="940200"/>
            </a:xfrm>
            <a:prstGeom prst="straightConnector1">
              <a:avLst/>
            </a:prstGeom>
            <a:noFill/>
            <a:ln cap="flat" cmpd="sng" w="19050">
              <a:solidFill>
                <a:srgbClr val="434343"/>
              </a:solidFill>
              <a:prstDash val="solid"/>
              <a:round/>
              <a:headEnd len="lg" w="lg" type="none"/>
              <a:tailEnd len="lg" w="lg" type="triangle"/>
            </a:ln>
          </p:spPr>
        </p:cxnSp>
        <p:cxnSp>
          <p:nvCxnSpPr>
            <p:cNvPr id="99" name="Shape 99"/>
            <p:cNvCxnSpPr/>
            <p:nvPr/>
          </p:nvCxnSpPr>
          <p:spPr>
            <a:xfrm>
              <a:off x="1655968" y="1951765"/>
              <a:ext cx="0" cy="940200"/>
            </a:xfrm>
            <a:prstGeom prst="straightConnector1">
              <a:avLst/>
            </a:prstGeom>
            <a:noFill/>
            <a:ln cap="flat" cmpd="sng" w="19050">
              <a:solidFill>
                <a:srgbClr val="434343"/>
              </a:solidFill>
              <a:prstDash val="solid"/>
              <a:round/>
              <a:headEnd len="lg" w="lg" type="none"/>
              <a:tailEnd len="lg" w="lg" type="triangle"/>
            </a:ln>
          </p:spPr>
        </p:cxnSp>
        <p:cxnSp>
          <p:nvCxnSpPr>
            <p:cNvPr id="100" name="Shape 100"/>
            <p:cNvCxnSpPr/>
            <p:nvPr/>
          </p:nvCxnSpPr>
          <p:spPr>
            <a:xfrm>
              <a:off x="1181670" y="1951765"/>
              <a:ext cx="0" cy="940200"/>
            </a:xfrm>
            <a:prstGeom prst="straightConnector1">
              <a:avLst/>
            </a:prstGeom>
            <a:noFill/>
            <a:ln cap="flat" cmpd="sng" w="19050">
              <a:solidFill>
                <a:srgbClr val="434343"/>
              </a:solidFill>
              <a:prstDash val="solid"/>
              <a:round/>
              <a:headEnd len="lg" w="lg" type="none"/>
              <a:tailEnd len="lg" w="lg" type="triangle"/>
            </a:ln>
          </p:spPr>
        </p:cxnSp>
        <p:cxnSp>
          <p:nvCxnSpPr>
            <p:cNvPr id="101" name="Shape 101"/>
            <p:cNvCxnSpPr/>
            <p:nvPr/>
          </p:nvCxnSpPr>
          <p:spPr>
            <a:xfrm>
              <a:off x="2625175" y="1951765"/>
              <a:ext cx="0" cy="940200"/>
            </a:xfrm>
            <a:prstGeom prst="straightConnector1">
              <a:avLst/>
            </a:prstGeom>
            <a:noFill/>
            <a:ln cap="flat" cmpd="sng" w="19050">
              <a:solidFill>
                <a:srgbClr val="434343"/>
              </a:solidFill>
              <a:prstDash val="solid"/>
              <a:round/>
              <a:headEnd len="lg" w="lg" type="none"/>
              <a:tailEnd len="lg" w="lg" type="triangle"/>
            </a:ln>
          </p:spPr>
        </p:cxnSp>
        <p:cxnSp>
          <p:nvCxnSpPr>
            <p:cNvPr id="102" name="Shape 102"/>
            <p:cNvCxnSpPr/>
            <p:nvPr/>
          </p:nvCxnSpPr>
          <p:spPr>
            <a:xfrm>
              <a:off x="3099517" y="1951765"/>
              <a:ext cx="0" cy="940200"/>
            </a:xfrm>
            <a:prstGeom prst="straightConnector1">
              <a:avLst/>
            </a:prstGeom>
            <a:noFill/>
            <a:ln cap="flat" cmpd="sng" w="19050">
              <a:solidFill>
                <a:srgbClr val="434343"/>
              </a:solidFill>
              <a:prstDash val="solid"/>
              <a:round/>
              <a:headEnd len="lg" w="lg" type="none"/>
              <a:tailEnd len="lg" w="lg" type="triangle"/>
            </a:ln>
          </p:spPr>
        </p:cxnSp>
        <p:sp>
          <p:nvSpPr>
            <p:cNvPr id="103" name="Shape 103"/>
            <p:cNvSpPr/>
            <p:nvPr/>
          </p:nvSpPr>
          <p:spPr>
            <a:xfrm>
              <a:off x="3390521" y="1951765"/>
              <a:ext cx="412843" cy="940063"/>
            </a:xfrm>
            <a:custGeom>
              <a:pathLst>
                <a:path extrusionOk="0" h="78914" w="27909">
                  <a:moveTo>
                    <a:pt x="0" y="0"/>
                  </a:moveTo>
                  <a:cubicBezTo>
                    <a:pt x="2035" y="1331"/>
                    <a:pt x="8377" y="4463"/>
                    <a:pt x="12213" y="7986"/>
                  </a:cubicBezTo>
                  <a:cubicBezTo>
                    <a:pt x="16049" y="11509"/>
                    <a:pt x="20432" y="15266"/>
                    <a:pt x="23016" y="21138"/>
                  </a:cubicBezTo>
                  <a:cubicBezTo>
                    <a:pt x="25599" y="27009"/>
                    <a:pt x="27321" y="36873"/>
                    <a:pt x="27713" y="43215"/>
                  </a:cubicBezTo>
                  <a:cubicBezTo>
                    <a:pt x="28104" y="49556"/>
                    <a:pt x="27243" y="54332"/>
                    <a:pt x="25365" y="59186"/>
                  </a:cubicBezTo>
                  <a:cubicBezTo>
                    <a:pt x="23486" y="64039"/>
                    <a:pt x="19336" y="69050"/>
                    <a:pt x="16440" y="72338"/>
                  </a:cubicBezTo>
                  <a:cubicBezTo>
                    <a:pt x="13543" y="75626"/>
                    <a:pt x="9394" y="77818"/>
                    <a:pt x="7985" y="78914"/>
                  </a:cubicBezTo>
                </a:path>
              </a:pathLst>
            </a:custGeom>
            <a:noFill/>
            <a:ln cap="flat" cmpd="sng" w="19050">
              <a:solidFill>
                <a:srgbClr val="FF0000"/>
              </a:solidFill>
              <a:prstDash val="solid"/>
              <a:round/>
              <a:headEnd len="lg" w="lg" type="none"/>
              <a:tailEnd len="lg" w="lg" type="triangle"/>
            </a:ln>
          </p:spPr>
        </p:sp>
        <p:sp>
          <p:nvSpPr>
            <p:cNvPr id="104" name="Shape 104"/>
            <p:cNvSpPr/>
            <p:nvPr/>
          </p:nvSpPr>
          <p:spPr>
            <a:xfrm flipH="1">
              <a:off x="457175" y="1951765"/>
              <a:ext cx="412843" cy="940063"/>
            </a:xfrm>
            <a:custGeom>
              <a:pathLst>
                <a:path extrusionOk="0" h="78914" w="27909">
                  <a:moveTo>
                    <a:pt x="0" y="0"/>
                  </a:moveTo>
                  <a:cubicBezTo>
                    <a:pt x="2035" y="1331"/>
                    <a:pt x="8377" y="4463"/>
                    <a:pt x="12213" y="7986"/>
                  </a:cubicBezTo>
                  <a:cubicBezTo>
                    <a:pt x="16049" y="11509"/>
                    <a:pt x="20432" y="15266"/>
                    <a:pt x="23016" y="21138"/>
                  </a:cubicBezTo>
                  <a:cubicBezTo>
                    <a:pt x="25599" y="27009"/>
                    <a:pt x="27321" y="36873"/>
                    <a:pt x="27713" y="43215"/>
                  </a:cubicBezTo>
                  <a:cubicBezTo>
                    <a:pt x="28104" y="49556"/>
                    <a:pt x="27243" y="54332"/>
                    <a:pt x="25365" y="59186"/>
                  </a:cubicBezTo>
                  <a:cubicBezTo>
                    <a:pt x="23486" y="64039"/>
                    <a:pt x="19336" y="69050"/>
                    <a:pt x="16440" y="72338"/>
                  </a:cubicBezTo>
                  <a:cubicBezTo>
                    <a:pt x="13543" y="75626"/>
                    <a:pt x="9394" y="77818"/>
                    <a:pt x="7985" y="78914"/>
                  </a:cubicBezTo>
                </a:path>
              </a:pathLst>
            </a:custGeom>
            <a:noFill/>
            <a:ln cap="flat" cmpd="sng" w="19050">
              <a:solidFill>
                <a:srgbClr val="FF0000"/>
              </a:solidFill>
              <a:prstDash val="solid"/>
              <a:round/>
              <a:headEnd len="lg" w="lg" type="none"/>
              <a:tailEnd len="lg" w="lg" type="triangle"/>
            </a:ln>
          </p:spPr>
        </p:sp>
      </p:grpSp>
      <p:sp>
        <p:nvSpPr>
          <p:cNvPr id="105" name="Shape 105"/>
          <p:cNvSpPr txBox="1"/>
          <p:nvPr/>
        </p:nvSpPr>
        <p:spPr>
          <a:xfrm>
            <a:off x="457175" y="3701725"/>
            <a:ext cx="3346199" cy="789000"/>
          </a:xfrm>
          <a:prstGeom prst="rect">
            <a:avLst/>
          </a:prstGeom>
          <a:noFill/>
          <a:ln>
            <a:noFill/>
          </a:ln>
        </p:spPr>
        <p:txBody>
          <a:bodyPr anchorCtr="0" anchor="t" bIns="91425" lIns="91425" rIns="91425" tIns="91425">
            <a:noAutofit/>
          </a:bodyPr>
          <a:lstStyle/>
          <a:p>
            <a:pPr algn="ctr">
              <a:spcBef>
                <a:spcPts val="0"/>
              </a:spcBef>
              <a:buNone/>
            </a:pPr>
            <a:r>
              <a:rPr lang="en" sz="3000">
                <a:solidFill>
                  <a:srgbClr val="434343"/>
                </a:solidFill>
              </a:rPr>
              <a:t>α = 1 + 2.367b</a:t>
            </a:r>
            <a:r>
              <a:rPr baseline="30000" lang="en" sz="3000">
                <a:solidFill>
                  <a:srgbClr val="434343"/>
                </a:solidFill>
              </a:rPr>
              <a:t>0.867</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ph type="title"/>
          </p:nvPr>
        </p:nvSpPr>
        <p:spPr>
          <a:xfrm>
            <a:off x="457200" y="205978"/>
            <a:ext cx="8229600" cy="857400"/>
          </a:xfrm>
          <a:prstGeom prst="rect">
            <a:avLst/>
          </a:prstGeom>
          <a:noFill/>
          <a:ln>
            <a:noFill/>
          </a:ln>
        </p:spPr>
        <p:txBody>
          <a:bodyPr anchorCtr="0" anchor="t" bIns="34275" lIns="68575" rIns="68575" tIns="34275">
            <a:noAutofit/>
          </a:bodyPr>
          <a:lstStyle/>
          <a:p>
            <a:pPr indent="0" lvl="0" marL="0" marR="0" rtl="0" algn="l">
              <a:spcBef>
                <a:spcPts val="0"/>
              </a:spcBef>
              <a:buClr>
                <a:schemeClr val="lt2"/>
              </a:buClr>
              <a:buSzPct val="25000"/>
              <a:buFont typeface="Questrial"/>
              <a:buNone/>
            </a:pPr>
            <a:r>
              <a:rPr b="0" baseline="0" i="0" lang="en" u="none" cap="none" strike="noStrike">
                <a:solidFill>
                  <a:srgbClr val="FFFFFF"/>
                </a:solidFill>
              </a:rPr>
              <a:t>Tilt Effects</a:t>
            </a:r>
          </a:p>
        </p:txBody>
      </p:sp>
      <p:grpSp>
        <p:nvGrpSpPr>
          <p:cNvPr id="111" name="Shape 111"/>
          <p:cNvGrpSpPr/>
          <p:nvPr/>
        </p:nvGrpSpPr>
        <p:grpSpPr>
          <a:xfrm>
            <a:off x="1675955" y="2132824"/>
            <a:ext cx="2113081" cy="787631"/>
            <a:chOff x="1341275" y="3271300"/>
            <a:chExt cx="2011500" cy="594124"/>
          </a:xfrm>
        </p:grpSpPr>
        <p:sp>
          <p:nvSpPr>
            <p:cNvPr id="112" name="Shape 112"/>
            <p:cNvSpPr/>
            <p:nvPr/>
          </p:nvSpPr>
          <p:spPr>
            <a:xfrm>
              <a:off x="1341275" y="3696525"/>
              <a:ext cx="2011499" cy="168899"/>
            </a:xfrm>
            <a:prstGeom prst="rect">
              <a:avLst/>
            </a:prstGeom>
            <a:solidFill>
              <a:srgbClr val="434343"/>
            </a:solidFill>
            <a:ln cap="rnd" cmpd="sng" w="19050">
              <a:solidFill>
                <a:srgbClr val="434343"/>
              </a:solidFill>
              <a:prstDash val="solid"/>
              <a:round/>
              <a:headEnd len="med" w="med" type="none"/>
              <a:tailEnd len="med" w="med" type="none"/>
            </a:ln>
          </p:spPr>
          <p:txBody>
            <a:bodyPr anchorCtr="0" anchor="ctr" bIns="34275" lIns="68575" rIns="68575" tIns="34275">
              <a:noAutofit/>
            </a:bodyPr>
            <a:lstStyle/>
            <a:p>
              <a:pPr indent="0" lvl="0" marL="0" marR="0" rtl="0" algn="ctr">
                <a:spcBef>
                  <a:spcPts val="0"/>
                </a:spcBef>
                <a:buNone/>
              </a:pPr>
              <a:r>
                <a:t/>
              </a:r>
              <a:endParaRPr b="0" baseline="0" i="0" sz="1400" u="none" cap="none" strike="noStrike">
                <a:latin typeface="Questrial"/>
                <a:ea typeface="Questrial"/>
                <a:cs typeface="Questrial"/>
                <a:sym typeface="Questrial"/>
              </a:endParaRPr>
            </a:p>
          </p:txBody>
        </p:sp>
        <p:sp>
          <p:nvSpPr>
            <p:cNvPr id="113" name="Shape 113"/>
            <p:cNvSpPr/>
            <p:nvPr/>
          </p:nvSpPr>
          <p:spPr>
            <a:xfrm>
              <a:off x="1341275" y="3271300"/>
              <a:ext cx="2011499" cy="168899"/>
            </a:xfrm>
            <a:prstGeom prst="rect">
              <a:avLst/>
            </a:prstGeom>
            <a:solidFill>
              <a:srgbClr val="434343"/>
            </a:solidFill>
            <a:ln cap="rnd" cmpd="sng" w="19050">
              <a:solidFill>
                <a:srgbClr val="434343"/>
              </a:solidFill>
              <a:prstDash val="solid"/>
              <a:round/>
              <a:headEnd len="med" w="med" type="none"/>
              <a:tailEnd len="med" w="med" type="none"/>
            </a:ln>
          </p:spPr>
          <p:txBody>
            <a:bodyPr anchorCtr="0" anchor="ctr" bIns="34275" lIns="68575" rIns="68575" tIns="34275">
              <a:noAutofit/>
            </a:bodyPr>
            <a:lstStyle/>
            <a:p>
              <a:pPr indent="0" lvl="0" marL="0" marR="0" rtl="0" algn="ctr">
                <a:spcBef>
                  <a:spcPts val="0"/>
                </a:spcBef>
                <a:buNone/>
              </a:pPr>
              <a:r>
                <a:t/>
              </a:r>
              <a:endParaRPr b="0" baseline="0" i="0" sz="1400" u="none" cap="none" strike="noStrike">
                <a:latin typeface="Questrial"/>
                <a:ea typeface="Questrial"/>
                <a:cs typeface="Questrial"/>
                <a:sym typeface="Questrial"/>
              </a:endParaRPr>
            </a:p>
          </p:txBody>
        </p:sp>
      </p:grpSp>
      <p:sp>
        <p:nvSpPr>
          <p:cNvPr id="114" name="Shape 114"/>
          <p:cNvSpPr txBox="1"/>
          <p:nvPr/>
        </p:nvSpPr>
        <p:spPr>
          <a:xfrm>
            <a:off x="2015946" y="2910537"/>
            <a:ext cx="1432800" cy="364800"/>
          </a:xfrm>
          <a:prstGeom prst="rect">
            <a:avLst/>
          </a:prstGeom>
          <a:noFill/>
          <a:ln>
            <a:noFill/>
          </a:ln>
        </p:spPr>
        <p:txBody>
          <a:bodyPr anchorCtr="0" anchor="t" bIns="34275" lIns="68575" rIns="68575" tIns="34275">
            <a:noAutofit/>
          </a:bodyPr>
          <a:lstStyle/>
          <a:p>
            <a:pPr indent="0" lvl="0" marL="0" marR="0" rtl="0" algn="ctr">
              <a:spcBef>
                <a:spcPts val="0"/>
              </a:spcBef>
              <a:buSzPct val="25000"/>
              <a:buNone/>
            </a:pPr>
            <a:r>
              <a:rPr b="0" baseline="0" i="0" lang="en" sz="1400" u="none" cap="none" strike="noStrike">
                <a:latin typeface="Questrial"/>
                <a:ea typeface="Questrial"/>
                <a:cs typeface="Questrial"/>
                <a:sym typeface="Questrial"/>
              </a:rPr>
              <a:t>Ideal</a:t>
            </a:r>
          </a:p>
        </p:txBody>
      </p:sp>
      <p:sp>
        <p:nvSpPr>
          <p:cNvPr id="115" name="Shape 115"/>
          <p:cNvSpPr txBox="1"/>
          <p:nvPr/>
        </p:nvSpPr>
        <p:spPr>
          <a:xfrm>
            <a:off x="5695107" y="2920296"/>
            <a:ext cx="1432800" cy="345299"/>
          </a:xfrm>
          <a:prstGeom prst="rect">
            <a:avLst/>
          </a:prstGeom>
          <a:noFill/>
          <a:ln>
            <a:noFill/>
          </a:ln>
        </p:spPr>
        <p:txBody>
          <a:bodyPr anchorCtr="0" anchor="t" bIns="34275" lIns="68575" rIns="68575" tIns="34275">
            <a:noAutofit/>
          </a:bodyPr>
          <a:lstStyle/>
          <a:p>
            <a:pPr indent="0" lvl="0" marL="0" marR="0" rtl="0" algn="ctr">
              <a:spcBef>
                <a:spcPts val="0"/>
              </a:spcBef>
              <a:buSzPct val="25000"/>
              <a:buNone/>
            </a:pPr>
            <a:r>
              <a:rPr lang="en">
                <a:latin typeface="Questrial"/>
                <a:ea typeface="Questrial"/>
                <a:cs typeface="Questrial"/>
                <a:sym typeface="Questrial"/>
              </a:rPr>
              <a:t>Real</a:t>
            </a:r>
          </a:p>
        </p:txBody>
      </p:sp>
      <p:grpSp>
        <p:nvGrpSpPr>
          <p:cNvPr id="116" name="Shape 116"/>
          <p:cNvGrpSpPr/>
          <p:nvPr/>
        </p:nvGrpSpPr>
        <p:grpSpPr>
          <a:xfrm>
            <a:off x="5355199" y="1868397"/>
            <a:ext cx="2113083" cy="1052009"/>
            <a:chOff x="4769012" y="1991274"/>
            <a:chExt cx="1593937" cy="793550"/>
          </a:xfrm>
        </p:grpSpPr>
        <p:sp>
          <p:nvSpPr>
            <p:cNvPr id="117" name="Shape 117"/>
            <p:cNvSpPr/>
            <p:nvPr/>
          </p:nvSpPr>
          <p:spPr>
            <a:xfrm>
              <a:off x="4771150" y="2615925"/>
              <a:ext cx="1591800" cy="168899"/>
            </a:xfrm>
            <a:prstGeom prst="rect">
              <a:avLst/>
            </a:prstGeom>
            <a:solidFill>
              <a:srgbClr val="434343"/>
            </a:solidFill>
            <a:ln cap="rnd" cmpd="sng" w="19050">
              <a:solidFill>
                <a:srgbClr val="434343"/>
              </a:solidFill>
              <a:prstDash val="solid"/>
              <a:round/>
              <a:headEnd len="med" w="med" type="none"/>
              <a:tailEnd len="med" w="med" type="none"/>
            </a:ln>
          </p:spPr>
          <p:txBody>
            <a:bodyPr anchorCtr="0" anchor="ctr" bIns="34275" lIns="68575" rIns="68575" tIns="34275">
              <a:noAutofit/>
            </a:bodyPr>
            <a:lstStyle/>
            <a:p>
              <a:pPr indent="0" lvl="0" marL="0" marR="0" rtl="0" algn="ctr">
                <a:spcBef>
                  <a:spcPts val="0"/>
                </a:spcBef>
                <a:buNone/>
              </a:pPr>
              <a:r>
                <a:t/>
              </a:r>
              <a:endParaRPr b="0" baseline="0" i="0" sz="1400" u="none" cap="none" strike="noStrike">
                <a:latin typeface="Questrial"/>
                <a:ea typeface="Questrial"/>
                <a:cs typeface="Questrial"/>
                <a:sym typeface="Questrial"/>
              </a:endParaRPr>
            </a:p>
          </p:txBody>
        </p:sp>
        <p:sp>
          <p:nvSpPr>
            <p:cNvPr id="118" name="Shape 118"/>
            <p:cNvSpPr/>
            <p:nvPr/>
          </p:nvSpPr>
          <p:spPr>
            <a:xfrm rot="-463222">
              <a:off x="4764656" y="2098026"/>
              <a:ext cx="1590012" cy="168696"/>
            </a:xfrm>
            <a:prstGeom prst="rect">
              <a:avLst/>
            </a:prstGeom>
            <a:solidFill>
              <a:srgbClr val="434343"/>
            </a:solidFill>
            <a:ln cap="rnd" cmpd="sng" w="19050">
              <a:solidFill>
                <a:srgbClr val="434343"/>
              </a:solidFill>
              <a:prstDash val="solid"/>
              <a:round/>
              <a:headEnd len="med" w="med" type="none"/>
              <a:tailEnd len="med" w="med" type="none"/>
            </a:ln>
          </p:spPr>
          <p:txBody>
            <a:bodyPr anchorCtr="0" anchor="ctr" bIns="34275" lIns="68575" rIns="68575" tIns="34275">
              <a:noAutofit/>
            </a:bodyPr>
            <a:lstStyle/>
            <a:p>
              <a:pPr indent="0" lvl="0" marL="0" marR="0" rtl="0" algn="ctr">
                <a:spcBef>
                  <a:spcPts val="0"/>
                </a:spcBef>
                <a:buNone/>
              </a:pPr>
              <a:r>
                <a:t/>
              </a:r>
              <a:endParaRPr b="0" baseline="0" i="0" sz="1400" u="none" cap="none" strike="noStrike">
                <a:latin typeface="Questrial"/>
                <a:ea typeface="Questrial"/>
                <a:cs typeface="Questrial"/>
                <a:sym typeface="Questrial"/>
              </a:endParaRPr>
            </a:p>
          </p:txBody>
        </p:sp>
        <p:cxnSp>
          <p:nvCxnSpPr>
            <p:cNvPr id="119" name="Shape 119"/>
            <p:cNvCxnSpPr/>
            <p:nvPr/>
          </p:nvCxnSpPr>
          <p:spPr>
            <a:xfrm>
              <a:off x="4785750" y="2373475"/>
              <a:ext cx="1562399" cy="0"/>
            </a:xfrm>
            <a:prstGeom prst="straightConnector1">
              <a:avLst/>
            </a:prstGeom>
            <a:noFill/>
            <a:ln cap="flat" cmpd="sng" w="19050">
              <a:solidFill>
                <a:srgbClr val="434343"/>
              </a:solidFill>
              <a:prstDash val="dash"/>
              <a:round/>
              <a:headEnd len="lg" w="lg" type="none"/>
              <a:tailEnd len="lg" w="lg" type="none"/>
            </a:ln>
          </p:spPr>
        </p:cxnSp>
        <p:sp>
          <p:nvSpPr>
            <p:cNvPr id="120" name="Shape 120"/>
            <p:cNvSpPr/>
            <p:nvPr/>
          </p:nvSpPr>
          <p:spPr>
            <a:xfrm>
              <a:off x="5431025" y="2270875"/>
              <a:ext cx="102600" cy="102600"/>
            </a:xfrm>
            <a:prstGeom prst="arc">
              <a:avLst>
                <a:gd fmla="val 18247615" name="adj1"/>
                <a:gd fmla="val 3016109" name="adj2"/>
              </a:avLst>
            </a:pr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pic>
        <p:nvPicPr>
          <p:cNvPr id="121" name="Shape 121"/>
          <p:cNvPicPr preferRelativeResize="0"/>
          <p:nvPr/>
        </p:nvPicPr>
        <p:blipFill rotWithShape="1">
          <a:blip r:embed="rId3">
            <a:alphaModFix amt="90000"/>
          </a:blip>
          <a:srcRect b="18932" l="-1090" r="1090" t="3057"/>
          <a:stretch/>
        </p:blipFill>
        <p:spPr>
          <a:xfrm>
            <a:off x="2574300" y="3639100"/>
            <a:ext cx="3995399" cy="95100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txBox="1"/>
          <p:nvPr>
            <p:ph type="title"/>
          </p:nvPr>
        </p:nvSpPr>
        <p:spPr>
          <a:xfrm>
            <a:off x="457200" y="205978"/>
            <a:ext cx="8229600" cy="857400"/>
          </a:xfrm>
          <a:prstGeom prst="rect">
            <a:avLst/>
          </a:prstGeom>
          <a:noFill/>
          <a:ln>
            <a:noFill/>
          </a:ln>
        </p:spPr>
        <p:txBody>
          <a:bodyPr anchorCtr="0" anchor="t" bIns="34275" lIns="68575" rIns="68575" tIns="34275">
            <a:noAutofit/>
          </a:bodyPr>
          <a:lstStyle/>
          <a:p>
            <a:pPr indent="0" lvl="0" marL="0" marR="0" rtl="0" algn="l">
              <a:spcBef>
                <a:spcPts val="0"/>
              </a:spcBef>
              <a:buClr>
                <a:schemeClr val="lt2"/>
              </a:buClr>
              <a:buSzPct val="25000"/>
              <a:buFont typeface="Questrial"/>
              <a:buNone/>
            </a:pPr>
            <a:r>
              <a:rPr lang="en">
                <a:solidFill>
                  <a:srgbClr val="FFFFFF"/>
                </a:solidFill>
              </a:rPr>
              <a:t>Total Correction</a:t>
            </a:r>
          </a:p>
        </p:txBody>
      </p:sp>
      <p:sp>
        <p:nvSpPr>
          <p:cNvPr id="127" name="Shape 127"/>
          <p:cNvSpPr txBox="1"/>
          <p:nvPr>
            <p:ph idx="1" type="body"/>
          </p:nvPr>
        </p:nvSpPr>
        <p:spPr>
          <a:xfrm>
            <a:off x="1818000" y="2712400"/>
            <a:ext cx="5507999" cy="2365800"/>
          </a:xfrm>
          <a:prstGeom prst="rect">
            <a:avLst/>
          </a:prstGeom>
          <a:noFill/>
          <a:ln>
            <a:noFill/>
          </a:ln>
        </p:spPr>
        <p:txBody>
          <a:bodyPr anchorCtr="0" anchor="t" bIns="34275" lIns="68575" rIns="68575" tIns="34275">
            <a:noAutofit/>
          </a:bodyPr>
          <a:lstStyle/>
          <a:p>
            <a:pPr indent="0" lvl="1" marL="0" marR="0" rtl="0" algn="ctr">
              <a:spcBef>
                <a:spcPts val="800"/>
              </a:spcBef>
              <a:spcAft>
                <a:spcPts val="0"/>
              </a:spcAft>
              <a:buClr>
                <a:srgbClr val="9098C9"/>
              </a:buClr>
              <a:buSzPct val="36666"/>
              <a:buFont typeface="Noto Symbol"/>
              <a:buNone/>
            </a:pPr>
            <a:r>
              <a:rPr lang="en">
                <a:solidFill>
                  <a:srgbClr val="434343"/>
                </a:solidFill>
              </a:rPr>
              <a:t>Tilt effects are large at short distances, but small at long distances</a:t>
            </a:r>
          </a:p>
          <a:p>
            <a:pPr indent="0" lvl="1" marL="0" marR="0" rtl="0" algn="ctr">
              <a:spcBef>
                <a:spcPts val="800"/>
              </a:spcBef>
              <a:spcAft>
                <a:spcPts val="0"/>
              </a:spcAft>
              <a:buClr>
                <a:srgbClr val="9098C9"/>
              </a:buClr>
              <a:buFont typeface="Noto Symbol"/>
              <a:buNone/>
            </a:pPr>
            <a:r>
              <a:t/>
            </a:r>
            <a:endParaRPr>
              <a:solidFill>
                <a:srgbClr val="434343"/>
              </a:solidFill>
            </a:endParaRPr>
          </a:p>
          <a:p>
            <a:pPr lvl="1" rtl="0" algn="ctr">
              <a:spcBef>
                <a:spcPts val="800"/>
              </a:spcBef>
              <a:buClr>
                <a:srgbClr val="9098C9"/>
              </a:buClr>
              <a:buSzPct val="36666"/>
              <a:buFont typeface="Noto Symbol"/>
              <a:buNone/>
            </a:pPr>
            <a:r>
              <a:rPr lang="en">
                <a:solidFill>
                  <a:srgbClr val="434343"/>
                </a:solidFill>
              </a:rPr>
              <a:t>Edge effects are small at short distances, but large at long distances</a:t>
            </a:r>
          </a:p>
          <a:p>
            <a:pPr indent="-177800" lvl="0" marL="254000" marR="0" rtl="0" algn="ctr">
              <a:spcBef>
                <a:spcPts val="800"/>
              </a:spcBef>
              <a:spcAft>
                <a:spcPts val="0"/>
              </a:spcAft>
              <a:buClr>
                <a:srgbClr val="9098C9"/>
              </a:buClr>
              <a:buFont typeface="Noto Symbol"/>
              <a:buNone/>
            </a:pPr>
            <a:r>
              <a:t/>
            </a:r>
            <a:endParaRPr b="0" baseline="0" i="0" sz="2400" u="none" cap="none" strike="noStrike">
              <a:solidFill>
                <a:srgbClr val="434343"/>
              </a:solidFill>
            </a:endParaRPr>
          </a:p>
          <a:p>
            <a:pPr indent="-177800" lvl="0" marL="254000" marR="0" rtl="0" algn="ctr">
              <a:spcBef>
                <a:spcPts val="800"/>
              </a:spcBef>
              <a:spcAft>
                <a:spcPts val="0"/>
              </a:spcAft>
              <a:buClr>
                <a:srgbClr val="9098C9"/>
              </a:buClr>
              <a:buFont typeface="Noto Symbol"/>
              <a:buNone/>
            </a:pPr>
            <a:r>
              <a:t/>
            </a:r>
            <a:endParaRPr b="0" baseline="0" i="0" sz="2400" u="none" cap="none" strike="noStrike">
              <a:solidFill>
                <a:srgbClr val="434343"/>
              </a:solidFill>
            </a:endParaRPr>
          </a:p>
        </p:txBody>
      </p:sp>
      <p:pic>
        <p:nvPicPr>
          <p:cNvPr id="128" name="Shape 128"/>
          <p:cNvPicPr preferRelativeResize="0"/>
          <p:nvPr/>
        </p:nvPicPr>
        <p:blipFill rotWithShape="1">
          <a:blip r:embed="rId3">
            <a:alphaModFix amt="90000"/>
          </a:blip>
          <a:srcRect b="0" l="0" r="0" t="0"/>
          <a:stretch/>
        </p:blipFill>
        <p:spPr>
          <a:xfrm>
            <a:off x="1818000" y="1675061"/>
            <a:ext cx="5507999" cy="7782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x="0" y="0"/>
          <a:ext cx="0" cy="0"/>
          <a:chOff x="0" y="0"/>
          <a:chExt cx="0" cy="0"/>
        </a:xfrm>
      </p:grpSpPr>
      <p:pic>
        <p:nvPicPr>
          <p:cNvPr id="133" name="Shape 133"/>
          <p:cNvPicPr preferRelativeResize="0"/>
          <p:nvPr>
            <p:ph idx="1" type="body"/>
          </p:nvPr>
        </p:nvPicPr>
        <p:blipFill rotWithShape="1">
          <a:blip r:embed="rId3">
            <a:alphaModFix/>
          </a:blip>
          <a:srcRect b="0" l="0" r="0" t="0"/>
          <a:stretch/>
        </p:blipFill>
        <p:spPr>
          <a:xfrm>
            <a:off x="1334799" y="616851"/>
            <a:ext cx="6474299" cy="3909900"/>
          </a:xfrm>
          <a:prstGeom prst="rect">
            <a:avLst/>
          </a:prstGeom>
          <a:noFill/>
          <a:ln cap="flat" cmpd="sng" w="76200">
            <a:solidFill>
              <a:srgbClr val="B7B7B7"/>
            </a:solidFill>
            <a:prstDash val="solid"/>
            <a:round/>
            <a:headEnd len="med" w="med" type="none"/>
            <a:tailEnd len="med" w="med" type="none"/>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a="http://schemas.openxmlformats.org/drawingml/2006/main" xmlns:r="http://schemas.openxmlformats.org/officeDocument/2006/relationships" name="paper-plane">
  <a:themeElements>
    <a:clrScheme name="Custom 354">
      <a:dk1>
        <a:srgbClr val="000000"/>
      </a:dk1>
      <a:lt1>
        <a:srgbClr val="FFFFFF"/>
      </a:lt1>
      <a:dk2>
        <a:srgbClr val="30182B"/>
      </a:dk2>
      <a:lt2>
        <a:srgbClr val="DFDFDF"/>
      </a:lt2>
      <a:accent1>
        <a:srgbClr val="592D50"/>
      </a:accent1>
      <a:accent2>
        <a:srgbClr val="D3A67A"/>
      </a:accent2>
      <a:accent3>
        <a:srgbClr val="45485F"/>
      </a:accent3>
      <a:accent4>
        <a:srgbClr val="6B9756"/>
      </a:accent4>
      <a:accent5>
        <a:srgbClr val="7D576E"/>
      </a:accent5>
      <a:accent6>
        <a:srgbClr val="4C1A23"/>
      </a:accent6>
      <a:hlink>
        <a:srgbClr val="511E3E"/>
      </a:hlink>
      <a:folHlink>
        <a:srgbClr val="9EA0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