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80" r:id="rId4"/>
    <p:sldId id="292" r:id="rId5"/>
    <p:sldId id="257" r:id="rId6"/>
    <p:sldId id="258" r:id="rId7"/>
    <p:sldId id="296" r:id="rId8"/>
    <p:sldId id="279" r:id="rId9"/>
    <p:sldId id="291" r:id="rId10"/>
    <p:sldId id="260" r:id="rId11"/>
    <p:sldId id="293" r:id="rId12"/>
    <p:sldId id="297" r:id="rId13"/>
    <p:sldId id="264" r:id="rId14"/>
    <p:sldId id="282" r:id="rId15"/>
    <p:sldId id="281" r:id="rId16"/>
    <p:sldId id="283" r:id="rId17"/>
    <p:sldId id="284" r:id="rId18"/>
    <p:sldId id="295" r:id="rId19"/>
    <p:sldId id="263" r:id="rId20"/>
    <p:sldId id="267" r:id="rId21"/>
    <p:sldId id="276" r:id="rId22"/>
    <p:sldId id="261" r:id="rId23"/>
    <p:sldId id="275" r:id="rId24"/>
    <p:sldId id="268" r:id="rId25"/>
    <p:sldId id="274" r:id="rId26"/>
    <p:sldId id="273" r:id="rId27"/>
    <p:sldId id="270" r:id="rId28"/>
    <p:sldId id="272" r:id="rId29"/>
    <p:sldId id="285" r:id="rId30"/>
    <p:sldId id="286" r:id="rId31"/>
    <p:sldId id="271" r:id="rId32"/>
    <p:sldId id="287" r:id="rId33"/>
    <p:sldId id="288" r:id="rId34"/>
    <p:sldId id="289" r:id="rId35"/>
    <p:sldId id="294" r:id="rId36"/>
    <p:sldId id="300" r:id="rId37"/>
    <p:sldId id="298" r:id="rId38"/>
    <p:sldId id="299" r:id="rId39"/>
    <p:sldId id="301" r:id="rId40"/>
    <p:sldId id="290" r:id="rId41"/>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660" y="-78"/>
      </p:cViewPr>
      <p:guideLst>
        <p:guide orient="horz" pos="216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F06BF6-FA2E-4783-805E-712146BCC78E}"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88F2D35-EFA8-4C19-90A8-65FCED0A16CF}" type="slidenum">
              <a:rPr lang="en-US"/>
              <a:pPr>
                <a:defRPr/>
              </a:pPr>
              <a:t>‹#›</a:t>
            </a:fld>
            <a:endParaRPr lang="en-US"/>
          </a:p>
        </p:txBody>
      </p:sp>
    </p:spTree>
    <p:extLst>
      <p:ext uri="{BB962C8B-B14F-4D97-AF65-F5344CB8AC3E}">
        <p14:creationId xmlns:p14="http://schemas.microsoft.com/office/powerpoint/2010/main" xmlns="" val="712775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472EC1A-816F-4FD1-B204-B1C6E8F0467A}"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61530D1-41A5-4304-8BDF-8BB74125455A}" type="slidenum">
              <a:rPr lang="en-US"/>
              <a:pPr>
                <a:defRPr/>
              </a:pPr>
              <a:t>‹#›</a:t>
            </a:fld>
            <a:endParaRPr lang="en-US"/>
          </a:p>
        </p:txBody>
      </p:sp>
    </p:spTree>
    <p:extLst>
      <p:ext uri="{BB962C8B-B14F-4D97-AF65-F5344CB8AC3E}">
        <p14:creationId xmlns:p14="http://schemas.microsoft.com/office/powerpoint/2010/main" xmlns="" val="1769235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9A9AE6-5B36-4E11-9A60-6D6E27267717}"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DB7134-BC84-4281-A81C-C2D9B911D103}" type="slidenum">
              <a:rPr lang="en-US"/>
              <a:pPr>
                <a:defRPr/>
              </a:pPr>
              <a:t>‹#›</a:t>
            </a:fld>
            <a:endParaRPr lang="en-US"/>
          </a:p>
        </p:txBody>
      </p:sp>
    </p:spTree>
    <p:extLst>
      <p:ext uri="{BB962C8B-B14F-4D97-AF65-F5344CB8AC3E}">
        <p14:creationId xmlns:p14="http://schemas.microsoft.com/office/powerpoint/2010/main" xmlns="" val="1706443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EE14FFD-7F2E-4E48-AD76-562D1BB17E3F}"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A41555-B3E7-4B5E-A8B6-C04C01A4F25F}" type="slidenum">
              <a:rPr lang="en-US"/>
              <a:pPr>
                <a:defRPr/>
              </a:pPr>
              <a:t>‹#›</a:t>
            </a:fld>
            <a:endParaRPr lang="en-US"/>
          </a:p>
        </p:txBody>
      </p:sp>
    </p:spTree>
    <p:extLst>
      <p:ext uri="{BB962C8B-B14F-4D97-AF65-F5344CB8AC3E}">
        <p14:creationId xmlns:p14="http://schemas.microsoft.com/office/powerpoint/2010/main" xmlns="" val="442098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B99416B-D715-4DBE-875F-49D6A5154DE8}" type="datetimeFigureOut">
              <a:rPr lang="en-US"/>
              <a:pPr>
                <a:defRPr/>
              </a:pPr>
              <a:t>8/3/2015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21B909-659D-4E03-868C-685FE2736A1A}" type="slidenum">
              <a:rPr lang="en-US"/>
              <a:pPr>
                <a:defRPr/>
              </a:pPr>
              <a:t>‹#›</a:t>
            </a:fld>
            <a:endParaRPr lang="en-US"/>
          </a:p>
        </p:txBody>
      </p:sp>
    </p:spTree>
    <p:extLst>
      <p:ext uri="{BB962C8B-B14F-4D97-AF65-F5344CB8AC3E}">
        <p14:creationId xmlns:p14="http://schemas.microsoft.com/office/powerpoint/2010/main" xmlns="" val="684373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565B762-0381-49A0-9688-4111FBE0801E}"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7DA2A-AD84-49DC-98CD-7CEDBC72B9C2}" type="slidenum">
              <a:rPr lang="en-US"/>
              <a:pPr>
                <a:defRPr/>
              </a:pPr>
              <a:t>‹#›</a:t>
            </a:fld>
            <a:endParaRPr lang="en-US"/>
          </a:p>
        </p:txBody>
      </p:sp>
    </p:spTree>
    <p:extLst>
      <p:ext uri="{BB962C8B-B14F-4D97-AF65-F5344CB8AC3E}">
        <p14:creationId xmlns:p14="http://schemas.microsoft.com/office/powerpoint/2010/main" xmlns="" val="229048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5F767C4-2AB9-43B5-8504-E6A5A7C3C2B1}" type="datetimeFigureOut">
              <a:rPr lang="en-US"/>
              <a:pPr>
                <a:defRPr/>
              </a:pPr>
              <a:t>8/3/2015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6E261EA-5252-4564-A29A-3D23EC027497}" type="slidenum">
              <a:rPr lang="en-US"/>
              <a:pPr>
                <a:defRPr/>
              </a:pPr>
              <a:t>‹#›</a:t>
            </a:fld>
            <a:endParaRPr lang="en-US"/>
          </a:p>
        </p:txBody>
      </p:sp>
    </p:spTree>
    <p:extLst>
      <p:ext uri="{BB962C8B-B14F-4D97-AF65-F5344CB8AC3E}">
        <p14:creationId xmlns:p14="http://schemas.microsoft.com/office/powerpoint/2010/main" xmlns="" val="4002396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42C7241-F48D-4C1E-BFC9-91DA57F17C15}" type="datetimeFigureOut">
              <a:rPr lang="en-US"/>
              <a:pPr>
                <a:defRPr/>
              </a:pPr>
              <a:t>8/3/2015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39672EA-A106-499B-B1B6-52E6DCDAC271}" type="slidenum">
              <a:rPr lang="en-US"/>
              <a:pPr>
                <a:defRPr/>
              </a:pPr>
              <a:t>‹#›</a:t>
            </a:fld>
            <a:endParaRPr lang="en-US"/>
          </a:p>
        </p:txBody>
      </p:sp>
    </p:spTree>
    <p:extLst>
      <p:ext uri="{BB962C8B-B14F-4D97-AF65-F5344CB8AC3E}">
        <p14:creationId xmlns:p14="http://schemas.microsoft.com/office/powerpoint/2010/main" xmlns="" val="2366992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EB007C3-0D9C-4B42-ADC1-39716AFD987A}" type="datetimeFigureOut">
              <a:rPr lang="en-US"/>
              <a:pPr>
                <a:defRPr/>
              </a:pPr>
              <a:t>8/3/2015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CA6AB41-9816-439B-AA0B-AA940E150A7C}" type="slidenum">
              <a:rPr lang="en-US"/>
              <a:pPr>
                <a:defRPr/>
              </a:pPr>
              <a:t>‹#›</a:t>
            </a:fld>
            <a:endParaRPr lang="en-US"/>
          </a:p>
        </p:txBody>
      </p:sp>
    </p:spTree>
    <p:extLst>
      <p:ext uri="{BB962C8B-B14F-4D97-AF65-F5344CB8AC3E}">
        <p14:creationId xmlns:p14="http://schemas.microsoft.com/office/powerpoint/2010/main" xmlns="" val="4075776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188BB5F-52B5-4A22-8AC6-8812D1D6D859}"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AD7FE6-A450-4072-B434-7F05B9DF3296}" type="slidenum">
              <a:rPr lang="en-US"/>
              <a:pPr>
                <a:defRPr/>
              </a:pPr>
              <a:t>‹#›</a:t>
            </a:fld>
            <a:endParaRPr lang="en-US"/>
          </a:p>
        </p:txBody>
      </p:sp>
    </p:spTree>
    <p:extLst>
      <p:ext uri="{BB962C8B-B14F-4D97-AF65-F5344CB8AC3E}">
        <p14:creationId xmlns:p14="http://schemas.microsoft.com/office/powerpoint/2010/main" xmlns="" val="535159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39A3132-F638-435E-853C-1D4EA19CA774}" type="datetimeFigureOut">
              <a:rPr lang="en-US"/>
              <a:pPr>
                <a:defRPr/>
              </a:pPr>
              <a:t>8/3/2015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AAEC08-2669-456D-9C81-65A391AAE0FD}" type="slidenum">
              <a:rPr lang="en-US"/>
              <a:pPr>
                <a:defRPr/>
              </a:pPr>
              <a:t>‹#›</a:t>
            </a:fld>
            <a:endParaRPr lang="en-US"/>
          </a:p>
        </p:txBody>
      </p:sp>
    </p:spTree>
    <p:extLst>
      <p:ext uri="{BB962C8B-B14F-4D97-AF65-F5344CB8AC3E}">
        <p14:creationId xmlns:p14="http://schemas.microsoft.com/office/powerpoint/2010/main" xmlns="" val="327734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695BD65-C1FD-4121-BE9D-1088593A2FEB}" type="datetimeFigureOut">
              <a:rPr lang="en-US"/>
              <a:pPr>
                <a:defRPr/>
              </a:pPr>
              <a:t>8/3/2015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CB6DB81-2590-4241-85F9-765A3FB2D01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lasvegassun.com/photos/galleries/1905/may/15/atomic-testing/1169/" TargetMode="External"/><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rtlCol="0">
            <a:normAutofit fontScale="90000"/>
          </a:bodyPr>
          <a:lstStyle/>
          <a:p>
            <a:pPr eaLnBrk="1" fontAlgn="auto" hangingPunct="1">
              <a:spcAft>
                <a:spcPts val="0"/>
              </a:spcAft>
              <a:defRPr/>
            </a:pPr>
            <a:r>
              <a:rPr lang="en-US" sz="8900" dirty="0" smtClean="0"/>
              <a:t>NUCLEAR PHYSICS</a:t>
            </a:r>
            <a:r>
              <a:rPr lang="en-US" dirty="0" smtClean="0"/>
              <a:t/>
            </a:r>
            <a:br>
              <a:rPr lang="en-US" dirty="0" smtClean="0"/>
            </a:br>
            <a:r>
              <a:rPr lang="en-US" dirty="0" smtClean="0"/>
              <a:t>or</a:t>
            </a:r>
            <a:br>
              <a:rPr lang="en-US" dirty="0" smtClean="0"/>
            </a:br>
            <a:r>
              <a:rPr lang="en-US" sz="6000" dirty="0" smtClean="0"/>
              <a:t>UNCLEAR PHYSICS</a:t>
            </a:r>
            <a:endParaRPr lang="en-US" sz="6000" dirty="0"/>
          </a:p>
        </p:txBody>
      </p:sp>
      <p:sp>
        <p:nvSpPr>
          <p:cNvPr id="3" name="Subtitle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r>
              <a:rPr lang="en-US" b="1" dirty="0" smtClean="0"/>
              <a:t>Or</a:t>
            </a:r>
          </a:p>
          <a:p>
            <a:pPr eaLnBrk="1" fontAlgn="auto" hangingPunct="1">
              <a:spcAft>
                <a:spcPts val="0"/>
              </a:spcAft>
              <a:buFont typeface="Arial" pitchFamily="34" charset="0"/>
              <a:buNone/>
              <a:defRPr/>
            </a:pPr>
            <a:r>
              <a:rPr lang="en-US" b="1" dirty="0" smtClean="0"/>
              <a:t>What will they try next?</a:t>
            </a:r>
            <a:endParaRPr lang="en-US"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Nuclear_Tests_Photo_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28800" y="381000"/>
            <a:ext cx="47625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Rectangle 1"/>
          <p:cNvSpPr>
            <a:spLocks noChangeArrowheads="1"/>
          </p:cNvSpPr>
          <p:nvPr/>
        </p:nvSpPr>
        <p:spPr bwMode="auto">
          <a:xfrm>
            <a:off x="381000" y="3886200"/>
            <a:ext cx="8229600"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Priscilla, one of the most powerful of the bombs detonated on Frenchman Flat, (37kt),. It was tethered from a 1500 foot high balloon and was designed to test the effects of a nuclear explosion on construction. The military placed a handful of structures downrange from ground zero, including several buildings, bomb shelters, and even a bank vault built by the Mosler Safe Co.</a:t>
            </a:r>
          </a:p>
          <a:p>
            <a:pPr eaLnBrk="1" hangingPunct="1">
              <a:spcBef>
                <a:spcPct val="0"/>
              </a:spcBef>
              <a:buFontTx/>
              <a:buNone/>
            </a:pPr>
            <a:r>
              <a:rPr lang="en-US" altLang="en-US" sz="1800"/>
              <a:t>The blast loosened the trim on the 10-inch-thick safe door and peeled away the steel reinforcing bar from the vault. The explosive force collapsed 6-inch-thick concrete domes, flattened aluminum fallout shelters, and displaced the wall of a windowless brick structure facing ground zero.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p:cNvSpPr txBox="1">
            <a:spLocks noChangeArrowheads="1"/>
          </p:cNvSpPr>
          <p:nvPr/>
        </p:nvSpPr>
        <p:spPr bwMode="auto">
          <a:xfrm>
            <a:off x="685800" y="533400"/>
            <a:ext cx="8001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Priscilla was the first A bomb I witnessed from within the test site.  I was approximately 7 miles from the detonation at a microwave site just up the hill from the control point. I had just completed installing the RCAX microwave repeater and a Linkert carrier system. It was about 6 in the morning on a clear Spring morning, late in June of 1957. I was sitting on the roof of the 8 by 8 foot plywood shack that housed the equipment. I had my arm around the 3” diameter steel pole that held up the antenna dish and with high density goggles, I was facing ground zero. A voice came over the PA system, detonation will occur in  2 minutes, observers with high density goggles put the on and face away from ground zero.  The announcement continued, H minus 1 minuet and counting …… 10,9,8,7,6,5,4,3,2,1 . I could feel the heat from the blast, the air being suck away and returning with a gust. As I lifted the goggles I could see the desert floor rippling towards me like the wave from a pebble in a pond. Then it hit, with such a force that it knocked me from the roof and I slid down the pole I was holding on to. The stem of the mushroom cloud was sucking dirt from the dry lake bed and feeding the cap. The cap was red and orange with a yellow belt around it. The top of the cloud was starting to see the morning sun rays as they came from behind the mountain range. Tint ice crystals were forming on the top od the cloud as it climbed into the cold spring air. As the ice crystal sparkled like tiny diamonds, the air around the cloud was glowing blue from the ionizing air surrounding it.  It was beautiful and frightening at the same time.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Honeycutt\Desktop\PbPrisc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46038"/>
            <a:ext cx="8578850" cy="6735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img.slate.com/media/1/123125/2068716/2112810/2122381/2122405/1-Mosler-bank-vault,-French.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5" y="103188"/>
            <a:ext cx="5102225" cy="382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39" name="Picture 4" descr="http://img.slate.com/media/1/123125/2068716/2112810/2122381/2122405/2-Remains-of-a-reinforced-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38600" y="3009900"/>
            <a:ext cx="495300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40" name="TextBox 2"/>
          <p:cNvSpPr txBox="1">
            <a:spLocks noChangeArrowheads="1"/>
          </p:cNvSpPr>
          <p:nvPr/>
        </p:nvSpPr>
        <p:spPr bwMode="auto">
          <a:xfrm>
            <a:off x="5486400" y="457200"/>
            <a:ext cx="3276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the bank vault.</a:t>
            </a:r>
          </a:p>
        </p:txBody>
      </p:sp>
      <p:sp>
        <p:nvSpPr>
          <p:cNvPr id="14341" name="TextBox 3"/>
          <p:cNvSpPr txBox="1">
            <a:spLocks noChangeArrowheads="1"/>
          </p:cNvSpPr>
          <p:nvPr/>
        </p:nvSpPr>
        <p:spPr bwMode="auto">
          <a:xfrm>
            <a:off x="225425" y="3930650"/>
            <a:ext cx="3584575"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a railroad trestle.</a:t>
            </a:r>
          </a:p>
          <a:p>
            <a:pPr eaLnBrk="1" hangingPunct="1">
              <a:spcBef>
                <a:spcPct val="0"/>
              </a:spcBef>
              <a:buFontTx/>
              <a:buNone/>
            </a:pPr>
            <a:endParaRPr lang="en-US" altLang="en-US" sz="1800"/>
          </a:p>
          <a:p>
            <a:pPr eaLnBrk="1" hangingPunct="1">
              <a:spcBef>
                <a:spcPct val="0"/>
              </a:spcBef>
              <a:buFontTx/>
              <a:buNone/>
            </a:pPr>
            <a:r>
              <a:rPr lang="en-US" altLang="en-US" sz="1800"/>
              <a:t>What is even harder for me to understand, is that troops were in trenches 1 mile from ground zero.</a:t>
            </a:r>
          </a:p>
          <a:p>
            <a:pPr eaLnBrk="1" hangingPunct="1">
              <a:spcBef>
                <a:spcPct val="0"/>
              </a:spcBef>
              <a:buFontTx/>
              <a:buNone/>
            </a:pPr>
            <a:r>
              <a:rPr lang="en-US" altLang="en-US" sz="1800"/>
              <a:t>After the blast they were directed to climb out of the trench and advance toward ground zero. The wind was blowing the cloud away from them, but still.</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Honeycutt\Desktop\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 y="42863"/>
            <a:ext cx="8763000" cy="620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3" name="TextBox 2"/>
          <p:cNvSpPr txBox="1">
            <a:spLocks noChangeArrowheads="1"/>
          </p:cNvSpPr>
          <p:nvPr/>
        </p:nvSpPr>
        <p:spPr bwMode="auto">
          <a:xfrm>
            <a:off x="1447800" y="6400800"/>
            <a:ext cx="5562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XX-40 BOLTZMANN 12kt, 300 foot tower</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34925"/>
            <a:ext cx="8631238" cy="6365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Box 1"/>
          <p:cNvSpPr txBox="1">
            <a:spLocks noChangeArrowheads="1"/>
          </p:cNvSpPr>
          <p:nvPr/>
        </p:nvSpPr>
        <p:spPr bwMode="auto">
          <a:xfrm>
            <a:off x="2133600" y="6423025"/>
            <a:ext cx="5334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XX-15 DIABLO  17kt, 500 foot tower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Honeycutt\Desktop\00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1113"/>
            <a:ext cx="8667750" cy="6465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TextBox 1"/>
          <p:cNvSpPr txBox="1">
            <a:spLocks noChangeArrowheads="1"/>
          </p:cNvSpPr>
          <p:nvPr/>
        </p:nvSpPr>
        <p:spPr bwMode="auto">
          <a:xfrm>
            <a:off x="2590800" y="6488113"/>
            <a:ext cx="52578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 STOKES 19kt, 1500 foot balloon shot</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Honeycutt\Desktop\0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5913" y="76200"/>
            <a:ext cx="8591550" cy="633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5" name="TextBox 1"/>
          <p:cNvSpPr txBox="1">
            <a:spLocks noChangeArrowheads="1"/>
          </p:cNvSpPr>
          <p:nvPr/>
        </p:nvSpPr>
        <p:spPr bwMode="auto">
          <a:xfrm>
            <a:off x="2133600" y="6415088"/>
            <a:ext cx="4800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XX-14 FIZEAU 11kt, 300 foot tower</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Honeycutt\Desktop\B28bomb.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14800" y="358775"/>
            <a:ext cx="4633913" cy="603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59" name="Picture 5" descr="C:\Users\Honeycutt\Desktop\B28cu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4625" y="657225"/>
            <a:ext cx="2200275" cy="522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60" name="TextBox 1"/>
          <p:cNvSpPr txBox="1">
            <a:spLocks noChangeArrowheads="1"/>
          </p:cNvSpPr>
          <p:nvPr/>
        </p:nvSpPr>
        <p:spPr bwMode="auto">
          <a:xfrm>
            <a:off x="708025" y="6096000"/>
            <a:ext cx="8153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a:t>Hydrogen Bomb,  Thermo-nuclear fusion device</a:t>
            </a:r>
          </a:p>
        </p:txBody>
      </p:sp>
      <p:sp>
        <p:nvSpPr>
          <p:cNvPr id="19461" name="Rectangle 2"/>
          <p:cNvSpPr>
            <a:spLocks noChangeArrowheads="1"/>
          </p:cNvSpPr>
          <p:nvPr/>
        </p:nvSpPr>
        <p:spPr bwMode="auto">
          <a:xfrm>
            <a:off x="212725" y="36513"/>
            <a:ext cx="52736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https://www.youtube.com/watch?v=h7vyKDcSTaE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975" y="762000"/>
            <a:ext cx="3019425" cy="215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52775" y="180975"/>
            <a:ext cx="2833688"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7086" y="3047999"/>
            <a:ext cx="4154520" cy="31241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xmlns="">
                <a:solidFill>
                  <a:srgbClr val="FFFFFF"/>
                </a:solidFill>
              </a14:hiddenFill>
            </a:ext>
          </a:extLst>
        </p:spPr>
      </p:pic>
      <p:pic>
        <p:nvPicPr>
          <p:cNvPr id="2048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9800" y="180975"/>
            <a:ext cx="2901950" cy="2130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6" name="Rectangle 1"/>
          <p:cNvSpPr>
            <a:spLocks noChangeArrowheads="1"/>
          </p:cNvSpPr>
          <p:nvPr/>
        </p:nvSpPr>
        <p:spPr bwMode="auto">
          <a:xfrm>
            <a:off x="4391025" y="2514600"/>
            <a:ext cx="4524375"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Actual declassified data shows that Teak went to an altitude of 77-km (48 miles, 250,000 feet) it had a yield of 3.8 megatons.  Orange went to an altitude of 43 km (27 miles, 141,000 feet).  Its yield was also 3.8 megatons.</a:t>
            </a:r>
          </a:p>
          <a:p>
            <a:pPr eaLnBrk="1" hangingPunct="1">
              <a:spcBef>
                <a:spcPct val="0"/>
              </a:spcBef>
              <a:buFontTx/>
              <a:buNone/>
            </a:pPr>
            <a:r>
              <a:rPr lang="en-US" altLang="en-US" sz="1800"/>
              <a:t>To get a perspective as to how much 3.8 megatons of TNT is, lets first assume one cubic foot of TNT weighs about 38 pounds.  3.8 million tons equals 7.6 billion pounds of TNT.  Divide this by 38 and it equals 200 million cubic feet of TNT.  Stacked up on a football field 150 feet wide by 300 feet long the pile of TNT would be 7/8 of a mile (4,504 feet) high </a:t>
            </a:r>
          </a:p>
          <a:p>
            <a:pPr eaLnBrk="1" hangingPunct="1">
              <a:spcBef>
                <a:spcPct val="0"/>
              </a:spcBef>
              <a:buFontTx/>
              <a:buNone/>
            </a:pPr>
            <a:r>
              <a:rPr lang="en-US" altLang="en-US" sz="1800"/>
              <a:t> </a:t>
            </a:r>
          </a:p>
        </p:txBody>
      </p:sp>
      <p:sp>
        <p:nvSpPr>
          <p:cNvPr id="20487" name="TextBox 2"/>
          <p:cNvSpPr txBox="1">
            <a:spLocks noChangeArrowheads="1"/>
          </p:cNvSpPr>
          <p:nvPr/>
        </p:nvSpPr>
        <p:spPr bwMode="auto">
          <a:xfrm>
            <a:off x="228600" y="180975"/>
            <a:ext cx="284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was assigned to go to  Johnston Island July of 1958</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g.slate.com/media/1/123125/2068716/2112810/2122381/2122405/39-Fat-Man-bomb-casing,-Na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024313" y="2982913"/>
            <a:ext cx="5119687" cy="383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 name="Picture 4" descr="http://img.slate.com/media/1/123125/2068716/2112810/2122381/2122405/40-Little-Boy.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5400"/>
            <a:ext cx="4913313" cy="3684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6" name="TextBox 2"/>
          <p:cNvSpPr txBox="1">
            <a:spLocks noChangeArrowheads="1"/>
          </p:cNvSpPr>
          <p:nvPr/>
        </p:nvSpPr>
        <p:spPr bwMode="auto">
          <a:xfrm>
            <a:off x="1489075" y="4945063"/>
            <a:ext cx="1524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FAT MAN</a:t>
            </a:r>
          </a:p>
        </p:txBody>
      </p:sp>
      <p:sp>
        <p:nvSpPr>
          <p:cNvPr id="3077" name="TextBox 3"/>
          <p:cNvSpPr txBox="1">
            <a:spLocks noChangeArrowheads="1"/>
          </p:cNvSpPr>
          <p:nvPr/>
        </p:nvSpPr>
        <p:spPr bwMode="auto">
          <a:xfrm>
            <a:off x="5105400" y="304800"/>
            <a:ext cx="13843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LITTLE BOY</a:t>
            </a:r>
          </a:p>
        </p:txBody>
      </p:sp>
      <p:sp>
        <p:nvSpPr>
          <p:cNvPr id="3078" name="TextBox 5"/>
          <p:cNvSpPr txBox="1">
            <a:spLocks noChangeArrowheads="1"/>
          </p:cNvSpPr>
          <p:nvPr/>
        </p:nvSpPr>
        <p:spPr bwMode="auto">
          <a:xfrm>
            <a:off x="1149350" y="5322888"/>
            <a:ext cx="2819400"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Weight	10,300 pounds</a:t>
            </a:r>
          </a:p>
          <a:p>
            <a:pPr eaLnBrk="1" hangingPunct="1">
              <a:spcBef>
                <a:spcPct val="0"/>
              </a:spcBef>
              <a:buFontTx/>
              <a:buNone/>
            </a:pPr>
            <a:r>
              <a:rPr lang="en-US" altLang="en-US" sz="1800"/>
              <a:t>Length	  10 feet  8 inches Diameter	  60 inches</a:t>
            </a:r>
          </a:p>
          <a:p>
            <a:pPr eaLnBrk="1" hangingPunct="1">
              <a:spcBef>
                <a:spcPct val="0"/>
              </a:spcBef>
              <a:buFontTx/>
              <a:buNone/>
            </a:pPr>
            <a:r>
              <a:rPr lang="en-US" altLang="en-US" sz="1800"/>
              <a:t>Plutonium 14 lbs</a:t>
            </a:r>
          </a:p>
          <a:p>
            <a:pPr eaLnBrk="1" hangingPunct="1">
              <a:spcBef>
                <a:spcPct val="0"/>
              </a:spcBef>
              <a:buFontTx/>
              <a:buNone/>
            </a:pPr>
            <a:r>
              <a:rPr lang="en-US" altLang="en-US" sz="1800"/>
              <a:t>Yield	   21kt</a:t>
            </a:r>
          </a:p>
        </p:txBody>
      </p:sp>
      <p:sp>
        <p:nvSpPr>
          <p:cNvPr id="3079" name="TextBox 9"/>
          <p:cNvSpPr txBox="1">
            <a:spLocks noChangeArrowheads="1"/>
          </p:cNvSpPr>
          <p:nvPr/>
        </p:nvSpPr>
        <p:spPr bwMode="auto">
          <a:xfrm>
            <a:off x="5173663" y="873125"/>
            <a:ext cx="2819400"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Weight	9,700 pounds</a:t>
            </a:r>
          </a:p>
          <a:p>
            <a:pPr eaLnBrk="1" hangingPunct="1">
              <a:spcBef>
                <a:spcPct val="0"/>
              </a:spcBef>
              <a:buFontTx/>
              <a:buNone/>
            </a:pPr>
            <a:r>
              <a:rPr lang="en-US" altLang="en-US" sz="1800"/>
              <a:t>Length	  10 feet</a:t>
            </a:r>
          </a:p>
          <a:p>
            <a:pPr eaLnBrk="1" hangingPunct="1">
              <a:spcBef>
                <a:spcPct val="0"/>
              </a:spcBef>
              <a:buFontTx/>
              <a:buNone/>
            </a:pPr>
            <a:r>
              <a:rPr lang="en-US" altLang="en-US" sz="1800"/>
              <a:t>Diameter	  28 inches</a:t>
            </a:r>
          </a:p>
          <a:p>
            <a:pPr eaLnBrk="1" hangingPunct="1">
              <a:spcBef>
                <a:spcPct val="0"/>
              </a:spcBef>
              <a:buFontTx/>
              <a:buNone/>
            </a:pPr>
            <a:r>
              <a:rPr lang="en-US" altLang="en-US" sz="1800"/>
              <a:t>URANIUM-235 140lbs</a:t>
            </a:r>
          </a:p>
          <a:p>
            <a:pPr eaLnBrk="1" hangingPunct="1">
              <a:spcBef>
                <a:spcPct val="0"/>
              </a:spcBef>
              <a:buFontTx/>
              <a:buNone/>
            </a:pPr>
            <a:r>
              <a:rPr lang="en-US" altLang="en-US" sz="1800"/>
              <a:t>Yield	   15kt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130175" y="152400"/>
            <a:ext cx="8686800" cy="590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witnessed a barrage of rockets fly skyward as the Redstone missile lifted off.  They formed a criss-cross pattern of white smoke trails across the sky like a giant checkerboard.  Hundreds of cameras were aimed at the point in space where the missile was programmed to go. When the H-bomb was detonated, the shock wave from the blast was visible as it distorted and displaced the gridwork of smoky trails.  Such a large hole was punched through the protective ionosphere that cosmic radiation from space spilled through the rip and disrupted communications for many hours.  I recall that much of the Honolulu phone system went down because of the electro-magnetic pulse effect.  Even airplanes were unable to talk to the Control Tower in Honolulu for a while.  </a:t>
            </a:r>
          </a:p>
          <a:p>
            <a:pPr eaLnBrk="1" hangingPunct="1">
              <a:spcBef>
                <a:spcPct val="0"/>
              </a:spcBef>
              <a:buFontTx/>
              <a:buNone/>
            </a:pPr>
            <a:r>
              <a:rPr lang="en-US" altLang="en-US" sz="1800"/>
              <a:t>I guess, all in all, the tests were successful</a:t>
            </a:r>
            <a:r>
              <a:rPr lang="en-US" altLang="en-US" sz="1800" b="1"/>
              <a:t>.</a:t>
            </a:r>
            <a:r>
              <a:rPr lang="en-US" altLang="en-US" sz="1800"/>
              <a:t>  The birds on Sand Island survived, the rabbits were blinded, and the cosmic radiation disrupted local communications for hours after the tests.  James Gibson, author of </a:t>
            </a:r>
            <a:r>
              <a:rPr lang="en-US" altLang="en-US" sz="1800" u="sng"/>
              <a:t>The History of the US Nuclear Arsenal</a:t>
            </a:r>
            <a:r>
              <a:rPr lang="en-US" altLang="en-US" sz="1800"/>
              <a:t>, states that the EMP blacked out Australian radio for 9 hours.  </a:t>
            </a:r>
          </a:p>
          <a:p>
            <a:pPr eaLnBrk="1" hangingPunct="1">
              <a:spcBef>
                <a:spcPct val="0"/>
              </a:spcBef>
              <a:buFontTx/>
              <a:buNone/>
            </a:pPr>
            <a:r>
              <a:rPr lang="en-US" altLang="en-US" sz="1800"/>
              <a:t>Every guidance system known to man was defeated either by the intense radiation, the EMP effect, the heat and light, or the shock wave.  It was reported that the fireball grew to 10 miles in diameter in just 10 milliseconds that’s about 1.8 million miles an hour. </a:t>
            </a:r>
          </a:p>
          <a:p>
            <a:pPr eaLnBrk="1" hangingPunct="1">
              <a:spcBef>
                <a:spcPct val="0"/>
              </a:spcBef>
              <a:buFontTx/>
              <a:buNone/>
            </a:pPr>
            <a:r>
              <a:rPr lang="en-US" altLang="en-US" sz="1800"/>
              <a:t>Now all we had to do, if Russia were to launch an ICBM, is throw one of these things up into the sky within a 100 miles or so of the missile and it would render it useless.  I guess the Russians figured this out too, because shortly after these tests they stopped testing their ICBMs.  A few years later they tried to move their missile to Cuba where we could not respond quickly enough.</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upload.wikimedia.org/wikipedia/commons/thumb/7/7d/Storax_Sedan_nuke.jpg/300px-Storax_Sedan_nuk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775" y="152400"/>
            <a:ext cx="47275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1" name="Picture 2" descr="http://upload.wikimedia.org/wikipedia/commons/thumb/b/b6/Sedan_Plowshare_Crater.jpg/250px-Sedan_Plowshare_Crat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41875" y="3160713"/>
            <a:ext cx="4149725"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2" name="TextBox 1"/>
          <p:cNvSpPr txBox="1">
            <a:spLocks noChangeArrowheads="1"/>
          </p:cNvSpPr>
          <p:nvPr/>
        </p:nvSpPr>
        <p:spPr bwMode="auto">
          <a:xfrm>
            <a:off x="5181600" y="315913"/>
            <a:ext cx="3124200" cy="2062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800"/>
              <a:t>SEDAN SHOT</a:t>
            </a:r>
          </a:p>
          <a:p>
            <a:pPr eaLnBrk="1" hangingPunct="1">
              <a:spcBef>
                <a:spcPct val="0"/>
              </a:spcBef>
              <a:buFontTx/>
              <a:buNone/>
            </a:pPr>
            <a:r>
              <a:rPr lang="en-US" altLang="en-US" sz="2000"/>
              <a:t>Part of Plowshare program, A program to study the feasibility of using peaceful atomic detonations for excavation.</a:t>
            </a:r>
          </a:p>
        </p:txBody>
      </p:sp>
      <p:sp>
        <p:nvSpPr>
          <p:cNvPr id="22533" name="TextBox 3"/>
          <p:cNvSpPr txBox="1">
            <a:spLocks noChangeArrowheads="1"/>
          </p:cNvSpPr>
          <p:nvPr/>
        </p:nvSpPr>
        <p:spPr bwMode="auto">
          <a:xfrm>
            <a:off x="304800" y="4038600"/>
            <a:ext cx="41910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2000"/>
              <a:t>The radiation level 1 hour after detonation was 500 rad. fallout from the shot contaminated several counties in Iowa. This approach of using atomic detonations for excavation was quickly abandoned.</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Honeycutt\Desktop\scaled.sedan_crater_t653x65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2113" y="152400"/>
            <a:ext cx="4857750" cy="621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Rectangle 1"/>
          <p:cNvSpPr>
            <a:spLocks noChangeArrowheads="1"/>
          </p:cNvSpPr>
          <p:nvPr/>
        </p:nvSpPr>
        <p:spPr bwMode="auto">
          <a:xfrm>
            <a:off x="6324600" y="482600"/>
            <a:ext cx="2465388"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The Sedan Crater was formed when a 104-kiloton explosive buried under 635 feet of desert rock and soil was fired at the Nevada Test </a:t>
            </a:r>
            <a:r>
              <a:rPr lang="en-US" altLang="en-US" sz="1800">
                <a:hlinkClick r:id="rId3"/>
              </a:rPr>
              <a:t>Site</a:t>
            </a:r>
            <a:r>
              <a:rPr lang="en-US" altLang="en-US" sz="1800"/>
              <a:t> on July 6, 1962, displacing 12 million tons of earth. The crater is 320 feet deep and has a diameter of about 1,280 feet. The radioactive cloud rose 12,000 feet in the air and headed east then northeast toward the Mississippi River. The crater shown is listed on the National Register of Historic Places.</a:t>
            </a:r>
          </a:p>
        </p:txBody>
      </p:sp>
      <p:pic>
        <p:nvPicPr>
          <p:cNvPr id="23556"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52400" y="119063"/>
            <a:ext cx="5992813" cy="63579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NERVA Tes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52800" y="896938"/>
            <a:ext cx="56388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TextBox 1"/>
          <p:cNvSpPr txBox="1">
            <a:spLocks noChangeArrowheads="1"/>
          </p:cNvSpPr>
          <p:nvPr/>
        </p:nvSpPr>
        <p:spPr bwMode="auto">
          <a:xfrm>
            <a:off x="152400" y="69850"/>
            <a:ext cx="3200400" cy="6462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In early 1959,  I was assigned to project Rover, A study of nuclear powered rocket engines for space travel.  </a:t>
            </a:r>
          </a:p>
          <a:p>
            <a:pPr eaLnBrk="1" hangingPunct="1">
              <a:spcBef>
                <a:spcPct val="0"/>
              </a:spcBef>
              <a:buFontTx/>
              <a:buNone/>
            </a:pPr>
            <a:r>
              <a:rPr lang="en-US" altLang="en-US" sz="1800"/>
              <a:t>I was the Nutronics manager of test cell C.</a:t>
            </a:r>
          </a:p>
          <a:p>
            <a:pPr eaLnBrk="1" hangingPunct="1">
              <a:spcBef>
                <a:spcPct val="0"/>
              </a:spcBef>
              <a:buFontTx/>
              <a:buNone/>
            </a:pPr>
            <a:r>
              <a:rPr lang="en-US" altLang="en-US" sz="1800"/>
              <a:t>My responsibility was to develop high speed measurement equipment.</a:t>
            </a:r>
          </a:p>
          <a:p>
            <a:pPr eaLnBrk="1" hangingPunct="1">
              <a:spcBef>
                <a:spcPct val="0"/>
              </a:spcBef>
              <a:buFontTx/>
              <a:buNone/>
            </a:pPr>
            <a:r>
              <a:rPr lang="en-US" altLang="en-US" sz="1800"/>
              <a:t>I was studying Solid State Physics and I applied some of what I had learned to the work at Rover.</a:t>
            </a:r>
          </a:p>
          <a:p>
            <a:pPr eaLnBrk="1" hangingPunct="1">
              <a:spcBef>
                <a:spcPct val="0"/>
              </a:spcBef>
              <a:buFontTx/>
              <a:buNone/>
            </a:pPr>
            <a:r>
              <a:rPr lang="en-US" altLang="en-US" sz="1800"/>
              <a:t>One such experiment was to transistorize the control  circuitry. Sending high speed control signals over 2 miles of twisted pair cable. Using a complimentary pair of NPN and PNP transistors  connected as emitter followers‘  I was able to match the cable impedance and increase the signal speed.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IWI-A reacto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24200" y="381000"/>
            <a:ext cx="5715000" cy="440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3" name="Picture 4" descr="http://upload.wikimedia.org/wikipedia/commons/thumb/4/44/Nuclear_thermal_rocket_en.svg/300px-Nuclear_thermal_rocket_en.svg.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05200" y="5049838"/>
            <a:ext cx="2857500" cy="145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1"/>
          <p:cNvSpPr txBox="1">
            <a:spLocks noChangeArrowheads="1"/>
          </p:cNvSpPr>
          <p:nvPr/>
        </p:nvSpPr>
        <p:spPr bwMode="auto">
          <a:xfrm>
            <a:off x="381000" y="381000"/>
            <a:ext cx="25908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was KEWI A Prime. Nuclear rocket engine. It replaced an earlier reactor that used as a moderator, deuterium or heavy water </a:t>
            </a:r>
            <a:r>
              <a:rPr lang="en-US" altLang="en-US" sz="1600"/>
              <a:t>2</a:t>
            </a:r>
            <a:r>
              <a:rPr lang="en-US" altLang="en-US" sz="1800"/>
              <a:t>H</a:t>
            </a:r>
            <a:r>
              <a:rPr lang="en-US" altLang="en-US" sz="1600"/>
              <a:t>2</a:t>
            </a:r>
            <a:r>
              <a:rPr lang="en-US" altLang="en-US" sz="1800"/>
              <a:t>O . They stored the deuterium in 55 gallon drums in the basement of the control center. </a:t>
            </a:r>
          </a:p>
          <a:p>
            <a:pPr eaLnBrk="1" hangingPunct="1">
              <a:spcBef>
                <a:spcPct val="0"/>
              </a:spcBef>
              <a:buFontTx/>
              <a:buNone/>
            </a:pPr>
            <a:r>
              <a:rPr lang="en-US" altLang="en-US" sz="1800"/>
              <a:t>Someone suggested we sample a small amount of this “heavy water”. We each filled a shot glass, 1 oz, or $50 worth and drank it. Sometimes you do dumb things when you are young. As far as I know, we suffered no ill effects.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NERVA Test"/>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0" y="227013"/>
            <a:ext cx="5310188" cy="6630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7" name="TextBox 1"/>
          <p:cNvSpPr txBox="1">
            <a:spLocks noChangeArrowheads="1"/>
          </p:cNvSpPr>
          <p:nvPr/>
        </p:nvSpPr>
        <p:spPr bwMode="auto">
          <a:xfrm>
            <a:off x="609600" y="685800"/>
            <a:ext cx="22860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the reactor running at full power. Hydrogen gas is used as the propellant and is ignited as it exits the nozzle.  The plume of ignited hygrogen is over 250 feet high.</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Kiwi a Test fire pho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04800" y="1219200"/>
            <a:ext cx="3571875"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651" name="Picture 4" descr="&quot;&quo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0" y="2159000"/>
            <a:ext cx="4681538" cy="358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2" name="TextBox 1"/>
          <p:cNvSpPr txBox="1">
            <a:spLocks noChangeArrowheads="1"/>
          </p:cNvSpPr>
          <p:nvPr/>
        </p:nvSpPr>
        <p:spPr bwMode="auto">
          <a:xfrm>
            <a:off x="4191000" y="1143000"/>
            <a:ext cx="4114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Below is a comparison of the Kewi reactor and the Nerva Reactor. The Nerva is smaller and over twice the power.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upload.wikimedia.org/wikipedia/commons/thumb/2/22/NASA-NERVA-diagram.jpg/500px-NASA-NERVA-diagra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81400" y="4267200"/>
            <a:ext cx="4762500"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675" name="Picture 4" descr="NERVA engin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90600" y="979488"/>
            <a:ext cx="17907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6" name="Rectangle 1"/>
          <p:cNvSpPr>
            <a:spLocks noChangeArrowheads="1"/>
          </p:cNvSpPr>
          <p:nvPr/>
        </p:nvSpPr>
        <p:spPr bwMode="auto">
          <a:xfrm>
            <a:off x="4114800" y="2065338"/>
            <a:ext cx="3352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 the most powerful nuclear reactor ever built – which delivered over 4,000 megawatts of thermal energy </a:t>
            </a:r>
          </a:p>
        </p:txBody>
      </p:sp>
      <p:sp>
        <p:nvSpPr>
          <p:cNvPr id="28677" name="TextBox 1"/>
          <p:cNvSpPr txBox="1">
            <a:spLocks noChangeArrowheads="1"/>
          </p:cNvSpPr>
          <p:nvPr/>
        </p:nvSpPr>
        <p:spPr bwMode="auto">
          <a:xfrm>
            <a:off x="4495800" y="695325"/>
            <a:ext cx="24003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6000"/>
              <a:t>NERVA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xx"/>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018088" y="3581400"/>
            <a:ext cx="3624262"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699" name="Picture 4" descr="xx"/>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95863" y="228600"/>
            <a:ext cx="41148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700" name="Picture 6" descr="xx"/>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8425" y="2286000"/>
            <a:ext cx="4714875"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01" name="TextBox 1"/>
          <p:cNvSpPr txBox="1">
            <a:spLocks noChangeArrowheads="1"/>
          </p:cNvSpPr>
          <p:nvPr/>
        </p:nvSpPr>
        <p:spPr bwMode="auto">
          <a:xfrm>
            <a:off x="477838" y="354013"/>
            <a:ext cx="3973512"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More views of the Nerva Reactor or NRX</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Honeycutt\Desktop\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1613" y="146050"/>
            <a:ext cx="8789987" cy="655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8138" y="-304800"/>
            <a:ext cx="8613775"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Box 1"/>
          <p:cNvSpPr txBox="1">
            <a:spLocks noChangeArrowheads="1"/>
          </p:cNvSpPr>
          <p:nvPr/>
        </p:nvSpPr>
        <p:spPr bwMode="auto">
          <a:xfrm>
            <a:off x="1447800" y="6370638"/>
            <a:ext cx="68580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XX71 Baker test Bikini Atoll 7/24/1946 using WWII surplus war ships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Honeycutt\Desktop\00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86200" y="114300"/>
            <a:ext cx="4926013"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7" name="TextBox 1"/>
          <p:cNvSpPr txBox="1">
            <a:spLocks noChangeArrowheads="1"/>
          </p:cNvSpPr>
          <p:nvPr/>
        </p:nvSpPr>
        <p:spPr bwMode="auto">
          <a:xfrm>
            <a:off x="304800" y="533400"/>
            <a:ext cx="3200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the NRX reactor turned nozzle down. This was the referred to as the TNT test.  In this test the reactor was placed over a water source that, when the reactor was inactive, as it would be at launch time, and water was shot into the nozzle to simulate a failed launch and  high speed entry into the ocean.</a:t>
            </a:r>
          </a:p>
          <a:p>
            <a:pPr eaLnBrk="1" hangingPunct="1">
              <a:spcBef>
                <a:spcPct val="0"/>
              </a:spcBef>
              <a:buFontTx/>
              <a:buNone/>
            </a:pPr>
            <a:r>
              <a:rPr lang="en-US" altLang="en-US" sz="1800"/>
              <a:t>It was speculated that the water would act as a moderator for the reactor and cause it to go prompt critical creating a nuclear explosion.</a:t>
            </a:r>
          </a:p>
          <a:p>
            <a:pPr eaLnBrk="1" hangingPunct="1">
              <a:spcBef>
                <a:spcPct val="0"/>
              </a:spcBef>
              <a:buFontTx/>
              <a:buNone/>
            </a:pPr>
            <a:r>
              <a:rPr lang="en-US" altLang="en-US" sz="1800"/>
              <a:t>The following picture shows what happened.</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www.wps.com/archives/wxvax7.esa.lanl.gov/images/ktntb.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7600" y="152400"/>
            <a:ext cx="5326063"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TextBox 1"/>
          <p:cNvSpPr txBox="1">
            <a:spLocks noChangeArrowheads="1"/>
          </p:cNvSpPr>
          <p:nvPr/>
        </p:nvSpPr>
        <p:spPr bwMode="auto">
          <a:xfrm>
            <a:off x="533400" y="762000"/>
            <a:ext cx="2667000" cy="563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TNT</a:t>
            </a:r>
          </a:p>
          <a:p>
            <a:pPr eaLnBrk="1" hangingPunct="1">
              <a:spcBef>
                <a:spcPct val="0"/>
              </a:spcBef>
              <a:buFontTx/>
              <a:buNone/>
            </a:pPr>
            <a:r>
              <a:rPr lang="en-US" altLang="en-US" sz="1800"/>
              <a:t>The explosion sent radio active debris that would have caused fatalities out to 600 feet from the reactor and injuries out to 2000 feet.</a:t>
            </a:r>
          </a:p>
          <a:p>
            <a:pPr eaLnBrk="1" hangingPunct="1">
              <a:spcBef>
                <a:spcPct val="0"/>
              </a:spcBef>
              <a:buFontTx/>
              <a:buNone/>
            </a:pPr>
            <a:endParaRPr lang="en-US" altLang="en-US" sz="1800"/>
          </a:p>
          <a:p>
            <a:pPr eaLnBrk="1" hangingPunct="1">
              <a:spcBef>
                <a:spcPct val="0"/>
              </a:spcBef>
              <a:buFontTx/>
              <a:buNone/>
            </a:pPr>
            <a:r>
              <a:rPr lang="en-US" altLang="en-US" sz="1800"/>
              <a:t>In order to capture the event, I designed a high speed log arithmetic amplifier, using germanium diodes mounted to a Peltier junction to keep it at a low temperature and then placed it across a analog operational amplifier. It was referred to as the Honeycutt Log Amplifier.</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Honeycutt\Desktop\area51sign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00200" y="2303463"/>
            <a:ext cx="6096000" cy="405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Box 1"/>
          <p:cNvSpPr txBox="1">
            <a:spLocks noChangeArrowheads="1"/>
          </p:cNvSpPr>
          <p:nvPr/>
        </p:nvSpPr>
        <p:spPr bwMode="auto">
          <a:xfrm>
            <a:off x="685800" y="425450"/>
            <a:ext cx="83058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As a result of the developing several solid state designs, I was asked to go to Area 51 ,</a:t>
            </a:r>
          </a:p>
          <a:p>
            <a:pPr eaLnBrk="1" hangingPunct="1">
              <a:spcBef>
                <a:spcPct val="0"/>
              </a:spcBef>
              <a:buFontTx/>
              <a:buNone/>
            </a:pPr>
            <a:r>
              <a:rPr lang="en-US" altLang="en-US" sz="1800"/>
              <a:t>Groom Lake , or as it was referred to, Watertown, to convert the radar X/Y plotters to</a:t>
            </a:r>
          </a:p>
          <a:p>
            <a:pPr eaLnBrk="1" hangingPunct="1">
              <a:spcBef>
                <a:spcPct val="0"/>
              </a:spcBef>
              <a:buFontTx/>
              <a:buNone/>
            </a:pPr>
            <a:r>
              <a:rPr lang="en-US" altLang="en-US" sz="1800"/>
              <a:t> solid state design.  I would fly out to Watertown from McCarren airport in Las Vegas every day.</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Honeycutt\Desktop\groomlak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25" y="152400"/>
            <a:ext cx="9032875" cy="6484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C:\Users\Honeycutt\Desktop\a12stgroom.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1219200"/>
            <a:ext cx="8855075" cy="475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Box 1"/>
          <p:cNvSpPr txBox="1">
            <a:spLocks noChangeArrowheads="1"/>
          </p:cNvSpPr>
          <p:nvPr/>
        </p:nvSpPr>
        <p:spPr bwMode="auto">
          <a:xfrm>
            <a:off x="381000" y="228600"/>
            <a:ext cx="8686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I spent 1 ½ years there, 1962-1963 and witnessed to development of the stealth SR71 Blackbird. I would fly back to Las Vegas Friday night and take a plane to Lincoln Labs in Cambridge Mass. To drop off the weeks test data.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990600" y="381000"/>
            <a:ext cx="7010400" cy="1477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dirty="0"/>
              <a:t>After Area 51, Watertown, I returned to project Rover to continue developing instrumentation for reactor control. In 1965, I was promoted to national product marketing manager for the Las Vegas products. We commercialized the reactor control instrumentation I developed for project </a:t>
            </a:r>
            <a:r>
              <a:rPr lang="en-US" altLang="en-US" sz="1800" dirty="0" smtClean="0"/>
              <a:t>Rover</a:t>
            </a:r>
            <a:endParaRPr lang="en-US" altLang="en-US" sz="18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Users\Honeycutt\Desktop\DESKTOP\NUCLEAR\Image (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 y="0"/>
            <a:ext cx="9102726" cy="6877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71602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Honeycutt\Desktop\DESKTOP\NUCLEAR\Untitled-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390" y="76200"/>
            <a:ext cx="8582336" cy="6629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0134666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Honeycutt\Desktop\DESKTOP\NUCLEAR\Untitled-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57400" y="-21771"/>
            <a:ext cx="4953000" cy="6819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6833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304800"/>
            <a:ext cx="7620000" cy="2585323"/>
          </a:xfrm>
          <a:prstGeom prst="rect">
            <a:avLst/>
          </a:prstGeom>
        </p:spPr>
        <p:txBody>
          <a:bodyPr wrap="square">
            <a:spAutoFit/>
          </a:bodyPr>
          <a:lstStyle/>
          <a:p>
            <a:r>
              <a:rPr lang="en-US" altLang="en-US" sz="1800" dirty="0" smtClean="0"/>
              <a:t>. At the peak of my involvement, I had sales reps all over the country ,two advertising agencies, I would travel </a:t>
            </a:r>
            <a:r>
              <a:rPr lang="en-US" altLang="en-US" dirty="0" smtClean="0"/>
              <a:t>from Las Vegas to </a:t>
            </a:r>
            <a:r>
              <a:rPr lang="en-US" altLang="en-US" sz="1800" dirty="0" smtClean="0"/>
              <a:t>New York and Boston every week and attended many trade shows to the point where I seldom could spent time with my family.  This was not the life for me, I prefer design, not marketing. In August of 1968 I left EG&amp;G and moved to Dallas Texas. Where I spent the next 40 years developing telecom, high speed DSL and bio-medical products. When I look back over my past I am amazed at the science I was involved in. Most of it way beyond my capabilities, some how, be it luck or Devine intervention, it happened.  </a:t>
            </a:r>
            <a:endParaRPr lang="en-US" altLang="en-US" sz="1800" dirty="0"/>
          </a:p>
        </p:txBody>
      </p:sp>
    </p:spTree>
    <p:extLst>
      <p:ext uri="{BB962C8B-B14F-4D97-AF65-F5344CB8AC3E}">
        <p14:creationId xmlns:p14="http://schemas.microsoft.com/office/powerpoint/2010/main" xmlns="" val="3603939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Honeycutt\Desktop\Crossroads_baker_explosi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62000" y="152400"/>
            <a:ext cx="7620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Box 1"/>
          <p:cNvSpPr txBox="1">
            <a:spLocks noChangeArrowheads="1"/>
          </p:cNvSpPr>
          <p:nvPr/>
        </p:nvSpPr>
        <p:spPr bwMode="auto">
          <a:xfrm>
            <a:off x="571500" y="5805488"/>
            <a:ext cx="8001000" cy="92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Another view of Baker. 21kt Fat Man. Air drop, detonated 90 feet under water, 95 war ships, worst nuclear disaster, Bikini atoll still uninhabitable, only 9 ships could be salvaged because of contamination.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Honeycutt\Pictures\2015-05-07\00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76200"/>
            <a:ext cx="88153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TextBox 1"/>
          <p:cNvSpPr txBox="1">
            <a:spLocks noChangeArrowheads="1"/>
          </p:cNvSpPr>
          <p:nvPr/>
        </p:nvSpPr>
        <p:spPr bwMode="auto">
          <a:xfrm>
            <a:off x="1981200" y="5443538"/>
            <a:ext cx="48768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9600"/>
              <a:t>THE END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Honeycutt\Desktop\scaled.0647_bombfreemontst_t653x65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33488" y="457200"/>
            <a:ext cx="6219825" cy="3938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Rectangle 1"/>
          <p:cNvSpPr>
            <a:spLocks noChangeArrowheads="1"/>
          </p:cNvSpPr>
          <p:nvPr/>
        </p:nvSpPr>
        <p:spPr bwMode="auto">
          <a:xfrm>
            <a:off x="533400" y="4395788"/>
            <a:ext cx="77724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a:t>Vegas Vic</a:t>
            </a:r>
            <a:r>
              <a:rPr lang="en-US" altLang="en-US" sz="1800"/>
              <a:t> This is the famous 1951 photo of a distant mushroom cloud as seen from downtown behind the "Vegas Vic" cowboy sign in Las Vegas, Nevada. Many GIs, Reporters and Spectators viewed the atomic explosions at the Nevada Test Site's observation area, a place known as News Nob, the intensity of the white flash and rapidly changing light baffled persons who viewed the blasts, they were in awe and had to look away to avoid eye damage. The explosions that they witnessed was potent enough to break windows in Las Vegas, 75 miles distant.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ChangeArrowheads="1"/>
          </p:cNvSpPr>
          <p:nvPr/>
        </p:nvSpPr>
        <p:spPr bwMode="auto">
          <a:xfrm>
            <a:off x="1981200" y="762000"/>
            <a:ext cx="2633663" cy="369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b="1" i="1"/>
              <a:t>The Phenomenon of Blast</a:t>
            </a:r>
          </a:p>
        </p:txBody>
      </p:sp>
      <p:pic>
        <p:nvPicPr>
          <p:cNvPr id="7171" name="Picture 1" descr="Description: http://www.fourmilab.ch/etexts/www/atomic_tests_nevada/figures/fig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77000" y="1828800"/>
            <a:ext cx="2438400" cy="352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Rectangle 3"/>
          <p:cNvSpPr>
            <a:spLocks noChangeArrowheads="1"/>
          </p:cNvSpPr>
          <p:nvPr/>
        </p:nvSpPr>
        <p:spPr bwMode="auto">
          <a:xfrm>
            <a:off x="730250" y="1698625"/>
            <a:ext cx="5715000" cy="378460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just" eaLnBrk="1" hangingPunct="1">
              <a:spcBef>
                <a:spcPct val="0"/>
              </a:spcBef>
              <a:buFontTx/>
              <a:buNone/>
            </a:pPr>
            <a:r>
              <a:rPr lang="en-US" altLang="en-US" sz="1600">
                <a:solidFill>
                  <a:srgbClr val="000000"/>
                </a:solidFill>
                <a:latin typeface="Arial" charset="0"/>
                <a:ea typeface="Times New Roman" pitchFamily="18" charset="0"/>
              </a:rPr>
              <a:t>Waves propagated through the troposphere (up to 6 miles high) cause sharp cracks and bangs in the nearby </a:t>
            </a:r>
          </a:p>
          <a:p>
            <a:pPr algn="just" eaLnBrk="1" hangingPunct="1">
              <a:spcBef>
                <a:spcPct val="0"/>
              </a:spcBef>
              <a:buFontTx/>
              <a:buNone/>
            </a:pPr>
            <a:r>
              <a:rPr lang="en-US" altLang="en-US" sz="1600">
                <a:solidFill>
                  <a:srgbClr val="000000"/>
                </a:solidFill>
                <a:latin typeface="Arial" charset="0"/>
                <a:ea typeface="Times New Roman" pitchFamily="18" charset="0"/>
              </a:rPr>
              <a:t>site region. Off-site damage to buildings or windows within 100 miles has resulted only from waves in the troposphere. The strength of waves hitting in the nearby region depends on temperature and wind structure of the atmosphere, on shot altitude, and on yield. Shot altitude and weather dictate where the shock will strike. Wind direction causes directional variation in blast. If the weather creates a sharp focus in the atmosphere, blast intensity at a particular point may be severe.</a:t>
            </a:r>
            <a:endParaRPr lang="en-US" altLang="en-US" sz="1600">
              <a:latin typeface="Arial" charset="0"/>
              <a:ea typeface="Times New Roman" pitchFamily="18" charset="0"/>
            </a:endParaRPr>
          </a:p>
          <a:p>
            <a:pPr algn="just">
              <a:spcBef>
                <a:spcPct val="0"/>
              </a:spcBef>
              <a:buFontTx/>
              <a:buNone/>
            </a:pPr>
            <a:r>
              <a:rPr lang="en-US" altLang="en-US" sz="1600">
                <a:solidFill>
                  <a:srgbClr val="000000"/>
                </a:solidFill>
                <a:latin typeface="Arial" charset="0"/>
                <a:ea typeface="Times New Roman" pitchFamily="18" charset="0"/>
              </a:rPr>
              <a:t>Inasmuch as there is a possibility of jarring blast, which can break windows, on any Nevada shot, the effect should be anticipated for every shot and precautions taken throughout the nearby region. </a:t>
            </a:r>
            <a:endParaRPr lang="en-US" altLang="en-US" sz="1600">
              <a:latin typeface="Arial" charset="0"/>
              <a:ea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oneycutt\Desktop\implosion_trigger_bom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TextBox 2"/>
          <p:cNvSpPr txBox="1">
            <a:spLocks noChangeArrowheads="1"/>
          </p:cNvSpPr>
          <p:nvPr/>
        </p:nvSpPr>
        <p:spPr bwMode="auto">
          <a:xfrm>
            <a:off x="1066800" y="5486400"/>
            <a:ext cx="68580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3600"/>
              <a:t>Typical implosion type fission bomb</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Honeycutt\Desktop\GRABE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8600" y="152400"/>
            <a:ext cx="4948238" cy="644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TextBox 2"/>
          <p:cNvSpPr txBox="1">
            <a:spLocks noChangeArrowheads="1"/>
          </p:cNvSpPr>
          <p:nvPr/>
        </p:nvSpPr>
        <p:spPr bwMode="auto">
          <a:xfrm>
            <a:off x="5715000" y="457200"/>
            <a:ext cx="2971800" cy="5078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This is an image of the Grable shot fired on May 25, 1953 at the Nevada Test Site.   </a:t>
            </a:r>
          </a:p>
          <a:p>
            <a:pPr eaLnBrk="1" hangingPunct="1">
              <a:spcBef>
                <a:spcPct val="0"/>
              </a:spcBef>
              <a:buFontTx/>
              <a:buNone/>
            </a:pPr>
            <a:r>
              <a:rPr lang="en-US" altLang="en-US" sz="1800"/>
              <a:t>It was fired from a 280mm cannon for a distance of 7 ½ miles down range. It had a yield of 15 kt, the same as the first atomic bomb dropped on Japan. This was the only time a nuclear artillery shell was ever fired.</a:t>
            </a:r>
          </a:p>
          <a:p>
            <a:pPr eaLnBrk="1" hangingPunct="1">
              <a:spcBef>
                <a:spcPct val="0"/>
              </a:spcBef>
              <a:buFontTx/>
              <a:buNone/>
            </a:pPr>
            <a:endParaRPr lang="en-US" altLang="en-US" sz="1800"/>
          </a:p>
          <a:p>
            <a:pPr eaLnBrk="1" hangingPunct="1">
              <a:spcBef>
                <a:spcPct val="0"/>
              </a:spcBef>
              <a:buFontTx/>
              <a:buNone/>
            </a:pPr>
            <a:r>
              <a:rPr lang="en-US" altLang="en-US" sz="1800"/>
              <a:t>1</a:t>
            </a:r>
            <a:r>
              <a:rPr lang="en-US" altLang="en-US" sz="1800" baseline="30000"/>
              <a:t>st</a:t>
            </a:r>
            <a:r>
              <a:rPr lang="en-US" altLang="en-US" sz="1800"/>
              <a:t> bomb weighed 10,000 pounds, was 10 feet long and  60 inches in diameter.</a:t>
            </a:r>
          </a:p>
          <a:p>
            <a:pPr eaLnBrk="1" hangingPunct="1">
              <a:spcBef>
                <a:spcPct val="0"/>
              </a:spcBef>
              <a:buFontTx/>
              <a:buNone/>
            </a:pPr>
            <a:endParaRPr lang="en-US" altLang="en-US" sz="1800"/>
          </a:p>
          <a:p>
            <a:pPr eaLnBrk="1" hangingPunct="1">
              <a:spcBef>
                <a:spcPct val="0"/>
              </a:spcBef>
              <a:buFontTx/>
              <a:buNone/>
            </a:pPr>
            <a:r>
              <a:rPr lang="en-US" altLang="en-US" sz="1800"/>
              <a:t>This weapon was shot from a cannon with an 11 inch bore.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Honeycutt\Desktop\thHHBUOPK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2667000"/>
            <a:ext cx="4306888"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3" descr="C:\Users\Honeycutt\Desktop\thBFHHJR2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38200" y="609600"/>
            <a:ext cx="3487738" cy="2749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Box 1"/>
          <p:cNvSpPr txBox="1">
            <a:spLocks noChangeArrowheads="1"/>
          </p:cNvSpPr>
          <p:nvPr/>
        </p:nvSpPr>
        <p:spPr bwMode="auto">
          <a:xfrm>
            <a:off x="4724400" y="609600"/>
            <a:ext cx="3886200" cy="175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Dr. Edgerton of MIT developed high speed photography, these photos show a bullet passing through a playing card and below, the first fraction of a second of a atomic bomb exploding atop a 500 foot tower in the Nevada desert.</a:t>
            </a:r>
          </a:p>
        </p:txBody>
      </p:sp>
      <p:sp>
        <p:nvSpPr>
          <p:cNvPr id="10245" name="TextBox 2"/>
          <p:cNvSpPr txBox="1">
            <a:spLocks noChangeArrowheads="1"/>
          </p:cNvSpPr>
          <p:nvPr/>
        </p:nvSpPr>
        <p:spPr bwMode="auto">
          <a:xfrm>
            <a:off x="228600" y="3673475"/>
            <a:ext cx="4156075"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en-US" altLang="en-US" sz="1800"/>
              <a:t>The three MIT professors,  Dr. Edgerton, Dr Germeshausen and Dr. Grier were part of the Manhattan project. They formed a company known as EG&amp;G. One of the most powerful company's in atomic testing. </a:t>
            </a:r>
          </a:p>
          <a:p>
            <a:pPr eaLnBrk="1" hangingPunct="1">
              <a:spcBef>
                <a:spcPct val="0"/>
              </a:spcBef>
              <a:buFontTx/>
              <a:buNone/>
            </a:pPr>
            <a:r>
              <a:rPr lang="en-US" altLang="en-US" sz="1800"/>
              <a:t>This is who I worked for at the Nevada Test Site from 1957 to 1968</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2660</TotalTime>
  <Words>2331</Words>
  <Application>Microsoft Office PowerPoint</Application>
  <PresentationFormat>On-screen Show (4:3)</PresentationFormat>
  <Paragraphs>83</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NUCLEAR PHYSICS or UNCLEAR PHYSICS</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UNCLEAR PHYSICS</dc:title>
  <dc:creator>Honeycutt</dc:creator>
  <cp:lastModifiedBy>Joe  H. Restivo</cp:lastModifiedBy>
  <cp:revision>97</cp:revision>
  <cp:lastPrinted>2015-08-03T01:26:02Z</cp:lastPrinted>
  <dcterms:created xsi:type="dcterms:W3CDTF">2011-08-17T14:39:22Z</dcterms:created>
  <dcterms:modified xsi:type="dcterms:W3CDTF">2015-08-03T20:19:05Z</dcterms:modified>
</cp:coreProperties>
</file>