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1CBB8-4D79-48A5-86DF-C4C35301F22F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07788-CB5B-4522-B804-78FF8B26CF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DF098-AD58-4E67-B867-41CE79808DF2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E8CC3-D156-4433-B513-3FE804513C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DF098-AD58-4E67-B867-41CE79808DF2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E8CC3-D156-4433-B513-3FE804513C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DF098-AD58-4E67-B867-41CE79808DF2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E8CC3-D156-4433-B513-3FE804513C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DF098-AD58-4E67-B867-41CE79808DF2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E8CC3-D156-4433-B513-3FE804513C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DF098-AD58-4E67-B867-41CE79808DF2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E8CC3-D156-4433-B513-3FE804513C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DF098-AD58-4E67-B867-41CE79808DF2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E8CC3-D156-4433-B513-3FE804513C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DF098-AD58-4E67-B867-41CE79808DF2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E8CC3-D156-4433-B513-3FE804513C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DF098-AD58-4E67-B867-41CE79808DF2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E8CC3-D156-4433-B513-3FE804513C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DF098-AD58-4E67-B867-41CE79808DF2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E8CC3-D156-4433-B513-3FE804513CE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DF098-AD58-4E67-B867-41CE79808DF2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E8CC3-D156-4433-B513-3FE804513C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DF098-AD58-4E67-B867-41CE79808DF2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E8CC3-D156-4433-B513-3FE804513C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A5DF098-AD58-4E67-B867-41CE79808DF2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B6E8CC3-D156-4433-B513-3FE804513CE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ackholehunter.org/" TargetMode="External"/><Relationship Id="rId2" Type="http://schemas.openxmlformats.org/officeDocument/2006/relationships/hyperlink" Target="http://www.astro.cardiff.ac.uk/research/gravity/tutorial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09601"/>
            <a:ext cx="7315200" cy="2895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6000" dirty="0" smtClean="0"/>
              <a:t>Gravitational Waves</a:t>
            </a:r>
            <a:br>
              <a:rPr lang="en-US" sz="6000" dirty="0" smtClean="0"/>
            </a:br>
            <a:r>
              <a:rPr lang="en-US" sz="6000" dirty="0" smtClean="0"/>
              <a:t>a</a:t>
            </a:r>
            <a:r>
              <a:rPr lang="en-US" sz="6000" dirty="0" smtClean="0"/>
              <a:t>ka </a:t>
            </a:r>
            <a:r>
              <a:rPr lang="en-US" sz="6000" dirty="0" smtClean="0"/>
              <a:t>Gravity acting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7406640" cy="1752600"/>
          </a:xfrm>
        </p:spPr>
        <p:txBody>
          <a:bodyPr/>
          <a:lstStyle/>
          <a:p>
            <a:pPr algn="ctr"/>
            <a:r>
              <a:rPr lang="en-US" dirty="0" smtClean="0"/>
              <a:t>Trina Cannon </a:t>
            </a:r>
          </a:p>
          <a:p>
            <a:pPr algn="ctr"/>
            <a:r>
              <a:rPr lang="en-US" dirty="0" smtClean="0"/>
              <a:t>SMU Quark Net Workshop</a:t>
            </a:r>
          </a:p>
          <a:p>
            <a:pPr algn="ctr"/>
            <a:r>
              <a:rPr lang="en-US" dirty="0" smtClean="0"/>
              <a:t>6 August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hET Radio wav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2362200"/>
            <a:ext cx="3657600" cy="32249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When the electron is wiggled at </a:t>
            </a:r>
            <a:r>
              <a:rPr lang="en-US" sz="2400" b="1" dirty="0" err="1" smtClean="0">
                <a:solidFill>
                  <a:srgbClr val="FF0000"/>
                </a:solidFill>
              </a:rPr>
              <a:t>KPhET</a:t>
            </a:r>
            <a:r>
              <a:rPr lang="en-US" sz="2400" b="1" dirty="0" smtClean="0">
                <a:solidFill>
                  <a:srgbClr val="FF0000"/>
                </a:solidFill>
              </a:rPr>
              <a:t>, how quickly is the signal received by the antenna at the house?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Always a the speed of light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in a vacuum (c).</a:t>
            </a:r>
          </a:p>
          <a:p>
            <a:pPr marL="514350" indent="-514350">
              <a:buNone/>
            </a:pPr>
            <a:r>
              <a:rPr lang="en-US" dirty="0" smtClean="0"/>
              <a:t>B. At the speed of light, which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depends on the medium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that it’s traveling through.</a:t>
            </a:r>
          </a:p>
          <a:p>
            <a:pPr marL="514350" indent="-514350">
              <a:buNone/>
            </a:pPr>
            <a:r>
              <a:rPr lang="en-US" dirty="0" smtClean="0"/>
              <a:t>C. Anything up to the speed of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 light in that medium, but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maybe slower.</a:t>
            </a:r>
          </a:p>
          <a:p>
            <a:pPr marL="514350" indent="-514350">
              <a:buAutoNum type="alphaUcPeriod" startAt="4"/>
            </a:pPr>
            <a:r>
              <a:rPr lang="en-US" dirty="0" smtClean="0"/>
              <a:t>Depends on how fast you wiggle the electron.</a:t>
            </a:r>
          </a:p>
          <a:p>
            <a:pPr marL="514350" indent="-514350">
              <a:buAutoNum type="alphaUcPeriod" startAt="4"/>
            </a:pPr>
            <a:r>
              <a:rPr lang="en-US" dirty="0" smtClean="0"/>
              <a:t>Instantly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316162"/>
          </a:xfrm>
        </p:spPr>
        <p:txBody>
          <a:bodyPr>
            <a:normAutofit/>
          </a:bodyPr>
          <a:lstStyle/>
          <a:p>
            <a:pPr algn="ctr"/>
            <a:r>
              <a:rPr lang="en-US" sz="5400" b="1" i="1" dirty="0" smtClean="0"/>
              <a:t>Universal Law of Gravitation</a:t>
            </a:r>
            <a:endParaRPr lang="en-US" sz="5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362200"/>
            <a:ext cx="7498080" cy="38862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7200" dirty="0" smtClean="0"/>
              <a:t>	</a:t>
            </a:r>
            <a:r>
              <a:rPr lang="en-US" sz="8800" i="1" dirty="0" smtClean="0"/>
              <a:t> F</a:t>
            </a:r>
            <a:r>
              <a:rPr lang="en-US" sz="8800" i="1" baseline="-25000" dirty="0" smtClean="0"/>
              <a:t>G</a:t>
            </a:r>
            <a:r>
              <a:rPr lang="en-US" sz="8800" i="1" dirty="0" smtClean="0"/>
              <a:t> = </a:t>
            </a:r>
            <a:r>
              <a:rPr lang="en-US" sz="8800" i="1" dirty="0" err="1" smtClean="0"/>
              <a:t>GMm</a:t>
            </a:r>
            <a:endParaRPr lang="en-US" sz="8800" i="1" dirty="0" smtClean="0"/>
          </a:p>
          <a:p>
            <a:pPr>
              <a:buNone/>
            </a:pPr>
            <a:r>
              <a:rPr lang="en-US" sz="8800" i="1" dirty="0" smtClean="0"/>
              <a:t>               r</a:t>
            </a:r>
            <a:r>
              <a:rPr lang="en-US" sz="8800" i="1" baseline="30000" dirty="0" smtClean="0"/>
              <a:t>2</a:t>
            </a:r>
            <a:endParaRPr lang="en-US" sz="8800" baseline="300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53000" y="4191000"/>
            <a:ext cx="3429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If the Sun disappeared, the Earth would fly out of its orbit.  How quickly would the gravitational repercussions of the Sun’s disappearance travel to the Earth?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Always at the speed of light in a vacuum (c).</a:t>
            </a:r>
          </a:p>
          <a:p>
            <a:pPr marL="514350" indent="-514350">
              <a:buAutoNum type="alphaUcPeriod"/>
            </a:pPr>
            <a:r>
              <a:rPr lang="en-US" dirty="0" smtClean="0"/>
              <a:t>At the speed of light, which depends on the medium that it’s traveling through.</a:t>
            </a:r>
          </a:p>
          <a:p>
            <a:pPr marL="514350" indent="-514350">
              <a:buAutoNum type="alphaUcPeriod"/>
            </a:pPr>
            <a:r>
              <a:rPr lang="en-US" dirty="0" smtClean="0"/>
              <a:t>Anything up to the speed of light in a vacuum, but maybe slower.</a:t>
            </a:r>
          </a:p>
          <a:p>
            <a:pPr marL="514350" indent="-514350">
              <a:buAutoNum type="alphaUcPeriod"/>
            </a:pPr>
            <a:r>
              <a:rPr lang="en-US" dirty="0" smtClean="0"/>
              <a:t>Instantly</a:t>
            </a:r>
            <a:endParaRPr lang="en-US" dirty="0"/>
          </a:p>
        </p:txBody>
      </p:sp>
      <p:pic>
        <p:nvPicPr>
          <p:cNvPr id="4099" name="Picture 3" descr="C:\Users\owner\AppData\Local\Microsoft\Windows\Temporary Internet Files\Content.IE5\VE7OE788\MM90028380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648199"/>
            <a:ext cx="1981200" cy="1893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Puzzle # 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</a:t>
            </a:r>
            <a:r>
              <a:rPr lang="en-US" sz="7200" b="1" dirty="0" smtClean="0">
                <a:solidFill>
                  <a:srgbClr val="7030A0"/>
                </a:solidFill>
              </a:rPr>
              <a:t>Gravity shouldn’t travel faster than the speed of light!</a:t>
            </a:r>
            <a:endParaRPr lang="en-US" sz="7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we know about free fall?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Compare the fall of an elephant with the fall of a kitten?</a:t>
            </a:r>
          </a:p>
          <a:p>
            <a:pPr marL="514350" indent="-514350">
              <a:buAutoNum type="arabicPeriod"/>
            </a:pPr>
            <a:r>
              <a:rPr lang="en-US" dirty="0" smtClean="0"/>
              <a:t>Could you move two different objects (with different masses) precisely the same way?</a:t>
            </a:r>
          </a:p>
          <a:p>
            <a:pPr marL="514350" indent="-514350">
              <a:buAutoNum type="arabicPeriod"/>
            </a:pPr>
            <a:r>
              <a:rPr lang="en-US" dirty="0" smtClean="0"/>
              <a:t>Could you push an elephant and a kitten across the ice with the same acceleration?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does the Earth do that?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Gravity is unlike different forces in that the amount of </a:t>
            </a:r>
            <a:r>
              <a:rPr lang="en-US" b="1" dirty="0" smtClean="0">
                <a:solidFill>
                  <a:srgbClr val="FF0000"/>
                </a:solidFill>
              </a:rPr>
              <a:t>“push” </a:t>
            </a:r>
            <a:r>
              <a:rPr lang="en-US" dirty="0" smtClean="0"/>
              <a:t>depends on the </a:t>
            </a:r>
            <a:r>
              <a:rPr lang="en-US" b="1" dirty="0" smtClean="0">
                <a:solidFill>
                  <a:srgbClr val="FF0000"/>
                </a:solidFill>
              </a:rPr>
              <a:t>mass</a:t>
            </a:r>
            <a:r>
              <a:rPr lang="en-US" dirty="0" smtClean="0"/>
              <a:t> of the object.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7700" b="1" dirty="0" smtClean="0">
                <a:solidFill>
                  <a:srgbClr val="FF0000"/>
                </a:solidFill>
              </a:rPr>
              <a:t>  Gravitational mass </a:t>
            </a:r>
          </a:p>
          <a:p>
            <a:pPr algn="ctr">
              <a:buNone/>
            </a:pPr>
            <a:r>
              <a:rPr lang="en-US" sz="7700" dirty="0" smtClean="0"/>
              <a:t>is the same as</a:t>
            </a:r>
          </a:p>
          <a:p>
            <a:pPr algn="ctr">
              <a:buNone/>
            </a:pPr>
            <a:r>
              <a:rPr lang="en-US" sz="7700" b="1" dirty="0" smtClean="0">
                <a:solidFill>
                  <a:srgbClr val="FF0000"/>
                </a:solidFill>
              </a:rPr>
              <a:t>inertial mass</a:t>
            </a:r>
            <a:r>
              <a:rPr lang="en-US" sz="7700" dirty="0" smtClean="0"/>
              <a:t>.</a:t>
            </a:r>
            <a:endParaRPr lang="en-US" sz="7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Puzzle #2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000" dirty="0" smtClean="0"/>
              <a:t>  </a:t>
            </a:r>
            <a:r>
              <a:rPr lang="en-US" sz="6000" b="1" dirty="0" smtClean="0">
                <a:solidFill>
                  <a:srgbClr val="7030A0"/>
                </a:solidFill>
              </a:rPr>
              <a:t>Two objects with different masses fall at the same rate – “universality of free fall”</a:t>
            </a:r>
            <a:endParaRPr lang="en-US" sz="6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954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Acceleration is like gravity!</a:t>
            </a:r>
            <a:endParaRPr lang="en-US" sz="5400" dirty="0"/>
          </a:p>
        </p:txBody>
      </p:sp>
      <p:pic>
        <p:nvPicPr>
          <p:cNvPr id="4" name="Content Placeholder 3" descr="Rock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905000"/>
            <a:ext cx="3766056" cy="2895600"/>
          </a:xfrm>
        </p:spPr>
      </p:pic>
      <p:pic>
        <p:nvPicPr>
          <p:cNvPr id="5" name="Picture 4" descr="elevat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1828800"/>
            <a:ext cx="2748357" cy="3124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53340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Principle of equivalence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Which of the following are NOT the same for the person in the rocket ship as the person standing on Earth?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Their feeling or perception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reading on the scale that they stand on</a:t>
            </a:r>
          </a:p>
          <a:p>
            <a:pPr marL="514350" indent="-514350">
              <a:buAutoNum type="alphaUcPeriod"/>
            </a:pPr>
            <a:r>
              <a:rPr lang="en-US" dirty="0" smtClean="0"/>
              <a:t>What they see out of the window</a:t>
            </a:r>
          </a:p>
          <a:p>
            <a:pPr marL="514350" indent="-514350">
              <a:buAutoNum type="alphaUcPeriod"/>
            </a:pPr>
            <a:r>
              <a:rPr lang="en-US" dirty="0" smtClean="0"/>
              <a:t>How light will behave (bending toward the floor)</a:t>
            </a:r>
          </a:p>
          <a:p>
            <a:pPr marL="514350" indent="-514350">
              <a:buAutoNum type="alphaUcPeriod"/>
            </a:pPr>
            <a:r>
              <a:rPr lang="en-US" dirty="0" smtClean="0"/>
              <a:t>Something else/more than one.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Think-Pair-Share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1. What holds the person to the floor in each situation?</a:t>
            </a:r>
          </a:p>
          <a:p>
            <a:pPr>
              <a:buNone/>
            </a:pPr>
            <a:r>
              <a:rPr lang="en-US" dirty="0" smtClean="0"/>
              <a:t>2. In which reference frame is the person stationary?  What is moving in the case where the person is stationary?</a:t>
            </a:r>
          </a:p>
          <a:p>
            <a:pPr>
              <a:buNone/>
            </a:pPr>
            <a:r>
              <a:rPr lang="en-US" dirty="0" smtClean="0"/>
              <a:t>3. Use the equivalence principle to explain why two masses of different weight fall at the same acceleration.</a:t>
            </a:r>
          </a:p>
          <a:p>
            <a:pPr>
              <a:buNone/>
            </a:pPr>
            <a:r>
              <a:rPr lang="en-US" dirty="0" smtClean="0"/>
              <a:t>4. Use the equivalence principle to construct an argument that gravity bends light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AppData\Local\Microsoft\Windows\Temporary Internet Files\Content.IE5\FIQFQSDZ\MC9003912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133600"/>
            <a:ext cx="2018057" cy="192757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Four Fundamental Forces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Electromagnetic Force</a:t>
            </a:r>
          </a:p>
          <a:p>
            <a:r>
              <a:rPr lang="en-US" sz="4400" b="1" dirty="0" smtClean="0"/>
              <a:t>Weak Nuclear Force</a:t>
            </a:r>
          </a:p>
          <a:p>
            <a:r>
              <a:rPr lang="en-US" sz="4400" b="1" dirty="0" smtClean="0"/>
              <a:t>Strong Nuclear Force</a:t>
            </a:r>
          </a:p>
          <a:p>
            <a:endParaRPr lang="en-US" sz="4400" b="1" dirty="0" smtClean="0"/>
          </a:p>
          <a:p>
            <a:r>
              <a:rPr lang="en-US" sz="4400" b="1" dirty="0" smtClean="0"/>
              <a:t>Gravitational Force</a:t>
            </a:r>
            <a:endParaRPr lang="en-US" sz="4400" b="1" dirty="0"/>
          </a:p>
        </p:txBody>
      </p:sp>
      <p:pic>
        <p:nvPicPr>
          <p:cNvPr id="1027" name="Picture 3" descr="C:\Users\owner\AppData\Local\Microsoft\Windows\Temporary Internet Files\Content.IE5\KURA67WD\MC90035788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419600"/>
            <a:ext cx="1916582" cy="19083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new questions!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Why did Einstein spend time working on gravity when Newton’s law had been measured and verified many times?</a:t>
            </a:r>
          </a:p>
          <a:p>
            <a:pPr marL="514350" indent="-514350">
              <a:buAutoNum type="arabicPeriod"/>
            </a:pPr>
            <a:r>
              <a:rPr lang="en-US" dirty="0" smtClean="0"/>
              <a:t>Why didn’t Einstein reject his original idea that nothing can travel faster than the speed of light?</a:t>
            </a:r>
          </a:p>
          <a:p>
            <a:pPr marL="514350" indent="-514350">
              <a:buAutoNum type="arabicPeriod"/>
            </a:pPr>
            <a:r>
              <a:rPr lang="en-US" dirty="0" smtClean="0"/>
              <a:t>Many of Einstein’s theories were developed through use of “thought experiments” --- how might this relate to the importance of logical arguments in his theories?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No other force acts like gravity!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/>
              <a:t>The 3 puzzles suggest that gravity </a:t>
            </a:r>
          </a:p>
          <a:p>
            <a:pPr>
              <a:buNone/>
            </a:pPr>
            <a:r>
              <a:rPr lang="en-US" sz="4000" dirty="0"/>
              <a:t>	</a:t>
            </a:r>
            <a:r>
              <a:rPr lang="en-US" sz="4000" dirty="0" smtClean="0"/>
              <a:t>- isn’t  a force in the same way that electricity and magnetism are</a:t>
            </a:r>
          </a:p>
          <a:p>
            <a:pPr>
              <a:buNone/>
            </a:pPr>
            <a:r>
              <a:rPr lang="en-US" sz="4000" dirty="0"/>
              <a:t>	</a:t>
            </a:r>
            <a:r>
              <a:rPr lang="en-US" sz="4000" dirty="0" smtClean="0"/>
              <a:t>- </a:t>
            </a:r>
            <a:r>
              <a:rPr lang="en-US" sz="4000" dirty="0"/>
              <a:t>E</a:t>
            </a:r>
            <a:r>
              <a:rPr lang="en-US" sz="4000" dirty="0" smtClean="0"/>
              <a:t>instein realized that gravity must be related somehow to space.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Centripetal force, </a:t>
            </a:r>
            <a:br>
              <a:rPr lang="en-US" dirty="0" smtClean="0"/>
            </a:br>
            <a:r>
              <a:rPr lang="en-US" dirty="0" smtClean="0"/>
              <a:t>i.e. a rotating reference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0"/>
            <a:ext cx="7620000" cy="3840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b="1" dirty="0" smtClean="0"/>
              <a:t>F = ma</a:t>
            </a:r>
          </a:p>
          <a:p>
            <a:pPr>
              <a:buNone/>
            </a:pPr>
            <a:r>
              <a:rPr lang="en-US" sz="4800" b="1" dirty="0" err="1" smtClean="0"/>
              <a:t>F</a:t>
            </a:r>
            <a:r>
              <a:rPr lang="en-US" sz="4800" b="1" baseline="-25000" dirty="0" err="1" smtClean="0"/>
              <a:t>c</a:t>
            </a:r>
            <a:r>
              <a:rPr lang="en-US" sz="4800" b="1" dirty="0" smtClean="0"/>
              <a:t> = </a:t>
            </a:r>
            <a:r>
              <a:rPr lang="en-US" sz="4800" b="1" u="sng" dirty="0" smtClean="0"/>
              <a:t>mv</a:t>
            </a:r>
            <a:r>
              <a:rPr lang="en-US" sz="4800" b="1" u="sng" baseline="30000" dirty="0" smtClean="0"/>
              <a:t>2</a:t>
            </a:r>
            <a:r>
              <a:rPr lang="en-US" sz="4800" b="1" baseline="30000" dirty="0" smtClean="0"/>
              <a:t>              </a:t>
            </a:r>
            <a:r>
              <a:rPr lang="en-US" sz="4800" b="1" dirty="0" smtClean="0"/>
              <a:t> </a:t>
            </a:r>
            <a:r>
              <a:rPr lang="en-US" sz="4800" b="1" dirty="0" smtClean="0"/>
              <a:t>ma</a:t>
            </a:r>
            <a:r>
              <a:rPr lang="en-US" sz="4800" b="1" dirty="0" smtClean="0"/>
              <a:t>  = </a:t>
            </a:r>
            <a:r>
              <a:rPr lang="en-US" sz="4800" b="1" u="sng" dirty="0" smtClean="0"/>
              <a:t>mv</a:t>
            </a:r>
            <a:r>
              <a:rPr lang="en-US" sz="4800" b="1" u="sng" baseline="30000" dirty="0" smtClean="0"/>
              <a:t>2</a:t>
            </a:r>
            <a:endParaRPr lang="en-US" sz="4800" b="1" dirty="0" smtClean="0"/>
          </a:p>
          <a:p>
            <a:pPr>
              <a:buNone/>
            </a:pPr>
            <a:r>
              <a:rPr lang="en-US" sz="4800" b="1" dirty="0" smtClean="0"/>
              <a:t>          r</a:t>
            </a:r>
            <a:r>
              <a:rPr lang="en-US" sz="4800" b="1" dirty="0"/>
              <a:t> </a:t>
            </a:r>
            <a:r>
              <a:rPr lang="en-US" sz="4800" b="1" dirty="0" smtClean="0"/>
              <a:t>                        </a:t>
            </a:r>
            <a:r>
              <a:rPr lang="en-US" sz="4800" b="1" dirty="0" err="1" smtClean="0"/>
              <a:t>r</a:t>
            </a:r>
            <a:endParaRPr lang="en-US" sz="4800" b="1" dirty="0" smtClean="0"/>
          </a:p>
          <a:p>
            <a:pPr>
              <a:buNone/>
            </a:pPr>
            <a:r>
              <a:rPr lang="en-US" sz="4800" b="1" dirty="0" smtClean="0"/>
              <a:t>             a</a:t>
            </a:r>
            <a:r>
              <a:rPr lang="en-US" sz="4800" b="1" baseline="-25000" dirty="0" smtClean="0"/>
              <a:t>c</a:t>
            </a:r>
            <a:r>
              <a:rPr lang="en-US" sz="4800" b="1" dirty="0" smtClean="0"/>
              <a:t> = </a:t>
            </a:r>
            <a:r>
              <a:rPr lang="en-US" sz="4800" b="1" u="sng" dirty="0" smtClean="0"/>
              <a:t>v</a:t>
            </a:r>
            <a:r>
              <a:rPr lang="en-US" sz="4800" b="1" u="sng" baseline="30000" dirty="0" smtClean="0"/>
              <a:t>2</a:t>
            </a:r>
            <a:endParaRPr lang="en-US" sz="4800" b="1" baseline="30000" dirty="0" smtClean="0"/>
          </a:p>
          <a:p>
            <a:pPr>
              <a:buNone/>
            </a:pPr>
            <a:r>
              <a:rPr lang="en-US" sz="4800" b="1" dirty="0"/>
              <a:t> </a:t>
            </a:r>
            <a:r>
              <a:rPr lang="en-US" sz="4800" b="1" dirty="0" smtClean="0"/>
              <a:t>                    r</a:t>
            </a:r>
            <a:endParaRPr lang="en-US" sz="4800" b="1" dirty="0"/>
          </a:p>
          <a:p>
            <a:pPr>
              <a:buNone/>
            </a:pPr>
            <a:endParaRPr lang="en-US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239000" y="2895600"/>
            <a:ext cx="381000" cy="914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486400" y="2895600"/>
            <a:ext cx="304800" cy="914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Perhaps  </a:t>
            </a:r>
          </a:p>
          <a:p>
            <a:pPr>
              <a:buNone/>
            </a:pPr>
            <a:r>
              <a:rPr lang="en-US" dirty="0" smtClean="0"/>
              <a:t>    -  gravity is not a property of objects themselves,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 gravity is a result of the fact that (on the Earth)  we’re in a non-inertial reference frame.  </a:t>
            </a:r>
          </a:p>
          <a:p>
            <a:pPr>
              <a:buNone/>
            </a:pPr>
            <a:r>
              <a:rPr lang="en-US" dirty="0" smtClean="0"/>
              <a:t>	- That helps to explain why we can choose a coordinate system in the rocket ship where gravity disappears.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6600" dirty="0" smtClean="0"/>
              <a:t>Gravity seems to be related in some way to a warping of space and time.</a:t>
            </a:r>
          </a:p>
          <a:p>
            <a:pPr>
              <a:buNone/>
            </a:pPr>
            <a:r>
              <a:rPr lang="en-US" sz="2400" dirty="0" smtClean="0">
                <a:hlinkClick r:id="rId2" action="ppaction://hlinksldjump"/>
              </a:rPr>
              <a:t>http://www.learner.org/courses/physics/unit/unit_vid.html?unit=3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3600" dirty="0" smtClean="0"/>
              <a:t>What results would lead to a </a:t>
            </a:r>
            <a:r>
              <a:rPr lang="en-US" sz="3600" b="1" i="1" dirty="0" smtClean="0"/>
              <a:t>Eureka! </a:t>
            </a:r>
            <a:r>
              <a:rPr lang="en-US" sz="3600" dirty="0" smtClean="0"/>
              <a:t>Moment in either of these experiments?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What are the implications of negative or null results in each of these experiments?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What would be the implications of positive results in each of these experiments?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Holes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 action="ppaction://hlinksldjump"/>
              </a:rPr>
              <a:t>http://jila.colorado.edu/~ajsh/insidebh/schw.html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How would the rocket from Activity 1 have to move in order to replicate the gravity on Jupiter?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would the rocket from Activity 1 have to move in order to replicate the gravity on a black hole?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does spacetime look like in the inertial frame (the person at rest) in these cases?</a:t>
            </a:r>
          </a:p>
          <a:p>
            <a:pPr marL="514350" indent="-514350">
              <a:buAutoNum type="arabicPeriod"/>
            </a:pPr>
            <a:r>
              <a:rPr lang="en-US" dirty="0" smtClean="0"/>
              <a:t>So how does spacetime move around a black hole?</a:t>
            </a:r>
          </a:p>
          <a:p>
            <a:pPr marL="514350" indent="-514350">
              <a:buAutoNum type="arabicPeriod"/>
            </a:pPr>
            <a:r>
              <a:rPr lang="en-US" dirty="0" smtClean="0"/>
              <a:t>Why can’t light escape from a black hole?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Take-Away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Hugh masses warp space and time so strongly that the equivalent non-inertial reference frame (the rocket) is moving faster than the speed of light. </a:t>
            </a:r>
          </a:p>
          <a:p>
            <a:r>
              <a:rPr lang="en-US" dirty="0" smtClean="0"/>
              <a:t>Thus, light cannot escape a black hole.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Cardiff University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 smtClean="0">
                <a:hlinkClick r:id="rId2"/>
              </a:rPr>
              <a:t>://www.astro.cardiff.ac.uk/research/gravity/tutorial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</a:t>
            </a:r>
            <a:r>
              <a:rPr lang="en-US" sz="2000" dirty="0" smtClean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www.blackholehunter.org/</a:t>
            </a:r>
            <a:r>
              <a:rPr lang="en-US" sz="2000" dirty="0" smtClean="0"/>
              <a:t> </a:t>
            </a:r>
          </a:p>
          <a:p>
            <a:r>
              <a:rPr lang="en-US" dirty="0" smtClean="0"/>
              <a:t>Perimeter Institute</a:t>
            </a:r>
            <a:r>
              <a:rPr lang="en-US" dirty="0" smtClean="0"/>
              <a:t> </a:t>
            </a:r>
            <a:r>
              <a:rPr lang="en-US" sz="2000" dirty="0" smtClean="0">
                <a:hlinkClick r:id="rId4" action="ppaction://hlinksldjump"/>
              </a:rPr>
              <a:t>http://</a:t>
            </a:r>
            <a:r>
              <a:rPr lang="en-US" sz="2000" dirty="0" smtClean="0">
                <a:hlinkClick r:id="rId4" action="ppaction://hlinksldjump"/>
              </a:rPr>
              <a:t>www.perimeterinstitute.ca/en/Outreach/Alice_and_Bob_in_Wonderland/Alice_and_Bob_in_Wonderland/.</a:t>
            </a:r>
            <a:endParaRPr lang="en-US" sz="2000" dirty="0" smtClean="0"/>
          </a:p>
          <a:p>
            <a:r>
              <a:rPr lang="en-US" dirty="0" smtClean="0"/>
              <a:t>Gravitational Waves </a:t>
            </a:r>
            <a:r>
              <a:rPr lang="en-US" sz="2000" dirty="0" smtClean="0"/>
              <a:t>from</a:t>
            </a:r>
            <a:r>
              <a:rPr lang="en-US" dirty="0" smtClean="0"/>
              <a:t> </a:t>
            </a:r>
            <a:r>
              <a:rPr lang="en-US" b="1" i="1" dirty="0" smtClean="0"/>
              <a:t>Imagine the Universe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>
                <a:hlinkClick r:id="rId4" action="ppaction://hlinksldjump"/>
              </a:rPr>
              <a:t>http</a:t>
            </a:r>
            <a:r>
              <a:rPr lang="en-US" sz="2000" dirty="0" smtClean="0">
                <a:hlinkClick r:id="rId4" action="ppaction://hlinksldjump"/>
              </a:rPr>
              <a:t>://</a:t>
            </a:r>
            <a:r>
              <a:rPr lang="en-US" sz="2000" dirty="0" smtClean="0">
                <a:hlinkClick r:id="rId4" action="ppaction://hlinksldjump"/>
              </a:rPr>
              <a:t>imagine.gsfc.nasa.gov/docs/features/topics/gwaves/gwaves.html</a:t>
            </a:r>
            <a:endParaRPr lang="en-US" sz="20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will we do with this brief talk?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Describe, compare and contrast Newton’s concept of gravity with Einstein’s concept.</a:t>
            </a:r>
          </a:p>
          <a:p>
            <a:pPr marL="514350" indent="-514350">
              <a:buAutoNum type="arabicPeriod"/>
            </a:pPr>
            <a:r>
              <a:rPr lang="en-US" dirty="0" smtClean="0"/>
              <a:t>Describe differences and similarities between gravitational and electromagnetic forces, including theoretical descriptions and how particles interact at a distance.</a:t>
            </a:r>
          </a:p>
          <a:p>
            <a:pPr marL="514350" indent="-514350">
              <a:buAutoNum type="arabicPeriod"/>
            </a:pPr>
            <a:r>
              <a:rPr lang="en-US" dirty="0" smtClean="0"/>
              <a:t>Summarize the role of logical arguments in this study, including the motivation for new theoretical descriptions of gravity and how experiment relates to those theoretical predictions.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Gravity is extraordinarily weak among the fundamental forces.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Newton’s Law of gravitation states the result of empirical observations.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b="1" i="1" dirty="0" smtClean="0"/>
              <a:t>The force between two masses is inversely proportional to the square of the distance between their centers.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/>
              <a:t>T</a:t>
            </a:r>
            <a:r>
              <a:rPr lang="en-US" dirty="0" smtClean="0"/>
              <a:t>his is valid at a wide range of distances, with some problems both theoretical and experimental.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Einstein proposed in his theory of general relativity that gravity is actually the curvature of spacetime.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Black Holes are extreme examples of highly curved spacetime.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Gravitational waves are ripples in this spacetime fabric that have not yet been directly observed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Quantum gravity  is a theory of how gravity operates in the smallest scales (yet to be completely formulated and verified).</a:t>
            </a:r>
          </a:p>
          <a:p>
            <a:pPr>
              <a:buNone/>
            </a:pPr>
            <a:r>
              <a:rPr lang="en-US" dirty="0" smtClean="0"/>
              <a:t>	- String theory falls into this area of quantum gravity.                                        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owner\AppData\Local\Microsoft\Windows\Temporary Internet Files\Content.IE5\FIQFQSDZ\MP90038480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971801"/>
            <a:ext cx="1447800" cy="1905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Paper clips</a:t>
            </a:r>
          </a:p>
          <a:p>
            <a:r>
              <a:rPr lang="en-US" sz="5400" dirty="0" smtClean="0"/>
              <a:t>Magnetic posts</a:t>
            </a:r>
          </a:p>
          <a:p>
            <a:r>
              <a:rPr lang="en-US" sz="5400" dirty="0" smtClean="0"/>
              <a:t>Balloons</a:t>
            </a:r>
          </a:p>
          <a:p>
            <a:r>
              <a:rPr lang="en-US" sz="5400" dirty="0" smtClean="0"/>
              <a:t>Dish with “punched holes”</a:t>
            </a:r>
          </a:p>
          <a:p>
            <a:endParaRPr lang="en-US" sz="5400" dirty="0"/>
          </a:p>
        </p:txBody>
      </p:sp>
      <p:pic>
        <p:nvPicPr>
          <p:cNvPr id="2053" name="Picture 5" descr="C:\Users\owner\AppData\Local\Microsoft\Windows\Temporary Internet Files\Content.IE5\VE7OE788\MP90044345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2514600"/>
            <a:ext cx="1856683" cy="1219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Strength of forces</a:t>
            </a:r>
            <a:endParaRPr lang="en-US" sz="6000" dirty="0"/>
          </a:p>
        </p:txBody>
      </p:sp>
      <p:pic>
        <p:nvPicPr>
          <p:cNvPr id="2051" name="Picture 3" descr="C:\Users\owner\AppData\Local\Microsoft\Windows\Temporary Internet Files\Content.IE5\KURA67WD\MC90032626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1143000"/>
            <a:ext cx="2718816" cy="1219200"/>
          </a:xfrm>
          <a:prstGeom prst="rect">
            <a:avLst/>
          </a:prstGeom>
          <a:noFill/>
        </p:spPr>
      </p:pic>
      <p:pic>
        <p:nvPicPr>
          <p:cNvPr id="9" name="Picture 8" descr="Paper dot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33800" y="5715000"/>
            <a:ext cx="1590675" cy="762000"/>
          </a:xfrm>
          <a:prstGeom prst="rect">
            <a:avLst/>
          </a:prstGeom>
        </p:spPr>
      </p:pic>
      <p:pic>
        <p:nvPicPr>
          <p:cNvPr id="10" name="Picture 9" descr="Taco Bell dis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38800" y="5257800"/>
            <a:ext cx="2590800" cy="1157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Gravity cannot be held responsible for people falling in love.</a:t>
            </a:r>
            <a:br>
              <a:rPr lang="en-US" i="1" dirty="0" smtClean="0"/>
            </a:br>
            <a:r>
              <a:rPr lang="en-US" i="1" dirty="0" smtClean="0"/>
              <a:t>					</a:t>
            </a:r>
            <a:r>
              <a:rPr lang="en-US" sz="2700" i="1" dirty="0" smtClean="0"/>
              <a:t>--Albert Einstein</a:t>
            </a:r>
            <a:br>
              <a:rPr lang="en-US" sz="2700" i="1" dirty="0" smtClean="0"/>
            </a:br>
            <a:endParaRPr lang="en-US" sz="27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What is the gravitational force between two persons ?  (Assume 60 kg and 90 kg)</a:t>
            </a:r>
          </a:p>
          <a:p>
            <a:endParaRPr lang="en-US" dirty="0"/>
          </a:p>
          <a:p>
            <a:r>
              <a:rPr lang="en-US" dirty="0" smtClean="0"/>
              <a:t>What is the electromagnetic attraction ? (assume a 1% difference in charge)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More examples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Surface tension </a:t>
            </a:r>
          </a:p>
          <a:p>
            <a:pPr lvl="1"/>
            <a:r>
              <a:rPr lang="en-US" sz="5400" dirty="0" smtClean="0"/>
              <a:t>Paper squares</a:t>
            </a:r>
          </a:p>
          <a:p>
            <a:pPr lvl="1"/>
            <a:r>
              <a:rPr lang="en-US" sz="5400" dirty="0" smtClean="0"/>
              <a:t>Pepper</a:t>
            </a:r>
          </a:p>
          <a:p>
            <a:pPr lvl="1">
              <a:buNone/>
            </a:pPr>
            <a:r>
              <a:rPr lang="en-US" sz="5400" dirty="0" smtClean="0"/>
              <a:t>Any other </a:t>
            </a:r>
          </a:p>
          <a:p>
            <a:pPr lvl="1">
              <a:buNone/>
            </a:pPr>
            <a:r>
              <a:rPr lang="en-US" sz="5400" dirty="0" smtClean="0"/>
              <a:t>examples ?</a:t>
            </a:r>
          </a:p>
        </p:txBody>
      </p:sp>
      <p:pic>
        <p:nvPicPr>
          <p:cNvPr id="3074" name="Picture 2" descr="C:\Users\owner\AppData\Local\Microsoft\Windows\Temporary Internet Files\Content.IE5\VE7OE788\MC9003519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209800"/>
            <a:ext cx="2590800" cy="4191717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914400" y="4267200"/>
            <a:ext cx="3886200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Some theoretical puzzles with Newton’s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r>
              <a:rPr lang="en-US" sz="5400" dirty="0" smtClean="0"/>
              <a:t>“Radio Waves &amp; Electromagnetic Fields” </a:t>
            </a:r>
          </a:p>
          <a:p>
            <a:pPr lvl="1"/>
            <a:r>
              <a:rPr lang="en-US" sz="5400" dirty="0" smtClean="0"/>
              <a:t>A </a:t>
            </a:r>
            <a:r>
              <a:rPr lang="en-US" sz="5400" dirty="0" err="1" smtClean="0"/>
              <a:t>PhET</a:t>
            </a:r>
            <a:r>
              <a:rPr lang="en-US" sz="5400" dirty="0" smtClean="0"/>
              <a:t> lab</a:t>
            </a:r>
          </a:p>
          <a:p>
            <a:r>
              <a:rPr lang="en-US" sz="1400" dirty="0" smtClean="0">
                <a:hlinkClick r:id="rId2" action="ppaction://hlinksldjump"/>
              </a:rPr>
              <a:t>http://</a:t>
            </a:r>
            <a:r>
              <a:rPr lang="en-US" sz="1400" dirty="0" smtClean="0">
                <a:hlinkClick r:id="rId2" action="ppaction://hlinksldjump"/>
              </a:rPr>
              <a:t>phet.colorado.edu/simulations/sims.php?sim=Radio_Waves_and_Electromagnetic_Fields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263</TotalTime>
  <Words>912</Words>
  <Application>Microsoft Office PowerPoint</Application>
  <PresentationFormat>On-screen Show (4:3)</PresentationFormat>
  <Paragraphs>129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Solstice</vt:lpstr>
      <vt:lpstr>  Gravitational Waves aka Gravity acting </vt:lpstr>
      <vt:lpstr>Four Fundamental Forces</vt:lpstr>
      <vt:lpstr>What will we do with this brief talk?</vt:lpstr>
      <vt:lpstr>Gravity is extraordinarily weak among the fundamental forces.</vt:lpstr>
      <vt:lpstr>Slide 5</vt:lpstr>
      <vt:lpstr>Strength of forces</vt:lpstr>
      <vt:lpstr>Gravity cannot be held responsible for people falling in love.      --Albert Einstein </vt:lpstr>
      <vt:lpstr>More examples </vt:lpstr>
      <vt:lpstr>Some theoretical puzzles with Newton’s theory</vt:lpstr>
      <vt:lpstr>When the electron is wiggled at KPhET, how quickly is the signal received by the antenna at the house? </vt:lpstr>
      <vt:lpstr>Universal Law of Gravitation</vt:lpstr>
      <vt:lpstr>If the Sun disappeared, the Earth would fly out of its orbit.  How quickly would the gravitational repercussions of the Sun’s disappearance travel to the Earth?</vt:lpstr>
      <vt:lpstr>Puzzle # 1</vt:lpstr>
      <vt:lpstr>What do we know about free fall?</vt:lpstr>
      <vt:lpstr>Gravity is unlike different forces in that the amount of “push” depends on the mass of the object.</vt:lpstr>
      <vt:lpstr>Puzzle #2</vt:lpstr>
      <vt:lpstr>Acceleration is like gravity!</vt:lpstr>
      <vt:lpstr>Which of the following are NOT the same for the person in the rocket ship as the person standing on Earth?</vt:lpstr>
      <vt:lpstr>Think-Pair-Share Questions</vt:lpstr>
      <vt:lpstr>Some new questions!</vt:lpstr>
      <vt:lpstr>No other force acts like gravity!</vt:lpstr>
      <vt:lpstr>Centripetal force,  i.e. a rotating reference frame</vt:lpstr>
      <vt:lpstr>Slide 23</vt:lpstr>
      <vt:lpstr>Slide 24</vt:lpstr>
      <vt:lpstr>Slide 25</vt:lpstr>
      <vt:lpstr>Black Holes </vt:lpstr>
      <vt:lpstr>Slide 27</vt:lpstr>
      <vt:lpstr>The Take-Away Message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Gravitational Waves Aka Gravity</dc:title>
  <dc:creator>owner</dc:creator>
  <cp:lastModifiedBy>owner</cp:lastModifiedBy>
  <cp:revision>27</cp:revision>
  <dcterms:created xsi:type="dcterms:W3CDTF">2012-08-06T01:41:57Z</dcterms:created>
  <dcterms:modified xsi:type="dcterms:W3CDTF">2012-08-06T06:05:07Z</dcterms:modified>
</cp:coreProperties>
</file>