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</p:sldMasterIdLst>
  <p:notesMasterIdLst>
    <p:notesMasterId r:id="rId37"/>
  </p:notesMasterIdLst>
  <p:sldIdLst>
    <p:sldId id="593" r:id="rId2"/>
    <p:sldId id="595" r:id="rId3"/>
    <p:sldId id="594" r:id="rId4"/>
    <p:sldId id="625" r:id="rId5"/>
    <p:sldId id="581" r:id="rId6"/>
    <p:sldId id="599" r:id="rId7"/>
    <p:sldId id="618" r:id="rId8"/>
    <p:sldId id="596" r:id="rId9"/>
    <p:sldId id="609" r:id="rId10"/>
    <p:sldId id="610" r:id="rId11"/>
    <p:sldId id="620" r:id="rId12"/>
    <p:sldId id="621" r:id="rId13"/>
    <p:sldId id="612" r:id="rId14"/>
    <p:sldId id="622" r:id="rId15"/>
    <p:sldId id="623" r:id="rId16"/>
    <p:sldId id="624" r:id="rId17"/>
    <p:sldId id="627" r:id="rId18"/>
    <p:sldId id="641" r:id="rId19"/>
    <p:sldId id="642" r:id="rId20"/>
    <p:sldId id="637" r:id="rId21"/>
    <p:sldId id="638" r:id="rId22"/>
    <p:sldId id="639" r:id="rId23"/>
    <p:sldId id="640" r:id="rId24"/>
    <p:sldId id="643" r:id="rId25"/>
    <p:sldId id="628" r:id="rId26"/>
    <p:sldId id="629" r:id="rId27"/>
    <p:sldId id="631" r:id="rId28"/>
    <p:sldId id="632" r:id="rId29"/>
    <p:sldId id="650" r:id="rId30"/>
    <p:sldId id="644" r:id="rId31"/>
    <p:sldId id="605" r:id="rId32"/>
    <p:sldId id="611" r:id="rId33"/>
    <p:sldId id="635" r:id="rId34"/>
    <p:sldId id="636" r:id="rId35"/>
    <p:sldId id="649" r:id="rId36"/>
  </p:sldIdLst>
  <p:sldSz cx="9144000" cy="6858000" type="screen4x3"/>
  <p:notesSz cx="6858000" cy="9144000"/>
  <p:embeddedFontLs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Haettenschweiler" pitchFamily="34" charset="0"/>
      <p:regular r:id="rId42"/>
    </p:embeddedFont>
    <p:embeddedFont>
      <p:font typeface="Eras Bold ITC" pitchFamily="34" charset="0"/>
      <p:regular r:id="rId43"/>
    </p:embeddedFont>
    <p:embeddedFont>
      <p:font typeface="Tahoma" pitchFamily="34" charset="0"/>
      <p:regular r:id="rId44"/>
      <p:bold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custShowLst>
    <p:custShow name="Custom Show 1" id="0">
      <p:sldLst/>
    </p:custShow>
  </p:custShow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4651" autoAdjust="0"/>
  </p:normalViewPr>
  <p:slideViewPr>
    <p:cSldViewPr snapToGrid="0">
      <p:cViewPr varScale="1">
        <p:scale>
          <a:sx n="46" d="100"/>
          <a:sy n="46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DC2B-6D19-4C9D-A128-E2FB08D7DAD3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0718-7DA1-4B99-AE49-A363F8AFF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 anchor="b" anchorCtr="0"/>
          <a:lstStyle>
            <a:lvl1pPr>
              <a:defRPr sz="4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5643578"/>
            <a:ext cx="5129226" cy="82868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E3310-310C-4C89-ADE0-2D287C88EE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F65EE-3F2C-4CF5-9D46-499F00FDE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9B214-3E21-4E2D-940F-B90A3A47B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BE722-5682-441D-BF89-F8BC0AD0F0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B5066-9A91-4F04-95D4-D0B1BDA44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7166"/>
            <a:ext cx="8715404" cy="107157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D707E-EE33-4097-934D-AB4C0C6E9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2CC59-636A-4CA4-877C-DEA1D1148A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2AAE4-AF6E-44B0-9512-E3DE10C489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0D607-B3D6-4170-9143-9E8E70AC5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18F7A-B6AD-4119-9A6D-3E19606B0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54AC-612D-428C-A3C9-04F9D7F5B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BF66F-6809-4680-A158-39551206B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5E815-8053-4962-9E80-09E3ED225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42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8" name="Line 591"/>
            <p:cNvSpPr>
              <a:spLocks noChangeShapeType="1"/>
            </p:cNvSpPr>
            <p:nvPr/>
          </p:nvSpPr>
          <p:spPr bwMode="auto">
            <a:xfrm>
              <a:off x="0" y="2024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592"/>
            <p:cNvSpPr>
              <a:spLocks noChangeShapeType="1"/>
            </p:cNvSpPr>
            <p:nvPr/>
          </p:nvSpPr>
          <p:spPr bwMode="auto">
            <a:xfrm>
              <a:off x="0" y="2057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593"/>
            <p:cNvSpPr>
              <a:spLocks noChangeShapeType="1"/>
            </p:cNvSpPr>
            <p:nvPr/>
          </p:nvSpPr>
          <p:spPr bwMode="auto">
            <a:xfrm>
              <a:off x="0" y="1797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595"/>
            <p:cNvSpPr>
              <a:spLocks noChangeShapeType="1"/>
            </p:cNvSpPr>
            <p:nvPr/>
          </p:nvSpPr>
          <p:spPr bwMode="auto">
            <a:xfrm>
              <a:off x="0" y="2284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596"/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597"/>
            <p:cNvSpPr>
              <a:spLocks noChangeShapeType="1"/>
            </p:cNvSpPr>
            <p:nvPr/>
          </p:nvSpPr>
          <p:spPr bwMode="auto">
            <a:xfrm>
              <a:off x="0" y="2478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598"/>
            <p:cNvSpPr>
              <a:spLocks noChangeShapeType="1"/>
            </p:cNvSpPr>
            <p:nvPr/>
          </p:nvSpPr>
          <p:spPr bwMode="auto">
            <a:xfrm>
              <a:off x="0" y="3113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599"/>
            <p:cNvSpPr>
              <a:spLocks noChangeShapeType="1"/>
            </p:cNvSpPr>
            <p:nvPr/>
          </p:nvSpPr>
          <p:spPr bwMode="auto">
            <a:xfrm>
              <a:off x="0" y="3566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600"/>
            <p:cNvSpPr>
              <a:spLocks noChangeShapeType="1"/>
            </p:cNvSpPr>
            <p:nvPr/>
          </p:nvSpPr>
          <p:spPr bwMode="auto">
            <a:xfrm>
              <a:off x="0" y="4110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603"/>
            <p:cNvSpPr>
              <a:spLocks noChangeShapeType="1"/>
            </p:cNvSpPr>
            <p:nvPr/>
          </p:nvSpPr>
          <p:spPr bwMode="auto">
            <a:xfrm flipH="1">
              <a:off x="1928" y="2024"/>
              <a:ext cx="771" cy="2296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604"/>
            <p:cNvSpPr>
              <a:spLocks noChangeShapeType="1"/>
            </p:cNvSpPr>
            <p:nvPr/>
          </p:nvSpPr>
          <p:spPr bwMode="auto">
            <a:xfrm flipH="1">
              <a:off x="612" y="2024"/>
              <a:ext cx="1769" cy="2296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605"/>
            <p:cNvSpPr>
              <a:spLocks noChangeShapeType="1"/>
            </p:cNvSpPr>
            <p:nvPr/>
          </p:nvSpPr>
          <p:spPr bwMode="auto">
            <a:xfrm flipH="1">
              <a:off x="0" y="2024"/>
              <a:ext cx="2018" cy="1633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613"/>
            <p:cNvSpPr>
              <a:spLocks noChangeShapeType="1"/>
            </p:cNvSpPr>
            <p:nvPr/>
          </p:nvSpPr>
          <p:spPr bwMode="auto">
            <a:xfrm flipH="1">
              <a:off x="0" y="2024"/>
              <a:ext cx="1655" cy="757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614"/>
            <p:cNvSpPr>
              <a:spLocks noChangeShapeType="1"/>
            </p:cNvSpPr>
            <p:nvPr/>
          </p:nvSpPr>
          <p:spPr bwMode="auto">
            <a:xfrm>
              <a:off x="3016" y="2024"/>
              <a:ext cx="272" cy="2296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Line 615"/>
            <p:cNvSpPr>
              <a:spLocks noChangeShapeType="1"/>
            </p:cNvSpPr>
            <p:nvPr/>
          </p:nvSpPr>
          <p:spPr bwMode="auto">
            <a:xfrm>
              <a:off x="3380" y="2024"/>
              <a:ext cx="1224" cy="2296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Line 616"/>
            <p:cNvSpPr>
              <a:spLocks noChangeShapeType="1"/>
            </p:cNvSpPr>
            <p:nvPr/>
          </p:nvSpPr>
          <p:spPr bwMode="auto">
            <a:xfrm>
              <a:off x="3742" y="2024"/>
              <a:ext cx="2018" cy="2086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Line 617"/>
            <p:cNvSpPr>
              <a:spLocks noChangeShapeType="1"/>
            </p:cNvSpPr>
            <p:nvPr/>
          </p:nvSpPr>
          <p:spPr bwMode="auto">
            <a:xfrm>
              <a:off x="4128" y="2024"/>
              <a:ext cx="1632" cy="1089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Line 618"/>
            <p:cNvSpPr>
              <a:spLocks noChangeShapeType="1"/>
            </p:cNvSpPr>
            <p:nvPr/>
          </p:nvSpPr>
          <p:spPr bwMode="auto">
            <a:xfrm flipH="1">
              <a:off x="0" y="2024"/>
              <a:ext cx="1202" cy="299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Line 619"/>
            <p:cNvSpPr>
              <a:spLocks noChangeShapeType="1"/>
            </p:cNvSpPr>
            <p:nvPr/>
          </p:nvSpPr>
          <p:spPr bwMode="auto">
            <a:xfrm>
              <a:off x="4649" y="2024"/>
              <a:ext cx="1111" cy="45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Line 622"/>
            <p:cNvSpPr>
              <a:spLocks noChangeShapeType="1"/>
            </p:cNvSpPr>
            <p:nvPr/>
          </p:nvSpPr>
          <p:spPr bwMode="auto">
            <a:xfrm>
              <a:off x="1202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Line 623"/>
            <p:cNvSpPr>
              <a:spLocks noChangeShapeType="1"/>
            </p:cNvSpPr>
            <p:nvPr/>
          </p:nvSpPr>
          <p:spPr bwMode="auto">
            <a:xfrm>
              <a:off x="1655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Line 624"/>
            <p:cNvSpPr>
              <a:spLocks noChangeShapeType="1"/>
            </p:cNvSpPr>
            <p:nvPr/>
          </p:nvSpPr>
          <p:spPr bwMode="auto">
            <a:xfrm>
              <a:off x="2018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Line 625"/>
            <p:cNvSpPr>
              <a:spLocks noChangeShapeType="1"/>
            </p:cNvSpPr>
            <p:nvPr/>
          </p:nvSpPr>
          <p:spPr bwMode="auto">
            <a:xfrm>
              <a:off x="2381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Line 626"/>
            <p:cNvSpPr>
              <a:spLocks noChangeShapeType="1"/>
            </p:cNvSpPr>
            <p:nvPr/>
          </p:nvSpPr>
          <p:spPr bwMode="auto">
            <a:xfrm>
              <a:off x="2699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Line 627"/>
            <p:cNvSpPr>
              <a:spLocks noChangeShapeType="1"/>
            </p:cNvSpPr>
            <p:nvPr/>
          </p:nvSpPr>
          <p:spPr bwMode="auto">
            <a:xfrm>
              <a:off x="3016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Line 628"/>
            <p:cNvSpPr>
              <a:spLocks noChangeShapeType="1"/>
            </p:cNvSpPr>
            <p:nvPr/>
          </p:nvSpPr>
          <p:spPr bwMode="auto">
            <a:xfrm>
              <a:off x="3379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Line 629"/>
            <p:cNvSpPr>
              <a:spLocks noChangeShapeType="1"/>
            </p:cNvSpPr>
            <p:nvPr/>
          </p:nvSpPr>
          <p:spPr bwMode="auto">
            <a:xfrm>
              <a:off x="3742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Line 630"/>
            <p:cNvSpPr>
              <a:spLocks noChangeShapeType="1"/>
            </p:cNvSpPr>
            <p:nvPr/>
          </p:nvSpPr>
          <p:spPr bwMode="auto">
            <a:xfrm>
              <a:off x="4150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Line 631"/>
            <p:cNvSpPr>
              <a:spLocks noChangeShapeType="1"/>
            </p:cNvSpPr>
            <p:nvPr/>
          </p:nvSpPr>
          <p:spPr bwMode="auto">
            <a:xfrm>
              <a:off x="4649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Line 632"/>
            <p:cNvSpPr>
              <a:spLocks noChangeShapeType="1"/>
            </p:cNvSpPr>
            <p:nvPr/>
          </p:nvSpPr>
          <p:spPr bwMode="auto">
            <a:xfrm>
              <a:off x="657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Line 633"/>
            <p:cNvSpPr>
              <a:spLocks noChangeShapeType="1"/>
            </p:cNvSpPr>
            <p:nvPr/>
          </p:nvSpPr>
          <p:spPr bwMode="auto">
            <a:xfrm>
              <a:off x="5148" y="0"/>
              <a:ext cx="0" cy="2024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Line 634"/>
            <p:cNvSpPr>
              <a:spLocks noChangeShapeType="1"/>
            </p:cNvSpPr>
            <p:nvPr/>
          </p:nvSpPr>
          <p:spPr bwMode="auto">
            <a:xfrm flipH="1">
              <a:off x="0" y="2024"/>
              <a:ext cx="623" cy="91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Line 635"/>
            <p:cNvSpPr>
              <a:spLocks noChangeShapeType="1"/>
            </p:cNvSpPr>
            <p:nvPr/>
          </p:nvSpPr>
          <p:spPr bwMode="auto">
            <a:xfrm>
              <a:off x="5148" y="2024"/>
              <a:ext cx="612" cy="91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Line 636"/>
            <p:cNvSpPr>
              <a:spLocks noChangeShapeType="1"/>
            </p:cNvSpPr>
            <p:nvPr/>
          </p:nvSpPr>
          <p:spPr bwMode="auto">
            <a:xfrm>
              <a:off x="0" y="1480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Line 637"/>
            <p:cNvSpPr>
              <a:spLocks noChangeShapeType="1"/>
            </p:cNvSpPr>
            <p:nvPr/>
          </p:nvSpPr>
          <p:spPr bwMode="auto">
            <a:xfrm>
              <a:off x="0" y="1026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Line 638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Line 640"/>
            <p:cNvSpPr>
              <a:spLocks noChangeShapeType="1"/>
            </p:cNvSpPr>
            <p:nvPr/>
          </p:nvSpPr>
          <p:spPr bwMode="auto">
            <a:xfrm>
              <a:off x="1" y="2160"/>
              <a:ext cx="5760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EBE722-5682-441D-BF89-F8BC0AD0F0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5" r:id="rId12"/>
    <p:sldLayoutId id="2147483756" r:id="rId13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2.bin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oleObject" Target="../embeddings/oleObject5.bin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oleObject" Target="../embeddings/oleObject8.bin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1.bin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ec.edu/evansmm/SRS/clickerDecision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25" y="1214203"/>
            <a:ext cx="8379501" cy="2863121"/>
          </a:xfrm>
        </p:spPr>
        <p:txBody>
          <a:bodyPr>
            <a:normAutofit/>
          </a:bodyPr>
          <a:lstStyle/>
          <a:p>
            <a:r>
              <a:rPr lang="en-US" dirty="0" smtClean="0"/>
              <a:t>Clickers in </a:t>
            </a:r>
            <a:br>
              <a:rPr lang="en-US" dirty="0" smtClean="0"/>
            </a:br>
            <a:r>
              <a:rPr lang="en-US" dirty="0" smtClean="0"/>
              <a:t>an introductory </a:t>
            </a:r>
            <a:br>
              <a:rPr lang="en-US" dirty="0" smtClean="0"/>
            </a:br>
            <a:r>
              <a:rPr lang="en-US" dirty="0" smtClean="0"/>
              <a:t>physics </a:t>
            </a:r>
            <a:r>
              <a:rPr lang="en-US" dirty="0" smtClean="0"/>
              <a:t>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347" y="4974185"/>
            <a:ext cx="7772400" cy="148657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Haettenschweiler" pitchFamily="34" charset="0"/>
              </a:rPr>
              <a:t>Pavel</a:t>
            </a:r>
            <a:r>
              <a:rPr lang="en-US" dirty="0" smtClean="0">
                <a:latin typeface="Haettenschweiler" pitchFamily="34" charset="0"/>
              </a:rPr>
              <a:t> </a:t>
            </a:r>
            <a:r>
              <a:rPr lang="en-US" dirty="0" err="1" smtClean="0">
                <a:latin typeface="Haettenschweiler" pitchFamily="34" charset="0"/>
              </a:rPr>
              <a:t>Nadolsky</a:t>
            </a:r>
            <a:endParaRPr lang="en-US" dirty="0" smtClean="0">
              <a:latin typeface="Haettenschweiler" pitchFamily="34" charset="0"/>
            </a:endParaRPr>
          </a:p>
          <a:p>
            <a:r>
              <a:rPr lang="en-US" dirty="0" smtClean="0">
                <a:latin typeface="Haettenschweiler" pitchFamily="34" charset="0"/>
              </a:rPr>
              <a:t>Department of Physics</a:t>
            </a:r>
          </a:p>
          <a:p>
            <a:r>
              <a:rPr lang="en-US" dirty="0" smtClean="0">
                <a:latin typeface="Haettenschweiler" pitchFamily="34" charset="0"/>
              </a:rPr>
              <a:t>Southern Methodist University</a:t>
            </a:r>
          </a:p>
          <a:p>
            <a:r>
              <a:rPr lang="en-US" dirty="0" smtClean="0">
                <a:latin typeface="Haettenschweiler" pitchFamily="34" charset="0"/>
              </a:rPr>
              <a:t>March 15, 2010</a:t>
            </a:r>
            <a:endParaRPr lang="en-US" dirty="0">
              <a:latin typeface="Haettenschweile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5153891"/>
            <a:ext cx="355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Presentation given to eight SMU physics faculty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4" y="440081"/>
            <a:ext cx="9143999" cy="924024"/>
          </a:xfrm>
        </p:spPr>
        <p:txBody>
          <a:bodyPr>
            <a:normAutofit fontScale="90000"/>
          </a:bodyPr>
          <a:lstStyle/>
          <a:p>
            <a:pPr latinLnBrk="0"/>
            <a:r>
              <a:rPr lang="en-US" sz="3600" dirty="0" smtClean="0"/>
              <a:t>Active learning in physics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>
            <a:normAutofit fontScale="70000" lnSpcReduction="20000"/>
          </a:bodyPr>
          <a:lstStyle/>
          <a:p>
            <a:pPr latinLnBrk="0">
              <a:buNone/>
            </a:pPr>
            <a:endParaRPr lang="en-US" b="1" dirty="0" smtClean="0"/>
          </a:p>
          <a:p>
            <a:pPr latinLnBrk="0"/>
            <a:r>
              <a:rPr lang="en-US" sz="3600" dirty="0" smtClean="0"/>
              <a:t>According to a variety of studies, lectures with </a:t>
            </a:r>
            <a:r>
              <a:rPr lang="en-US" sz="3600" b="1" dirty="0" smtClean="0"/>
              <a:t>active learning components</a:t>
            </a:r>
            <a:r>
              <a:rPr lang="en-US" sz="3600" dirty="0" smtClean="0"/>
              <a:t> (collective discussions; hands-on activities;…) are </a:t>
            </a:r>
            <a:r>
              <a:rPr lang="en-US" sz="3600" b="1" dirty="0" smtClean="0"/>
              <a:t>more efficient </a:t>
            </a:r>
            <a:r>
              <a:rPr lang="en-US" sz="3600" dirty="0" smtClean="0"/>
              <a:t>in teaching the </a:t>
            </a:r>
            <a:r>
              <a:rPr lang="en-US" sz="3600" dirty="0" err="1" smtClean="0"/>
              <a:t>sci</a:t>
            </a:r>
            <a:r>
              <a:rPr lang="en-US" sz="3600" dirty="0" smtClean="0"/>
              <a:t>-tech undergrads than </a:t>
            </a:r>
            <a:r>
              <a:rPr lang="en-US" sz="3600" b="1" dirty="0" smtClean="0"/>
              <a:t>the traditional combination </a:t>
            </a:r>
            <a:r>
              <a:rPr lang="en-US" sz="3600" dirty="0" smtClean="0"/>
              <a:t>of one-way lectures + problem-solving recitations + labs + homework assignments</a:t>
            </a:r>
          </a:p>
          <a:p>
            <a:pPr latinLnBrk="0"/>
            <a:endParaRPr lang="en-US" sz="3600" dirty="0" smtClean="0"/>
          </a:p>
          <a:p>
            <a:pPr latinLnBrk="0"/>
            <a:r>
              <a:rPr lang="en-US" sz="3600" dirty="0" smtClean="0"/>
              <a:t>Efficiency of active learning varies depending on its specific setup; but active involvement appears to be beneficial in most cases </a:t>
            </a:r>
          </a:p>
          <a:p>
            <a:pPr latinLnBrk="0">
              <a:buNone/>
            </a:pPr>
            <a:endParaRPr lang="en-US" sz="1800" dirty="0" smtClean="0"/>
          </a:p>
          <a:p>
            <a:pPr latinLnBrk="0">
              <a:buNone/>
            </a:pPr>
            <a:r>
              <a:rPr lang="en-US" sz="1800" dirty="0" smtClean="0"/>
              <a:t>See e.g., M. Prince, </a:t>
            </a:r>
            <a:r>
              <a:rPr lang="en-US" sz="1800" i="1" dirty="0" smtClean="0"/>
              <a:t>Does Active Learning Work? A Review of the Research,</a:t>
            </a:r>
            <a:r>
              <a:rPr lang="en-US" sz="1800" dirty="0" smtClean="0"/>
              <a:t> J. Engr. Education, 93(3), 223-231 (2004)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4" y="440081"/>
            <a:ext cx="9143999" cy="924024"/>
          </a:xfrm>
        </p:spPr>
        <p:txBody>
          <a:bodyPr>
            <a:normAutofit fontScale="90000"/>
          </a:bodyPr>
          <a:lstStyle/>
          <a:p>
            <a:pPr latinLnBrk="0"/>
            <a:r>
              <a:rPr lang="en-US" sz="3600" dirty="0" smtClean="0"/>
              <a:t>Active learning in physics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8" y="1334125"/>
            <a:ext cx="8162146" cy="1079291"/>
          </a:xfrm>
        </p:spPr>
        <p:txBody>
          <a:bodyPr>
            <a:normAutofit/>
          </a:bodyPr>
          <a:lstStyle/>
          <a:p>
            <a:pPr latinLnBrk="0">
              <a:buNone/>
            </a:pPr>
            <a:r>
              <a:rPr lang="en-US" dirty="0" smtClean="0"/>
              <a:t>Benefits of active learning are claimed to be enhanced by…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813" y="2743200"/>
            <a:ext cx="8559383" cy="362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…changing the role of the instructor from being “just a lecturer” (source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information delivered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listeners) to a facilitator of practical learning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students, who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spends most time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elucidating essential points and targeting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latin typeface="+mn-lt"/>
                <a:cs typeface="+mn-cs"/>
              </a:rPr>
              <a:t>students’ alternative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4" y="440081"/>
            <a:ext cx="9143999" cy="924024"/>
          </a:xfrm>
        </p:spPr>
        <p:txBody>
          <a:bodyPr>
            <a:normAutofit fontScale="90000"/>
          </a:bodyPr>
          <a:lstStyle/>
          <a:p>
            <a:pPr latinLnBrk="0"/>
            <a:r>
              <a:rPr lang="en-US" sz="3600" dirty="0" smtClean="0"/>
              <a:t>Active learning in physics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8" y="1334125"/>
            <a:ext cx="8162146" cy="1079291"/>
          </a:xfrm>
        </p:spPr>
        <p:txBody>
          <a:bodyPr>
            <a:normAutofit/>
          </a:bodyPr>
          <a:lstStyle/>
          <a:p>
            <a:pPr latinLnBrk="0">
              <a:buNone/>
            </a:pPr>
            <a:r>
              <a:rPr lang="en-US" dirty="0" smtClean="0"/>
              <a:t>Benefits of active learning are claimed to be enhanced by…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813" y="2458387"/>
            <a:ext cx="8559383" cy="391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atinLnBrk="0"/>
            <a:r>
              <a:rPr lang="en-US" sz="3200" dirty="0" smtClean="0"/>
              <a:t>… allowing more time for in-class activities and discussions of physics phenomena and demos (at the expense of reduced discussion of abstract laws)</a:t>
            </a:r>
          </a:p>
          <a:p>
            <a:pPr latinLnBrk="0"/>
            <a:endParaRPr lang="en-US" sz="1100" dirty="0" smtClean="0"/>
          </a:p>
          <a:p>
            <a:pPr latinLnBrk="0"/>
            <a:r>
              <a:rPr lang="en-US" sz="3200" dirty="0" smtClean="0"/>
              <a:t>…changing expectations for learning outcomes</a:t>
            </a:r>
          </a:p>
          <a:p>
            <a:pPr latinLnBrk="0"/>
            <a:endParaRPr lang="en-US" sz="1100" dirty="0" smtClean="0"/>
          </a:p>
          <a:p>
            <a:pPr latinLnBrk="0"/>
            <a:r>
              <a:rPr lang="en-US" sz="3200" dirty="0" smtClean="0"/>
              <a:t>…changing the curriculum</a:t>
            </a:r>
          </a:p>
          <a:p>
            <a:pPr latinLnBrk="0"/>
            <a:endParaRPr lang="en-US" sz="1200" dirty="0" smtClean="0"/>
          </a:p>
          <a:p>
            <a:pPr latinLnBrk="0"/>
            <a:r>
              <a:rPr lang="en-US" sz="3200" dirty="0" smtClean="0"/>
              <a:t>…evaluating students’ progress based on standard tests developed by statistical studies at a variety of colleges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pPr latinLnBrk="0"/>
            <a:r>
              <a:rPr lang="en-US" sz="3200" dirty="0" smtClean="0"/>
              <a:t>How closely are you following recent developments in physics education?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63842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1406160" y="5856157"/>
            <a:ext cx="1270000" cy="635000"/>
            <a:chOff x="7683500" y="5842000"/>
            <a:chExt cx="1270000" cy="635000"/>
          </a:xfrm>
        </p:grpSpPr>
        <p:sp>
          <p:nvSpPr>
            <p:cNvPr id="6" name="CDCub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:18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9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alpha val="90141"/>
                  </a:srgbClr>
                </a:gs>
                <a:gs pos="100000">
                  <a:srgbClr val="FFFFFF">
                    <a:alpha val="90141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7 of 71</a:t>
              </a:r>
              <a:endParaRPr lang="en-US" sz="1400" b="1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1"/>
            <a:ext cx="3994879" cy="243215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Often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Occasionally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Rarely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pPr latinLnBrk="0"/>
            <a:r>
              <a:rPr lang="en-US" sz="3200" dirty="0" smtClean="0"/>
              <a:t>How enthusiastic are you about new approaches proposed by physics education papers?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5785810" y="3087974"/>
          <a:ext cx="3294690" cy="3706526"/>
        </p:xfrm>
        <a:graphic>
          <a:graphicData uri="http://schemas.openxmlformats.org/presentationml/2006/ole">
            <p:oleObj spid="_x0000_s177154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1406160" y="5856157"/>
            <a:ext cx="1270000" cy="635000"/>
            <a:chOff x="7683500" y="5842000"/>
            <a:chExt cx="1270000" cy="635000"/>
          </a:xfrm>
        </p:grpSpPr>
        <p:sp>
          <p:nvSpPr>
            <p:cNvPr id="6" name="CDCub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:00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9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alpha val="90141"/>
                  </a:srgbClr>
                </a:gs>
                <a:gs pos="100000">
                  <a:srgbClr val="FFFFFF">
                    <a:alpha val="90141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7 of 71</a:t>
              </a:r>
              <a:endParaRPr lang="en-US" sz="1400" b="1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624466" cy="4605727"/>
          </a:xfrm>
        </p:spPr>
        <p:txBody>
          <a:bodyPr>
            <a:noAutofit/>
          </a:bodyPr>
          <a:lstStyle/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Many of their ideas deserve implementation</a:t>
            </a:r>
          </a:p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Many  “novel” suggestions are transient fads,  but some are worth considering</a:t>
            </a:r>
          </a:p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Traditional (=time-proven) methods and diligence are quite sufficient</a:t>
            </a:r>
            <a:endParaRPr 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6610" name="Chart" r:id="rId4" imgW="9144000" imgH="6858000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pPr latinLnBrk="0"/>
            <a:r>
              <a:rPr lang="en-US" sz="2000" b="1" dirty="0" smtClean="0"/>
              <a:t>Rank learning outcomes expected from SMU undergraduate students according to their importance.  </a:t>
            </a:r>
            <a:r>
              <a:rPr lang="en-US" sz="2000" dirty="0" smtClean="0"/>
              <a:t>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response – most important outcome;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response – least important outcome)</a:t>
            </a:r>
            <a:endParaRPr lang="en-US" sz="20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6078950" y="3417756"/>
          <a:ext cx="3001549" cy="3376743"/>
        </p:xfrm>
        <a:graphic>
          <a:graphicData uri="http://schemas.openxmlformats.org/presentationml/2006/ole">
            <p:oleObj spid="_x0000_s197634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7357256" y="2498361"/>
            <a:ext cx="1270000" cy="635000"/>
            <a:chOff x="7683500" y="5842000"/>
            <a:chExt cx="1270000" cy="635000"/>
          </a:xfrm>
        </p:grpSpPr>
        <p:sp>
          <p:nvSpPr>
            <p:cNvPr id="6" name="CDCub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:85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7427210" y="1326421"/>
            <a:ext cx="952500" cy="952500"/>
            <a:chOff x="254000" y="5334000"/>
            <a:chExt cx="952500" cy="952500"/>
          </a:xfrm>
        </p:grpSpPr>
        <p:sp>
          <p:nvSpPr>
            <p:cNvPr id="9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alpha val="88732"/>
                  </a:srgbClr>
                </a:gs>
                <a:gs pos="100000">
                  <a:srgbClr val="FFFFFF">
                    <a:alpha val="88732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8 of 71</a:t>
              </a:r>
              <a:endParaRPr lang="en-US" sz="1400" b="1" dirty="0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4853" y="1420318"/>
            <a:ext cx="5366478" cy="4950502"/>
          </a:xfrm>
        </p:spPr>
        <p:txBody>
          <a:bodyPr>
            <a:noAutofit/>
          </a:bodyPr>
          <a:lstStyle/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Familiarity with essential physics phenomena shown in demos</a:t>
            </a:r>
          </a:p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Knowledge of basic concepts and “expert shortcuts and skills” applicable in a variety of situations </a:t>
            </a:r>
          </a:p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Familiarity with profound, even though challenging, ideas essential for systematic learning of physics (e.g. Gauss and Ampere’s laws)</a:t>
            </a:r>
          </a:p>
          <a:p>
            <a:pPr marL="514350" indent="-514350" latinLnBrk="0">
              <a:buFont typeface="Arial" pitchFamily="34" charset="0"/>
              <a:buAutoNum type="arabicPeriod"/>
            </a:pPr>
            <a:r>
              <a:rPr lang="en-US" sz="2400" dirty="0" smtClean="0"/>
              <a:t>Ability to solve typical physics problems encountered in practical applications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0" y="365130"/>
            <a:ext cx="8229600" cy="9175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Normalized gain </a:t>
            </a:r>
            <a:r>
              <a:rPr lang="en-US" sz="3200" dirty="0" smtClean="0">
                <a:ln w="1270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G</a:t>
            </a:r>
            <a:endParaRPr lang="en-US" sz="3200" dirty="0">
              <a:ln w="12700" cmpd="sng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2" y="3357798"/>
            <a:ext cx="8409481" cy="3882453"/>
          </a:xfrm>
        </p:spPr>
        <p:txBody>
          <a:bodyPr>
            <a:normAutofit/>
          </a:bodyPr>
          <a:lstStyle/>
          <a:p>
            <a:pPr latinLnBrk="0">
              <a:buNone/>
            </a:pPr>
            <a:r>
              <a:rPr lang="en-US" sz="2800" dirty="0" smtClean="0"/>
              <a:t>               is the average class score before (after) the instruction, as a percentage of the maximal score</a:t>
            </a:r>
          </a:p>
          <a:p>
            <a:pPr latinLnBrk="0">
              <a:buNone/>
            </a:pPr>
            <a:r>
              <a:rPr lang="en-US" sz="2800" i="1" dirty="0" smtClean="0"/>
              <a:t>                             0 &lt; g &lt; 1</a:t>
            </a:r>
          </a:p>
          <a:p>
            <a:pPr latinLnBrk="0">
              <a:buNone/>
            </a:pPr>
            <a:r>
              <a:rPr lang="en-US" sz="2400" dirty="0" smtClean="0"/>
              <a:t>Better instructional methods presumably have </a:t>
            </a:r>
            <a:r>
              <a:rPr lang="en-US" sz="2400" i="1" dirty="0" smtClean="0"/>
              <a:t>g</a:t>
            </a:r>
            <a:r>
              <a:rPr lang="en-US" sz="2400" dirty="0" smtClean="0"/>
              <a:t> values with (a) a higher average and (b) smaller  variance due to circumstantial factors like initial preparation of students, instructor’s personality, etc.</a:t>
            </a:r>
          </a:p>
          <a:p>
            <a:pPr latinLnBrk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89288" y="2205038"/>
          <a:ext cx="2698750" cy="1247775"/>
        </p:xfrm>
        <a:graphic>
          <a:graphicData uri="http://schemas.openxmlformats.org/presentationml/2006/ole">
            <p:oleObj spid="_x0000_s199682" name="Equation" r:id="rId4" imgW="1015920" imgH="46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784" y="1424066"/>
            <a:ext cx="8274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commonly used figure of merit to characterize </a:t>
            </a:r>
          </a:p>
          <a:p>
            <a:r>
              <a:rPr lang="en-US" sz="2800" dirty="0" smtClean="0"/>
              <a:t>“the teaching efficiency” is the normalized gain,</a:t>
            </a:r>
            <a:endParaRPr lang="en-US" sz="2800" dirty="0"/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252882" y="3260361"/>
          <a:ext cx="1654175" cy="641350"/>
        </p:xfrm>
        <a:graphic>
          <a:graphicData uri="http://schemas.openxmlformats.org/presentationml/2006/ole">
            <p:oleObj spid="_x0000_s199683" name="Equation" r:id="rId5" imgW="622080" imgH="2412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latinLnBrk="0" hangingPunct="1"/>
            <a:r>
              <a:rPr lang="en-US" sz="2800" dirty="0" smtClean="0">
                <a:solidFill>
                  <a:srgbClr val="0000FF"/>
                </a:solidFill>
              </a:rPr>
              <a:t>A positive electric charge is placed at rest near a north pole of a magnet. The charge will…</a:t>
            </a:r>
            <a:r>
              <a:rPr lang="en-US" sz="2800" dirty="0" smtClean="0"/>
              <a:t>  </a:t>
            </a:r>
          </a:p>
        </p:txBody>
      </p:sp>
      <p:graphicFrame>
        <p:nvGraphicFramePr>
          <p:cNvPr id="7171" name="TPChart"/>
          <p:cNvGraphicFramePr>
            <a:graphicFrameLocks noChangeAspect="1"/>
          </p:cNvGraphicFramePr>
          <p:nvPr/>
        </p:nvGraphicFramePr>
        <p:xfrm>
          <a:off x="4343400" y="1524000"/>
          <a:ext cx="4572000" cy="5143500"/>
        </p:xfrm>
        <a:graphic>
          <a:graphicData uri="http://schemas.openxmlformats.org/presentationml/2006/ole">
            <p:oleObj spid="_x0000_s200706" name="Chart" r:id="rId7" imgW="4572000" imgH="5143500" progId="MSGraph.Chart.8">
              <p:embed followColorScheme="full"/>
            </p:oleObj>
          </a:graphicData>
        </a:graphic>
      </p:graphicFrame>
      <p:sp>
        <p:nvSpPr>
          <p:cNvPr id="3076" name="TPAnswers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22300" y="1509713"/>
            <a:ext cx="4038600" cy="4525962"/>
          </a:xfrm>
        </p:spPr>
        <p:txBody>
          <a:bodyPr/>
          <a:lstStyle/>
          <a:p>
            <a:pPr marL="609600" indent="-609600" eaLnBrk="1" latinLnBrk="0" hangingPunct="1">
              <a:buFontTx/>
              <a:buAutoNum type="arabicPeriod"/>
            </a:pPr>
            <a:r>
              <a:rPr lang="en-US" sz="2800" dirty="0" smtClean="0"/>
              <a:t>Be attracted to the magnet </a:t>
            </a:r>
          </a:p>
          <a:p>
            <a:pPr marL="609600" indent="-609600" eaLnBrk="1" latinLnBrk="0" hangingPunct="1">
              <a:buFontTx/>
              <a:buAutoNum type="arabicPeriod"/>
            </a:pPr>
            <a:r>
              <a:rPr lang="en-US" sz="2800" dirty="0" smtClean="0"/>
              <a:t>Be repelled away from the magnet</a:t>
            </a:r>
          </a:p>
          <a:p>
            <a:pPr marL="609600" indent="-609600" eaLnBrk="1" latinLnBrk="0" hangingPunct="1">
              <a:buFontTx/>
              <a:buAutoNum type="arabicPeriod"/>
            </a:pPr>
            <a:r>
              <a:rPr lang="en-US" sz="2800" dirty="0" smtClean="0"/>
              <a:t>Move according to the right-hand rule</a:t>
            </a:r>
          </a:p>
          <a:p>
            <a:pPr marL="609600" indent="-609600" eaLnBrk="1" latinLnBrk="0" hangingPunct="1">
              <a:buFontTx/>
              <a:buAutoNum type="arabicPeriod"/>
            </a:pPr>
            <a:r>
              <a:rPr lang="en-US" sz="2800" dirty="0" smtClean="0"/>
              <a:t>Stay at rest</a:t>
            </a:r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22363" y="5905500"/>
            <a:ext cx="952500" cy="952500"/>
            <a:chOff x="160" y="3360"/>
            <a:chExt cx="600" cy="600"/>
          </a:xfrm>
        </p:grpSpPr>
        <p:sp>
          <p:nvSpPr>
            <p:cNvPr id="3086" name="RCOuter" hidden="1"/>
            <p:cNvSpPr>
              <a:spLocks noChangeArrowheads="1"/>
            </p:cNvSpPr>
            <p:nvPr/>
          </p:nvSpPr>
          <p:spPr bwMode="auto">
            <a:xfrm>
              <a:off x="160" y="3360"/>
              <a:ext cx="600" cy="600"/>
            </a:xfrm>
            <a:prstGeom prst="ellipse">
              <a:avLst/>
            </a:prstGeom>
            <a:gradFill flip="none" rotWithShape="0">
              <a:gsLst>
                <a:gs pos="0">
                  <a:schemeClr val="accent2">
                    <a:alpha val="90141"/>
                  </a:schemeClr>
                </a:gs>
                <a:gs pos="100000">
                  <a:schemeClr val="accent1">
                    <a:alpha val="90141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CInner" hidden="1"/>
            <p:cNvSpPr>
              <a:spLocks noChangeArrowheads="1"/>
            </p:cNvSpPr>
            <p:nvPr/>
          </p:nvSpPr>
          <p:spPr bwMode="auto">
            <a:xfrm>
              <a:off x="160" y="3360"/>
              <a:ext cx="600" cy="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smtClean="0">
                  <a:latin typeface="Tahoma" pitchFamily="34" charset="0"/>
                  <a:cs typeface="Tahoma" pitchFamily="34" charset="0"/>
                </a:rPr>
                <a:t>7 of 71</a:t>
              </a:r>
              <a:endParaRPr lang="en-US" sz="1400" b="1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Countdown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04800" y="6019800"/>
            <a:ext cx="685800" cy="635000"/>
            <a:chOff x="5202" y="3840"/>
            <a:chExt cx="432" cy="400"/>
          </a:xfrm>
        </p:grpSpPr>
        <p:sp>
          <p:nvSpPr>
            <p:cNvPr id="3079" name="CDTP6" hidden="1"/>
            <p:cNvSpPr>
              <a:spLocks noChangeArrowheads="1"/>
            </p:cNvSpPr>
            <p:nvPr/>
          </p:nvSpPr>
          <p:spPr bwMode="auto">
            <a:xfrm rot="5400000">
              <a:off x="5220" y="3840"/>
              <a:ext cx="400" cy="4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0" name="CDTP5" hidden="1"/>
            <p:cNvSpPr>
              <a:spLocks noChangeArrowheads="1"/>
            </p:cNvSpPr>
            <p:nvPr/>
          </p:nvSpPr>
          <p:spPr bwMode="auto">
            <a:xfrm rot="5400000">
              <a:off x="5433" y="4058"/>
              <a:ext cx="168" cy="168"/>
            </a:xfrm>
            <a:prstGeom prst="rect">
              <a:avLst/>
            </a:prstGeom>
            <a:solidFill>
              <a:srgbClr val="FF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1" name="CDTP4" hidden="1"/>
            <p:cNvSpPr>
              <a:spLocks noChangeArrowheads="1"/>
            </p:cNvSpPr>
            <p:nvPr/>
          </p:nvSpPr>
          <p:spPr bwMode="auto">
            <a:xfrm rot="5400000">
              <a:off x="5433" y="3861"/>
              <a:ext cx="168" cy="168"/>
            </a:xfrm>
            <a:prstGeom prst="rect">
              <a:avLst/>
            </a:prstGeom>
            <a:solidFill>
              <a:srgbClr val="99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2" name="CDTP3" hidden="1"/>
            <p:cNvSpPr>
              <a:spLocks noChangeArrowheads="1"/>
            </p:cNvSpPr>
            <p:nvPr/>
          </p:nvSpPr>
          <p:spPr bwMode="auto">
            <a:xfrm rot="5400000">
              <a:off x="5240" y="3861"/>
              <a:ext cx="168" cy="1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3" name="CDTP2" hidden="1"/>
            <p:cNvSpPr>
              <a:spLocks noChangeArrowheads="1"/>
            </p:cNvSpPr>
            <p:nvPr/>
          </p:nvSpPr>
          <p:spPr bwMode="auto">
            <a:xfrm rot="5400000">
              <a:off x="5240" y="4058"/>
              <a:ext cx="168" cy="168"/>
            </a:xfrm>
            <a:prstGeom prst="rect">
              <a:avLst/>
            </a:prstGeom>
            <a:solidFill>
              <a:srgbClr val="00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4" name="CDTP1" hidden="1"/>
            <p:cNvSpPr>
              <a:spLocks noChangeArrowheads="1"/>
            </p:cNvSpPr>
            <p:nvPr/>
          </p:nvSpPr>
          <p:spPr bwMode="auto">
            <a:xfrm rot="5400000">
              <a:off x="5220" y="3840"/>
              <a:ext cx="400" cy="400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85" name="CDText" hidden="1"/>
            <p:cNvSpPr txBox="1">
              <a:spLocks noChangeArrowheads="1"/>
            </p:cNvSpPr>
            <p:nvPr/>
          </p:nvSpPr>
          <p:spPr bwMode="auto">
            <a:xfrm>
              <a:off x="5202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2800" b="1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58</a:t>
              </a:r>
              <a:endParaRPr lang="en-US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97839" y="1219200"/>
          <a:ext cx="2871893" cy="3230880"/>
        </p:xfrm>
        <a:graphic>
          <a:graphicData uri="http://schemas.openxmlformats.org/presentationml/2006/ole">
            <p:oleObj spid="_x0000_s201731" name="Chart" r:id="rId4" imgW="4571821" imgH="5143379" progId="MSGraph.Chart.8">
              <p:embed followColorScheme="full"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82"/>
            <a:ext cx="82296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Students’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37" y="1203786"/>
            <a:ext cx="1310640" cy="4656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atinLnBrk="0">
              <a:buNone/>
            </a:pPr>
            <a:r>
              <a:rPr lang="en-US" sz="2400" dirty="0" smtClean="0"/>
              <a:t>Fall’09</a:t>
            </a:r>
            <a:endParaRPr lang="en-US" sz="2400" dirty="0" smtClean="0"/>
          </a:p>
        </p:txBody>
      </p:sp>
      <p:graphicFrame>
        <p:nvGraphicFramePr>
          <p:cNvPr id="7171" name="TPChart"/>
          <p:cNvGraphicFramePr>
            <a:graphicFrameLocks noChangeAspect="1"/>
          </p:cNvGraphicFramePr>
          <p:nvPr/>
        </p:nvGraphicFramePr>
        <p:xfrm>
          <a:off x="502920" y="4852035"/>
          <a:ext cx="1783080" cy="2005965"/>
        </p:xfrm>
        <a:graphic>
          <a:graphicData uri="http://schemas.openxmlformats.org/presentationml/2006/ole">
            <p:oleObj spid="_x0000_s201730" name="Chart" r:id="rId5" imgW="4572000" imgH="5143398" progId="MSGraph.Chart.8">
              <p:embed followColorScheme="full"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919152" y="1684946"/>
            <a:ext cx="1890847" cy="692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First lecture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/>
        </p:nvGraphicFramePr>
        <p:xfrm>
          <a:off x="5720080" y="1569720"/>
          <a:ext cx="2540000" cy="2857500"/>
        </p:xfrm>
        <a:graphic>
          <a:graphicData uri="http://schemas.openxmlformats.org/presentationml/2006/ole">
            <p:oleObj spid="_x0000_s201732" name="Chart" r:id="rId6" imgW="4572000" imgH="5143398" progId="MSGraph.Chart.8">
              <p:embed followColorScheme="full"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389120" y="1623986"/>
            <a:ext cx="3215640" cy="133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Midterm lecture</a:t>
            </a:r>
          </a:p>
          <a:p>
            <a:pPr marL="342900" marR="0" lvl="0" indent="-342900" algn="l" defTabSz="914400" rt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After the home reading assignment, but  be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instruction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79520" y="3688080"/>
            <a:ext cx="1143000" cy="502920"/>
          </a:xfrm>
          <a:prstGeom prst="rightArrow">
            <a:avLst/>
          </a:prstGeom>
          <a:scene3d>
            <a:camera prst="perspectiveRelaxed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48400" y="5120640"/>
            <a:ext cx="2545080" cy="1264920"/>
          </a:xfrm>
          <a:prstGeom prst="roundRect">
            <a:avLst/>
          </a:prstGeom>
          <a:solidFill>
            <a:schemeClr val="bg1"/>
          </a:solidFill>
          <a:scene3d>
            <a:camera prst="isometricOffAxis2Left">
              <a:rot lat="21420000" lon="1560000" rev="0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Final exam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36% of correct answers (#4)</a:t>
            </a:r>
          </a:p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147560" y="4251960"/>
            <a:ext cx="487680" cy="822960"/>
          </a:xfrm>
          <a:prstGeom prst="downArrow">
            <a:avLst/>
          </a:prstGeom>
          <a:scene3d>
            <a:camera prst="isometricTopUp">
              <a:rot lat="19476224" lon="18883146" rev="24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33947" y="4681277"/>
            <a:ext cx="1932708" cy="5765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Spring’10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lecture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OleChart spid="7171" grpId="0"/>
      <p:bldOleChart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695" y="376577"/>
            <a:ext cx="8128417" cy="9275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Eras Bold ITC" pitchFamily="34" charset="0"/>
              </a:rPr>
              <a:t>Introducing clickers </a:t>
            </a:r>
            <a:br>
              <a:rPr lang="en-US" sz="4000" dirty="0" smtClean="0">
                <a:solidFill>
                  <a:srgbClr val="0000FF"/>
                </a:solidFill>
                <a:latin typeface="Eras Bold ITC" pitchFamily="34" charset="0"/>
              </a:rPr>
            </a:br>
            <a:r>
              <a:rPr lang="en-US" sz="4000" dirty="0" smtClean="0">
                <a:solidFill>
                  <a:srgbClr val="0000FF"/>
                </a:solidFill>
                <a:latin typeface="Eras Bold ITC" pitchFamily="34" charset="0"/>
              </a:rPr>
              <a:t>at SMU Department of Physics 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239844" y="1244184"/>
            <a:ext cx="8649324" cy="538609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 response systems (</a:t>
            </a:r>
            <a:r>
              <a:rPr lang="en-US" sz="2800" dirty="0" smtClean="0">
                <a:solidFill>
                  <a:srgbClr val="0000FF"/>
                </a:solidFill>
              </a:rPr>
              <a:t>clickers</a:t>
            </a:r>
            <a:r>
              <a:rPr lang="en-US" sz="2800" dirty="0" smtClean="0"/>
              <a:t>) are electronic devices for rapid  feedback from the audience to the instructor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Our department purchased a set of 100 clickers from </a:t>
            </a:r>
            <a:r>
              <a:rPr lang="en-US" sz="2800" dirty="0" err="1" smtClean="0"/>
              <a:t>TurningPoint</a:t>
            </a:r>
            <a:r>
              <a:rPr lang="en-US" sz="2800" dirty="0" smtClean="0"/>
              <a:t> Technologies using the funds of the Provost’s Instructional Technology grant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 am using clickers in most lectures of the PHYS 1304 course, Introductory Electricity and Magnetism, taught in Fall 2009 and Spring 2010 to 70+ students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clicker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>
            <a:normAutofit/>
          </a:bodyPr>
          <a:lstStyle/>
          <a:p>
            <a:pPr latinLnBrk="0"/>
            <a:r>
              <a:rPr lang="en-US" dirty="0" smtClean="0"/>
              <a:t>Quick one-time polls </a:t>
            </a:r>
          </a:p>
          <a:p>
            <a:pPr lvl="1" latinLnBrk="0"/>
            <a:r>
              <a:rPr lang="en-US" dirty="0" smtClean="0"/>
              <a:t>easy to set up (a few minutes)</a:t>
            </a:r>
          </a:p>
          <a:p>
            <a:pPr lvl="1" latinLnBrk="0"/>
            <a:r>
              <a:rPr lang="en-US" dirty="0" smtClean="0"/>
              <a:t>can be anonymous or not</a:t>
            </a:r>
          </a:p>
          <a:p>
            <a:pPr latinLnBrk="0"/>
            <a:r>
              <a:rPr lang="en-US" dirty="0" smtClean="0"/>
              <a:t>Recurrent quizzes / in-class discussions/ </a:t>
            </a:r>
          </a:p>
          <a:p>
            <a:pPr latinLnBrk="0">
              <a:buNone/>
            </a:pPr>
            <a:r>
              <a:rPr lang="en-US" dirty="0" smtClean="0"/>
              <a:t>attendance monitoring /advanced slides </a:t>
            </a:r>
          </a:p>
          <a:p>
            <a:pPr lvl="1" latinLnBrk="0"/>
            <a:r>
              <a:rPr lang="en-US" dirty="0" smtClean="0"/>
              <a:t>require more careful settings to keep the list of participants, record scores, and backup the results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a quick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dirty="0" smtClean="0"/>
              <a:t>Open </a:t>
            </a:r>
            <a:r>
              <a:rPr lang="en-US" dirty="0" err="1" smtClean="0"/>
              <a:t>TurningPoint</a:t>
            </a:r>
            <a:r>
              <a:rPr lang="en-US" dirty="0" smtClean="0"/>
              <a:t> </a:t>
            </a:r>
            <a:r>
              <a:rPr lang="en-US" sz="1700" dirty="0" smtClean="0"/>
              <a:t>(starts PowerPoint  automatically)</a:t>
            </a:r>
          </a:p>
          <a:p>
            <a:pPr latinLnBrk="0"/>
            <a:r>
              <a:rPr lang="en-US" dirty="0" smtClean="0"/>
              <a:t>Open the “</a:t>
            </a:r>
            <a:r>
              <a:rPr lang="en-US" dirty="0" err="1" smtClean="0"/>
              <a:t>TurningPoint</a:t>
            </a:r>
            <a:r>
              <a:rPr lang="en-US" dirty="0" smtClean="0"/>
              <a:t> 2008” menu at the top of PowerPoint; use it to </a:t>
            </a:r>
          </a:p>
          <a:p>
            <a:pPr lvl="1" latinLnBrk="0"/>
            <a:r>
              <a:rPr lang="en-US" dirty="0" smtClean="0"/>
              <a:t>insert and configure interactive slides (in </a:t>
            </a:r>
          </a:p>
          <a:p>
            <a:pPr lvl="1" latinLnBrk="0">
              <a:buNone/>
            </a:pPr>
            <a:r>
              <a:rPr lang="en-US" dirty="0" smtClean="0"/>
              <a:t>the menu “Insert slide-&gt;…”)</a:t>
            </a:r>
          </a:p>
          <a:p>
            <a:pPr lvl="1" latinLnBrk="0"/>
            <a:r>
              <a:rPr lang="en-US" dirty="0" smtClean="0"/>
              <a:t>Choose settings for your session (in “Settings”)</a:t>
            </a:r>
          </a:p>
          <a:p>
            <a:pPr lvl="1" latinLnBrk="0"/>
            <a:r>
              <a:rPr lang="en-US" dirty="0" smtClean="0"/>
              <a:t>Reset the session, save the session, or continue a prior session (in the corresponding menus)</a:t>
            </a:r>
          </a:p>
          <a:p>
            <a:pPr lvl="1" latinLnBrk="0"/>
            <a:r>
              <a:rPr lang="en-US" dirty="0" smtClean="0"/>
              <a:t>Insert special </a:t>
            </a:r>
            <a:r>
              <a:rPr lang="en-US" dirty="0" err="1" smtClean="0"/>
              <a:t>TurningPoint</a:t>
            </a:r>
            <a:r>
              <a:rPr lang="en-US" dirty="0" smtClean="0"/>
              <a:t> objects (like counters of time or responses)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poll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3" y="1424066"/>
            <a:ext cx="8664314" cy="4946754"/>
          </a:xfrm>
        </p:spPr>
        <p:txBody>
          <a:bodyPr>
            <a:normAutofit fontScale="85000" lnSpcReduction="10000"/>
          </a:bodyPr>
          <a:lstStyle/>
          <a:p>
            <a:pPr latinLnBrk="0"/>
            <a:r>
              <a:rPr lang="en-US" dirty="0" smtClean="0"/>
              <a:t>Run the slide show</a:t>
            </a:r>
          </a:p>
          <a:p>
            <a:pPr latinLnBrk="0"/>
            <a:r>
              <a:rPr lang="en-US" dirty="0" smtClean="0"/>
              <a:t>Poll the audience</a:t>
            </a:r>
          </a:p>
          <a:p>
            <a:pPr latinLnBrk="0"/>
            <a:r>
              <a:rPr lang="en-US" dirty="0" smtClean="0"/>
              <a:t>Save the results into a session file (“Save session”) or as a report in the Excel format (“Tools-&gt;Reports”)</a:t>
            </a:r>
          </a:p>
          <a:p>
            <a:pPr>
              <a:buNone/>
            </a:pPr>
            <a:endParaRPr lang="en-US" sz="1300" dirty="0" smtClean="0"/>
          </a:p>
          <a:p>
            <a:pPr latinLnBrk="0">
              <a:buNone/>
            </a:pPr>
            <a:r>
              <a:rPr lang="en-US" b="1" dirty="0" smtClean="0"/>
              <a:t>Important: </a:t>
            </a:r>
            <a:r>
              <a:rPr lang="en-US" dirty="0" smtClean="0"/>
              <a:t>In </a:t>
            </a:r>
            <a:r>
              <a:rPr lang="en-US" dirty="0" err="1" smtClean="0"/>
              <a:t>Fondren</a:t>
            </a:r>
            <a:r>
              <a:rPr lang="en-US" dirty="0" smtClean="0"/>
              <a:t> lecture rooms, all local user files are deleted when the computer is rebooted</a:t>
            </a:r>
          </a:p>
          <a:p>
            <a:pPr latinLnBrk="0">
              <a:buNone/>
            </a:pPr>
            <a:endParaRPr lang="en-US" b="1" dirty="0" smtClean="0"/>
          </a:p>
          <a:p>
            <a:pPr latinLnBrk="0">
              <a:buNone/>
            </a:pPr>
            <a:r>
              <a:rPr lang="en-US" b="1" dirty="0" smtClean="0"/>
              <a:t>Restore the </a:t>
            </a:r>
            <a:r>
              <a:rPr lang="en-US" b="1" dirty="0" err="1" smtClean="0"/>
              <a:t>TurningPoint</a:t>
            </a:r>
            <a:r>
              <a:rPr lang="en-US" b="1" dirty="0" smtClean="0"/>
              <a:t> configuration files and save all your results to the NFS drive (U</a:t>
            </a:r>
            <a:r>
              <a:rPr lang="en-US" b="1" dirty="0" smtClean="0">
                <a:sym typeface="Wingdings" pitchFamily="2" charset="2"/>
              </a:rPr>
              <a:t>:) at the beginning and end of each session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042"/>
            <a:ext cx="8446957" cy="924024"/>
          </a:xfrm>
        </p:spPr>
        <p:txBody>
          <a:bodyPr>
            <a:normAutofit/>
          </a:bodyPr>
          <a:lstStyle/>
          <a:p>
            <a:r>
              <a:rPr lang="en-US" dirty="0" smtClean="0"/>
              <a:t>Lists of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/>
          <a:lstStyle/>
          <a:p>
            <a:pPr latinLnBrk="0"/>
            <a:r>
              <a:rPr lang="en-US" b="1" dirty="0" smtClean="0"/>
              <a:t>Anonymous response mode</a:t>
            </a:r>
            <a:r>
              <a:rPr lang="en-US" dirty="0" smtClean="0"/>
              <a:t>: </a:t>
            </a:r>
            <a:r>
              <a:rPr lang="en-US" dirty="0" err="1" smtClean="0"/>
              <a:t>TurningPoint</a:t>
            </a:r>
            <a:r>
              <a:rPr lang="en-US" dirty="0" smtClean="0"/>
              <a:t> records only the total tally of answers</a:t>
            </a:r>
          </a:p>
          <a:p>
            <a:pPr latinLnBrk="0"/>
            <a:r>
              <a:rPr lang="en-US" b="1" dirty="0" smtClean="0"/>
              <a:t>Auto/individualized response mode: </a:t>
            </a:r>
            <a:r>
              <a:rPr lang="en-US" dirty="0" err="1" smtClean="0"/>
              <a:t>TurningPoint</a:t>
            </a:r>
            <a:r>
              <a:rPr lang="en-US" dirty="0" smtClean="0"/>
              <a:t> records a table of individual answers, by associating hex IDs of clickers with the names in the participant’s list (created using the “Participants” wizard)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25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 of interactive </a:t>
            </a:r>
            <a:br>
              <a:rPr lang="en-US" dirty="0" smtClean="0"/>
            </a:b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" y="1713488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2400" dirty="0" smtClean="0"/>
              <a:t>Can be assessed with a standardized test tried on a large group of students</a:t>
            </a:r>
          </a:p>
          <a:p>
            <a:pPr latinLnBrk="0"/>
            <a:endParaRPr lang="en-US" sz="2400" dirty="0" smtClean="0"/>
          </a:p>
          <a:p>
            <a:pPr latinLnBrk="0"/>
            <a:r>
              <a:rPr lang="en-US" sz="2400" dirty="0" smtClean="0"/>
              <a:t>Several standardized tests are available to evaluate learning of introductory mechanics (e.g. Force Concept Inventory)</a:t>
            </a:r>
          </a:p>
          <a:p>
            <a:pPr latinLnBrk="0"/>
            <a:endParaRPr lang="en-US" sz="2400" dirty="0" smtClean="0"/>
          </a:p>
          <a:p>
            <a:pPr latinLnBrk="0"/>
            <a:r>
              <a:rPr lang="en-US" sz="2400" dirty="0" smtClean="0"/>
              <a:t>Only a few existing tests were developed to  assess learning of E &amp; 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30" y="481558"/>
            <a:ext cx="5419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6596" y="6250898"/>
            <a:ext cx="4751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http://www.physics.indiana.edu/~sdi/ajpv3i.pdf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45967" y="2653259"/>
            <a:ext cx="2428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Hake, R.R. 1998a. "Interactive-engagement </a:t>
            </a:r>
            <a:r>
              <a:rPr lang="en-US" dirty="0" err="1" smtClean="0"/>
              <a:t>vs</a:t>
            </a:r>
            <a:r>
              <a:rPr lang="en-US" dirty="0" smtClean="0"/>
              <a:t> traditional methods: A six-thousand-student survey of mechanics test data for introductory physics courses," Am. J. Phys. 66(1): 64-74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227"/>
            <a:ext cx="8946264" cy="55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2098" y="452702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017" y="5970181"/>
            <a:ext cx="2858048" cy="88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6976" y="2520846"/>
            <a:ext cx="10567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</a:t>
            </a:r>
          </a:p>
          <a:p>
            <a:r>
              <a:rPr lang="en-US" dirty="0" smtClean="0"/>
              <a:t>students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98" y="365130"/>
            <a:ext cx="8229600" cy="917596"/>
          </a:xfrm>
        </p:spPr>
        <p:txBody>
          <a:bodyPr>
            <a:noAutofit/>
          </a:bodyPr>
          <a:lstStyle/>
          <a:p>
            <a:pPr latinLnBrk="0"/>
            <a:r>
              <a:rPr lang="en-US" sz="2800" dirty="0" smtClean="0"/>
              <a:t>Brief Electricity and Magnetism Assessment (BEMA)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49" y="1506504"/>
            <a:ext cx="8229600" cy="5351496"/>
          </a:xfrm>
        </p:spPr>
        <p:txBody>
          <a:bodyPr>
            <a:normAutofit fontScale="92500" lnSpcReduction="20000"/>
          </a:bodyPr>
          <a:lstStyle/>
          <a:p>
            <a:pPr latinLnBrk="0">
              <a:buNone/>
            </a:pPr>
            <a:r>
              <a:rPr lang="en-US" dirty="0" smtClean="0"/>
              <a:t>A 30-question test administered to 2000 students at Georgia Tech, Carnegie Mellon, North Carolina, and Purdue, with the goal to compare</a:t>
            </a:r>
          </a:p>
          <a:p>
            <a:pPr latinLnBrk="0"/>
            <a:r>
              <a:rPr lang="en-US" dirty="0" smtClean="0"/>
              <a:t>traditional and interactive instruction techniques</a:t>
            </a:r>
          </a:p>
          <a:p>
            <a:pPr latinLnBrk="0"/>
            <a:r>
              <a:rPr lang="en-US" dirty="0" smtClean="0"/>
              <a:t>learning outcomes based on the traditional curriculum </a:t>
            </a:r>
            <a:r>
              <a:rPr lang="en-US" sz="2200" dirty="0" smtClean="0"/>
              <a:t>(textbooks by </a:t>
            </a:r>
            <a:r>
              <a:rPr lang="en-US" sz="2200" dirty="0" err="1" smtClean="0"/>
              <a:t>Tipler</a:t>
            </a:r>
            <a:r>
              <a:rPr lang="en-US" sz="2200" dirty="0" smtClean="0"/>
              <a:t>, </a:t>
            </a:r>
            <a:r>
              <a:rPr lang="en-US" sz="2200" dirty="0" err="1" smtClean="0"/>
              <a:t>Giancoli</a:t>
            </a:r>
            <a:r>
              <a:rPr lang="en-US" sz="2200" dirty="0" smtClean="0"/>
              <a:t>, Young &amp; Freedman…) </a:t>
            </a:r>
            <a:r>
              <a:rPr lang="en-US" dirty="0" smtClean="0"/>
              <a:t>and “physics-education”-driven </a:t>
            </a:r>
            <a:r>
              <a:rPr lang="en-US" sz="2800" dirty="0" smtClean="0"/>
              <a:t>curriculum </a:t>
            </a:r>
            <a:r>
              <a:rPr lang="en-US" sz="2200" dirty="0" smtClean="0"/>
              <a:t>(Matter &amp; Interactions by </a:t>
            </a:r>
            <a:r>
              <a:rPr lang="en-US" sz="2200" dirty="0" err="1" smtClean="0"/>
              <a:t>Chabay</a:t>
            </a:r>
            <a:r>
              <a:rPr lang="en-US" sz="2200" dirty="0" smtClean="0"/>
              <a:t> and Sherwood)</a:t>
            </a:r>
          </a:p>
          <a:p>
            <a:pPr latinLnBrk="0">
              <a:buNone/>
            </a:pPr>
            <a:endParaRPr lang="en-US" sz="2200" dirty="0" smtClean="0"/>
          </a:p>
          <a:p>
            <a:pPr latinLnBrk="0">
              <a:buNone/>
            </a:pPr>
            <a:r>
              <a:rPr lang="en-US" sz="2600" dirty="0" smtClean="0"/>
              <a:t>Detailed results are published in </a:t>
            </a:r>
            <a:r>
              <a:rPr lang="en-US" sz="2300" dirty="0" smtClean="0"/>
              <a:t>M. </a:t>
            </a:r>
            <a:r>
              <a:rPr lang="en-US" sz="2300" dirty="0" err="1" smtClean="0"/>
              <a:t>Kohlmyer</a:t>
            </a:r>
            <a:r>
              <a:rPr lang="en-US" sz="2300" dirty="0" smtClean="0"/>
              <a:t>, 8 more authors, Phys. Rev. ST Physics Ed. Research 5, 020105 (2009),</a:t>
            </a:r>
            <a:r>
              <a:rPr lang="en-US" b="1" dirty="0" smtClean="0"/>
              <a:t> </a:t>
            </a:r>
            <a:r>
              <a:rPr lang="en-US" sz="2100" dirty="0" smtClean="0"/>
              <a:t>arXiv:0906.0022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2400" dirty="0" smtClean="0"/>
              <a:t>BEMA results at Georgia Institute of Technology (1700+ students)</a:t>
            </a:r>
            <a:endParaRPr lang="en-US" sz="2400" dirty="0"/>
          </a:p>
        </p:txBody>
      </p:sp>
      <p:pic>
        <p:nvPicPr>
          <p:cNvPr id="4" name="Content Placeholder 3" descr="gt_by_section_ci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861" y="2372531"/>
            <a:ext cx="8788401" cy="2544243"/>
          </a:xfrm>
        </p:spPr>
      </p:pic>
      <p:grpSp>
        <p:nvGrpSpPr>
          <p:cNvPr id="12" name="Group 11"/>
          <p:cNvGrpSpPr/>
          <p:nvPr/>
        </p:nvGrpSpPr>
        <p:grpSpPr>
          <a:xfrm>
            <a:off x="1543987" y="4646951"/>
            <a:ext cx="6490741" cy="1184223"/>
            <a:chOff x="1543987" y="4646951"/>
            <a:chExt cx="6490741" cy="1184223"/>
          </a:xfrm>
        </p:grpSpPr>
        <p:sp>
          <p:nvSpPr>
            <p:cNvPr id="5" name="Rounded Rectangle 4"/>
            <p:cNvSpPr/>
            <p:nvPr/>
          </p:nvSpPr>
          <p:spPr>
            <a:xfrm>
              <a:off x="1543987" y="4646951"/>
              <a:ext cx="6490741" cy="31479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4212237" y="5186597"/>
              <a:ext cx="1469036" cy="644577"/>
            </a:xfrm>
            <a:prstGeom prst="borderCallout1">
              <a:avLst>
                <a:gd name="adj1" fmla="val -6831"/>
                <a:gd name="adj2" fmla="val 50851"/>
                <a:gd name="adj3" fmla="val -38663"/>
                <a:gd name="adj4" fmla="val 5044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Sections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92512" y="2128603"/>
            <a:ext cx="2218544" cy="1801319"/>
            <a:chOff x="3792512" y="2128603"/>
            <a:chExt cx="2218544" cy="1801319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 flipV="1">
              <a:off x="3792512" y="2773183"/>
              <a:ext cx="1169232" cy="1034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09475" y="3140441"/>
              <a:ext cx="1051810" cy="31729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889949" y="2858127"/>
              <a:ext cx="1126758" cy="101683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4062334" y="2128603"/>
              <a:ext cx="1948722" cy="599607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No clickers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9667" y="5921115"/>
            <a:ext cx="82745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 different instructors; instructors in Sections T3, T4, T8, and T9 have a reputation for excellent teaching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2400" dirty="0" smtClean="0"/>
              <a:t>BEMA results at Georgia Institute of Technology (1700+ students)</a:t>
            </a:r>
            <a:endParaRPr lang="en-US" sz="2400" dirty="0"/>
          </a:p>
        </p:txBody>
      </p:sp>
      <p:pic>
        <p:nvPicPr>
          <p:cNvPr id="4" name="Content Placeholder 3" descr="gt_by_section_ci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861" y="2372531"/>
            <a:ext cx="8788401" cy="2544243"/>
          </a:xfrm>
        </p:spPr>
      </p:pic>
      <p:grpSp>
        <p:nvGrpSpPr>
          <p:cNvPr id="6" name="Group 20"/>
          <p:cNvGrpSpPr/>
          <p:nvPr/>
        </p:nvGrpSpPr>
        <p:grpSpPr>
          <a:xfrm>
            <a:off x="3792512" y="2128603"/>
            <a:ext cx="2218544" cy="1801319"/>
            <a:chOff x="3792512" y="2128603"/>
            <a:chExt cx="2218544" cy="1801319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 flipV="1">
              <a:off x="3792512" y="2773183"/>
              <a:ext cx="1169232" cy="1034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4609475" y="3140441"/>
              <a:ext cx="1051810" cy="31729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3889949" y="2858127"/>
              <a:ext cx="1126758" cy="101683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4062334" y="2128603"/>
              <a:ext cx="1948722" cy="599607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No clickers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" y="5070764"/>
            <a:ext cx="8188036" cy="1413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Comparable improvements in the score result from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- personal skill and experience of the instructor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 introduction of clickers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 revision of the </a:t>
            </a:r>
            <a:r>
              <a:rPr lang="en-US" dirty="0" err="1" smtClean="0">
                <a:solidFill>
                  <a:schemeClr val="tx1"/>
                </a:solidFill>
              </a:rPr>
              <a:t>curicullum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695" y="376577"/>
            <a:ext cx="8128417" cy="59778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Eras Bold ITC" pitchFamily="34" charset="0"/>
              </a:rPr>
              <a:t>In today’s presentation, I will…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584616" y="944380"/>
            <a:ext cx="7974768" cy="54014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share my experience with </a:t>
            </a:r>
            <a:r>
              <a:rPr lang="en-US" sz="2800" dirty="0" err="1" smtClean="0"/>
              <a:t>TurningPoint</a:t>
            </a:r>
            <a:r>
              <a:rPr lang="en-US" sz="2800" dirty="0" smtClean="0"/>
              <a:t> clickers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give a tutorial on setting up clickers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discuss the role of clickers, and novel instructional technology in general, in advancing  physics instruction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Recent research in physics education</a:t>
            </a:r>
            <a:r>
              <a:rPr lang="en-US" sz="2400" dirty="0" smtClean="0"/>
              <a:t>: what is relevant for SMU?</a:t>
            </a:r>
          </a:p>
          <a:p>
            <a:pPr lvl="1"/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Interactive instruction vs. a traditional lecture</a:t>
            </a:r>
            <a:r>
              <a:rPr lang="en-US" sz="2400" dirty="0" smtClean="0"/>
              <a:t>: does it make a difference?</a:t>
            </a:r>
          </a:p>
          <a:p>
            <a:pPr lvl="1"/>
            <a:endParaRPr lang="en-US" sz="9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Learning outcomes for SMU undergraduates</a:t>
            </a:r>
            <a:r>
              <a:rPr lang="en-US" sz="2400" dirty="0" smtClean="0"/>
              <a:t>: what do we want them to learn in the introductory physics courses?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PHYS1304</a:t>
            </a:r>
            <a:br>
              <a:rPr lang="en-US" dirty="0" smtClean="0"/>
            </a:br>
            <a:r>
              <a:rPr lang="en-US" dirty="0" smtClean="0"/>
              <a:t>in Fall’2009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 smtClean="0"/>
              <a:t>Average normalized gain on questions similar to BEMA: g=42%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25" y="1214203"/>
            <a:ext cx="8379501" cy="2863121"/>
          </a:xfrm>
        </p:spPr>
        <p:txBody>
          <a:bodyPr>
            <a:normAutofit/>
          </a:bodyPr>
          <a:lstStyle/>
          <a:p>
            <a:pPr latinLnBrk="0"/>
            <a:r>
              <a:rPr lang="en-US" dirty="0" smtClean="0"/>
              <a:t>Structure of interactive physics lectures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0" y="365130"/>
            <a:ext cx="8229600" cy="9175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Structure of PHYS 1304 lectures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79" y="1551474"/>
            <a:ext cx="8237095" cy="5089169"/>
          </a:xfrm>
        </p:spPr>
        <p:txBody>
          <a:bodyPr>
            <a:normAutofit fontScale="85000" lnSpcReduction="20000"/>
          </a:bodyPr>
          <a:lstStyle/>
          <a:p>
            <a:pPr latinLnBrk="0"/>
            <a:r>
              <a:rPr lang="en-US" dirty="0" smtClean="0"/>
              <a:t>Students must do some preparation </a:t>
            </a:r>
            <a:r>
              <a:rPr lang="en-US" b="1" dirty="0" smtClean="0"/>
              <a:t>before the class</a:t>
            </a:r>
            <a:r>
              <a:rPr lang="en-US" dirty="0" smtClean="0"/>
              <a:t> by</a:t>
            </a:r>
          </a:p>
          <a:p>
            <a:pPr lvl="1" latinLnBrk="0"/>
            <a:r>
              <a:rPr lang="en-US" dirty="0" smtClean="0"/>
              <a:t>reading the textbook assignment </a:t>
            </a:r>
          </a:p>
          <a:p>
            <a:pPr lvl="1" latinLnBrk="0"/>
            <a:r>
              <a:rPr lang="en-US" dirty="0" smtClean="0"/>
              <a:t>watching free video lectures available on the web</a:t>
            </a:r>
          </a:p>
          <a:p>
            <a:pPr lvl="1" latinLnBrk="0"/>
            <a:r>
              <a:rPr lang="en-US" dirty="0" smtClean="0"/>
              <a:t>reading supplementary material</a:t>
            </a:r>
          </a:p>
          <a:p>
            <a:pPr latinLnBrk="0"/>
            <a:r>
              <a:rPr lang="en-US" dirty="0" smtClean="0"/>
              <a:t>2 clicker questions at the beginning of the class (2-3 minutes, graded individually) to check the students’ preparation and attendance</a:t>
            </a:r>
          </a:p>
          <a:p>
            <a:pPr latinLnBrk="0"/>
            <a:r>
              <a:rPr lang="en-US" dirty="0" smtClean="0"/>
              <a:t>1-3 learning units (lecture + demos) with a clicker-based discussion in each unit</a:t>
            </a:r>
          </a:p>
          <a:p>
            <a:pPr latinLnBrk="0"/>
            <a:r>
              <a:rPr lang="en-US" dirty="0" smtClean="0"/>
              <a:t>Discussion questions are moderately difficult;  a collective grade is assigned to all participants based on the final percentage of correct answers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8" y="1491513"/>
            <a:ext cx="8312046" cy="5104159"/>
          </a:xfrm>
        </p:spPr>
        <p:txBody>
          <a:bodyPr/>
          <a:lstStyle/>
          <a:p>
            <a:pPr latinLnBrk="0">
              <a:buNone/>
            </a:pPr>
            <a:r>
              <a:rPr lang="en-US" dirty="0" smtClean="0"/>
              <a:t>Before each PHYS 1304 lecture, students are encouraged to watch YouTube</a:t>
            </a:r>
            <a:r>
              <a:rPr lang="en-US" dirty="0"/>
              <a:t> </a:t>
            </a:r>
            <a:r>
              <a:rPr lang="en-US" dirty="0" smtClean="0"/>
              <a:t>videos with</a:t>
            </a:r>
          </a:p>
          <a:p>
            <a:pPr latinLnBrk="0">
              <a:buNone/>
            </a:pPr>
            <a:r>
              <a:rPr lang="en-US" dirty="0" smtClean="0"/>
              <a:t>MIT lectures by Walter </a:t>
            </a:r>
          </a:p>
          <a:p>
            <a:pPr latinLnBrk="0">
              <a:buNone/>
            </a:pPr>
            <a:r>
              <a:rPr lang="en-US" dirty="0" err="1" smtClean="0"/>
              <a:t>Lewin</a:t>
            </a:r>
            <a:r>
              <a:rPr lang="en-US" dirty="0" smtClean="0"/>
              <a:t> – a fantastic </a:t>
            </a:r>
          </a:p>
          <a:p>
            <a:pPr latinLnBrk="0">
              <a:buNone/>
            </a:pPr>
            <a:r>
              <a:rPr lang="en-US" dirty="0" smtClean="0"/>
              <a:t>introductory course in </a:t>
            </a:r>
          </a:p>
          <a:p>
            <a:pPr latinLnBrk="0">
              <a:buNone/>
            </a:pPr>
            <a:r>
              <a:rPr lang="en-US" dirty="0" smtClean="0"/>
              <a:t>the traditional format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093" y="4634459"/>
            <a:ext cx="2668249" cy="222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  <a:sp3d>
            <a:bevelT w="101600" prst="riblet"/>
            <a:bevelB w="101600" prst="riblet"/>
          </a:sp3d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488" y="2853227"/>
            <a:ext cx="3571330" cy="20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w="101600" prst="riblet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8" y="1491513"/>
            <a:ext cx="8312046" cy="5104159"/>
          </a:xfrm>
        </p:spPr>
        <p:txBody>
          <a:bodyPr>
            <a:normAutofit fontScale="77500" lnSpcReduction="20000"/>
          </a:bodyPr>
          <a:lstStyle/>
          <a:p>
            <a:pPr latinLnBrk="0">
              <a:buNone/>
            </a:pPr>
            <a:r>
              <a:rPr lang="en-US" dirty="0" smtClean="0"/>
              <a:t>…For each one of my lectures, I dry-run them three times. Once about 10 days before I give the lecture. Then about three or four days before. Then I dry-run at 6 in the morning of the day </a:t>
            </a:r>
          </a:p>
          <a:p>
            <a:pPr latinLnBrk="0">
              <a:buNone/>
            </a:pPr>
            <a:r>
              <a:rPr lang="en-US" dirty="0" smtClean="0"/>
              <a:t>that I give the lecture. So it is like </a:t>
            </a:r>
          </a:p>
          <a:p>
            <a:pPr latinLnBrk="0">
              <a:buNone/>
            </a:pPr>
            <a:r>
              <a:rPr lang="en-US" dirty="0" smtClean="0"/>
              <a:t>a performance, whereby I </a:t>
            </a:r>
          </a:p>
          <a:p>
            <a:pPr latinLnBrk="0">
              <a:buNone/>
            </a:pPr>
            <a:r>
              <a:rPr lang="en-US" dirty="0" smtClean="0"/>
              <a:t>cannot even go wrong [with the </a:t>
            </a:r>
          </a:p>
          <a:p>
            <a:pPr latinLnBrk="0">
              <a:buNone/>
            </a:pPr>
            <a:r>
              <a:rPr lang="en-US" dirty="0" smtClean="0"/>
              <a:t>demonstrations] anymore, </a:t>
            </a:r>
          </a:p>
          <a:p>
            <a:pPr latinLnBrk="0">
              <a:buNone/>
            </a:pPr>
            <a:r>
              <a:rPr lang="en-US" dirty="0" smtClean="0"/>
              <a:t>even if I tried.</a:t>
            </a:r>
          </a:p>
          <a:p>
            <a:pPr latinLnBrk="0">
              <a:buNone/>
            </a:pPr>
            <a:endParaRPr lang="en-US" dirty="0" smtClean="0"/>
          </a:p>
          <a:p>
            <a:pPr latinLnBrk="0">
              <a:buNone/>
            </a:pPr>
            <a:endParaRPr lang="en-US" dirty="0" smtClean="0"/>
          </a:p>
          <a:p>
            <a:pPr latinLnBrk="0">
              <a:buNone/>
            </a:pPr>
            <a:r>
              <a:rPr lang="en-US" dirty="0" err="1" smtClean="0"/>
              <a:t>Lewin’s</a:t>
            </a:r>
            <a:r>
              <a:rPr lang="en-US" dirty="0" smtClean="0"/>
              <a:t> interview </a:t>
            </a:r>
          </a:p>
          <a:p>
            <a:pPr latinLnBrk="0">
              <a:buNone/>
            </a:pPr>
            <a:r>
              <a:rPr lang="en-US" dirty="0" smtClean="0"/>
              <a:t>to US News &amp; World Report</a:t>
            </a:r>
          </a:p>
          <a:p>
            <a:endParaRPr lang="en-US" dirty="0"/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093" y="4634459"/>
            <a:ext cx="2668249" cy="222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  <a:sp3d>
            <a:bevelT w="101600" prst="riblet"/>
            <a:bevelB w="101600" prst="riblet"/>
          </a:sp3d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1488" y="2853227"/>
            <a:ext cx="3571330" cy="20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w="101600" prst="riblet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0" y="365130"/>
            <a:ext cx="8229600" cy="9175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 of PHYS 1304 lectures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79" y="1551474"/>
            <a:ext cx="8237095" cy="5089169"/>
          </a:xfrm>
        </p:spPr>
        <p:txBody>
          <a:bodyPr>
            <a:normAutofit/>
          </a:bodyPr>
          <a:lstStyle/>
          <a:p>
            <a:pPr latinLnBrk="0">
              <a:buNone/>
            </a:pPr>
            <a:r>
              <a:rPr lang="en-US" dirty="0" smtClean="0"/>
              <a:t>PHYS 1304 lectures are supposed to cover what students cannot learn on their own from reading or watching videos:</a:t>
            </a:r>
          </a:p>
          <a:p>
            <a:pPr latinLnBrk="0"/>
            <a:r>
              <a:rPr lang="en-US" dirty="0" smtClean="0"/>
              <a:t>reinforcement of most essential concepts and skills</a:t>
            </a:r>
          </a:p>
          <a:p>
            <a:pPr latinLnBrk="0"/>
            <a:r>
              <a:rPr lang="en-US" dirty="0" smtClean="0"/>
              <a:t>resolution of typical difficulties</a:t>
            </a:r>
          </a:p>
          <a:p>
            <a:pPr latinLnBrk="0"/>
            <a:r>
              <a:rPr lang="en-US" dirty="0" smtClean="0"/>
              <a:t>a variety of interactive demonstrations</a:t>
            </a:r>
          </a:p>
          <a:p>
            <a:pPr latinLnBrk="0"/>
            <a:r>
              <a:rPr lang="en-US" dirty="0" smtClean="0"/>
              <a:t>in-class activities and discussions</a:t>
            </a:r>
          </a:p>
          <a:p>
            <a:pPr latinLnBrk="0"/>
            <a:r>
              <a:rPr lang="en-US" dirty="0" smtClean="0"/>
              <a:t>learning of problem-solving skills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25" y="1214203"/>
            <a:ext cx="8379501" cy="2863121"/>
          </a:xfrm>
        </p:spPr>
        <p:txBody>
          <a:bodyPr>
            <a:normAutofit/>
          </a:bodyPr>
          <a:lstStyle/>
          <a:p>
            <a:r>
              <a:rPr lang="en-US" dirty="0" smtClean="0"/>
              <a:t>Clickers: </a:t>
            </a:r>
            <a:br>
              <a:rPr lang="en-US" dirty="0" smtClean="0"/>
            </a:br>
            <a:r>
              <a:rPr lang="en-US" dirty="0" smtClean="0"/>
              <a:t>basic applications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PPercentages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46029" y="3280972"/>
            <a:ext cx="1198562" cy="962025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50%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25%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25%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0%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0%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800" smtClean="0"/>
              <a:t>0%</a:t>
            </a:r>
            <a:endParaRPr lang="en-US" sz="800" dirty="0" smtClean="0"/>
          </a:p>
        </p:txBody>
      </p:sp>
      <p:sp>
        <p:nvSpPr>
          <p:cNvPr id="1638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65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Eras Bold ITC" pitchFamily="34" charset="0"/>
              </a:rPr>
              <a:t>TEST YOUR CLICKER NOW</a:t>
            </a:r>
            <a:br>
              <a:rPr lang="en-US" sz="4000" b="1" dirty="0" smtClean="0">
                <a:solidFill>
                  <a:srgbClr val="0000FF"/>
                </a:solidFill>
                <a:latin typeface="Eras Bold ITC" pitchFamily="34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Eras Bold ITC" pitchFamily="34" charset="0"/>
              </a:rPr>
              <a:t>Press 0-9 </a:t>
            </a:r>
            <a:r>
              <a:rPr lang="en-US" sz="4000" b="1" dirty="0" smtClean="0">
                <a:solidFill>
                  <a:schemeClr val="tx1"/>
                </a:solidFill>
                <a:latin typeface="Eras Bold ITC" pitchFamily="34" charset="0"/>
              </a:rPr>
              <a:t>from your seat</a:t>
            </a:r>
          </a:p>
        </p:txBody>
      </p:sp>
      <p:sp>
        <p:nvSpPr>
          <p:cNvPr id="16387" name="TPAnswers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824459" y="1964258"/>
            <a:ext cx="1963738" cy="79375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Test your clicker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2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3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4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5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800" dirty="0" smtClean="0"/>
              <a:t>6</a:t>
            </a:r>
          </a:p>
        </p:txBody>
      </p:sp>
      <p:pic>
        <p:nvPicPr>
          <p:cNvPr id="16386" name="Picture 118" descr="responsecard_xr_2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6046" y="2261485"/>
            <a:ext cx="2485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17"/>
          <p:cNvSpPr>
            <a:spLocks/>
          </p:cNvSpPr>
          <p:nvPr/>
        </p:nvSpPr>
        <p:spPr bwMode="auto">
          <a:xfrm>
            <a:off x="989351" y="3884846"/>
            <a:ext cx="4826832" cy="1031928"/>
          </a:xfrm>
          <a:prstGeom prst="borderCallout2">
            <a:avLst>
              <a:gd name="adj1" fmla="val 11745"/>
              <a:gd name="adj2" fmla="val -1676"/>
              <a:gd name="adj3" fmla="val 11745"/>
              <a:gd name="adj4" fmla="val -3352"/>
              <a:gd name="adj5" fmla="val 158727"/>
              <a:gd name="adj6" fmla="val -9394"/>
            </a:avLst>
          </a:prstGeom>
          <a:solidFill>
            <a:schemeClr val="bg1"/>
          </a:solidFill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390" name="AutoShape 14"/>
          <p:cNvSpPr>
            <a:spLocks/>
          </p:cNvSpPr>
          <p:nvPr/>
        </p:nvSpPr>
        <p:spPr bwMode="auto">
          <a:xfrm>
            <a:off x="209862" y="1719263"/>
            <a:ext cx="5277215" cy="1211262"/>
          </a:xfrm>
          <a:prstGeom prst="borderCallout2">
            <a:avLst>
              <a:gd name="adj1" fmla="val 9435"/>
              <a:gd name="adj2" fmla="val 101551"/>
              <a:gd name="adj3" fmla="val 9435"/>
              <a:gd name="adj4" fmla="val 120463"/>
              <a:gd name="adj5" fmla="val 91218"/>
              <a:gd name="adj6" fmla="val 139995"/>
            </a:avLst>
          </a:prstGeom>
          <a:solidFill>
            <a:schemeClr val="bg1"/>
          </a:solidFill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974361" y="3920110"/>
            <a:ext cx="4932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0000FF"/>
                </a:solidFill>
              </a:rPr>
              <a:t>temporary ID </a:t>
            </a:r>
            <a:r>
              <a:rPr lang="en-US" sz="2800" dirty="0"/>
              <a:t>of your clicker flickers in the table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474663" y="1727200"/>
            <a:ext cx="4784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 checkmark appears on the right-hand side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if your answer is </a:t>
            </a:r>
            <a:r>
              <a:rPr lang="en-US" sz="2400" dirty="0">
                <a:solidFill>
                  <a:srgbClr val="0000FF"/>
                </a:solidFill>
              </a:rPr>
              <a:t>received</a:t>
            </a:r>
          </a:p>
        </p:txBody>
      </p:sp>
      <p:graphicFrame>
        <p:nvGraphicFramePr>
          <p:cNvPr id="11" name="ResponseTable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636" y="5511800"/>
          <a:ext cx="83127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pattFill prst="lgConfetti">
                      <a:fgClr>
                        <a:srgbClr val="4F81BD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70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71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used clickers before?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15714" name="Chart" r:id="rId7" imgW="4572000" imgH="5143500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1406160" y="5856157"/>
            <a:ext cx="1270000" cy="635000"/>
            <a:chOff x="7683500" y="5842000"/>
            <a:chExt cx="1270000" cy="635000"/>
          </a:xfrm>
        </p:grpSpPr>
        <p:sp>
          <p:nvSpPr>
            <p:cNvPr id="6" name="CDCub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:55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7" name="CD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5778500"/>
            <a:ext cx="952500" cy="952500"/>
            <a:chOff x="254000" y="5334000"/>
            <a:chExt cx="952500" cy="952500"/>
          </a:xfrm>
        </p:grpSpPr>
        <p:sp>
          <p:nvSpPr>
            <p:cNvPr id="9" name="RCOut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alpha val="88732"/>
                  </a:srgbClr>
                </a:gs>
                <a:gs pos="100000">
                  <a:srgbClr val="FFFFFF">
                    <a:alpha val="88732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CInner" hidden="1"/>
            <p:cNvSpPr/>
            <p:nvPr/>
          </p:nvSpPr>
          <p:spPr>
            <a:xfrm>
              <a:off x="254000" y="5334000"/>
              <a:ext cx="952500" cy="952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latin typeface="Tahoma"/>
                </a:rPr>
                <a:t>8 of 71</a:t>
              </a:r>
              <a:endParaRPr lang="en-US" sz="1400" b="1"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Never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Rarely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Occasionally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Often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Very often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25091"/>
            <a:ext cx="9143999" cy="924024"/>
          </a:xfrm>
        </p:spPr>
        <p:txBody>
          <a:bodyPr>
            <a:normAutofit/>
          </a:bodyPr>
          <a:lstStyle/>
          <a:p>
            <a:pPr latinLnBrk="0"/>
            <a:r>
              <a:rPr lang="en-US" sz="3600" dirty="0" smtClean="0"/>
              <a:t>Some applications of clickers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>
            <a:normAutofit/>
          </a:bodyPr>
          <a:lstStyle/>
          <a:p>
            <a:pPr latinLnBrk="0"/>
            <a:r>
              <a:rPr lang="en-US" dirty="0" smtClean="0"/>
              <a:t>Support interactivity in large classes</a:t>
            </a:r>
          </a:p>
          <a:p>
            <a:pPr latinLnBrk="0"/>
            <a:r>
              <a:rPr lang="en-US" dirty="0" smtClean="0"/>
              <a:t>Evaluate students’ progress on a frequent basis</a:t>
            </a:r>
          </a:p>
          <a:p>
            <a:pPr latinLnBrk="0"/>
            <a:r>
              <a:rPr lang="en-US" dirty="0" smtClean="0"/>
              <a:t>Quantitatively assess the quality of instruction to large groups of students</a:t>
            </a:r>
          </a:p>
          <a:p>
            <a:pPr latinLnBrk="0"/>
            <a:r>
              <a:rPr lang="en-US" dirty="0" smtClean="0"/>
              <a:t>Track attendance</a:t>
            </a:r>
          </a:p>
          <a:p>
            <a:pPr latinLnBrk="0"/>
            <a:r>
              <a:rPr lang="en-US" dirty="0" smtClean="0"/>
              <a:t>Carry out surveys  and demographic studies</a:t>
            </a:r>
          </a:p>
          <a:p>
            <a:pPr latinLnBrk="0"/>
            <a:r>
              <a:rPr lang="en-US" dirty="0" smtClean="0"/>
              <a:t>Vote</a:t>
            </a:r>
          </a:p>
          <a:p>
            <a:pPr latinLnBrk="0"/>
            <a:endParaRPr lang="en-US" dirty="0" smtClean="0"/>
          </a:p>
          <a:p>
            <a:pPr latinLnBrk="0"/>
            <a:endParaRPr lang="en-U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695" y="376577"/>
            <a:ext cx="8128417" cy="59778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Eras Bold ITC" pitchFamily="34" charset="0"/>
              </a:rPr>
              <a:t>Overview of clicker technology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584616" y="944380"/>
            <a:ext cx="7974768" cy="5632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Clicker systems are sold by several manufacturers (</a:t>
            </a:r>
            <a:r>
              <a:rPr lang="en-US" sz="2000" b="1" dirty="0" smtClean="0"/>
              <a:t>Turning Technologies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eInstruction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iClicker</a:t>
            </a:r>
            <a:r>
              <a:rPr lang="en-US" sz="2000" b="1" dirty="0" smtClean="0"/>
              <a:t>,…</a:t>
            </a:r>
            <a:r>
              <a:rPr lang="en-US" sz="2000" dirty="0" smtClean="0"/>
              <a:t>) </a:t>
            </a:r>
            <a:r>
              <a:rPr lang="en-US" sz="2800" dirty="0" smtClean="0"/>
              <a:t>at the price of $25-50 per device</a:t>
            </a:r>
          </a:p>
          <a:p>
            <a:endParaRPr lang="en-US" sz="1200" dirty="0" smtClean="0"/>
          </a:p>
          <a:p>
            <a:r>
              <a:rPr lang="en-US" sz="2800" dirty="0" smtClean="0"/>
              <a:t> Pros and cons of various brands are compared at </a:t>
            </a:r>
            <a:r>
              <a:rPr lang="en-US" sz="1600" dirty="0" smtClean="0">
                <a:hlinkClick r:id="rId3"/>
              </a:rPr>
              <a:t>http://www.uwec.edu/evansmm/SRS/clickerDecision.pdf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2400" dirty="0" smtClean="0"/>
              <a:t> </a:t>
            </a:r>
            <a:r>
              <a:rPr lang="en-US" sz="2800" dirty="0" smtClean="0"/>
              <a:t>Our clickers…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are bought from Turning Technologies (</a:t>
            </a:r>
            <a:r>
              <a:rPr lang="en-US" sz="1400" i="1" dirty="0" smtClean="0"/>
              <a:t>www.</a:t>
            </a:r>
            <a:r>
              <a:rPr lang="en-US" sz="1400" b="1" i="1" dirty="0" smtClean="0"/>
              <a:t>turningtechnologies</a:t>
            </a:r>
            <a:r>
              <a:rPr lang="en-US" sz="1400" i="1" dirty="0" smtClean="0"/>
              <a:t>.com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are supported by the SMU Office of Instructional Technology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 my experience, are quite reliable; the manufacturer provides helpful support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come with two </a:t>
            </a:r>
            <a:r>
              <a:rPr lang="en-US" sz="2000" b="1" dirty="0" smtClean="0"/>
              <a:t>free</a:t>
            </a:r>
            <a:r>
              <a:rPr lang="en-US" sz="2000" dirty="0" smtClean="0"/>
              <a:t> Windows programs: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/>
              <a:t>TurningPoint</a:t>
            </a:r>
            <a:r>
              <a:rPr lang="en-US" sz="2000" dirty="0" smtClean="0"/>
              <a:t> – versatile, fully integrated with PowerPoint 2007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/>
              <a:t>TurningPoint</a:t>
            </a:r>
            <a:r>
              <a:rPr lang="en-US" sz="2000" b="1" dirty="0" smtClean="0"/>
              <a:t>  Anywhere </a:t>
            </a:r>
            <a:r>
              <a:rPr lang="en-US" sz="2000" dirty="0" smtClean="0"/>
              <a:t>– standalone, simple, limited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25091"/>
            <a:ext cx="9143999" cy="924024"/>
          </a:xfrm>
        </p:spPr>
        <p:txBody>
          <a:bodyPr>
            <a:normAutofit/>
          </a:bodyPr>
          <a:lstStyle/>
          <a:p>
            <a:pPr latinLnBrk="0"/>
            <a:r>
              <a:rPr lang="en-US" sz="3600" dirty="0" smtClean="0"/>
              <a:t>Interactive lectures with clickers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97" y="1611434"/>
            <a:ext cx="8536899" cy="4759386"/>
          </a:xfrm>
        </p:spPr>
        <p:txBody>
          <a:bodyPr>
            <a:normAutofit lnSpcReduction="10000"/>
          </a:bodyPr>
          <a:lstStyle/>
          <a:p>
            <a:pPr latinLnBrk="0"/>
            <a:r>
              <a:rPr lang="en-US" dirty="0" smtClean="0"/>
              <a:t>Clickers are generally incompatible with the “traditional format” of the lecture, delivered “one-way” from the instructor to the audience</a:t>
            </a:r>
          </a:p>
          <a:p>
            <a:pPr latinLnBrk="0"/>
            <a:r>
              <a:rPr lang="en-US" dirty="0" smtClean="0"/>
              <a:t>They are well-suited for “active learning” lectures, such as </a:t>
            </a:r>
            <a:r>
              <a:rPr lang="en-US" b="1" dirty="0" smtClean="0"/>
              <a:t>peer instruction</a:t>
            </a:r>
            <a:r>
              <a:rPr lang="en-US" dirty="0" smtClean="0"/>
              <a:t> developed by E. Mazur</a:t>
            </a:r>
          </a:p>
          <a:p>
            <a:pPr latinLnBrk="0"/>
            <a:r>
              <a:rPr lang="en-US" dirty="0" smtClean="0"/>
              <a:t>With clickers, structure and pace of the lectures, as well as the curriculum must be reconsidered</a:t>
            </a:r>
          </a:p>
          <a:p>
            <a:pPr latinLnBrk="0">
              <a:buNone/>
            </a:pPr>
            <a:endParaRPr lang="en-US" b="1" dirty="0" smtClean="0"/>
          </a:p>
          <a:p>
            <a:pPr latinLnBrk="0"/>
            <a:endParaRPr lang="en-U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1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RESPCOUNTERFORMAT" val="0"/>
  <p:tag name="RESPTABLESTYLE" val="-1"/>
  <p:tag name="INPUTSOURCE" val="1"/>
  <p:tag name="NUMRESPONSES" val="1"/>
  <p:tag name="ALLOWDUPLICATES" val="False"/>
  <p:tag name="BACKUPSESSIONS" val="True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REALTIMEBACKUP" val="False"/>
  <p:tag name="ZEROBASED" val="False"/>
  <p:tag name="AUTOADJUSTPARTRANGE" val="True"/>
  <p:tag name="CHARTSCALE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DVANCEDSETTINGSVIEW" val="True"/>
  <p:tag name="REALTIMEBACKUPPATH" val="C:\Documents and Settings\Pavel\My Documents\TurningPoint\Sessions\Backup"/>
  <p:tag name="TPSAVEPATH" val="D:\Pavel\LinWinPartition\teaching\phys1304"/>
  <p:tag name="TPSTANDARDS" val=""/>
  <p:tag name="CORRECTPOINTVALUE" val="0.01"/>
  <p:tag name="INCORRECTPOINTVALUE" val="0.01"/>
  <p:tag name="COUNTDOWNSTYLE" val="2"/>
  <p:tag name="COUNTDOWNSECONDS" val="60"/>
  <p:tag name="RESPCOUNTERSTYLE" val="2"/>
  <p:tag name="BACKUPMAINTENANCE" val="14"/>
  <p:tag name="POWERPOINTVERSION" val="12.0"/>
  <p:tag name="CHARTCOLORINDICES" val="54,47,11,41,50,1,45,9,5,16,10,3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  <p:tag name="CDTIMELEFT" val="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2"/>
  <p:tag name="FONTSIZE" val="32"/>
  <p:tag name="BULLETTYPE" val="ppBulletArabicPeriod"/>
  <p:tag name="ANSWERTEXT" val="Never&#10;Rarely&#10;Occasionally&#10;Often&#10;Very oft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3E90F8786D448838CF880269EDBC718"/>
  <p:tag name="SLIDETYPE" val="Q"/>
  <p:tag name="TEAMASSIGN" val="False"/>
  <p:tag name="SPEEDSCORING" val="False"/>
  <p:tag name="CORRECTPOINTVALUE" val="0.01"/>
  <p:tag name="INCORRECTPOINTVALUE" val="0.01"/>
  <p:tag name="ZEROBASED" val="False"/>
  <p:tag name="AUTOADVANCE" val="False"/>
  <p:tag name="DELIMITERS" val="3.1"/>
  <p:tag name="VALUEFORMAT" val="0%"/>
  <p:tag name="COUNTDOWNSECONDS" val="60"/>
  <p:tag name="SLIDEORDER" val="2"/>
  <p:tag name="SLIDEGUID" val="5A8D3AD098D24C19A6C761FC5250FCB3"/>
  <p:tag name="QUESTIONALIAS" val="How closely are you following recent developments in physics education?"/>
  <p:tag name="ANSWERSALIAS" val="Often|smicln|Occasionally |smicln|Rarely"/>
  <p:tag name="DEMOGRAPHIC" val="False"/>
  <p:tag name="RESPONSESGATHERED" val="True"/>
  <p:tag name="TOTALRESPONSES" val="7"/>
  <p:tag name="RESPONSECOUNT" val="7"/>
  <p:tag name="SLICED" val="False"/>
  <p:tag name="RESPONSES" val="1;-;1;2;1;-;2;3;3;"/>
  <p:tag name="CHARTSTRINGSTD" val="3 2 2"/>
  <p:tag name="CHARTSTRINGREV" val="2 2 3"/>
  <p:tag name="CHARTSTRINGSTDPER" val="0.428571428571429 0.285714285714286 0.285714285714286"/>
  <p:tag name="CHARTSTRINGREVPER" val="0.285714285714286 0.285714285714286 0.428571428571429"/>
  <p:tag name="VALUES" val="No Value|smicln|No Value|smicln|No 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  <p:tag name="CDTIMELEFT" val="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6"/>
  <p:tag name="FONTSIZE" val="32"/>
  <p:tag name="BULLETTYPE" val="ppBulletArabicPeriod"/>
  <p:tag name="ANSWERTEXT" val="Often&#10;Occasionally &#10;Rarel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3E90F8786D448838CF880269EDBC718"/>
  <p:tag name="SLIDETYPE" val="Q"/>
  <p:tag name="TEAMASSIGN" val="False"/>
  <p:tag name="SPEEDSCORING" val="False"/>
  <p:tag name="CORRECTPOINTVALUE" val="0.01"/>
  <p:tag name="INCORRECTPOINTVALUE" val="0.01"/>
  <p:tag name="ZEROBASED" val="False"/>
  <p:tag name="AUTOADVANCE" val="False"/>
  <p:tag name="DELIMITERS" val="3.1"/>
  <p:tag name="VALUEFORMAT" val="0%"/>
  <p:tag name="COUNTDOWNSECONDS" val="60"/>
  <p:tag name="SLIDEORDER" val="3"/>
  <p:tag name="SLIDEGUID" val="1273987823DE4316ABA89E7BF5CE7DBE"/>
  <p:tag name="DEMOGRAPHIC" val="True"/>
  <p:tag name="QUESTIONALIAS" val="How enthusiastic are you about new approaches proposed by physics education papers?"/>
  <p:tag name="ANSWERSALIAS" val="Many of their ideas deserve implementation|smicln|Many  “novel” suggestions are transient fads,  but some are worth considering|smicln|Traditional (=time-proven) methods and diligence are quite sufficient"/>
  <p:tag name="RESPONSESGATHERED" val="True"/>
  <p:tag name="TOTALRESPONSES" val="7"/>
  <p:tag name="RESPONSECOUNT" val="7"/>
  <p:tag name="SLICED" val="False"/>
  <p:tag name="RESPONSES" val="2;-;2;1;-;1;1;1;2;"/>
  <p:tag name="CHARTSTRINGSTD" val="4 3 0"/>
  <p:tag name="CHARTSTRINGREV" val="0 3 4"/>
  <p:tag name="CHARTSTRINGSTDPER" val="0.571428571428571 0.428571428571429 0"/>
  <p:tag name="CHARTSTRINGREVPER" val="0 0.428571428571429 0.571428571428571"/>
  <p:tag name="VALUES" val="No Value|smicln|No Value|smicln|No Val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  <p:tag name="CDTIMELEFT" val="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90"/>
  <p:tag name="FONTSIZE" val="24"/>
  <p:tag name="BULLETTYPE" val="ppBulletArabicPeriod"/>
  <p:tag name="ANSWERTEXT" val="Many of their ideas deserve implementation&#10;Many  “novel” suggestions are transient fads,  but some are worth considering&#10;Traditional (=time-proven) methods and diligence are quite sufficien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B91D88CA3C44C02AADD7CF2AC00A83B"/>
  <p:tag name="SLIDEID" val="6B91D88CA3C44C02AADD7CF2AC00A83B"/>
  <p:tag name="SLIDEORDER" val="1"/>
  <p:tag name="SLIDETYPE" val="DC"/>
  <p:tag name="DELIMITERS" val="3.1"/>
  <p:tag name="DCDEMOGUID" val="1273987823DE4316ABA89E7BF5CE7DBE"/>
  <p:tag name="DCSLIDEGUID" val="5A8D3AD098D24C19A6C761FC5250FCB3"/>
  <p:tag name="RESPONSESGATHERED" val="False"/>
  <p:tag name="DCTITLE" val="How closely are you following recent developments in physics education?"/>
  <p:tag name="DCCOUNTSTRING" val=" Rarely Occasionally  Often&#10;Many of their ideas deserve implementation 1 2 0&#10;Many  “novel” suggestions are transient fads,  but some are worth considering 1 0 2&#10;Traditional (=time-proven) methods and diligence are quite sufficient 0 0 0&#10;"/>
  <p:tag name="DCPERCENTSTRING" val=" Rarely Occasionally  Often&#10;Many of their ideas deserve implementation 0.333333333333333 0.666666666666667 0&#10;Many  “novel” suggestions are transient fads,  but some are worth considering 0.333333333333333 0 0.666666666666667&#10;Traditional (=time-proven) methods and diligence are quite sufficient 0 0 0&#10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868AD289793485DA9D2711185C16B13"/>
  <p:tag name="SLIDEID" val="A868AD289793485DA9D2711185C16B13"/>
  <p:tag name="SLIDEORDER" val="1"/>
  <p:tag name="SLIDETYPE" val="Q"/>
  <p:tag name="DEMOGRAPHIC" val="False"/>
  <p:tag name="TEAMASSIGN" val="False"/>
  <p:tag name="SPEEDSCORING" val="False"/>
  <p:tag name="CORRECTPOINTVALUE" val="0.01"/>
  <p:tag name="INCORRECTPOINTVALUE" val="0.01"/>
  <p:tag name="ZEROBASED" val="False"/>
  <p:tag name="AUTOADVANCE" val="False"/>
  <p:tag name="NUMRESPONSES" val="4"/>
  <p:tag name="PRIORITYRANKING" val="True"/>
  <p:tag name="MULTIRESPDIVISOR" val="0"/>
  <p:tag name="ALLOWDUPLICATES" val="False"/>
  <p:tag name="DELIMITERS" val="3.1"/>
  <p:tag name="VALUEFORMAT" val="0%"/>
  <p:tag name="COUNTDOWNSECONDS" val="90"/>
  <p:tag name="ANSWERSALIAS" val="Familiarity with essential physics phenomena shown in demos|smicln|Knowledge of basic concepts and “expert shortcuts and skills” applicable in a variety of situations |smicln|Familiarity with profound, even though challenging, ideas essential for systematic learning of physics (e.g. Gauss and Ampere’s laws)|smicln|Ability to solve typical physics problems encountered in practical applications"/>
  <p:tag name="RESPONSEWEIGHT" val="4,3,2,1,0,0,0,0,0,0"/>
  <p:tag name="QUESTIONALIAS" val="Rank learning outcomes expected from SMU undergraduate students according to their importance.  (1st response – most important outcome; 4th response – least important outcome)"/>
  <p:tag name="RESPONSESGATHERED" val="True"/>
  <p:tag name="TOTALRESPONSES" val="8"/>
  <p:tag name="RESPONSECOUNT" val="74"/>
  <p:tag name="SLICED" val="False"/>
  <p:tag name="RESPONSES" val="3124;4321;1234;2431;-;1324;4213;4;1432;"/>
  <p:tag name="CHARTSTRINGSTD" val="16 18 18 22"/>
  <p:tag name="CHARTSTRINGREV" val="22 18 18 16"/>
  <p:tag name="CHARTSTRINGSTDPER" val="0.216216216216216 0.243243243243243 0.243243243243243 0.297297297297297"/>
  <p:tag name="CHARTSTRINGREVPER" val="0.297297297297297 0.243243243243243 0.243243243243243 0.216216216216216"/>
  <p:tag name="VALUES" val="No Value|smicln|No Value|smicln|No Value|smicln|No Val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  <p:tag name="CDTIMELEFT" val="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74"/>
  <p:tag name="FONTSIZE" val="24"/>
  <p:tag name="BULLETTYPE" val="ppBulletArabicPeriod"/>
  <p:tag name="ANSWERTEXT" val="Familiarity with essential physics phenomena shown in demos&#10;Knowledge of basic concepts and “expert shortcuts and skills” applicable in a variety of situations &#10;Familiarity with profound, even though challenging, ideas essential for systematic learning of physics (e.g. Gauss and Ampere’s laws)&#10;Ability to solve typical physics problems encountered in practical application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F430918E184A0ABA78B65CF07453AD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ANSWERSALIAS" val="Be attracted to the magnet |smicln|Be repelled away from the magnet|smicln|Move according to the right-hand rule|smicln|Stay at rest"/>
  <p:tag name="AUTOADVANCE" val="True"/>
  <p:tag name="SLIDEORDER" val="3"/>
  <p:tag name="SLIDEGUID" val="747C558C47814AFA946BA95659622997"/>
  <p:tag name="QUESTIONALIAS" val="A positive electric charge is placed at rest near a north pole of a magnet. The charge will…  "/>
  <p:tag name="COUNTDOWNSECONDS" val="60"/>
  <p:tag name="RESPONSESGATHERED" val="True"/>
  <p:tag name="TOTALRESPONSES" val="7"/>
  <p:tag name="RESPONSECOUNT" val="7"/>
  <p:tag name="SLICED" val="False"/>
  <p:tag name="RESPONSES" val="4;-;4;4;-;4;4;4;4;"/>
  <p:tag name="CHARTSTRINGSTD" val="0 0 0 7"/>
  <p:tag name="CHARTSTRINGREV" val="7 0 0 0"/>
  <p:tag name="CHARTSTRINGSTDPER" val="0 0 0 1"/>
  <p:tag name="CHARTSTRINGREVPER" val="1 0 0 0"/>
  <p:tag name="VALUES" val="Incorrect|smicln|Incorrect|smicln|Incorrect|smicln|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11"/>
  <p:tag name="FONTSIZE" val="28"/>
  <p:tag name="BULLETTYPE" val="ppBulletArabicPeriod"/>
  <p:tag name="ANSWERTEXT" val="Be attracted to the magnet &#10;Be repelled away from the magnet&#10;Move according to the right-hand rule&#10;Stay at res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Bubble"/>
  <p:tag name="STY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TurningPoint"/>
  <p:tag name="CDTIMELIMIT" val="60"/>
  <p:tag name="STYLE" val="8"/>
  <p:tag name="CDTIMELEFT" val="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178BA122459480F88A1901F1360810E"/>
  <p:tag name="DEMOGRAPHIC" val="False"/>
  <p:tag name="TEAMASSIGN" val="False"/>
  <p:tag name="SPEEDSCORING" val="False"/>
  <p:tag name="CORRECTPOINTVALUE" val="0.01"/>
  <p:tag name="INCORRECTPOINTVALUE" val="0.01"/>
  <p:tag name="ZEROBASED" val="False"/>
  <p:tag name="AUTOADVANCE" val="False"/>
  <p:tag name="RESPONSESONLY" val="true"/>
  <p:tag name="DELIMITERS" val="3.1"/>
  <p:tag name="COUNTDOWNSECONDS" val="999"/>
  <p:tag name="VALUEFORMAT" val="0%"/>
  <p:tag name="SLIDEORDER" val="14"/>
  <p:tag name="SLIDETYPE" val="Q"/>
  <p:tag name="SLIDEGUID" val="77E116DDF04141498D2BF60C59BDCA20"/>
  <p:tag name="ANSWERSALIAS" val="Test your clicker|smicln|2|smicln|3|smicln|4|smicln|5|smicln|6"/>
  <p:tag name="QUESTIONALIAS" val="TEST YOUR CLICKER NOW Press 0-9 from your seat"/>
  <p:tag name="RESPONSESGATHERED" val="True"/>
  <p:tag name="TOTALRESPONSES" val="8"/>
  <p:tag name="RESPONSECOUNT" val="8"/>
  <p:tag name="SLICED" val="False"/>
  <p:tag name="RESPONSES" val="1;2;3;1;3;1;1;2;"/>
  <p:tag name="CHARTSTRINGSTD" val="4 2 2 0 0 0"/>
  <p:tag name="CHARTSTRINGREV" val="0 0 0 2 2 4"/>
  <p:tag name="CHARTSTRINGSTDPER" val="0.5 0.25 0.25 0 0 0"/>
  <p:tag name="CHARTSTRINGREVPER" val="0 0 0 0.25 0.25 0.5"/>
  <p:tag name="VALUES" val="No Value|smicln|No Value|smicln|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7"/>
  <p:tag name="FONTSIZE" val="8"/>
  <p:tag name="BULLETTYPE" val="ppBulletArabicPeriod"/>
  <p:tag name="ANSWERTEXT" val="Test your clicker&#10;2&#10;3&#10;4&#10;5&#10;6"/>
  <p:tag name="OLDNUMANSWERS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3E90F8786D448838CF880269EDBC718"/>
  <p:tag name="SLIDEID" val="93E90F8786D448838CF880269EDBC718"/>
  <p:tag name="SLIDEORDER" val="1"/>
  <p:tag name="SLIDETYPE" val="Q"/>
  <p:tag name="TEAMASSIGN" val="False"/>
  <p:tag name="SPEEDSCORING" val="False"/>
  <p:tag name="CORRECTPOINTVALUE" val="0.01"/>
  <p:tag name="INCORRECTPOINTVALUE" val="0.01"/>
  <p:tag name="ZEROBASED" val="False"/>
  <p:tag name="AUTOADVANCE" val="False"/>
  <p:tag name="DELIMITERS" val="3.1"/>
  <p:tag name="VALUEFORMAT" val="0%"/>
  <p:tag name="QUESTIONALIAS" val="Have you used clickers before?"/>
  <p:tag name="ANSWERSALIAS" val="Never|smicln|Rarely|smicln|Occasionally|smicln|Often|smicln|Very often"/>
  <p:tag name="COUNTDOWNSECONDS" val="60"/>
  <p:tag name="DEMOGRAPHIC" val="False"/>
  <p:tag name="RESPONSESGATHERED" val="True"/>
  <p:tag name="TOTALRESPONSES" val="8"/>
  <p:tag name="RESPONSECOUNT" val="8"/>
  <p:tag name="SLICED" val="False"/>
  <p:tag name="RESPONSES" val="1;2;2;1;-;1;1;1;1;"/>
  <p:tag name="CHARTSTRINGSTD" val="6 2 0 0 0"/>
  <p:tag name="CHARTSTRINGREV" val="0 0 0 2 6"/>
  <p:tag name="CHARTSTRINGSTDPER" val="0.75 0.25 0 0 0"/>
  <p:tag name="CHARTSTRINGREVPER" val="0 0 0 0.25 0.75"/>
  <p:tag name="VALUES" val="No Value|smicln|No Value|smicln|No Value|smicln|No Value|smicln|No Value"/>
</p:tagLst>
</file>

<file path=ppt/theme/theme1.xml><?xml version="1.0" encoding="utf-8"?>
<a:theme xmlns:a="http://schemas.openxmlformats.org/drawingml/2006/main" name="gri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grid_01</Template>
  <TotalTime>7986</TotalTime>
  <Words>1861</Words>
  <Application>Microsoft Office PowerPoint</Application>
  <PresentationFormat>On-screen Show (4:3)</PresentationFormat>
  <Paragraphs>289</Paragraphs>
  <Slides>35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1</vt:i4>
      </vt:variant>
    </vt:vector>
  </HeadingPairs>
  <TitlesOfParts>
    <vt:vector size="48" baseType="lpstr">
      <vt:lpstr>Arial</vt:lpstr>
      <vt:lpstr>Verdana</vt:lpstr>
      <vt:lpstr>맑은 고딕</vt:lpstr>
      <vt:lpstr>Haettenschweiler</vt:lpstr>
      <vt:lpstr>Eras Bold ITC</vt:lpstr>
      <vt:lpstr>Tahoma</vt:lpstr>
      <vt:lpstr>Times New Roman</vt:lpstr>
      <vt:lpstr>Wingdings</vt:lpstr>
      <vt:lpstr>Calibri</vt:lpstr>
      <vt:lpstr>grid_01</vt:lpstr>
      <vt:lpstr>Chart</vt:lpstr>
      <vt:lpstr>Equation</vt:lpstr>
      <vt:lpstr>Clickers in  an introductory  physics classroom</vt:lpstr>
      <vt:lpstr>Introducing clickers  at SMU Department of Physics </vt:lpstr>
      <vt:lpstr>In today’s presentation, I will…</vt:lpstr>
      <vt:lpstr>Clickers:  basic applications</vt:lpstr>
      <vt:lpstr>TEST YOUR CLICKER NOW Press 0-9 from your seat</vt:lpstr>
      <vt:lpstr>Have you used clickers before?</vt:lpstr>
      <vt:lpstr>Some applications of clickers</vt:lpstr>
      <vt:lpstr>Overview of clicker technology</vt:lpstr>
      <vt:lpstr>Interactive lectures with clickers</vt:lpstr>
      <vt:lpstr>Active learning in physics education</vt:lpstr>
      <vt:lpstr>Active learning in physics education</vt:lpstr>
      <vt:lpstr>Active learning in physics education</vt:lpstr>
      <vt:lpstr>How closely are you following recent developments in physics education?</vt:lpstr>
      <vt:lpstr>How enthusiastic are you about new approaches proposed by physics education papers?</vt:lpstr>
      <vt:lpstr>Slide 15</vt:lpstr>
      <vt:lpstr>Rank learning outcomes expected from SMU undergraduate students according to their importance.  (1st response – most important outcome; 4th response – least important outcome)</vt:lpstr>
      <vt:lpstr>Normalized gain G</vt:lpstr>
      <vt:lpstr>A positive electric charge is placed at rest near a north pole of a magnet. The charge will…  </vt:lpstr>
      <vt:lpstr>Students’ responses</vt:lpstr>
      <vt:lpstr>Types of clicker sessions</vt:lpstr>
      <vt:lpstr>Setting up a quick poll</vt:lpstr>
      <vt:lpstr>A quick poll (continued)</vt:lpstr>
      <vt:lpstr>Lists of participants</vt:lpstr>
      <vt:lpstr>Efficiency of interactive  instruction</vt:lpstr>
      <vt:lpstr>Slide 25</vt:lpstr>
      <vt:lpstr>Slide 26</vt:lpstr>
      <vt:lpstr>Brief Electricity and Magnetism Assessment (BEMA)</vt:lpstr>
      <vt:lpstr>BEMA results at Georgia Institute of Technology (1700+ students)</vt:lpstr>
      <vt:lpstr>BEMA results at Georgia Institute of Technology (1700+ students)</vt:lpstr>
      <vt:lpstr>Comparison with PHYS1304 in Fall’2009</vt:lpstr>
      <vt:lpstr>Structure of interactive physics lectures</vt:lpstr>
      <vt:lpstr>Structure of PHYS 1304 lectures</vt:lpstr>
      <vt:lpstr>MIT OpenCourseWare</vt:lpstr>
      <vt:lpstr>MIT OpenCourseWare</vt:lpstr>
      <vt:lpstr>Purpose of PHYS 1304 lectures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Nadolsky</dc:creator>
  <cp:lastModifiedBy>Pavel Nadolsky</cp:lastModifiedBy>
  <cp:revision>519</cp:revision>
  <dcterms:created xsi:type="dcterms:W3CDTF">2009-08-26T21:18:26Z</dcterms:created>
  <dcterms:modified xsi:type="dcterms:W3CDTF">2010-03-16T13:09:00Z</dcterms:modified>
</cp:coreProperties>
</file>