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22.jpg" ContentType="image/jpeg"/>
  <Override PartName="/ppt/media/image23.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721" r:id="rId2"/>
    <p:sldId id="266" r:id="rId3"/>
    <p:sldId id="281" r:id="rId4"/>
    <p:sldId id="722" r:id="rId5"/>
    <p:sldId id="724" r:id="rId6"/>
    <p:sldId id="723" r:id="rId7"/>
    <p:sldId id="685" r:id="rId8"/>
    <p:sldId id="268" r:id="rId9"/>
    <p:sldId id="719" r:id="rId10"/>
    <p:sldId id="269" r:id="rId11"/>
    <p:sldId id="270" r:id="rId12"/>
    <p:sldId id="720" r:id="rId13"/>
    <p:sldId id="267" r:id="rId14"/>
    <p:sldId id="718" r:id="rId15"/>
    <p:sldId id="257" r:id="rId16"/>
    <p:sldId id="258" r:id="rId17"/>
    <p:sldId id="264" r:id="rId18"/>
    <p:sldId id="265" r:id="rId19"/>
    <p:sldId id="261" r:id="rId20"/>
    <p:sldId id="271" r:id="rId21"/>
    <p:sldId id="272" r:id="rId22"/>
    <p:sldId id="280" r:id="rId23"/>
    <p:sldId id="279" r:id="rId24"/>
    <p:sldId id="284" r:id="rId25"/>
    <p:sldId id="716" r:id="rId26"/>
    <p:sldId id="273" r:id="rId27"/>
    <p:sldId id="277" r:id="rId28"/>
    <p:sldId id="278" r:id="rId29"/>
    <p:sldId id="274" r:id="rId30"/>
    <p:sldId id="282" r:id="rId31"/>
    <p:sldId id="283" r:id="rId32"/>
    <p:sldId id="276" r:id="rId33"/>
    <p:sldId id="275" r:id="rId34"/>
    <p:sldId id="717" r:id="rId35"/>
    <p:sldId id="289" r:id="rId36"/>
  </p:sldIdLst>
  <p:sldSz cx="10058400" cy="7772400"/>
  <p:notesSz cx="10058400" cy="7772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366"/>
  </p:normalViewPr>
  <p:slideViewPr>
    <p:cSldViewPr>
      <p:cViewPr varScale="1">
        <p:scale>
          <a:sx n="91" d="100"/>
          <a:sy n="91" d="100"/>
        </p:scale>
        <p:origin x="1976" y="-2096"/>
      </p:cViewPr>
      <p:guideLst>
        <p:guide orient="horz" pos="2880"/>
        <p:guide pos="2160"/>
      </p:guideLst>
    </p:cSldViewPr>
  </p:slideViewPr>
  <p:notesTextViewPr>
    <p:cViewPr>
      <p:scale>
        <a:sx n="100" d="100"/>
        <a:sy n="100" d="100"/>
      </p:scale>
      <p:origin x="0" y="0"/>
    </p:cViewPr>
  </p:notesTextViewPr>
  <p:sorterViewPr>
    <p:cViewPr>
      <p:scale>
        <a:sx n="66" d="100"/>
        <a:sy n="66" d="100"/>
      </p:scale>
      <p:origin x="0" y="1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71C00A5D-F7B9-094A-8BF4-7E3068182139}" type="datetimeFigureOut">
              <a:rPr lang="en-US" smtClean="0"/>
              <a:t>11/30/22</a:t>
            </a:fld>
            <a:endParaRPr lang="en-US"/>
          </a:p>
        </p:txBody>
      </p:sp>
      <p:sp>
        <p:nvSpPr>
          <p:cNvPr id="4" name="Slide Image Placeholder 3"/>
          <p:cNvSpPr>
            <a:spLocks noGrp="1" noRot="1" noChangeAspect="1"/>
          </p:cNvSpPr>
          <p:nvPr>
            <p:ph type="sldImg" idx="2"/>
          </p:nvPr>
        </p:nvSpPr>
        <p:spPr>
          <a:xfrm>
            <a:off x="3143250" y="582613"/>
            <a:ext cx="3771900" cy="2914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06475" y="3692525"/>
            <a:ext cx="8045450" cy="34972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381875"/>
            <a:ext cx="4359275" cy="3889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97538" y="7381875"/>
            <a:ext cx="4359275" cy="388938"/>
          </a:xfrm>
          <a:prstGeom prst="rect">
            <a:avLst/>
          </a:prstGeom>
        </p:spPr>
        <p:txBody>
          <a:bodyPr vert="horz" lIns="91440" tIns="45720" rIns="91440" bIns="45720" rtlCol="0" anchor="b"/>
          <a:lstStyle>
            <a:lvl1pPr algn="r">
              <a:defRPr sz="1200"/>
            </a:lvl1pPr>
          </a:lstStyle>
          <a:p>
            <a:fld id="{3DFE89A9-0FBA-C04C-B882-FA212F95921A}" type="slidenum">
              <a:rPr lang="en-US" smtClean="0"/>
              <a:t>‹#›</a:t>
            </a:fld>
            <a:endParaRPr lang="en-US"/>
          </a:p>
        </p:txBody>
      </p:sp>
    </p:spTree>
    <p:extLst>
      <p:ext uri="{BB962C8B-B14F-4D97-AF65-F5344CB8AC3E}">
        <p14:creationId xmlns:p14="http://schemas.microsoft.com/office/powerpoint/2010/main" val="34763266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604DCD-C511-4B12-9DBB-AC80DD19A492}"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3765787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FE89A9-0FBA-C04C-B882-FA212F95921A}" type="slidenum">
              <a:rPr lang="en-US" smtClean="0"/>
              <a:t>29</a:t>
            </a:fld>
            <a:endParaRPr lang="en-US"/>
          </a:p>
        </p:txBody>
      </p:sp>
    </p:spTree>
    <p:extLst>
      <p:ext uri="{BB962C8B-B14F-4D97-AF65-F5344CB8AC3E}">
        <p14:creationId xmlns:p14="http://schemas.microsoft.com/office/powerpoint/2010/main" val="2886650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409444"/>
            <a:ext cx="8549640" cy="163220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chemeClr val="tx1"/>
                </a:solidFill>
                <a:latin typeface="Calibri"/>
                <a:cs typeface="Calibri"/>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cSld name="3_Diapositive de titr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0339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88159" y="356221"/>
            <a:ext cx="2682080" cy="304800"/>
          </a:xfrm>
          <a:prstGeom prst="rect">
            <a:avLst/>
          </a:prstGeom>
        </p:spPr>
        <p:txBody>
          <a:bodyPr wrap="square" lIns="0" tIns="0" rIns="0" bIns="0">
            <a:spAutoFit/>
          </a:bodyPr>
          <a:lstStyle>
            <a:lvl1pPr>
              <a:defRPr sz="2200" b="1" i="0">
                <a:solidFill>
                  <a:schemeClr val="tx1"/>
                </a:solidFill>
                <a:latin typeface="Calibri"/>
                <a:cs typeface="Calibri"/>
              </a:defRPr>
            </a:lvl1pPr>
          </a:lstStyle>
          <a:p>
            <a:endParaRPr/>
          </a:p>
        </p:txBody>
      </p:sp>
      <p:sp>
        <p:nvSpPr>
          <p:cNvPr id="3" name="Holder 3"/>
          <p:cNvSpPr>
            <a:spLocks noGrp="1"/>
          </p:cNvSpPr>
          <p:nvPr>
            <p:ph type="body" idx="1"/>
          </p:nvPr>
        </p:nvSpPr>
        <p:spPr>
          <a:xfrm>
            <a:off x="502920" y="1787652"/>
            <a:ext cx="9052560"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11/30/22</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2image3823465872">
            <a:extLst>
              <a:ext uri="{FF2B5EF4-FFF2-40B4-BE49-F238E27FC236}">
                <a16:creationId xmlns:a16="http://schemas.microsoft.com/office/drawing/2014/main" id="{92CBC290-2EE2-694B-BF79-4380C3BF38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74" y="762000"/>
            <a:ext cx="4127500" cy="267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903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732"/>
            <a:ext cx="10058400" cy="8525410"/>
          </a:xfrm>
          <a:prstGeom prst="rect">
            <a:avLst/>
          </a:prstGeom>
          <a:noFill/>
        </p:spPr>
        <p:txBody>
          <a:bodyPr wrap="square" rtlCol="0">
            <a:spAutoFit/>
          </a:bodyPr>
          <a:lstStyle/>
          <a:p>
            <a:r>
              <a:rPr lang="en-US" sz="2000" b="1" dirty="0"/>
              <a:t>						</a:t>
            </a:r>
            <a:r>
              <a:rPr lang="en-US" sz="2800" b="1" dirty="0">
                <a:solidFill>
                  <a:srgbClr val="000090"/>
                </a:solidFill>
              </a:rPr>
              <a:t>The Future</a:t>
            </a:r>
            <a:endParaRPr lang="en-US" sz="2000" b="1" dirty="0"/>
          </a:p>
          <a:p>
            <a:r>
              <a:rPr lang="en-US" sz="2000" b="1" u="sng" dirty="0"/>
              <a:t>What are the unexplained observations in particle physics</a:t>
            </a:r>
          </a:p>
          <a:p>
            <a:pPr marL="342900" indent="-342900">
              <a:buFont typeface="Arial"/>
              <a:buChar char="•"/>
            </a:pPr>
            <a:r>
              <a:rPr lang="en-US" sz="2000" b="1" dirty="0"/>
              <a:t>Why electric dipole moment of the neutron is so small ? (strong CP problem)</a:t>
            </a:r>
          </a:p>
          <a:p>
            <a:pPr marL="342900" indent="-342900">
              <a:buFont typeface="Arial"/>
              <a:buChar char="•"/>
            </a:pPr>
            <a:r>
              <a:rPr lang="en-US" sz="2000" b="1" dirty="0"/>
              <a:t>What makes the mass and spin of the proton ?</a:t>
            </a:r>
          </a:p>
          <a:p>
            <a:r>
              <a:rPr lang="en-US" sz="2000" b="1" dirty="0"/>
              <a:t>	m(up quark) = 2.3 MeV, m(down quark) = 4.8 MeV, m(proton) = 938.2 MeV</a:t>
            </a:r>
          </a:p>
          <a:p>
            <a:pPr marL="342900" indent="-342900">
              <a:buFont typeface="Arial"/>
              <a:buChar char="•"/>
            </a:pPr>
            <a:r>
              <a:rPr lang="en-US" sz="2000" b="1" dirty="0"/>
              <a:t>What is the origin of mass and why masses differ by up to 17 orders of magnitude ?</a:t>
            </a:r>
          </a:p>
          <a:p>
            <a:r>
              <a:rPr lang="en-US" sz="2000" b="1" dirty="0"/>
              <a:t>	 m(top) ~ 173.2 GeV  = 1.732 × 10</a:t>
            </a:r>
            <a:r>
              <a:rPr lang="en-US" sz="2000" b="1" baseline="30000" dirty="0"/>
              <a:t>11 </a:t>
            </a:r>
            <a:r>
              <a:rPr lang="en-US" sz="2000" b="1" dirty="0"/>
              <a:t> </a:t>
            </a:r>
            <a:r>
              <a:rPr lang="en-US" sz="2000" b="1" dirty="0" err="1"/>
              <a:t>eV</a:t>
            </a:r>
            <a:endParaRPr lang="en-US" sz="2000" b="1" dirty="0"/>
          </a:p>
          <a:p>
            <a:r>
              <a:rPr lang="en-US" sz="2000" b="1" dirty="0"/>
              <a:t>	 m(neutrino) &lt; 2 1 eV – estimated to be   ~10</a:t>
            </a:r>
            <a:r>
              <a:rPr lang="en-US" sz="2000" b="1" baseline="30000" dirty="0"/>
              <a:t>-5 </a:t>
            </a:r>
            <a:r>
              <a:rPr lang="en-US" sz="2000" b="1" dirty="0"/>
              <a:t>eV</a:t>
            </a:r>
          </a:p>
          <a:p>
            <a:r>
              <a:rPr lang="en-US" sz="2000" b="1" dirty="0"/>
              <a:t>……….</a:t>
            </a:r>
          </a:p>
          <a:p>
            <a:r>
              <a:rPr lang="en-US" sz="2000" b="1" u="sng" dirty="0"/>
              <a:t>What are not yet measured parameters of known particles</a:t>
            </a:r>
          </a:p>
          <a:p>
            <a:pPr marL="342900" indent="-342900">
              <a:buFont typeface="Arial"/>
              <a:buChar char="•"/>
            </a:pPr>
            <a:r>
              <a:rPr lang="en-US" sz="2000" b="1" dirty="0"/>
              <a:t>Width of the Higgs boson (does it decay to others than known particles)</a:t>
            </a:r>
          </a:p>
          <a:p>
            <a:pPr marL="342900" indent="-342900">
              <a:buFont typeface="Arial"/>
              <a:buChar char="•"/>
            </a:pPr>
            <a:r>
              <a:rPr lang="en-US" sz="2000" b="1" dirty="0"/>
              <a:t>Precise parameters of the neutrino mixing matrix</a:t>
            </a:r>
          </a:p>
          <a:p>
            <a:pPr marL="342900" indent="-342900">
              <a:buFont typeface="Arial"/>
              <a:buChar char="•"/>
            </a:pPr>
            <a:r>
              <a:rPr lang="en-US" sz="2000" b="1" dirty="0"/>
              <a:t>What are the </a:t>
            </a:r>
            <a:r>
              <a:rPr lang="en-US" sz="2000" b="1" dirty="0" err="1"/>
              <a:t>glueballs</a:t>
            </a:r>
            <a:r>
              <a:rPr lang="en-US" sz="2000" b="1" dirty="0"/>
              <a:t>?</a:t>
            </a:r>
          </a:p>
          <a:p>
            <a:pPr marL="342900" indent="-342900">
              <a:buFont typeface="Arial"/>
              <a:buChar char="•"/>
            </a:pPr>
            <a:r>
              <a:rPr lang="en-US" sz="2000" b="1" dirty="0"/>
              <a:t>Does degenerate strange matter exist? (no Pauli principle for strange quarks/mesons)</a:t>
            </a:r>
          </a:p>
          <a:p>
            <a:r>
              <a:rPr lang="en-US" sz="2000" b="1" dirty="0"/>
              <a:t>………</a:t>
            </a:r>
          </a:p>
          <a:p>
            <a:r>
              <a:rPr lang="en-US" sz="2000" b="1" u="sng" dirty="0"/>
              <a:t>What are the searches related to extensions of the Standard Model</a:t>
            </a:r>
          </a:p>
          <a:p>
            <a:pPr marL="342900" indent="-342900">
              <a:buFont typeface="Arial"/>
              <a:buChar char="•"/>
            </a:pPr>
            <a:r>
              <a:rPr lang="en-US" sz="2000" b="1" dirty="0"/>
              <a:t>Do the </a:t>
            </a:r>
            <a:r>
              <a:rPr lang="en-US" sz="2400" b="1" dirty="0"/>
              <a:t>heavy</a:t>
            </a:r>
            <a:r>
              <a:rPr lang="en-US" sz="2000" b="1" dirty="0"/>
              <a:t> quarks and leptons exist ?</a:t>
            </a:r>
          </a:p>
          <a:p>
            <a:pPr marL="342900" indent="-342900">
              <a:buFont typeface="Arial"/>
              <a:buChar char="•"/>
            </a:pPr>
            <a:r>
              <a:rPr lang="en-US" sz="2000" b="1" dirty="0"/>
              <a:t>Do supersymmetric particles exist?</a:t>
            </a:r>
          </a:p>
          <a:p>
            <a:pPr marL="342900" indent="-342900">
              <a:buFont typeface="Arial"/>
              <a:buChar char="•"/>
            </a:pPr>
            <a:r>
              <a:rPr lang="en-US" sz="2000" b="1" dirty="0" err="1"/>
              <a:t>Axions</a:t>
            </a:r>
            <a:endParaRPr lang="en-US" sz="2000" b="1" dirty="0"/>
          </a:p>
          <a:p>
            <a:pPr marL="342900" indent="-342900">
              <a:buFont typeface="Arial"/>
              <a:buChar char="•"/>
            </a:pPr>
            <a:r>
              <a:rPr lang="en-US" sz="2000" b="1" dirty="0"/>
              <a:t>Magnetic monopoles</a:t>
            </a:r>
          </a:p>
          <a:p>
            <a:pPr marL="342900" indent="-342900">
              <a:buFont typeface="Arial"/>
              <a:buChar char="•"/>
            </a:pPr>
            <a:r>
              <a:rPr lang="en-US" sz="2000" b="1" dirty="0"/>
              <a:t>Dark matter WIMPs </a:t>
            </a:r>
          </a:p>
          <a:p>
            <a:pPr marL="342900" indent="-342900">
              <a:buFont typeface="Arial"/>
              <a:buChar char="•"/>
            </a:pPr>
            <a:r>
              <a:rPr lang="en-US" sz="2000" b="1" dirty="0" err="1"/>
              <a:t>Compositness</a:t>
            </a:r>
            <a:endParaRPr lang="en-US" sz="2000" b="1" dirty="0"/>
          </a:p>
          <a:p>
            <a:pPr marL="342900" indent="-342900">
              <a:buFont typeface="Arial"/>
              <a:buChar char="•"/>
            </a:pPr>
            <a:r>
              <a:rPr lang="en-US" sz="2000" b="1" dirty="0"/>
              <a:t>Extra Dimensions</a:t>
            </a:r>
          </a:p>
          <a:p>
            <a:pPr marL="342900" indent="-342900">
              <a:buFont typeface="Arial"/>
              <a:buChar char="•"/>
            </a:pPr>
            <a:r>
              <a:rPr lang="en-US" sz="2000" b="1" dirty="0"/>
              <a:t>Scalar neutrinos</a:t>
            </a:r>
          </a:p>
          <a:p>
            <a:endParaRPr lang="en-US" sz="2000" b="1" dirty="0"/>
          </a:p>
          <a:p>
            <a:endParaRPr lang="en-US" sz="2000" b="1" dirty="0"/>
          </a:p>
          <a:p>
            <a:endParaRPr lang="en-US" sz="2000" b="1" dirty="0"/>
          </a:p>
        </p:txBody>
      </p:sp>
      <p:cxnSp>
        <p:nvCxnSpPr>
          <p:cNvPr id="4" name="Straight Arrow Connector 3">
            <a:extLst>
              <a:ext uri="{FF2B5EF4-FFF2-40B4-BE49-F238E27FC236}">
                <a16:creationId xmlns:a16="http://schemas.microsoft.com/office/drawing/2014/main" id="{92E71C40-3024-0841-91D7-B07F03A31C80}"/>
              </a:ext>
            </a:extLst>
          </p:cNvPr>
          <p:cNvCxnSpPr/>
          <p:nvPr/>
        </p:nvCxnSpPr>
        <p:spPr>
          <a:xfrm flipH="1">
            <a:off x="2057400" y="2362200"/>
            <a:ext cx="228600" cy="2286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618491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732"/>
            <a:ext cx="10058400" cy="7294305"/>
          </a:xfrm>
          <a:prstGeom prst="rect">
            <a:avLst/>
          </a:prstGeom>
          <a:noFill/>
        </p:spPr>
        <p:txBody>
          <a:bodyPr wrap="square" rtlCol="0">
            <a:spAutoFit/>
          </a:bodyPr>
          <a:lstStyle/>
          <a:p>
            <a:pPr marL="342900" indent="-342900">
              <a:buFont typeface="Arial"/>
              <a:buChar char="•"/>
            </a:pPr>
            <a:r>
              <a:rPr lang="en-US" sz="2000" b="1" dirty="0"/>
              <a:t>						</a:t>
            </a:r>
            <a:r>
              <a:rPr lang="en-US" sz="2800" b="1" dirty="0">
                <a:solidFill>
                  <a:srgbClr val="000090"/>
                </a:solidFill>
              </a:rPr>
              <a:t>The Future </a:t>
            </a:r>
            <a:r>
              <a:rPr lang="en-US" sz="2800" b="1" dirty="0" err="1">
                <a:solidFill>
                  <a:srgbClr val="000090"/>
                </a:solidFill>
              </a:rPr>
              <a:t>cnt</a:t>
            </a:r>
            <a:r>
              <a:rPr lang="en-US" sz="2800" b="1" dirty="0">
                <a:solidFill>
                  <a:srgbClr val="000090"/>
                </a:solidFill>
              </a:rPr>
              <a:t>.</a:t>
            </a:r>
            <a:endParaRPr lang="en-US" sz="2000" b="1" dirty="0"/>
          </a:p>
          <a:p>
            <a:pPr marL="342900" indent="-342900">
              <a:buFont typeface="Arial"/>
              <a:buChar char="•"/>
            </a:pPr>
            <a:r>
              <a:rPr lang="en-US" sz="2000" b="1" u="sng" dirty="0"/>
              <a:t>What are the particle physics  searches motivated by astronomical observations</a:t>
            </a:r>
          </a:p>
          <a:p>
            <a:pPr marL="342900" indent="-342900">
              <a:buFont typeface="Arial"/>
              <a:buChar char="•"/>
            </a:pPr>
            <a:r>
              <a:rPr lang="en-US" sz="2000" b="1" dirty="0"/>
              <a:t>Dark Matter particles</a:t>
            </a:r>
          </a:p>
          <a:p>
            <a:pPr marL="342900" indent="-342900">
              <a:buFont typeface="Arial"/>
              <a:buChar char="•"/>
            </a:pPr>
            <a:r>
              <a:rPr lang="en-US" sz="2000" b="1" dirty="0"/>
              <a:t>Mini-Black Holes</a:t>
            </a:r>
          </a:p>
          <a:p>
            <a:pPr marL="342900" indent="-342900">
              <a:buFont typeface="Arial"/>
              <a:buChar char="•"/>
            </a:pPr>
            <a:r>
              <a:rPr lang="en-US" sz="2000" b="1" dirty="0"/>
              <a:t>Dark Photons</a:t>
            </a:r>
          </a:p>
          <a:p>
            <a:pPr marL="342900" indent="-342900">
              <a:buFont typeface="Arial"/>
              <a:buChar char="•"/>
            </a:pPr>
            <a:r>
              <a:rPr lang="en-US" sz="2000" b="1" dirty="0"/>
              <a:t>Dark Energy effects</a:t>
            </a:r>
          </a:p>
          <a:p>
            <a:pPr marL="342900" indent="-342900">
              <a:buFont typeface="Arial"/>
              <a:buChar char="•"/>
            </a:pPr>
            <a:r>
              <a:rPr lang="en-US" sz="2000" b="1" dirty="0"/>
              <a:t>Tests of conservation laws</a:t>
            </a:r>
          </a:p>
          <a:p>
            <a:pPr marL="342900" indent="-342900">
              <a:buFont typeface="Arial"/>
              <a:buChar char="•"/>
            </a:pPr>
            <a:endParaRPr lang="en-US" sz="2000" b="1" dirty="0"/>
          </a:p>
          <a:p>
            <a:pPr marL="342900" indent="-342900">
              <a:buFont typeface="Arial"/>
              <a:buChar char="•"/>
            </a:pPr>
            <a:r>
              <a:rPr lang="en-US" sz="2000" b="1" u="sng" dirty="0"/>
              <a:t>Implications of particle physics on other fields</a:t>
            </a:r>
          </a:p>
          <a:p>
            <a:pPr marL="342900" indent="-342900">
              <a:buFont typeface="Arial"/>
              <a:buChar char="•"/>
            </a:pPr>
            <a:r>
              <a:rPr lang="en-US" sz="2000" b="1" dirty="0"/>
              <a:t>Tests of CPT invariance – do we understand the arrow of time?  (Cosmology)</a:t>
            </a:r>
          </a:p>
          <a:p>
            <a:pPr marL="342900" indent="-342900">
              <a:buFont typeface="Arial"/>
              <a:buChar char="•"/>
            </a:pPr>
            <a:r>
              <a:rPr lang="en-US" sz="2000" b="1" dirty="0"/>
              <a:t>Spin effects (chirality) on creation of  biological molecules (Origin of life)</a:t>
            </a:r>
          </a:p>
          <a:p>
            <a:pPr marL="342900" indent="-342900">
              <a:buFont typeface="Arial"/>
              <a:buChar char="•"/>
            </a:pPr>
            <a:r>
              <a:rPr lang="en-US" sz="2000" b="1" dirty="0"/>
              <a:t>Entropy of the universe (do black holes evaporate?)</a:t>
            </a:r>
          </a:p>
          <a:p>
            <a:pPr marL="342900" indent="-342900">
              <a:buFont typeface="Arial"/>
              <a:buChar char="•"/>
            </a:pPr>
            <a:r>
              <a:rPr lang="en-US" sz="2000" b="1" dirty="0"/>
              <a:t>Progress in technology</a:t>
            </a:r>
          </a:p>
          <a:p>
            <a:pPr marL="800100" lvl="1" indent="-342900">
              <a:buFont typeface="Arial"/>
              <a:buChar char="•"/>
            </a:pPr>
            <a:r>
              <a:rPr lang="en-US" sz="2000" b="1" dirty="0"/>
              <a:t>computing   - multivariate analyses (problems with many correlated variables)</a:t>
            </a:r>
          </a:p>
          <a:p>
            <a:pPr marL="800100" lvl="1" indent="-342900">
              <a:buFont typeface="Arial"/>
              <a:buChar char="•"/>
            </a:pPr>
            <a:r>
              <a:rPr lang="en-US" sz="2000" b="1" dirty="0"/>
              <a:t>large data handling </a:t>
            </a:r>
          </a:p>
          <a:p>
            <a:pPr marL="800100" lvl="1" indent="-342900">
              <a:buFont typeface="Arial"/>
              <a:buChar char="•"/>
            </a:pPr>
            <a:r>
              <a:rPr lang="en-US" sz="2000" b="1" dirty="0"/>
              <a:t>modeling techniques (GEANT, Monte Carlo methods) -&gt; Machine Learning</a:t>
            </a:r>
          </a:p>
          <a:p>
            <a:pPr marL="800100" lvl="1" indent="-342900">
              <a:buFont typeface="Arial"/>
              <a:buChar char="•"/>
            </a:pPr>
            <a:r>
              <a:rPr lang="en-US" sz="2000" b="1" dirty="0"/>
              <a:t>development and commercialization of superconducting technology</a:t>
            </a:r>
          </a:p>
          <a:p>
            <a:pPr marL="800100" lvl="1" indent="-342900">
              <a:buFont typeface="Arial"/>
              <a:buChar char="•"/>
            </a:pPr>
            <a:r>
              <a:rPr lang="en-US" sz="2000" b="1" dirty="0"/>
              <a:t>pixilation of detector sensors – transfer to medical applications</a:t>
            </a:r>
          </a:p>
          <a:p>
            <a:pPr marL="800100" lvl="1" indent="-342900">
              <a:buFont typeface="Arial"/>
              <a:buChar char="•"/>
            </a:pPr>
            <a:r>
              <a:rPr lang="en-US" sz="2000" b="1" dirty="0"/>
              <a:t>application of accelerators in medicine</a:t>
            </a:r>
          </a:p>
          <a:p>
            <a:pPr marL="800100" lvl="1" indent="-342900">
              <a:buFont typeface="Arial"/>
              <a:buChar char="•"/>
            </a:pPr>
            <a:endParaRPr lang="en-US" sz="2000" b="1" dirty="0"/>
          </a:p>
          <a:p>
            <a:pPr marL="800100" lvl="1" indent="-342900">
              <a:buFont typeface="Arial"/>
              <a:buChar char="•"/>
            </a:pPr>
            <a:endParaRPr lang="en-US" sz="2000" b="1" dirty="0"/>
          </a:p>
          <a:p>
            <a:pPr marL="342900" indent="-342900">
              <a:buFont typeface="Arial"/>
              <a:buChar char="•"/>
            </a:pPr>
            <a:endParaRPr lang="en-US" sz="2000" b="1" dirty="0"/>
          </a:p>
          <a:p>
            <a:pPr marL="342900" indent="-342900">
              <a:buFont typeface="Arial"/>
              <a:buChar char="•"/>
            </a:pPr>
            <a:endParaRPr lang="en-US" sz="2000" b="1" dirty="0"/>
          </a:p>
        </p:txBody>
      </p:sp>
    </p:spTree>
    <p:extLst>
      <p:ext uri="{BB962C8B-B14F-4D97-AF65-F5344CB8AC3E}">
        <p14:creationId xmlns:p14="http://schemas.microsoft.com/office/powerpoint/2010/main" val="2135186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panding univers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83656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885" y="607806"/>
            <a:ext cx="9668510" cy="6420989"/>
          </a:xfrm>
          <a:prstGeom prst="rect">
            <a:avLst/>
          </a:prstGeom>
        </p:spPr>
        <p:txBody>
          <a:bodyPr vert="horz" wrap="square" lIns="0" tIns="0" rIns="0" bIns="0" rtlCol="0">
            <a:spAutoFit/>
          </a:bodyPr>
          <a:lstStyle/>
          <a:p>
            <a:pPr marL="12700">
              <a:lnSpc>
                <a:spcPct val="100000"/>
              </a:lnSpc>
            </a:pPr>
            <a:r>
              <a:rPr sz="2200" b="1" dirty="0">
                <a:latin typeface="Calibri"/>
                <a:cs typeface="Calibri"/>
              </a:rPr>
              <a:t>Strange</a:t>
            </a:r>
            <a:r>
              <a:rPr lang="en-US" sz="2200" b="1" dirty="0">
                <a:latin typeface="Calibri"/>
                <a:cs typeface="Calibri"/>
              </a:rPr>
              <a:t> </a:t>
            </a:r>
            <a:r>
              <a:rPr sz="2200" b="1" dirty="0">
                <a:latin typeface="Calibri"/>
                <a:cs typeface="Calibri"/>
              </a:rPr>
              <a:t>terms</a:t>
            </a:r>
            <a:r>
              <a:rPr lang="en-US" sz="2200" b="1" dirty="0">
                <a:latin typeface="Calibri"/>
                <a:cs typeface="Calibri"/>
              </a:rPr>
              <a:t> </a:t>
            </a:r>
            <a:r>
              <a:rPr sz="2200" b="1" dirty="0">
                <a:latin typeface="Calibri"/>
                <a:cs typeface="Calibri"/>
              </a:rPr>
              <a:t>used</a:t>
            </a:r>
            <a:r>
              <a:rPr lang="en-US" sz="2200" b="1" dirty="0">
                <a:latin typeface="Calibri"/>
                <a:cs typeface="Calibri"/>
              </a:rPr>
              <a:t> </a:t>
            </a:r>
            <a:r>
              <a:rPr sz="2200" b="1" dirty="0">
                <a:latin typeface="Calibri"/>
                <a:cs typeface="Calibri"/>
              </a:rPr>
              <a:t>in</a:t>
            </a:r>
            <a:r>
              <a:rPr lang="en-US" sz="2200" b="1" dirty="0">
                <a:latin typeface="Calibri"/>
                <a:cs typeface="Calibri"/>
              </a:rPr>
              <a:t> </a:t>
            </a:r>
            <a:r>
              <a:rPr sz="2200" b="1" dirty="0">
                <a:latin typeface="Calibri"/>
                <a:cs typeface="Calibri"/>
              </a:rPr>
              <a:t>theore</a:t>
            </a:r>
            <a:r>
              <a:rPr lang="en-US" sz="2200" b="1" dirty="0">
                <a:latin typeface="Calibri"/>
                <a:cs typeface="Calibri"/>
              </a:rPr>
              <a:t>ti</a:t>
            </a:r>
            <a:r>
              <a:rPr sz="2200" b="1" dirty="0">
                <a:latin typeface="Calibri"/>
                <a:cs typeface="Calibri"/>
              </a:rPr>
              <a:t>cal</a:t>
            </a:r>
            <a:r>
              <a:rPr lang="en-US" sz="2200" b="1" dirty="0">
                <a:latin typeface="Calibri"/>
                <a:cs typeface="Calibri"/>
              </a:rPr>
              <a:t> </a:t>
            </a:r>
            <a:r>
              <a:rPr sz="2200" b="1" dirty="0">
                <a:latin typeface="Calibri"/>
                <a:cs typeface="Calibri"/>
              </a:rPr>
              <a:t>physics</a:t>
            </a:r>
            <a:r>
              <a:rPr lang="en-US" sz="2200" b="1" dirty="0">
                <a:latin typeface="Calibri"/>
                <a:cs typeface="Calibri"/>
              </a:rPr>
              <a:t> </a:t>
            </a:r>
            <a:r>
              <a:rPr sz="2200" b="1" dirty="0">
                <a:latin typeface="Calibri"/>
                <a:cs typeface="Calibri"/>
              </a:rPr>
              <a:t>(experimenters’</a:t>
            </a:r>
            <a:r>
              <a:rPr lang="en-US" sz="2200" b="1" dirty="0">
                <a:latin typeface="Calibri"/>
                <a:cs typeface="Calibri"/>
              </a:rPr>
              <a:t> </a:t>
            </a:r>
            <a:r>
              <a:rPr sz="2200" b="1" dirty="0">
                <a:latin typeface="Calibri"/>
                <a:cs typeface="Calibri"/>
              </a:rPr>
              <a:t>view)</a:t>
            </a:r>
            <a:endParaRPr lang="en-US" sz="2200" dirty="0">
              <a:latin typeface="Calibri"/>
              <a:cs typeface="Calibri"/>
            </a:endParaRPr>
          </a:p>
          <a:p>
            <a:pPr marL="12700">
              <a:lnSpc>
                <a:spcPct val="100000"/>
              </a:lnSpc>
            </a:pPr>
            <a:endParaRPr sz="2200" dirty="0">
              <a:latin typeface="Calibri"/>
              <a:cs typeface="Calibri"/>
            </a:endParaRPr>
          </a:p>
          <a:p>
            <a:pPr marL="12700" marR="5080" algn="just">
              <a:lnSpc>
                <a:spcPct val="100000"/>
              </a:lnSpc>
            </a:pPr>
            <a:r>
              <a:rPr sz="2200" b="1" dirty="0">
                <a:solidFill>
                  <a:srgbClr val="FF0000"/>
                </a:solidFill>
                <a:latin typeface="Calibri"/>
                <a:cs typeface="Calibri"/>
              </a:rPr>
              <a:t>Naturalness</a:t>
            </a:r>
            <a:r>
              <a:rPr lang="en-US" sz="2200" dirty="0">
                <a:latin typeface="Calibri"/>
                <a:cs typeface="Calibri"/>
              </a:rPr>
              <a:t>  - </a:t>
            </a:r>
            <a:r>
              <a:rPr sz="2200" dirty="0">
                <a:latin typeface="Calibri"/>
                <a:cs typeface="Calibri"/>
              </a:rPr>
              <a:t>An</a:t>
            </a:r>
            <a:r>
              <a:rPr lang="en-US" sz="2200" dirty="0">
                <a:latin typeface="Calibri"/>
                <a:cs typeface="Calibri"/>
              </a:rPr>
              <a:t> </a:t>
            </a:r>
            <a:r>
              <a:rPr sz="2200" dirty="0">
                <a:latin typeface="Calibri"/>
                <a:cs typeface="Calibri"/>
              </a:rPr>
              <a:t>aesthe</a:t>
            </a:r>
            <a:r>
              <a:rPr lang="en-US" sz="2200" dirty="0">
                <a:latin typeface="Calibri"/>
                <a:cs typeface="Calibri"/>
              </a:rPr>
              <a:t>ti</a:t>
            </a:r>
            <a:r>
              <a:rPr sz="2200" dirty="0">
                <a:latin typeface="Calibri"/>
                <a:cs typeface="Calibri"/>
              </a:rPr>
              <a:t>c</a:t>
            </a:r>
            <a:r>
              <a:rPr lang="en-US" sz="2200" dirty="0">
                <a:latin typeface="Calibri"/>
                <a:cs typeface="Calibri"/>
              </a:rPr>
              <a:t> </a:t>
            </a:r>
            <a:r>
              <a:rPr sz="2200" dirty="0">
                <a:latin typeface="Calibri"/>
                <a:cs typeface="Calibri"/>
              </a:rPr>
              <a:t>criterion</a:t>
            </a:r>
            <a:r>
              <a:rPr lang="en-US" sz="2200" dirty="0">
                <a:latin typeface="Calibri"/>
                <a:cs typeface="Calibri"/>
              </a:rPr>
              <a:t> </a:t>
            </a:r>
            <a:r>
              <a:rPr sz="2200" dirty="0">
                <a:latin typeface="Calibri"/>
                <a:cs typeface="Calibri"/>
              </a:rPr>
              <a:t>(not</a:t>
            </a:r>
            <a:r>
              <a:rPr lang="en-US" sz="2200" dirty="0">
                <a:latin typeface="Calibri"/>
                <a:cs typeface="Calibri"/>
              </a:rPr>
              <a:t> a </a:t>
            </a:r>
            <a:r>
              <a:rPr sz="2200" dirty="0">
                <a:latin typeface="Calibri"/>
                <a:cs typeface="Calibri"/>
              </a:rPr>
              <a:t>physical</a:t>
            </a:r>
            <a:r>
              <a:rPr lang="en-US" sz="2200" dirty="0">
                <a:latin typeface="Calibri"/>
                <a:cs typeface="Calibri"/>
              </a:rPr>
              <a:t> </a:t>
            </a:r>
            <a:r>
              <a:rPr sz="2200" dirty="0">
                <a:latin typeface="Calibri"/>
                <a:cs typeface="Calibri"/>
              </a:rPr>
              <a:t>one)</a:t>
            </a:r>
            <a:r>
              <a:rPr lang="en-US" sz="2200" dirty="0">
                <a:latin typeface="Calibri"/>
                <a:cs typeface="Calibri"/>
              </a:rPr>
              <a:t> l</a:t>
            </a:r>
            <a:r>
              <a:rPr sz="2200" dirty="0">
                <a:latin typeface="Calibri"/>
                <a:cs typeface="Calibri"/>
              </a:rPr>
              <a:t>eading</a:t>
            </a:r>
            <a:r>
              <a:rPr lang="en-US" sz="2200" dirty="0">
                <a:latin typeface="Calibri"/>
                <a:cs typeface="Calibri"/>
              </a:rPr>
              <a:t> </a:t>
            </a:r>
            <a:r>
              <a:rPr sz="2200" dirty="0">
                <a:latin typeface="Calibri"/>
                <a:cs typeface="Calibri"/>
              </a:rPr>
              <a:t>to</a:t>
            </a:r>
            <a:r>
              <a:rPr lang="en-US" sz="2200" dirty="0">
                <a:latin typeface="Calibri"/>
                <a:cs typeface="Calibri"/>
              </a:rPr>
              <a:t> </a:t>
            </a:r>
            <a:r>
              <a:rPr sz="2200" dirty="0">
                <a:latin typeface="Calibri"/>
                <a:cs typeface="Calibri"/>
              </a:rPr>
              <a:t>expect</a:t>
            </a:r>
            <a:r>
              <a:rPr lang="en-US" sz="2200" dirty="0">
                <a:latin typeface="Calibri"/>
                <a:cs typeface="Calibri"/>
              </a:rPr>
              <a:t>ati</a:t>
            </a:r>
            <a:r>
              <a:rPr sz="2200" dirty="0">
                <a:latin typeface="Calibri"/>
                <a:cs typeface="Calibri"/>
              </a:rPr>
              <a:t>on</a:t>
            </a:r>
            <a:r>
              <a:rPr lang="en-US" sz="2200" dirty="0">
                <a:latin typeface="Calibri"/>
                <a:cs typeface="Calibri"/>
              </a:rPr>
              <a:t> </a:t>
            </a:r>
            <a:r>
              <a:rPr sz="2200" dirty="0">
                <a:latin typeface="Calibri"/>
                <a:cs typeface="Calibri"/>
              </a:rPr>
              <a:t>that</a:t>
            </a:r>
            <a:r>
              <a:rPr lang="en-US" sz="2200" dirty="0">
                <a:latin typeface="Calibri"/>
                <a:cs typeface="Calibri"/>
              </a:rPr>
              <a:t> </a:t>
            </a:r>
            <a:r>
              <a:rPr sz="2200" dirty="0">
                <a:latin typeface="Calibri"/>
                <a:cs typeface="Calibri"/>
              </a:rPr>
              <a:t> al</a:t>
            </a:r>
            <a:r>
              <a:rPr lang="en-US" sz="2200" dirty="0">
                <a:latin typeface="Calibri"/>
                <a:cs typeface="Calibri"/>
              </a:rPr>
              <a:t>l </a:t>
            </a:r>
            <a:r>
              <a:rPr sz="2200" dirty="0">
                <a:latin typeface="Calibri"/>
                <a:cs typeface="Calibri"/>
              </a:rPr>
              <a:t>free</a:t>
            </a:r>
            <a:r>
              <a:rPr lang="en-US" sz="2200" dirty="0">
                <a:latin typeface="Calibri"/>
                <a:cs typeface="Calibri"/>
              </a:rPr>
              <a:t> </a:t>
            </a:r>
            <a:r>
              <a:rPr sz="2200" dirty="0">
                <a:latin typeface="Calibri"/>
                <a:cs typeface="Calibri"/>
              </a:rPr>
              <a:t>parameters</a:t>
            </a:r>
            <a:r>
              <a:rPr lang="en-US" sz="2200" dirty="0">
                <a:latin typeface="Calibri"/>
                <a:cs typeface="Calibri"/>
              </a:rPr>
              <a:t> </a:t>
            </a:r>
            <a:r>
              <a:rPr sz="2200" dirty="0">
                <a:latin typeface="Calibri"/>
                <a:cs typeface="Calibri"/>
              </a:rPr>
              <a:t>of</a:t>
            </a:r>
            <a:r>
              <a:rPr lang="en-US" sz="2200" dirty="0">
                <a:latin typeface="Calibri"/>
                <a:cs typeface="Calibri"/>
              </a:rPr>
              <a:t> </a:t>
            </a:r>
            <a:r>
              <a:rPr sz="2200" dirty="0">
                <a:latin typeface="Calibri"/>
                <a:cs typeface="Calibri"/>
              </a:rPr>
              <a:t>physica</a:t>
            </a:r>
            <a:r>
              <a:rPr lang="en-US" sz="2200" dirty="0">
                <a:latin typeface="Calibri"/>
                <a:cs typeface="Calibri"/>
              </a:rPr>
              <a:t>l </a:t>
            </a:r>
            <a:r>
              <a:rPr sz="2200" dirty="0">
                <a:latin typeface="Calibri"/>
                <a:cs typeface="Calibri"/>
              </a:rPr>
              <a:t>constants</a:t>
            </a:r>
            <a:r>
              <a:rPr lang="en-US" sz="2200" dirty="0">
                <a:latin typeface="Calibri"/>
                <a:cs typeface="Calibri"/>
              </a:rPr>
              <a:t> </a:t>
            </a:r>
            <a:r>
              <a:rPr sz="2200" dirty="0">
                <a:latin typeface="Calibri"/>
                <a:cs typeface="Calibri"/>
              </a:rPr>
              <a:t>appearing</a:t>
            </a:r>
            <a:r>
              <a:rPr lang="en-US" sz="2200" dirty="0">
                <a:latin typeface="Calibri"/>
                <a:cs typeface="Calibri"/>
              </a:rPr>
              <a:t> </a:t>
            </a:r>
            <a:r>
              <a:rPr sz="2200" dirty="0">
                <a:latin typeface="Calibri"/>
                <a:cs typeface="Calibri"/>
              </a:rPr>
              <a:t>in</a:t>
            </a:r>
            <a:r>
              <a:rPr lang="en-US" sz="2200" dirty="0">
                <a:latin typeface="Calibri"/>
                <a:cs typeface="Calibri"/>
              </a:rPr>
              <a:t> </a:t>
            </a:r>
            <a:r>
              <a:rPr sz="2200" dirty="0">
                <a:latin typeface="Calibri"/>
                <a:cs typeface="Calibri"/>
              </a:rPr>
              <a:t>a</a:t>
            </a:r>
            <a:r>
              <a:rPr lang="en-US" sz="2200" dirty="0">
                <a:latin typeface="Calibri"/>
                <a:cs typeface="Calibri"/>
              </a:rPr>
              <a:t> </a:t>
            </a:r>
            <a:r>
              <a:rPr sz="2200" dirty="0">
                <a:latin typeface="Calibri"/>
                <a:cs typeface="Calibri"/>
              </a:rPr>
              <a:t>physical</a:t>
            </a:r>
            <a:r>
              <a:rPr lang="en-US" sz="2200" dirty="0">
                <a:latin typeface="Calibri"/>
                <a:cs typeface="Calibri"/>
              </a:rPr>
              <a:t> </a:t>
            </a:r>
            <a:r>
              <a:rPr sz="2200" dirty="0">
                <a:latin typeface="Calibri"/>
                <a:cs typeface="Calibri"/>
              </a:rPr>
              <a:t>theory</a:t>
            </a:r>
            <a:r>
              <a:rPr lang="en-US" sz="2200" dirty="0">
                <a:latin typeface="Calibri"/>
                <a:cs typeface="Calibri"/>
              </a:rPr>
              <a:t> </a:t>
            </a:r>
            <a:r>
              <a:rPr sz="2200" dirty="0">
                <a:latin typeface="Calibri"/>
                <a:cs typeface="Calibri"/>
              </a:rPr>
              <a:t>should</a:t>
            </a:r>
            <a:r>
              <a:rPr lang="en-US" sz="2200" dirty="0">
                <a:latin typeface="Calibri"/>
                <a:cs typeface="Calibri"/>
              </a:rPr>
              <a:t> </a:t>
            </a:r>
            <a:r>
              <a:rPr sz="2200" dirty="0">
                <a:latin typeface="Calibri"/>
                <a:cs typeface="Calibri"/>
              </a:rPr>
              <a:t>have</a:t>
            </a:r>
            <a:r>
              <a:rPr lang="en-US" sz="2200" dirty="0">
                <a:latin typeface="Calibri"/>
                <a:cs typeface="Calibri"/>
              </a:rPr>
              <a:t> </a:t>
            </a:r>
            <a:r>
              <a:rPr sz="2200" dirty="0">
                <a:latin typeface="Calibri"/>
                <a:cs typeface="Calibri"/>
              </a:rPr>
              <a:t>rel</a:t>
            </a:r>
            <a:r>
              <a:rPr lang="en-US" sz="2200" dirty="0">
                <a:latin typeface="Calibri"/>
                <a:cs typeface="Calibri"/>
              </a:rPr>
              <a:t>ti</a:t>
            </a:r>
            <a:r>
              <a:rPr sz="2200" dirty="0">
                <a:latin typeface="Calibri"/>
                <a:cs typeface="Calibri"/>
              </a:rPr>
              <a:t>ve</a:t>
            </a:r>
            <a:r>
              <a:rPr lang="en-US" sz="2200" dirty="0">
                <a:latin typeface="Calibri"/>
                <a:cs typeface="Calibri"/>
              </a:rPr>
              <a:t> </a:t>
            </a:r>
            <a:r>
              <a:rPr sz="2200" dirty="0">
                <a:latin typeface="Calibri"/>
                <a:cs typeface="Calibri"/>
              </a:rPr>
              <a:t>values</a:t>
            </a:r>
            <a:r>
              <a:rPr lang="en-US" sz="2200" dirty="0">
                <a:latin typeface="Calibri"/>
                <a:cs typeface="Calibri"/>
              </a:rPr>
              <a:t> </a:t>
            </a:r>
            <a:r>
              <a:rPr sz="2200" dirty="0">
                <a:latin typeface="Calibri"/>
                <a:cs typeface="Calibri"/>
              </a:rPr>
              <a:t>“of</a:t>
            </a:r>
            <a:r>
              <a:rPr lang="en-US" sz="2200" dirty="0">
                <a:latin typeface="Calibri"/>
                <a:cs typeface="Calibri"/>
              </a:rPr>
              <a:t>  </a:t>
            </a:r>
            <a:r>
              <a:rPr sz="2200" dirty="0">
                <a:latin typeface="Calibri"/>
                <a:cs typeface="Calibri"/>
              </a:rPr>
              <a:t>order</a:t>
            </a:r>
            <a:r>
              <a:rPr lang="en-US" sz="2200" dirty="0">
                <a:latin typeface="Calibri"/>
                <a:cs typeface="Calibri"/>
              </a:rPr>
              <a:t> </a:t>
            </a:r>
            <a:r>
              <a:rPr sz="2200" dirty="0">
                <a:latin typeface="Calibri"/>
                <a:cs typeface="Calibri"/>
              </a:rPr>
              <a:t>1”.</a:t>
            </a:r>
            <a:r>
              <a:rPr lang="en-US" sz="2200" dirty="0">
                <a:latin typeface="Calibri"/>
                <a:cs typeface="Calibri"/>
              </a:rPr>
              <a:t> (sometimes called </a:t>
            </a:r>
            <a:r>
              <a:rPr lang="en-US" sz="2200" dirty="0" err="1">
                <a:latin typeface="Calibri"/>
                <a:cs typeface="Calibri"/>
              </a:rPr>
              <a:t>antropocentric</a:t>
            </a:r>
            <a:r>
              <a:rPr lang="en-US" sz="2200" dirty="0">
                <a:latin typeface="Calibri"/>
                <a:cs typeface="Calibri"/>
              </a:rPr>
              <a:t> view)</a:t>
            </a:r>
            <a:endParaRPr sz="2200" dirty="0">
              <a:latin typeface="Calibri"/>
              <a:cs typeface="Calibri"/>
            </a:endParaRPr>
          </a:p>
          <a:p>
            <a:pPr marL="12700" marR="47625">
              <a:lnSpc>
                <a:spcPct val="100000"/>
              </a:lnSpc>
            </a:pPr>
            <a:r>
              <a:rPr sz="2200" dirty="0">
                <a:latin typeface="Calibri"/>
                <a:cs typeface="Calibri"/>
              </a:rPr>
              <a:t>This</a:t>
            </a:r>
            <a:r>
              <a:rPr lang="en-US" sz="2200" dirty="0">
                <a:latin typeface="Calibri"/>
                <a:cs typeface="Calibri"/>
              </a:rPr>
              <a:t> is  not a  </a:t>
            </a:r>
            <a:r>
              <a:rPr sz="2200" dirty="0">
                <a:latin typeface="Calibri"/>
                <a:cs typeface="Calibri"/>
              </a:rPr>
              <a:t>property</a:t>
            </a:r>
            <a:r>
              <a:rPr lang="en-US" sz="2200" dirty="0">
                <a:latin typeface="Calibri"/>
                <a:cs typeface="Calibri"/>
              </a:rPr>
              <a:t> </a:t>
            </a:r>
            <a:r>
              <a:rPr sz="2200" dirty="0">
                <a:latin typeface="Calibri"/>
                <a:cs typeface="Calibri"/>
              </a:rPr>
              <a:t>of</a:t>
            </a:r>
            <a:r>
              <a:rPr lang="en-US" sz="2200" dirty="0">
                <a:latin typeface="Calibri"/>
                <a:cs typeface="Calibri"/>
              </a:rPr>
              <a:t>  </a:t>
            </a:r>
            <a:r>
              <a:rPr sz="2200" dirty="0">
                <a:latin typeface="Calibri"/>
                <a:cs typeface="Calibri"/>
              </a:rPr>
              <a:t>the</a:t>
            </a:r>
            <a:r>
              <a:rPr lang="en-US" sz="2200" dirty="0">
                <a:latin typeface="Calibri"/>
                <a:cs typeface="Calibri"/>
              </a:rPr>
              <a:t> </a:t>
            </a:r>
            <a:r>
              <a:rPr sz="2200" dirty="0">
                <a:latin typeface="Calibri"/>
                <a:cs typeface="Calibri"/>
              </a:rPr>
              <a:t>Standard</a:t>
            </a:r>
            <a:r>
              <a:rPr lang="en-US" sz="2200" dirty="0">
                <a:latin typeface="Calibri"/>
                <a:cs typeface="Calibri"/>
              </a:rPr>
              <a:t> </a:t>
            </a:r>
            <a:r>
              <a:rPr sz="2200" dirty="0">
                <a:latin typeface="Calibri"/>
                <a:cs typeface="Calibri"/>
              </a:rPr>
              <a:t>Model</a:t>
            </a:r>
            <a:r>
              <a:rPr lang="en-US" sz="2200" dirty="0">
                <a:latin typeface="Calibri"/>
                <a:cs typeface="Calibri"/>
              </a:rPr>
              <a:t> </a:t>
            </a:r>
            <a:r>
              <a:rPr sz="2200" dirty="0">
                <a:latin typeface="Calibri"/>
                <a:cs typeface="Calibri"/>
              </a:rPr>
              <a:t>where</a:t>
            </a:r>
            <a:r>
              <a:rPr lang="en-US" sz="2200" dirty="0">
                <a:latin typeface="Calibri"/>
                <a:cs typeface="Calibri"/>
              </a:rPr>
              <a:t> </a:t>
            </a:r>
            <a:r>
              <a:rPr sz="2200" dirty="0">
                <a:latin typeface="Calibri"/>
                <a:cs typeface="Calibri"/>
              </a:rPr>
              <a:t>unexplained</a:t>
            </a:r>
            <a:r>
              <a:rPr lang="en-US" sz="2200" dirty="0">
                <a:latin typeface="Calibri"/>
                <a:cs typeface="Calibri"/>
              </a:rPr>
              <a:t> </a:t>
            </a:r>
            <a:r>
              <a:rPr sz="2200" dirty="0">
                <a:latin typeface="Calibri"/>
                <a:cs typeface="Calibri"/>
              </a:rPr>
              <a:t>parameters</a:t>
            </a:r>
            <a:r>
              <a:rPr lang="en-US" sz="2200" dirty="0">
                <a:latin typeface="Calibri"/>
                <a:cs typeface="Calibri"/>
              </a:rPr>
              <a:t>, </a:t>
            </a:r>
            <a:r>
              <a:rPr sz="2200" dirty="0">
                <a:latin typeface="Calibri"/>
                <a:cs typeface="Calibri"/>
              </a:rPr>
              <a:t>e.g., masses</a:t>
            </a:r>
            <a:r>
              <a:rPr lang="en-US" sz="2200" dirty="0">
                <a:latin typeface="Calibri"/>
                <a:cs typeface="Calibri"/>
              </a:rPr>
              <a:t> </a:t>
            </a:r>
            <a:r>
              <a:rPr sz="2200" dirty="0">
                <a:latin typeface="Calibri"/>
                <a:cs typeface="Calibri"/>
              </a:rPr>
              <a:t>of</a:t>
            </a:r>
            <a:r>
              <a:rPr lang="en-US" sz="2200" dirty="0">
                <a:latin typeface="Calibri"/>
                <a:cs typeface="Calibri"/>
              </a:rPr>
              <a:t> </a:t>
            </a:r>
            <a:r>
              <a:rPr sz="2200" dirty="0">
                <a:latin typeface="Calibri"/>
                <a:cs typeface="Calibri"/>
              </a:rPr>
              <a:t>fundamental</a:t>
            </a:r>
            <a:r>
              <a:rPr lang="en-US" sz="2200" dirty="0">
                <a:latin typeface="Calibri"/>
                <a:cs typeface="Calibri"/>
              </a:rPr>
              <a:t> </a:t>
            </a:r>
            <a:r>
              <a:rPr sz="2200" dirty="0">
                <a:latin typeface="Calibri"/>
                <a:cs typeface="Calibri"/>
              </a:rPr>
              <a:t>pa</a:t>
            </a:r>
            <a:r>
              <a:rPr lang="en-US" sz="2200" dirty="0">
                <a:latin typeface="Calibri"/>
                <a:cs typeface="Calibri"/>
              </a:rPr>
              <a:t>ti</a:t>
            </a:r>
            <a:r>
              <a:rPr sz="2200" dirty="0">
                <a:latin typeface="Calibri"/>
                <a:cs typeface="Calibri"/>
              </a:rPr>
              <a:t>cles</a:t>
            </a:r>
            <a:r>
              <a:rPr lang="en-US" sz="2200" dirty="0">
                <a:latin typeface="Calibri"/>
                <a:cs typeface="Calibri"/>
              </a:rPr>
              <a:t> differ </a:t>
            </a:r>
            <a:r>
              <a:rPr sz="2200" dirty="0">
                <a:latin typeface="Calibri"/>
                <a:cs typeface="Calibri"/>
              </a:rPr>
              <a:t>from</a:t>
            </a:r>
            <a:r>
              <a:rPr lang="en-US" sz="2200" dirty="0">
                <a:latin typeface="Calibri"/>
                <a:cs typeface="Calibri"/>
              </a:rPr>
              <a:t> </a:t>
            </a:r>
            <a:r>
              <a:rPr sz="2200" dirty="0">
                <a:latin typeface="Calibri"/>
                <a:cs typeface="Calibri"/>
              </a:rPr>
              <a:t>each</a:t>
            </a:r>
            <a:r>
              <a:rPr lang="en-US" sz="2200" dirty="0">
                <a:latin typeface="Calibri"/>
                <a:cs typeface="Calibri"/>
              </a:rPr>
              <a:t> </a:t>
            </a:r>
            <a:r>
              <a:rPr sz="2200" dirty="0">
                <a:latin typeface="Calibri"/>
                <a:cs typeface="Calibri"/>
              </a:rPr>
              <a:t>other</a:t>
            </a:r>
            <a:r>
              <a:rPr lang="en-US" sz="2200" dirty="0">
                <a:latin typeface="Calibri"/>
                <a:cs typeface="Calibri"/>
              </a:rPr>
              <a:t> </a:t>
            </a:r>
            <a:r>
              <a:rPr sz="2200" dirty="0">
                <a:latin typeface="Calibri"/>
                <a:cs typeface="Calibri"/>
              </a:rPr>
              <a:t>by</a:t>
            </a:r>
            <a:r>
              <a:rPr lang="en-US" sz="2200" dirty="0">
                <a:latin typeface="Calibri"/>
                <a:cs typeface="Calibri"/>
              </a:rPr>
              <a:t> </a:t>
            </a:r>
            <a:r>
              <a:rPr sz="2200" dirty="0">
                <a:latin typeface="Calibri"/>
                <a:cs typeface="Calibri"/>
              </a:rPr>
              <a:t>many</a:t>
            </a:r>
            <a:r>
              <a:rPr lang="en-US" sz="2200" dirty="0">
                <a:latin typeface="Calibri"/>
                <a:cs typeface="Calibri"/>
              </a:rPr>
              <a:t> </a:t>
            </a:r>
            <a:r>
              <a:rPr sz="2200" dirty="0">
                <a:latin typeface="Calibri"/>
                <a:cs typeface="Calibri"/>
              </a:rPr>
              <a:t>orders</a:t>
            </a:r>
            <a:r>
              <a:rPr lang="en-US" sz="2200" dirty="0">
                <a:latin typeface="Calibri"/>
                <a:cs typeface="Calibri"/>
              </a:rPr>
              <a:t> </a:t>
            </a:r>
            <a:r>
              <a:rPr sz="2200" dirty="0">
                <a:latin typeface="Calibri"/>
                <a:cs typeface="Calibri"/>
              </a:rPr>
              <a:t>of</a:t>
            </a:r>
            <a:r>
              <a:rPr lang="en-US" sz="2200" dirty="0">
                <a:latin typeface="Calibri"/>
                <a:cs typeface="Calibri"/>
              </a:rPr>
              <a:t>  </a:t>
            </a:r>
            <a:r>
              <a:rPr sz="2200" dirty="0">
                <a:latin typeface="Calibri"/>
                <a:cs typeface="Calibri"/>
              </a:rPr>
              <a:t>magnitude</a:t>
            </a:r>
            <a:r>
              <a:rPr lang="en-US" sz="2200" dirty="0">
                <a:latin typeface="Calibri"/>
                <a:cs typeface="Calibri"/>
              </a:rPr>
              <a:t> </a:t>
            </a:r>
          </a:p>
          <a:p>
            <a:pPr marL="12700" marR="47625">
              <a:lnSpc>
                <a:spcPct val="100000"/>
              </a:lnSpc>
            </a:pPr>
            <a:r>
              <a:rPr sz="2200" spc="-155" dirty="0">
                <a:latin typeface="Calibri"/>
                <a:cs typeface="Calibri"/>
              </a:rPr>
              <a:t> </a:t>
            </a:r>
            <a:r>
              <a:rPr lang="en-US" sz="2200" spc="-155" dirty="0">
                <a:latin typeface="Calibri"/>
                <a:cs typeface="Calibri"/>
              </a:rPr>
              <a:t>		</a:t>
            </a:r>
            <a:r>
              <a:rPr sz="2200" b="1" spc="-20" dirty="0">
                <a:solidFill>
                  <a:srgbClr val="008000"/>
                </a:solidFill>
                <a:latin typeface="Calibri"/>
                <a:cs typeface="Calibri"/>
              </a:rPr>
              <a:t>m(</a:t>
            </a:r>
            <a:r>
              <a:rPr sz="2200" b="1" spc="-15" dirty="0">
                <a:solidFill>
                  <a:srgbClr val="008000"/>
                </a:solidFill>
                <a:latin typeface="Calibri"/>
                <a:cs typeface="Calibri"/>
              </a:rPr>
              <a:t>el</a:t>
            </a:r>
            <a:r>
              <a:rPr sz="2200" b="1" spc="-10" dirty="0">
                <a:solidFill>
                  <a:srgbClr val="008000"/>
                </a:solidFill>
                <a:latin typeface="Calibri"/>
                <a:cs typeface="Calibri"/>
              </a:rPr>
              <a:t>ectron)</a:t>
            </a:r>
            <a:r>
              <a:rPr lang="en-US" sz="2200" b="1" spc="-225" dirty="0">
                <a:solidFill>
                  <a:srgbClr val="008000"/>
                </a:solidFill>
                <a:latin typeface="Calibri"/>
                <a:cs typeface="Calibri"/>
              </a:rPr>
              <a:t> </a:t>
            </a:r>
            <a:r>
              <a:rPr sz="2200" b="1" spc="-150" dirty="0">
                <a:solidFill>
                  <a:srgbClr val="008000"/>
                </a:solidFill>
                <a:latin typeface="Calibri"/>
                <a:cs typeface="Calibri"/>
              </a:rPr>
              <a:t>=</a:t>
            </a:r>
            <a:r>
              <a:rPr lang="en-US" sz="2200" b="1" spc="-95" dirty="0">
                <a:solidFill>
                  <a:srgbClr val="008000"/>
                </a:solidFill>
                <a:latin typeface="Calibri"/>
                <a:cs typeface="Calibri"/>
              </a:rPr>
              <a:t> </a:t>
            </a:r>
            <a:r>
              <a:rPr sz="2200" b="1" spc="-15" dirty="0">
                <a:solidFill>
                  <a:srgbClr val="008000"/>
                </a:solidFill>
                <a:latin typeface="Calibri"/>
                <a:cs typeface="Calibri"/>
              </a:rPr>
              <a:t>0</a:t>
            </a:r>
            <a:r>
              <a:rPr sz="2200" b="1" dirty="0">
                <a:solidFill>
                  <a:srgbClr val="008000"/>
                </a:solidFill>
                <a:latin typeface="Calibri"/>
                <a:cs typeface="Calibri"/>
              </a:rPr>
              <a:t>.</a:t>
            </a:r>
            <a:r>
              <a:rPr sz="2200" b="1" spc="-15" dirty="0">
                <a:solidFill>
                  <a:srgbClr val="008000"/>
                </a:solidFill>
                <a:latin typeface="Calibri"/>
                <a:cs typeface="Calibri"/>
              </a:rPr>
              <a:t>51</a:t>
            </a:r>
            <a:r>
              <a:rPr lang="en-US" sz="2200" b="1" spc="-225" dirty="0">
                <a:solidFill>
                  <a:srgbClr val="008000"/>
                </a:solidFill>
                <a:latin typeface="Calibri"/>
                <a:cs typeface="Calibri"/>
              </a:rPr>
              <a:t> </a:t>
            </a:r>
            <a:r>
              <a:rPr sz="2200" b="1" spc="-15" dirty="0">
                <a:solidFill>
                  <a:srgbClr val="008000"/>
                </a:solidFill>
                <a:latin typeface="Calibri"/>
                <a:cs typeface="Calibri"/>
              </a:rPr>
              <a:t>Me</a:t>
            </a:r>
            <a:r>
              <a:rPr sz="2200" b="1" dirty="0">
                <a:solidFill>
                  <a:srgbClr val="008000"/>
                </a:solidFill>
                <a:latin typeface="Calibri"/>
                <a:cs typeface="Calibri"/>
              </a:rPr>
              <a:t>V</a:t>
            </a:r>
            <a:r>
              <a:rPr lang="en-US" sz="2200" b="1" spc="-225" dirty="0">
                <a:solidFill>
                  <a:srgbClr val="008000"/>
                </a:solidFill>
                <a:latin typeface="Calibri"/>
                <a:cs typeface="Calibri"/>
              </a:rPr>
              <a:t>   </a:t>
            </a:r>
            <a:r>
              <a:rPr sz="2200" b="1" spc="-10" dirty="0">
                <a:latin typeface="Calibri"/>
                <a:cs typeface="Calibri"/>
              </a:rPr>
              <a:t>vs</a:t>
            </a:r>
            <a:r>
              <a:rPr lang="en-US" sz="2200" b="1" spc="-225" dirty="0">
                <a:latin typeface="Calibri"/>
                <a:cs typeface="Calibri"/>
              </a:rPr>
              <a:t>    </a:t>
            </a:r>
            <a:r>
              <a:rPr sz="2200" b="1" spc="-20" dirty="0">
                <a:solidFill>
                  <a:srgbClr val="008000"/>
                </a:solidFill>
                <a:latin typeface="Calibri"/>
                <a:cs typeface="Calibri"/>
              </a:rPr>
              <a:t>m</a:t>
            </a:r>
            <a:r>
              <a:rPr sz="2200" b="1" dirty="0">
                <a:solidFill>
                  <a:srgbClr val="008000"/>
                </a:solidFill>
                <a:latin typeface="Calibri"/>
                <a:cs typeface="Calibri"/>
              </a:rPr>
              <a:t>(top</a:t>
            </a:r>
            <a:r>
              <a:rPr lang="en-US" sz="2200" b="1" spc="-225" dirty="0">
                <a:solidFill>
                  <a:srgbClr val="008000"/>
                </a:solidFill>
                <a:latin typeface="Calibri"/>
                <a:cs typeface="Calibri"/>
              </a:rPr>
              <a:t> </a:t>
            </a:r>
            <a:r>
              <a:rPr sz="2200" b="1" dirty="0">
                <a:solidFill>
                  <a:srgbClr val="008000"/>
                </a:solidFill>
                <a:latin typeface="Calibri"/>
                <a:cs typeface="Calibri"/>
              </a:rPr>
              <a:t>qu</a:t>
            </a:r>
            <a:r>
              <a:rPr sz="2200" b="1" spc="-10" dirty="0">
                <a:solidFill>
                  <a:srgbClr val="008000"/>
                </a:solidFill>
                <a:latin typeface="Calibri"/>
                <a:cs typeface="Calibri"/>
              </a:rPr>
              <a:t>ark</a:t>
            </a:r>
            <a:r>
              <a:rPr sz="2200" b="1" dirty="0">
                <a:solidFill>
                  <a:srgbClr val="008000"/>
                </a:solidFill>
                <a:latin typeface="Calibri"/>
                <a:cs typeface="Calibri"/>
              </a:rPr>
              <a:t>)</a:t>
            </a:r>
            <a:r>
              <a:rPr lang="en-US" sz="2200" b="1" spc="-225" dirty="0">
                <a:solidFill>
                  <a:srgbClr val="008000"/>
                </a:solidFill>
                <a:latin typeface="Calibri"/>
                <a:cs typeface="Calibri"/>
              </a:rPr>
              <a:t> </a:t>
            </a:r>
            <a:r>
              <a:rPr sz="2200" b="1" spc="-150" dirty="0">
                <a:solidFill>
                  <a:srgbClr val="008000"/>
                </a:solidFill>
                <a:latin typeface="Calibri"/>
                <a:cs typeface="Calibri"/>
              </a:rPr>
              <a:t>=</a:t>
            </a:r>
            <a:r>
              <a:rPr lang="en-US" sz="2200" b="1" spc="-95" dirty="0">
                <a:solidFill>
                  <a:srgbClr val="008000"/>
                </a:solidFill>
                <a:latin typeface="Calibri"/>
                <a:cs typeface="Calibri"/>
              </a:rPr>
              <a:t> </a:t>
            </a:r>
            <a:r>
              <a:rPr sz="2200" b="1" spc="-15" dirty="0">
                <a:solidFill>
                  <a:srgbClr val="008000"/>
                </a:solidFill>
                <a:latin typeface="Calibri"/>
                <a:cs typeface="Calibri"/>
              </a:rPr>
              <a:t>173</a:t>
            </a:r>
            <a:r>
              <a:rPr sz="2200" b="1" dirty="0">
                <a:solidFill>
                  <a:srgbClr val="008000"/>
                </a:solidFill>
                <a:latin typeface="Calibri"/>
                <a:cs typeface="Calibri"/>
              </a:rPr>
              <a:t>.</a:t>
            </a:r>
            <a:r>
              <a:rPr sz="2200" b="1" spc="-15" dirty="0">
                <a:solidFill>
                  <a:srgbClr val="008000"/>
                </a:solidFill>
                <a:latin typeface="Calibri"/>
                <a:cs typeface="Calibri"/>
              </a:rPr>
              <a:t>2</a:t>
            </a:r>
            <a:r>
              <a:rPr lang="en-US" sz="2200" b="1" spc="-225" dirty="0">
                <a:solidFill>
                  <a:srgbClr val="008000"/>
                </a:solidFill>
                <a:latin typeface="Calibri"/>
                <a:cs typeface="Calibri"/>
              </a:rPr>
              <a:t> </a:t>
            </a:r>
            <a:r>
              <a:rPr sz="2200" b="1" spc="-15" dirty="0">
                <a:solidFill>
                  <a:srgbClr val="008000"/>
                </a:solidFill>
                <a:latin typeface="Calibri"/>
                <a:cs typeface="Calibri"/>
              </a:rPr>
              <a:t>Ge</a:t>
            </a:r>
            <a:r>
              <a:rPr lang="en-US" sz="2200" b="1" dirty="0">
                <a:solidFill>
                  <a:srgbClr val="008000"/>
                </a:solidFill>
                <a:latin typeface="Calibri"/>
                <a:cs typeface="Calibri"/>
              </a:rPr>
              <a:t>V</a:t>
            </a:r>
          </a:p>
          <a:p>
            <a:pPr marL="12700" marR="47625">
              <a:lnSpc>
                <a:spcPct val="100000"/>
              </a:lnSpc>
            </a:pPr>
            <a:r>
              <a:rPr sz="2200" spc="-155" dirty="0">
                <a:solidFill>
                  <a:srgbClr val="008000"/>
                </a:solidFill>
                <a:latin typeface="Calibri"/>
                <a:cs typeface="Calibri"/>
              </a:rPr>
              <a:t> </a:t>
            </a:r>
            <a:r>
              <a:rPr lang="en-US" sz="2200" dirty="0">
                <a:latin typeface="Calibri"/>
                <a:cs typeface="Calibri"/>
              </a:rPr>
              <a:t>now</a:t>
            </a:r>
            <a:r>
              <a:rPr lang="en-US" sz="2200" dirty="0">
                <a:solidFill>
                  <a:srgbClr val="008000"/>
                </a:solidFill>
                <a:latin typeface="Calibri"/>
                <a:cs typeface="Calibri"/>
              </a:rPr>
              <a:t> </a:t>
            </a:r>
            <a:r>
              <a:rPr sz="2200" dirty="0">
                <a:latin typeface="Calibri"/>
                <a:cs typeface="Calibri"/>
              </a:rPr>
              <a:t>translated</a:t>
            </a:r>
            <a:r>
              <a:rPr lang="en-US" sz="2200" dirty="0">
                <a:latin typeface="Calibri"/>
                <a:cs typeface="Calibri"/>
              </a:rPr>
              <a:t> </a:t>
            </a:r>
            <a:r>
              <a:rPr sz="2200" dirty="0">
                <a:latin typeface="Calibri"/>
                <a:cs typeface="Calibri"/>
              </a:rPr>
              <a:t>to</a:t>
            </a:r>
            <a:r>
              <a:rPr lang="en-US" sz="2200" dirty="0">
                <a:latin typeface="Calibri"/>
                <a:cs typeface="Calibri"/>
              </a:rPr>
              <a:t> </a:t>
            </a:r>
            <a:r>
              <a:rPr sz="2200" dirty="0">
                <a:latin typeface="Calibri"/>
                <a:cs typeface="Calibri"/>
              </a:rPr>
              <a:t>the</a:t>
            </a:r>
            <a:r>
              <a:rPr lang="en-US" sz="2200" dirty="0">
                <a:latin typeface="Calibri"/>
                <a:cs typeface="Calibri"/>
              </a:rPr>
              <a:t> </a:t>
            </a:r>
            <a:r>
              <a:rPr sz="2200" dirty="0">
                <a:latin typeface="Calibri"/>
                <a:cs typeface="Calibri"/>
              </a:rPr>
              <a:t>size</a:t>
            </a:r>
            <a:r>
              <a:rPr lang="en-US" sz="2200" dirty="0">
                <a:latin typeface="Calibri"/>
                <a:cs typeface="Calibri"/>
              </a:rPr>
              <a:t> </a:t>
            </a:r>
            <a:r>
              <a:rPr sz="2200" dirty="0">
                <a:latin typeface="Calibri"/>
                <a:cs typeface="Calibri"/>
              </a:rPr>
              <a:t>of</a:t>
            </a:r>
            <a:r>
              <a:rPr lang="en-US" sz="2200" dirty="0">
                <a:latin typeface="Calibri"/>
                <a:cs typeface="Calibri"/>
              </a:rPr>
              <a:t> </a:t>
            </a:r>
            <a:r>
              <a:rPr sz="2200" dirty="0">
                <a:latin typeface="Calibri"/>
                <a:cs typeface="Calibri"/>
              </a:rPr>
              <a:t>the</a:t>
            </a:r>
            <a:r>
              <a:rPr lang="en-US" sz="2200" dirty="0">
                <a:latin typeface="Calibri"/>
                <a:cs typeface="Calibri"/>
              </a:rPr>
              <a:t> </a:t>
            </a:r>
            <a:r>
              <a:rPr sz="2200" dirty="0">
                <a:latin typeface="Calibri"/>
                <a:cs typeface="Calibri"/>
              </a:rPr>
              <a:t>corresponding</a:t>
            </a:r>
            <a:r>
              <a:rPr lang="en-US" sz="2200" dirty="0">
                <a:latin typeface="Calibri"/>
                <a:cs typeface="Calibri"/>
              </a:rPr>
              <a:t> </a:t>
            </a:r>
            <a:r>
              <a:rPr sz="2200" dirty="0">
                <a:latin typeface="Calibri"/>
                <a:cs typeface="Calibri"/>
              </a:rPr>
              <a:t>couplings</a:t>
            </a:r>
            <a:r>
              <a:rPr lang="en-US" sz="2200" dirty="0">
                <a:latin typeface="Calibri"/>
                <a:cs typeface="Calibri"/>
              </a:rPr>
              <a:t> </a:t>
            </a:r>
            <a:r>
              <a:rPr sz="2200" dirty="0">
                <a:latin typeface="Calibri"/>
                <a:cs typeface="Calibri"/>
              </a:rPr>
              <a:t>to</a:t>
            </a:r>
            <a:r>
              <a:rPr lang="en-US" sz="2200" dirty="0">
                <a:latin typeface="Calibri"/>
                <a:cs typeface="Calibri"/>
              </a:rPr>
              <a:t> </a:t>
            </a:r>
            <a:r>
              <a:rPr sz="2200" dirty="0">
                <a:latin typeface="Calibri"/>
                <a:cs typeface="Calibri"/>
              </a:rPr>
              <a:t>Higgs</a:t>
            </a:r>
            <a:r>
              <a:rPr lang="en-US" sz="2200" dirty="0">
                <a:latin typeface="Calibri"/>
                <a:cs typeface="Calibri"/>
              </a:rPr>
              <a:t> </a:t>
            </a:r>
            <a:r>
              <a:rPr sz="2200" dirty="0">
                <a:latin typeface="Calibri"/>
                <a:cs typeface="Calibri"/>
              </a:rPr>
              <a:t>boson</a:t>
            </a:r>
          </a:p>
          <a:p>
            <a:pPr marL="12700">
              <a:lnSpc>
                <a:spcPct val="100000"/>
              </a:lnSpc>
            </a:pPr>
            <a:endParaRPr sz="2200" dirty="0">
              <a:latin typeface="Calibri"/>
              <a:cs typeface="Calibri"/>
            </a:endParaRPr>
          </a:p>
          <a:p>
            <a:pPr marL="12700" marR="2451100">
              <a:lnSpc>
                <a:spcPct val="100000"/>
              </a:lnSpc>
            </a:pPr>
            <a:r>
              <a:rPr sz="2200" dirty="0">
                <a:latin typeface="Calibri"/>
                <a:cs typeface="Calibri"/>
              </a:rPr>
              <a:t>In</a:t>
            </a:r>
            <a:r>
              <a:rPr lang="en-US" sz="2200" dirty="0">
                <a:latin typeface="Calibri"/>
                <a:cs typeface="Calibri"/>
              </a:rPr>
              <a:t> </a:t>
            </a:r>
            <a:r>
              <a:rPr sz="2200" dirty="0">
                <a:latin typeface="Calibri"/>
                <a:cs typeface="Calibri"/>
              </a:rPr>
              <a:t>the</a:t>
            </a:r>
            <a:r>
              <a:rPr lang="en-US" sz="2200" dirty="0">
                <a:latin typeface="Calibri"/>
                <a:cs typeface="Calibri"/>
              </a:rPr>
              <a:t> </a:t>
            </a:r>
            <a:r>
              <a:rPr sz="2200" dirty="0">
                <a:latin typeface="Calibri"/>
                <a:cs typeface="Calibri"/>
              </a:rPr>
              <a:t>basic</a:t>
            </a:r>
            <a:r>
              <a:rPr lang="en-US" sz="2200" dirty="0">
                <a:latin typeface="Calibri"/>
                <a:cs typeface="Calibri"/>
              </a:rPr>
              <a:t> </a:t>
            </a:r>
            <a:r>
              <a:rPr sz="2200" dirty="0">
                <a:latin typeface="Calibri"/>
                <a:cs typeface="Calibri"/>
              </a:rPr>
              <a:t>formul</a:t>
            </a:r>
            <a:r>
              <a:rPr lang="en-US" sz="2200" dirty="0">
                <a:latin typeface="Calibri"/>
                <a:cs typeface="Calibri"/>
              </a:rPr>
              <a:t>ati</a:t>
            </a:r>
            <a:r>
              <a:rPr sz="2200" dirty="0">
                <a:latin typeface="Calibri"/>
                <a:cs typeface="Calibri"/>
              </a:rPr>
              <a:t>on</a:t>
            </a:r>
            <a:r>
              <a:rPr lang="en-US" sz="2200" dirty="0">
                <a:latin typeface="Calibri"/>
                <a:cs typeface="Calibri"/>
              </a:rPr>
              <a:t> </a:t>
            </a:r>
            <a:r>
              <a:rPr sz="2200" dirty="0">
                <a:latin typeface="Calibri"/>
                <a:cs typeface="Calibri"/>
              </a:rPr>
              <a:t>we</a:t>
            </a:r>
            <a:r>
              <a:rPr lang="en-US" sz="2200" dirty="0">
                <a:latin typeface="Calibri"/>
                <a:cs typeface="Calibri"/>
              </a:rPr>
              <a:t> </a:t>
            </a:r>
            <a:r>
              <a:rPr sz="2200" dirty="0">
                <a:latin typeface="Calibri"/>
                <a:cs typeface="Calibri"/>
              </a:rPr>
              <a:t>have</a:t>
            </a:r>
            <a:r>
              <a:rPr lang="en-US" sz="2200" dirty="0">
                <a:latin typeface="Calibri"/>
                <a:cs typeface="Calibri"/>
              </a:rPr>
              <a:t> few </a:t>
            </a:r>
            <a:r>
              <a:rPr sz="2200" dirty="0">
                <a:latin typeface="Calibri"/>
                <a:cs typeface="Calibri"/>
              </a:rPr>
              <a:t>basic</a:t>
            </a:r>
            <a:r>
              <a:rPr lang="en-US" sz="2200" dirty="0">
                <a:latin typeface="Calibri"/>
                <a:cs typeface="Calibri"/>
              </a:rPr>
              <a:t> </a:t>
            </a:r>
            <a:r>
              <a:rPr sz="2200" dirty="0">
                <a:latin typeface="Calibri"/>
                <a:cs typeface="Calibri"/>
              </a:rPr>
              <a:t>constants</a:t>
            </a:r>
            <a:r>
              <a:rPr lang="en-US" sz="2200" dirty="0">
                <a:latin typeface="Calibri"/>
                <a:cs typeface="Calibri"/>
              </a:rPr>
              <a:t> </a:t>
            </a:r>
            <a:r>
              <a:rPr sz="2200" dirty="0">
                <a:latin typeface="Calibri"/>
                <a:cs typeface="Calibri"/>
              </a:rPr>
              <a:t>of</a:t>
            </a:r>
            <a:r>
              <a:rPr lang="en-US" sz="2200" dirty="0">
                <a:latin typeface="Calibri"/>
                <a:cs typeface="Calibri"/>
              </a:rPr>
              <a:t> </a:t>
            </a:r>
            <a:r>
              <a:rPr sz="2200" dirty="0">
                <a:latin typeface="Calibri"/>
                <a:cs typeface="Calibri"/>
              </a:rPr>
              <a:t>nature</a:t>
            </a:r>
            <a:r>
              <a:rPr lang="en-US" sz="2200" dirty="0">
                <a:latin typeface="Calibri"/>
                <a:cs typeface="Calibri"/>
              </a:rPr>
              <a:t> </a:t>
            </a:r>
            <a:r>
              <a:rPr sz="2200" dirty="0">
                <a:latin typeface="Calibri"/>
                <a:cs typeface="Calibri"/>
              </a:rPr>
              <a:t> </a:t>
            </a:r>
            <a:endParaRPr lang="en-US" sz="2200" dirty="0">
              <a:latin typeface="Calibri"/>
              <a:cs typeface="Calibri"/>
            </a:endParaRPr>
          </a:p>
          <a:p>
            <a:pPr marL="12700" marR="2451100">
              <a:lnSpc>
                <a:spcPct val="100000"/>
              </a:lnSpc>
            </a:pPr>
            <a:r>
              <a:rPr lang="en-US" sz="2200" dirty="0">
                <a:solidFill>
                  <a:srgbClr val="FF0000"/>
                </a:solidFill>
                <a:latin typeface="Calibri"/>
                <a:cs typeface="Calibri"/>
              </a:rPr>
              <a:t>	</a:t>
            </a:r>
            <a:r>
              <a:rPr sz="2200" dirty="0">
                <a:solidFill>
                  <a:srgbClr val="FF0000"/>
                </a:solidFill>
                <a:latin typeface="Calibri"/>
                <a:cs typeface="Calibri"/>
              </a:rPr>
              <a:t>for</a:t>
            </a:r>
            <a:r>
              <a:rPr lang="en-US" sz="2200" dirty="0">
                <a:solidFill>
                  <a:srgbClr val="FF0000"/>
                </a:solidFill>
                <a:latin typeface="Calibri"/>
                <a:cs typeface="Calibri"/>
              </a:rPr>
              <a:t> </a:t>
            </a:r>
            <a:r>
              <a:rPr sz="2200" dirty="0">
                <a:solidFill>
                  <a:srgbClr val="FF0000"/>
                </a:solidFill>
                <a:latin typeface="Calibri"/>
                <a:cs typeface="Calibri"/>
              </a:rPr>
              <a:t>weak</a:t>
            </a:r>
            <a:r>
              <a:rPr lang="en-US" sz="2200" dirty="0">
                <a:solidFill>
                  <a:srgbClr val="FF0000"/>
                </a:solidFill>
                <a:latin typeface="Calibri"/>
                <a:cs typeface="Calibri"/>
              </a:rPr>
              <a:t> </a:t>
            </a:r>
            <a:r>
              <a:rPr sz="2200" dirty="0">
                <a:solidFill>
                  <a:srgbClr val="FF0000"/>
                </a:solidFill>
                <a:latin typeface="Calibri"/>
                <a:cs typeface="Calibri"/>
              </a:rPr>
              <a:t>intera</a:t>
            </a:r>
            <a:r>
              <a:rPr lang="en-US" sz="2200" dirty="0">
                <a:solidFill>
                  <a:srgbClr val="FF0000"/>
                </a:solidFill>
                <a:latin typeface="Calibri"/>
                <a:cs typeface="Calibri"/>
              </a:rPr>
              <a:t>cti</a:t>
            </a:r>
            <a:r>
              <a:rPr sz="2200" dirty="0">
                <a:solidFill>
                  <a:srgbClr val="FF0000"/>
                </a:solidFill>
                <a:latin typeface="Calibri"/>
                <a:cs typeface="Calibri"/>
              </a:rPr>
              <a:t>on</a:t>
            </a:r>
            <a:r>
              <a:rPr lang="en-US" sz="2200" dirty="0">
                <a:solidFill>
                  <a:srgbClr val="FF0000"/>
                </a:solidFill>
                <a:latin typeface="Calibri"/>
                <a:cs typeface="Calibri"/>
              </a:rPr>
              <a:t>s</a:t>
            </a:r>
            <a:endParaRPr sz="2200" dirty="0">
              <a:latin typeface="Calibri"/>
              <a:cs typeface="Calibri"/>
            </a:endParaRPr>
          </a:p>
          <a:p>
            <a:pPr marL="12700" marR="4806950">
              <a:lnSpc>
                <a:spcPct val="100000"/>
              </a:lnSpc>
            </a:pPr>
            <a:r>
              <a:rPr sz="2200" dirty="0">
                <a:latin typeface="Calibri"/>
                <a:cs typeface="Calibri"/>
              </a:rPr>
              <a:t>F</a:t>
            </a:r>
            <a:r>
              <a:rPr sz="2200" spc="-15" dirty="0">
                <a:latin typeface="Calibri"/>
                <a:cs typeface="Calibri"/>
              </a:rPr>
              <a:t>ermi</a:t>
            </a:r>
            <a:r>
              <a:rPr lang="en-US" sz="2200" spc="-225" dirty="0">
                <a:latin typeface="Calibri"/>
                <a:cs typeface="Calibri"/>
              </a:rPr>
              <a:t>  </a:t>
            </a:r>
            <a:r>
              <a:rPr sz="2200" spc="-10" dirty="0">
                <a:latin typeface="Calibri"/>
                <a:cs typeface="Calibri"/>
              </a:rPr>
              <a:t>constan</a:t>
            </a:r>
            <a:r>
              <a:rPr sz="2200" spc="-120" dirty="0">
                <a:latin typeface="Calibri"/>
                <a:cs typeface="Calibri"/>
              </a:rPr>
              <a:t>t</a:t>
            </a:r>
            <a:r>
              <a:rPr lang="en-US" sz="2200" spc="-120" dirty="0">
                <a:latin typeface="Calibri"/>
                <a:cs typeface="Calibri"/>
              </a:rPr>
              <a:t> 	 </a:t>
            </a:r>
            <a:r>
              <a:rPr sz="2200" spc="-20" dirty="0">
                <a:latin typeface="Calibri"/>
                <a:cs typeface="Calibri"/>
              </a:rPr>
              <a:t>G</a:t>
            </a:r>
            <a:r>
              <a:rPr sz="2175" spc="7" baseline="-21072" dirty="0">
                <a:latin typeface="Calibri"/>
                <a:cs typeface="Calibri"/>
              </a:rPr>
              <a:t>F</a:t>
            </a:r>
            <a:r>
              <a:rPr sz="2200" dirty="0">
                <a:latin typeface="Calibri"/>
                <a:cs typeface="Calibri"/>
              </a:rPr>
              <a:t>/(hc)</a:t>
            </a:r>
            <a:r>
              <a:rPr sz="2175" spc="7" baseline="24904" dirty="0">
                <a:latin typeface="Calibri"/>
                <a:cs typeface="Calibri"/>
              </a:rPr>
              <a:t>3</a:t>
            </a:r>
            <a:r>
              <a:rPr sz="2200" spc="-150" dirty="0">
                <a:latin typeface="Calibri"/>
                <a:cs typeface="Calibri"/>
              </a:rPr>
              <a:t>=</a:t>
            </a:r>
            <a:r>
              <a:rPr lang="en-US" sz="2200" spc="-95" dirty="0">
                <a:latin typeface="Calibri"/>
                <a:cs typeface="Calibri"/>
              </a:rPr>
              <a:t> </a:t>
            </a:r>
            <a:r>
              <a:rPr sz="2200" spc="-15" dirty="0">
                <a:latin typeface="Calibri"/>
                <a:cs typeface="Calibri"/>
              </a:rPr>
              <a:t>1</a:t>
            </a:r>
            <a:r>
              <a:rPr sz="2200" dirty="0">
                <a:latin typeface="Calibri"/>
                <a:cs typeface="Calibri"/>
              </a:rPr>
              <a:t>.</a:t>
            </a:r>
            <a:r>
              <a:rPr sz="2200" spc="-15" dirty="0">
                <a:latin typeface="Calibri"/>
                <a:cs typeface="Calibri"/>
              </a:rPr>
              <a:t>166</a:t>
            </a:r>
            <a:r>
              <a:rPr lang="en-US" sz="2200" spc="-225" dirty="0">
                <a:latin typeface="Calibri"/>
                <a:cs typeface="Calibri"/>
              </a:rPr>
              <a:t> </a:t>
            </a:r>
            <a:r>
              <a:rPr sz="2200" spc="-15" dirty="0">
                <a:latin typeface="Calibri"/>
                <a:cs typeface="Calibri"/>
              </a:rPr>
              <a:t>10</a:t>
            </a:r>
            <a:r>
              <a:rPr lang="en-US" sz="2175" spc="-150" baseline="24904" dirty="0">
                <a:latin typeface="Calibri"/>
                <a:cs typeface="Calibri"/>
              </a:rPr>
              <a:t>-</a:t>
            </a:r>
            <a:r>
              <a:rPr sz="2175" spc="-150" baseline="24904" dirty="0">
                <a:latin typeface="Calibri"/>
                <a:cs typeface="Calibri"/>
              </a:rPr>
              <a:t>5</a:t>
            </a:r>
            <a:r>
              <a:rPr lang="en-US" sz="2175" spc="-120" baseline="24904" dirty="0">
                <a:latin typeface="Calibri"/>
                <a:cs typeface="Calibri"/>
              </a:rPr>
              <a:t> </a:t>
            </a:r>
            <a:r>
              <a:rPr lang="en-US" sz="2175" spc="-120" dirty="0">
                <a:latin typeface="Calibri"/>
                <a:cs typeface="Calibri"/>
              </a:rPr>
              <a:t> </a:t>
            </a:r>
            <a:r>
              <a:rPr sz="2200" spc="-75" dirty="0">
                <a:latin typeface="Calibri"/>
                <a:cs typeface="Calibri"/>
              </a:rPr>
              <a:t>Ge</a:t>
            </a:r>
            <a:r>
              <a:rPr lang="en-US" sz="2200" spc="-75" dirty="0">
                <a:latin typeface="Calibri"/>
                <a:cs typeface="Calibri"/>
              </a:rPr>
              <a:t>V</a:t>
            </a:r>
            <a:r>
              <a:rPr lang="en-US" sz="2200" spc="-75" baseline="30000" dirty="0">
                <a:latin typeface="Calibri"/>
                <a:cs typeface="Calibri"/>
              </a:rPr>
              <a:t>-</a:t>
            </a:r>
            <a:r>
              <a:rPr sz="2200" spc="-75" baseline="30000" dirty="0">
                <a:latin typeface="Calibri"/>
                <a:cs typeface="Calibri"/>
              </a:rPr>
              <a:t>2</a:t>
            </a:r>
            <a:r>
              <a:rPr sz="2200" spc="-35" baseline="30000" dirty="0">
                <a:latin typeface="Calibri"/>
                <a:cs typeface="Calibri"/>
              </a:rPr>
              <a:t> </a:t>
            </a:r>
            <a:r>
              <a:rPr lang="en-US" sz="2200" spc="-35" baseline="30000" dirty="0">
                <a:latin typeface="Calibri"/>
                <a:cs typeface="Calibri"/>
              </a:rPr>
              <a:t>	</a:t>
            </a:r>
            <a:r>
              <a:rPr sz="2200" dirty="0">
                <a:solidFill>
                  <a:srgbClr val="FF0000"/>
                </a:solidFill>
                <a:latin typeface="Calibri"/>
                <a:cs typeface="Calibri"/>
              </a:rPr>
              <a:t>for</a:t>
            </a:r>
            <a:r>
              <a:rPr lang="en-US" sz="2200" dirty="0">
                <a:solidFill>
                  <a:srgbClr val="FF0000"/>
                </a:solidFill>
                <a:latin typeface="Calibri"/>
                <a:cs typeface="Calibri"/>
              </a:rPr>
              <a:t> </a:t>
            </a:r>
            <a:r>
              <a:rPr sz="2200" dirty="0">
                <a:solidFill>
                  <a:srgbClr val="FF0000"/>
                </a:solidFill>
                <a:latin typeface="Calibri"/>
                <a:cs typeface="Calibri"/>
              </a:rPr>
              <a:t>gravita</a:t>
            </a:r>
            <a:r>
              <a:rPr lang="en-US" sz="2200" dirty="0">
                <a:solidFill>
                  <a:srgbClr val="FF0000"/>
                </a:solidFill>
                <a:latin typeface="Calibri"/>
                <a:cs typeface="Calibri"/>
              </a:rPr>
              <a:t>ti</a:t>
            </a:r>
            <a:r>
              <a:rPr sz="2200" dirty="0">
                <a:solidFill>
                  <a:srgbClr val="FF0000"/>
                </a:solidFill>
                <a:latin typeface="Calibri"/>
                <a:cs typeface="Calibri"/>
              </a:rPr>
              <a:t>on</a:t>
            </a:r>
            <a:endParaRPr sz="2200" dirty="0">
              <a:latin typeface="Calibri"/>
              <a:cs typeface="Calibri"/>
            </a:endParaRPr>
          </a:p>
          <a:p>
            <a:pPr marL="12700">
              <a:lnSpc>
                <a:spcPct val="100000"/>
              </a:lnSpc>
            </a:pPr>
            <a:r>
              <a:rPr sz="2200" spc="-10" dirty="0">
                <a:latin typeface="Calibri"/>
                <a:cs typeface="Calibri"/>
              </a:rPr>
              <a:t>gravi</a:t>
            </a:r>
            <a:r>
              <a:rPr sz="2200" spc="35" dirty="0">
                <a:latin typeface="Calibri"/>
                <a:cs typeface="Calibri"/>
              </a:rPr>
              <a:t>ta</a:t>
            </a:r>
            <a:r>
              <a:rPr lang="en-US" sz="2200" spc="35" dirty="0">
                <a:latin typeface="Calibri"/>
                <a:cs typeface="Calibri"/>
              </a:rPr>
              <a:t>ti</a:t>
            </a:r>
            <a:r>
              <a:rPr sz="2200" dirty="0">
                <a:latin typeface="Calibri"/>
                <a:cs typeface="Calibri"/>
              </a:rPr>
              <a:t>onal</a:t>
            </a:r>
            <a:r>
              <a:rPr lang="en-US" sz="2200" spc="-225" dirty="0">
                <a:latin typeface="Calibri"/>
                <a:cs typeface="Calibri"/>
              </a:rPr>
              <a:t> </a:t>
            </a:r>
            <a:r>
              <a:rPr sz="2200" spc="-10" dirty="0">
                <a:latin typeface="Calibri"/>
                <a:cs typeface="Calibri"/>
              </a:rPr>
              <a:t>c</a:t>
            </a:r>
            <a:r>
              <a:rPr sz="2200" dirty="0">
                <a:latin typeface="Calibri"/>
                <a:cs typeface="Calibri"/>
              </a:rPr>
              <a:t>onstan</a:t>
            </a:r>
            <a:r>
              <a:rPr sz="2200" spc="-120" dirty="0">
                <a:latin typeface="Calibri"/>
                <a:cs typeface="Calibri"/>
              </a:rPr>
              <a:t>t</a:t>
            </a:r>
            <a:r>
              <a:rPr lang="en-US" sz="2200" spc="-120" dirty="0">
                <a:latin typeface="Calibri"/>
                <a:cs typeface="Calibri"/>
              </a:rPr>
              <a:t> </a:t>
            </a:r>
            <a:r>
              <a:rPr sz="2200" spc="-20" dirty="0">
                <a:latin typeface="Calibri"/>
                <a:cs typeface="Calibri"/>
              </a:rPr>
              <a:t>G</a:t>
            </a:r>
            <a:r>
              <a:rPr sz="2175" spc="7" baseline="-21072" dirty="0">
                <a:latin typeface="Calibri"/>
                <a:cs typeface="Calibri"/>
              </a:rPr>
              <a:t>N</a:t>
            </a:r>
            <a:r>
              <a:rPr lang="en-US" sz="2200" spc="-225" dirty="0">
                <a:latin typeface="Calibri"/>
                <a:cs typeface="Calibri"/>
              </a:rPr>
              <a:t> </a:t>
            </a:r>
            <a:r>
              <a:rPr sz="2200" spc="-150" dirty="0">
                <a:latin typeface="Calibri"/>
                <a:cs typeface="Calibri"/>
              </a:rPr>
              <a:t>=</a:t>
            </a:r>
            <a:r>
              <a:rPr lang="en-US" sz="2200" spc="-95" dirty="0">
                <a:latin typeface="Calibri"/>
                <a:cs typeface="Calibri"/>
              </a:rPr>
              <a:t> </a:t>
            </a:r>
            <a:r>
              <a:rPr sz="2200" spc="-15" dirty="0">
                <a:latin typeface="Calibri"/>
                <a:cs typeface="Calibri"/>
              </a:rPr>
              <a:t>6</a:t>
            </a:r>
            <a:r>
              <a:rPr sz="2200" dirty="0">
                <a:latin typeface="Calibri"/>
                <a:cs typeface="Calibri"/>
              </a:rPr>
              <a:t>.</a:t>
            </a:r>
            <a:r>
              <a:rPr sz="2200" spc="-15" dirty="0">
                <a:latin typeface="Calibri"/>
                <a:cs typeface="Calibri"/>
              </a:rPr>
              <a:t>67</a:t>
            </a:r>
            <a:r>
              <a:rPr sz="2200" dirty="0">
                <a:latin typeface="Calibri"/>
                <a:cs typeface="Calibri"/>
              </a:rPr>
              <a:t>x</a:t>
            </a:r>
            <a:r>
              <a:rPr sz="2200" spc="-15" dirty="0">
                <a:latin typeface="Calibri"/>
                <a:cs typeface="Calibri"/>
              </a:rPr>
              <a:t>10</a:t>
            </a:r>
            <a:r>
              <a:rPr lang="en-US" sz="2175" spc="-120" baseline="24904" dirty="0">
                <a:latin typeface="Calibri"/>
                <a:cs typeface="Calibri"/>
              </a:rPr>
              <a:t>-</a:t>
            </a:r>
            <a:r>
              <a:rPr sz="2175" spc="-120" baseline="24904" dirty="0">
                <a:latin typeface="Calibri"/>
                <a:cs typeface="Calibri"/>
              </a:rPr>
              <a:t>11</a:t>
            </a:r>
            <a:r>
              <a:rPr lang="en-US" sz="2175" spc="-89" baseline="24904" dirty="0">
                <a:latin typeface="Calibri"/>
                <a:cs typeface="Calibri"/>
              </a:rPr>
              <a:t> </a:t>
            </a:r>
            <a:r>
              <a:rPr sz="2200" spc="-20" dirty="0">
                <a:latin typeface="Calibri"/>
                <a:cs typeface="Calibri"/>
              </a:rPr>
              <a:t>m</a:t>
            </a:r>
            <a:r>
              <a:rPr sz="2175" spc="7" baseline="24904" dirty="0">
                <a:latin typeface="Calibri"/>
                <a:cs typeface="Calibri"/>
              </a:rPr>
              <a:t>3</a:t>
            </a:r>
            <a:r>
              <a:rPr lang="en-US" sz="2175" spc="7" baseline="24904" dirty="0">
                <a:latin typeface="Calibri"/>
                <a:cs typeface="Calibri"/>
              </a:rPr>
              <a:t> </a:t>
            </a:r>
            <a:r>
              <a:rPr sz="2200" spc="-15" dirty="0">
                <a:latin typeface="Calibri"/>
                <a:cs typeface="Calibri"/>
              </a:rPr>
              <a:t>kg</a:t>
            </a:r>
            <a:r>
              <a:rPr lang="en-US" sz="2175" spc="-104" baseline="24904" dirty="0">
                <a:latin typeface="Calibri"/>
                <a:cs typeface="Calibri"/>
              </a:rPr>
              <a:t>-</a:t>
            </a:r>
            <a:r>
              <a:rPr sz="2175" spc="-104" baseline="24904" dirty="0">
                <a:latin typeface="Calibri"/>
                <a:cs typeface="Calibri"/>
              </a:rPr>
              <a:t>1</a:t>
            </a:r>
            <a:r>
              <a:rPr sz="2200" dirty="0">
                <a:latin typeface="Calibri"/>
                <a:cs typeface="Calibri"/>
              </a:rPr>
              <a:t>s</a:t>
            </a:r>
            <a:r>
              <a:rPr lang="en-US" sz="2175" spc="-104" baseline="24904" dirty="0">
                <a:latin typeface="Calibri"/>
                <a:cs typeface="Calibri"/>
              </a:rPr>
              <a:t>-</a:t>
            </a:r>
            <a:r>
              <a:rPr sz="2175" spc="-104" baseline="24904" dirty="0">
                <a:latin typeface="Calibri"/>
                <a:cs typeface="Calibri"/>
              </a:rPr>
              <a:t>2</a:t>
            </a:r>
            <a:r>
              <a:rPr lang="en-US" sz="2200" spc="-225" dirty="0">
                <a:latin typeface="Calibri"/>
                <a:cs typeface="Calibri"/>
              </a:rPr>
              <a:t> </a:t>
            </a:r>
            <a:r>
              <a:rPr sz="2200" spc="-150" dirty="0">
                <a:latin typeface="Calibri"/>
                <a:cs typeface="Calibri"/>
              </a:rPr>
              <a:t>=</a:t>
            </a:r>
            <a:r>
              <a:rPr lang="en-US" sz="2200" spc="-95" dirty="0">
                <a:latin typeface="Calibri"/>
                <a:cs typeface="Calibri"/>
              </a:rPr>
              <a:t> </a:t>
            </a:r>
            <a:r>
              <a:rPr sz="2200" spc="-15" dirty="0">
                <a:latin typeface="Calibri"/>
                <a:cs typeface="Calibri"/>
              </a:rPr>
              <a:t>6</a:t>
            </a:r>
            <a:r>
              <a:rPr sz="2200" dirty="0">
                <a:latin typeface="Calibri"/>
                <a:cs typeface="Calibri"/>
              </a:rPr>
              <a:t>.</a:t>
            </a:r>
            <a:r>
              <a:rPr sz="2200" spc="-15" dirty="0">
                <a:latin typeface="Calibri"/>
                <a:cs typeface="Calibri"/>
              </a:rPr>
              <a:t>7</a:t>
            </a:r>
            <a:r>
              <a:rPr sz="2200" dirty="0">
                <a:latin typeface="Calibri"/>
                <a:cs typeface="Calibri"/>
              </a:rPr>
              <a:t>x</a:t>
            </a:r>
            <a:r>
              <a:rPr sz="2200" spc="-15" dirty="0">
                <a:latin typeface="Calibri"/>
                <a:cs typeface="Calibri"/>
              </a:rPr>
              <a:t>10</a:t>
            </a:r>
            <a:r>
              <a:rPr lang="en-US" sz="2175" spc="-120" baseline="24904" dirty="0">
                <a:latin typeface="Calibri"/>
                <a:cs typeface="Calibri"/>
              </a:rPr>
              <a:t>-</a:t>
            </a:r>
            <a:r>
              <a:rPr sz="2175" spc="-120" baseline="24904" dirty="0">
                <a:latin typeface="Calibri"/>
                <a:cs typeface="Calibri"/>
              </a:rPr>
              <a:t>39</a:t>
            </a:r>
            <a:r>
              <a:rPr lang="en-US" sz="2175" spc="-89" baseline="24904" dirty="0">
                <a:latin typeface="Calibri"/>
                <a:cs typeface="Calibri"/>
              </a:rPr>
              <a:t> </a:t>
            </a:r>
            <a:r>
              <a:rPr sz="2200" dirty="0">
                <a:latin typeface="Calibri"/>
                <a:cs typeface="Calibri"/>
              </a:rPr>
              <a:t>hc</a:t>
            </a:r>
            <a:r>
              <a:rPr lang="en-US" sz="2200" spc="-60" dirty="0">
                <a:latin typeface="Calibri"/>
                <a:cs typeface="Calibri"/>
              </a:rPr>
              <a:t> </a:t>
            </a:r>
            <a:r>
              <a:rPr sz="2200" spc="-60" dirty="0">
                <a:latin typeface="Calibri"/>
                <a:cs typeface="Calibri"/>
              </a:rPr>
              <a:t>(G</a:t>
            </a:r>
            <a:r>
              <a:rPr sz="2200" spc="-75" dirty="0">
                <a:latin typeface="Calibri"/>
                <a:cs typeface="Calibri"/>
              </a:rPr>
              <a:t>e</a:t>
            </a:r>
            <a:r>
              <a:rPr sz="2200" spc="-5" dirty="0">
                <a:latin typeface="Calibri"/>
                <a:cs typeface="Calibri"/>
              </a:rPr>
              <a:t>V/</a:t>
            </a:r>
            <a:r>
              <a:rPr sz="2200" dirty="0">
                <a:latin typeface="Calibri"/>
                <a:cs typeface="Calibri"/>
              </a:rPr>
              <a:t>c</a:t>
            </a:r>
            <a:r>
              <a:rPr sz="2175" spc="7" baseline="24904" dirty="0">
                <a:latin typeface="Calibri"/>
                <a:cs typeface="Calibri"/>
              </a:rPr>
              <a:t>2</a:t>
            </a:r>
            <a:r>
              <a:rPr sz="2200" dirty="0">
                <a:latin typeface="Calibri"/>
                <a:cs typeface="Calibri"/>
              </a:rPr>
              <a:t>)</a:t>
            </a:r>
            <a:r>
              <a:rPr lang="en-US" sz="2175" spc="-135" baseline="24904" dirty="0">
                <a:latin typeface="Calibri"/>
                <a:cs typeface="Calibri"/>
              </a:rPr>
              <a:t>-</a:t>
            </a:r>
            <a:r>
              <a:rPr sz="2175" spc="-135" baseline="24904" dirty="0">
                <a:latin typeface="Calibri"/>
                <a:cs typeface="Calibri"/>
              </a:rPr>
              <a:t>2</a:t>
            </a:r>
            <a:endParaRPr lang="en-US" sz="2175" spc="-135" baseline="24904" dirty="0">
              <a:latin typeface="Calibri"/>
              <a:cs typeface="Calibri"/>
            </a:endParaRPr>
          </a:p>
          <a:p>
            <a:pPr marL="12700">
              <a:lnSpc>
                <a:spcPct val="100000"/>
              </a:lnSpc>
            </a:pPr>
            <a:r>
              <a:rPr lang="en-US" sz="2175" spc="-135" baseline="24904" dirty="0">
                <a:latin typeface="Calibri"/>
                <a:cs typeface="Calibri"/>
              </a:rPr>
              <a:t>	</a:t>
            </a:r>
            <a:r>
              <a:rPr lang="en-US" sz="2175" spc="-135" dirty="0">
                <a:solidFill>
                  <a:srgbClr val="FF0000"/>
                </a:solidFill>
                <a:latin typeface="Calibri"/>
                <a:cs typeface="Calibri"/>
              </a:rPr>
              <a:t>for electromagnetic interactions</a:t>
            </a:r>
          </a:p>
          <a:p>
            <a:pPr marL="12700">
              <a:lnSpc>
                <a:spcPct val="100000"/>
              </a:lnSpc>
            </a:pPr>
            <a:r>
              <a:rPr lang="en-US" sz="2175" spc="-135" dirty="0">
                <a:solidFill>
                  <a:srgbClr val="000000"/>
                </a:solidFill>
                <a:latin typeface="Calibri"/>
                <a:cs typeface="Calibri"/>
              </a:rPr>
              <a:t>speed of light  c =  299 792 458 m/s</a:t>
            </a:r>
          </a:p>
          <a:p>
            <a:pPr marL="12700">
              <a:lnSpc>
                <a:spcPct val="100000"/>
              </a:lnSpc>
            </a:pPr>
            <a:endParaRPr sz="2175" dirty="0">
              <a:solidFill>
                <a:srgbClr val="FF0000"/>
              </a:solidFill>
              <a:latin typeface="Calibri"/>
              <a:cs typeface="Calibri"/>
            </a:endParaRPr>
          </a:p>
          <a:p>
            <a:pPr marL="12700">
              <a:lnSpc>
                <a:spcPct val="100000"/>
              </a:lnSpc>
            </a:pPr>
            <a:endParaRPr sz="2200" dirty="0">
              <a:latin typeface="Calibri"/>
              <a:cs typeface="Calibri"/>
            </a:endParaRPr>
          </a:p>
        </p:txBody>
      </p:sp>
    </p:spTree>
    <p:extLst>
      <p:ext uri="{BB962C8B-B14F-4D97-AF65-F5344CB8AC3E}">
        <p14:creationId xmlns:p14="http://schemas.microsoft.com/office/powerpoint/2010/main" val="1433087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875"/>
            <a:ext cx="8387660" cy="775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06853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7885" y="607806"/>
            <a:ext cx="9947910" cy="6771083"/>
          </a:xfrm>
          <a:prstGeom prst="rect">
            <a:avLst/>
          </a:prstGeom>
        </p:spPr>
        <p:txBody>
          <a:bodyPr vert="horz" wrap="square" lIns="0" tIns="0" rIns="0" bIns="0" rtlCol="0">
            <a:spAutoFit/>
          </a:bodyPr>
          <a:lstStyle/>
          <a:p>
            <a:pPr marL="12700">
              <a:lnSpc>
                <a:spcPct val="100000"/>
              </a:lnSpc>
            </a:pPr>
            <a:r>
              <a:rPr sz="2200" b="1" spc="-90" dirty="0">
                <a:latin typeface="Calibri"/>
                <a:cs typeface="Calibri"/>
              </a:rPr>
              <a:t>Stran</a:t>
            </a:r>
            <a:r>
              <a:rPr sz="2200" b="1" spc="-50" dirty="0">
                <a:latin typeface="Calibri"/>
                <a:cs typeface="Calibri"/>
              </a:rPr>
              <a:t>ge</a:t>
            </a:r>
            <a:r>
              <a:rPr lang="en-US" sz="2200" b="1" spc="-50" dirty="0">
                <a:latin typeface="Calibri"/>
                <a:cs typeface="Calibri"/>
              </a:rPr>
              <a:t> </a:t>
            </a:r>
            <a:r>
              <a:rPr sz="2200" b="1" spc="-50" dirty="0">
                <a:latin typeface="Calibri"/>
                <a:cs typeface="Calibri"/>
              </a:rPr>
              <a:t>terms</a:t>
            </a:r>
            <a:r>
              <a:rPr lang="en-US" sz="2200" b="1" spc="-50" dirty="0">
                <a:latin typeface="Calibri"/>
                <a:cs typeface="Calibri"/>
              </a:rPr>
              <a:t> </a:t>
            </a:r>
            <a:r>
              <a:rPr sz="2200" b="1" spc="-65" dirty="0">
                <a:latin typeface="Calibri"/>
                <a:cs typeface="Calibri"/>
              </a:rPr>
              <a:t>u</a:t>
            </a:r>
            <a:r>
              <a:rPr sz="2200" b="1" spc="-10" dirty="0">
                <a:latin typeface="Calibri"/>
                <a:cs typeface="Calibri"/>
              </a:rPr>
              <a:t>se</a:t>
            </a:r>
            <a:r>
              <a:rPr sz="2200" b="1" spc="-20" dirty="0">
                <a:latin typeface="Calibri"/>
                <a:cs typeface="Calibri"/>
              </a:rPr>
              <a:t>d</a:t>
            </a:r>
            <a:r>
              <a:rPr lang="en-US" sz="2200" b="1" spc="-130" dirty="0">
                <a:latin typeface="Calibri"/>
                <a:cs typeface="Calibri"/>
              </a:rPr>
              <a:t> </a:t>
            </a:r>
            <a:r>
              <a:rPr sz="2200" b="1" spc="-105" dirty="0">
                <a:latin typeface="Calibri"/>
                <a:cs typeface="Calibri"/>
              </a:rPr>
              <a:t>i</a:t>
            </a:r>
            <a:r>
              <a:rPr sz="2200" b="1" spc="-20" dirty="0">
                <a:latin typeface="Calibri"/>
                <a:cs typeface="Calibri"/>
              </a:rPr>
              <a:t>n</a:t>
            </a:r>
            <a:r>
              <a:rPr lang="en-US" sz="2200" b="1" spc="-125" dirty="0">
                <a:latin typeface="Calibri"/>
                <a:cs typeface="Calibri"/>
              </a:rPr>
              <a:t> </a:t>
            </a:r>
            <a:r>
              <a:rPr sz="2200" b="1" spc="-210" dirty="0">
                <a:latin typeface="Calibri"/>
                <a:cs typeface="Calibri"/>
              </a:rPr>
              <a:t>u</a:t>
            </a:r>
            <a:r>
              <a:rPr sz="2200" b="1" spc="-10" dirty="0">
                <a:latin typeface="Calibri"/>
                <a:cs typeface="Calibri"/>
              </a:rPr>
              <a:t>se</a:t>
            </a:r>
            <a:r>
              <a:rPr sz="2200" b="1" spc="-20" dirty="0">
                <a:latin typeface="Calibri"/>
                <a:cs typeface="Calibri"/>
              </a:rPr>
              <a:t>d</a:t>
            </a:r>
            <a:r>
              <a:rPr lang="en-US" sz="2200" b="1" spc="-130" dirty="0">
                <a:latin typeface="Calibri"/>
                <a:cs typeface="Calibri"/>
              </a:rPr>
              <a:t> </a:t>
            </a:r>
            <a:r>
              <a:rPr sz="2200" b="1" spc="-105" dirty="0">
                <a:latin typeface="Calibri"/>
                <a:cs typeface="Calibri"/>
              </a:rPr>
              <a:t>i</a:t>
            </a:r>
            <a:r>
              <a:rPr sz="2200" b="1" spc="-20" dirty="0">
                <a:latin typeface="Calibri"/>
                <a:cs typeface="Calibri"/>
              </a:rPr>
              <a:t>n</a:t>
            </a:r>
            <a:r>
              <a:rPr lang="en-US" sz="2200" b="1" spc="-70" dirty="0">
                <a:latin typeface="Calibri"/>
                <a:cs typeface="Calibri"/>
              </a:rPr>
              <a:t> </a:t>
            </a:r>
            <a:r>
              <a:rPr sz="2200" b="1" spc="-70" dirty="0">
                <a:latin typeface="Calibri"/>
                <a:cs typeface="Calibri"/>
              </a:rPr>
              <a:t>t</a:t>
            </a:r>
            <a:r>
              <a:rPr sz="2200" b="1" spc="-114" dirty="0">
                <a:latin typeface="Calibri"/>
                <a:cs typeface="Calibri"/>
              </a:rPr>
              <a:t>h</a:t>
            </a:r>
            <a:r>
              <a:rPr sz="2200" b="1" spc="-5" dirty="0">
                <a:latin typeface="Calibri"/>
                <a:cs typeface="Calibri"/>
              </a:rPr>
              <a:t>eo</a:t>
            </a:r>
            <a:r>
              <a:rPr sz="2200" b="1" spc="25" dirty="0">
                <a:latin typeface="Calibri"/>
                <a:cs typeface="Calibri"/>
              </a:rPr>
              <a:t>re</a:t>
            </a:r>
            <a:r>
              <a:rPr lang="en-US" sz="2200" b="1" spc="25" dirty="0">
                <a:latin typeface="Calibri"/>
                <a:cs typeface="Calibri"/>
              </a:rPr>
              <a:t>ti</a:t>
            </a:r>
            <a:r>
              <a:rPr sz="2200" b="1" spc="25" dirty="0">
                <a:latin typeface="Calibri"/>
                <a:cs typeface="Calibri"/>
              </a:rPr>
              <a:t>ca</a:t>
            </a:r>
            <a:r>
              <a:rPr sz="2200" b="1" spc="15" dirty="0">
                <a:latin typeface="Calibri"/>
                <a:cs typeface="Calibri"/>
              </a:rPr>
              <a:t>l</a:t>
            </a:r>
            <a:r>
              <a:rPr lang="en-US" sz="2200" b="1" spc="-90" dirty="0">
                <a:latin typeface="Calibri"/>
                <a:cs typeface="Calibri"/>
              </a:rPr>
              <a:t> </a:t>
            </a:r>
            <a:r>
              <a:rPr sz="2200" b="1" spc="-150" dirty="0">
                <a:latin typeface="Calibri"/>
                <a:cs typeface="Calibri"/>
              </a:rPr>
              <a:t>p</a:t>
            </a:r>
            <a:r>
              <a:rPr sz="2200" b="1" spc="-20" dirty="0">
                <a:latin typeface="Calibri"/>
                <a:cs typeface="Calibri"/>
              </a:rPr>
              <a:t>hy</a:t>
            </a:r>
            <a:r>
              <a:rPr sz="2200" b="1" spc="-10" dirty="0">
                <a:latin typeface="Calibri"/>
                <a:cs typeface="Calibri"/>
              </a:rPr>
              <a:t>s</a:t>
            </a:r>
            <a:r>
              <a:rPr sz="2200" b="1" spc="-15" dirty="0">
                <a:latin typeface="Calibri"/>
                <a:cs typeface="Calibri"/>
              </a:rPr>
              <a:t>i</a:t>
            </a:r>
            <a:r>
              <a:rPr sz="2200" b="1" spc="-85" dirty="0">
                <a:latin typeface="Calibri"/>
                <a:cs typeface="Calibri"/>
              </a:rPr>
              <a:t>cs</a:t>
            </a:r>
            <a:endParaRPr sz="2200" dirty="0">
              <a:latin typeface="Calibri"/>
              <a:cs typeface="Calibri"/>
            </a:endParaRPr>
          </a:p>
          <a:p>
            <a:pPr marL="12700">
              <a:lnSpc>
                <a:spcPct val="100000"/>
              </a:lnSpc>
            </a:pPr>
            <a:endParaRPr sz="2200" dirty="0">
              <a:latin typeface="Calibri"/>
              <a:cs typeface="Calibri"/>
            </a:endParaRPr>
          </a:p>
          <a:p>
            <a:pPr marL="12700" marR="38735">
              <a:lnSpc>
                <a:spcPct val="100000"/>
              </a:lnSpc>
            </a:pPr>
            <a:r>
              <a:rPr sz="2200" b="1" spc="-10" dirty="0">
                <a:solidFill>
                  <a:srgbClr val="FF0000"/>
                </a:solidFill>
                <a:latin typeface="Calibri"/>
                <a:cs typeface="Calibri"/>
              </a:rPr>
              <a:t>Fine</a:t>
            </a:r>
            <a:r>
              <a:rPr lang="en-US" sz="2200" b="1" spc="-10" dirty="0">
                <a:solidFill>
                  <a:srgbClr val="FF0000"/>
                </a:solidFill>
                <a:latin typeface="Calibri"/>
                <a:cs typeface="Calibri"/>
              </a:rPr>
              <a:t> </a:t>
            </a:r>
            <a:r>
              <a:rPr lang="en-US" sz="2200" b="1" spc="-430" dirty="0">
                <a:solidFill>
                  <a:srgbClr val="FF0000"/>
                </a:solidFill>
                <a:latin typeface="Calibri"/>
                <a:cs typeface="Calibri"/>
              </a:rPr>
              <a:t> </a:t>
            </a:r>
            <a:r>
              <a:rPr sz="2200" b="1" spc="-10" dirty="0">
                <a:solidFill>
                  <a:srgbClr val="FF0000"/>
                </a:solidFill>
                <a:latin typeface="Calibri"/>
                <a:cs typeface="Calibri"/>
              </a:rPr>
              <a:t>tuning</a:t>
            </a:r>
            <a:r>
              <a:rPr lang="en-US" sz="2200" b="1" spc="-225" dirty="0">
                <a:solidFill>
                  <a:srgbClr val="FF0000"/>
                </a:solidFill>
                <a:latin typeface="Calibri"/>
                <a:cs typeface="Calibri"/>
              </a:rPr>
              <a:t> </a:t>
            </a:r>
            <a:r>
              <a:rPr sz="2200" spc="-150" dirty="0">
                <a:latin typeface="Calibri"/>
                <a:cs typeface="Calibri"/>
              </a:rPr>
              <a:t>–</a:t>
            </a:r>
            <a:r>
              <a:rPr lang="en-US" sz="2200" spc="-95" dirty="0">
                <a:latin typeface="Calibri"/>
                <a:cs typeface="Calibri"/>
              </a:rPr>
              <a:t> </a:t>
            </a:r>
            <a:r>
              <a:rPr sz="2200" dirty="0">
                <a:latin typeface="Calibri"/>
                <a:cs typeface="Calibri"/>
              </a:rPr>
              <a:t>o</a:t>
            </a:r>
            <a:r>
              <a:rPr sz="2200" spc="-10" dirty="0">
                <a:latin typeface="Calibri"/>
                <a:cs typeface="Calibri"/>
              </a:rPr>
              <a:t>cc</a:t>
            </a:r>
            <a:r>
              <a:rPr sz="2200" dirty="0">
                <a:latin typeface="Calibri"/>
                <a:cs typeface="Calibri"/>
              </a:rPr>
              <a:t>u</a:t>
            </a:r>
            <a:r>
              <a:rPr sz="2200" spc="-10" dirty="0">
                <a:latin typeface="Calibri"/>
                <a:cs typeface="Calibri"/>
              </a:rPr>
              <a:t>r</a:t>
            </a:r>
            <a:r>
              <a:rPr sz="2200" dirty="0">
                <a:latin typeface="Calibri"/>
                <a:cs typeface="Calibri"/>
              </a:rPr>
              <a:t>s</a:t>
            </a:r>
            <a:r>
              <a:rPr lang="en-US" sz="2200" spc="-225" dirty="0">
                <a:latin typeface="Calibri"/>
                <a:cs typeface="Calibri"/>
              </a:rPr>
              <a:t> </a:t>
            </a:r>
            <a:r>
              <a:rPr sz="2200" spc="-20" dirty="0">
                <a:latin typeface="Calibri"/>
                <a:cs typeface="Calibri"/>
              </a:rPr>
              <a:t>w</a:t>
            </a:r>
            <a:r>
              <a:rPr sz="2200" dirty="0">
                <a:latin typeface="Calibri"/>
                <a:cs typeface="Calibri"/>
              </a:rPr>
              <a:t>h</a:t>
            </a:r>
            <a:r>
              <a:rPr sz="2200" spc="-15" dirty="0">
                <a:latin typeface="Calibri"/>
                <a:cs typeface="Calibri"/>
              </a:rPr>
              <a:t>e</a:t>
            </a:r>
            <a:r>
              <a:rPr sz="2200" dirty="0">
                <a:latin typeface="Calibri"/>
                <a:cs typeface="Calibri"/>
              </a:rPr>
              <a:t>n</a:t>
            </a:r>
            <a:r>
              <a:rPr lang="en-US" sz="2200" spc="-225" dirty="0">
                <a:latin typeface="Calibri"/>
                <a:cs typeface="Calibri"/>
              </a:rPr>
              <a:t> </a:t>
            </a:r>
            <a:r>
              <a:rPr sz="2200" dirty="0">
                <a:latin typeface="Calibri"/>
                <a:cs typeface="Calibri"/>
              </a:rPr>
              <a:t>th</a:t>
            </a:r>
            <a:r>
              <a:rPr sz="2200" spc="-15" dirty="0">
                <a:latin typeface="Calibri"/>
                <a:cs typeface="Calibri"/>
              </a:rPr>
              <a:t>e</a:t>
            </a:r>
            <a:r>
              <a:rPr lang="en-US" sz="2200" spc="-225" dirty="0">
                <a:latin typeface="Calibri"/>
                <a:cs typeface="Calibri"/>
              </a:rPr>
              <a:t> </a:t>
            </a:r>
            <a:r>
              <a:rPr sz="2200" dirty="0">
                <a:latin typeface="Calibri"/>
                <a:cs typeface="Calibri"/>
              </a:rPr>
              <a:t>p</a:t>
            </a:r>
            <a:r>
              <a:rPr sz="2200" spc="-15" dirty="0">
                <a:latin typeface="Calibri"/>
                <a:cs typeface="Calibri"/>
              </a:rPr>
              <a:t>arameter</a:t>
            </a:r>
            <a:r>
              <a:rPr sz="2200" dirty="0">
                <a:latin typeface="Calibri"/>
                <a:cs typeface="Calibri"/>
              </a:rPr>
              <a:t>s</a:t>
            </a:r>
            <a:r>
              <a:rPr lang="en-US" sz="2200" spc="-225" dirty="0">
                <a:latin typeface="Calibri"/>
                <a:cs typeface="Calibri"/>
              </a:rPr>
              <a:t> </a:t>
            </a:r>
            <a:r>
              <a:rPr sz="2200" dirty="0">
                <a:latin typeface="Calibri"/>
                <a:cs typeface="Calibri"/>
              </a:rPr>
              <a:t>of</a:t>
            </a:r>
            <a:r>
              <a:rPr lang="en-US" sz="2200" spc="-225" dirty="0">
                <a:latin typeface="Calibri"/>
                <a:cs typeface="Calibri"/>
              </a:rPr>
              <a:t> </a:t>
            </a:r>
            <a:r>
              <a:rPr sz="2200" spc="-120" dirty="0">
                <a:latin typeface="Calibri"/>
                <a:cs typeface="Calibri"/>
              </a:rPr>
              <a:t>a</a:t>
            </a:r>
            <a:r>
              <a:rPr lang="en-US" sz="2200" spc="-120" dirty="0">
                <a:latin typeface="Calibri"/>
                <a:cs typeface="Calibri"/>
              </a:rPr>
              <a:t> </a:t>
            </a:r>
            <a:r>
              <a:rPr sz="2200" spc="-20" dirty="0">
                <a:latin typeface="Calibri"/>
                <a:cs typeface="Calibri"/>
              </a:rPr>
              <a:t>m</a:t>
            </a:r>
            <a:r>
              <a:rPr sz="2200" dirty="0">
                <a:latin typeface="Calibri"/>
                <a:cs typeface="Calibri"/>
              </a:rPr>
              <a:t>od</a:t>
            </a:r>
            <a:r>
              <a:rPr sz="2200" spc="-15" dirty="0">
                <a:latin typeface="Calibri"/>
                <a:cs typeface="Calibri"/>
              </a:rPr>
              <a:t>e</a:t>
            </a:r>
            <a:r>
              <a:rPr sz="2200" dirty="0">
                <a:latin typeface="Calibri"/>
                <a:cs typeface="Calibri"/>
              </a:rPr>
              <a:t>l</a:t>
            </a:r>
            <a:r>
              <a:rPr lang="en-US" sz="2200" spc="-225" dirty="0">
                <a:latin typeface="Calibri"/>
                <a:cs typeface="Calibri"/>
              </a:rPr>
              <a:t> </a:t>
            </a:r>
            <a:r>
              <a:rPr sz="2200" spc="-20" dirty="0">
                <a:latin typeface="Calibri"/>
                <a:cs typeface="Calibri"/>
              </a:rPr>
              <a:t>m</a:t>
            </a:r>
            <a:r>
              <a:rPr sz="2200" dirty="0">
                <a:latin typeface="Calibri"/>
                <a:cs typeface="Calibri"/>
              </a:rPr>
              <a:t>us</a:t>
            </a:r>
            <a:r>
              <a:rPr sz="2200" spc="-120" dirty="0">
                <a:latin typeface="Calibri"/>
                <a:cs typeface="Calibri"/>
              </a:rPr>
              <a:t>t</a:t>
            </a:r>
            <a:r>
              <a:rPr lang="en-US" sz="2200" spc="-120" dirty="0">
                <a:latin typeface="Calibri"/>
                <a:cs typeface="Calibri"/>
              </a:rPr>
              <a:t> </a:t>
            </a:r>
            <a:r>
              <a:rPr sz="2200" dirty="0">
                <a:latin typeface="Calibri"/>
                <a:cs typeface="Calibri"/>
              </a:rPr>
              <a:t>b</a:t>
            </a:r>
            <a:r>
              <a:rPr sz="2200" spc="-15" dirty="0">
                <a:latin typeface="Calibri"/>
                <a:cs typeface="Calibri"/>
              </a:rPr>
              <a:t>e</a:t>
            </a:r>
            <a:r>
              <a:rPr lang="en-US" sz="2200" spc="-225" dirty="0">
                <a:latin typeface="Calibri"/>
                <a:cs typeface="Calibri"/>
              </a:rPr>
              <a:t> </a:t>
            </a:r>
            <a:r>
              <a:rPr sz="2200" dirty="0">
                <a:latin typeface="Calibri"/>
                <a:cs typeface="Calibri"/>
              </a:rPr>
              <a:t>adjus</a:t>
            </a:r>
            <a:r>
              <a:rPr sz="2200" spc="-10" dirty="0">
                <a:latin typeface="Calibri"/>
                <a:cs typeface="Calibri"/>
              </a:rPr>
              <a:t>te</a:t>
            </a:r>
            <a:r>
              <a:rPr sz="2200" dirty="0">
                <a:latin typeface="Calibri"/>
                <a:cs typeface="Calibri"/>
              </a:rPr>
              <a:t>d</a:t>
            </a:r>
            <a:r>
              <a:rPr lang="en-US" sz="2200" spc="-225" dirty="0">
                <a:latin typeface="Calibri"/>
                <a:cs typeface="Calibri"/>
              </a:rPr>
              <a:t> </a:t>
            </a:r>
            <a:r>
              <a:rPr sz="2200" dirty="0">
                <a:latin typeface="Calibri"/>
                <a:cs typeface="Calibri"/>
              </a:rPr>
              <a:t>p</a:t>
            </a:r>
            <a:r>
              <a:rPr sz="2200" spc="-10" dirty="0">
                <a:latin typeface="Calibri"/>
                <a:cs typeface="Calibri"/>
              </a:rPr>
              <a:t>rec</a:t>
            </a:r>
            <a:r>
              <a:rPr sz="2200" dirty="0">
                <a:latin typeface="Calibri"/>
                <a:cs typeface="Calibri"/>
              </a:rPr>
              <a:t>is</a:t>
            </a:r>
            <a:r>
              <a:rPr sz="2200" spc="-15" dirty="0">
                <a:latin typeface="Calibri"/>
                <a:cs typeface="Calibri"/>
              </a:rPr>
              <a:t>e</a:t>
            </a:r>
            <a:r>
              <a:rPr sz="2200" dirty="0">
                <a:latin typeface="Calibri"/>
                <a:cs typeface="Calibri"/>
              </a:rPr>
              <a:t>l</a:t>
            </a:r>
            <a:r>
              <a:rPr sz="2200" spc="-10" dirty="0">
                <a:latin typeface="Calibri"/>
                <a:cs typeface="Calibri"/>
              </a:rPr>
              <a:t>y</a:t>
            </a:r>
            <a:r>
              <a:rPr lang="en-US" sz="2200" spc="-225" dirty="0">
                <a:latin typeface="Calibri"/>
                <a:cs typeface="Calibri"/>
              </a:rPr>
              <a:t> </a:t>
            </a:r>
            <a:r>
              <a:rPr sz="2200" dirty="0">
                <a:latin typeface="Calibri"/>
                <a:cs typeface="Calibri"/>
              </a:rPr>
              <a:t>in</a:t>
            </a:r>
            <a:r>
              <a:rPr lang="en-US" sz="2200" spc="-225" dirty="0">
                <a:latin typeface="Calibri"/>
                <a:cs typeface="Calibri"/>
              </a:rPr>
              <a:t> </a:t>
            </a:r>
            <a:r>
              <a:rPr sz="2200" dirty="0">
                <a:latin typeface="Calibri"/>
                <a:cs typeface="Calibri"/>
              </a:rPr>
              <a:t>o</a:t>
            </a:r>
            <a:r>
              <a:rPr sz="2200" spc="-10" dirty="0">
                <a:latin typeface="Calibri"/>
                <a:cs typeface="Calibri"/>
              </a:rPr>
              <a:t>r</a:t>
            </a:r>
            <a:r>
              <a:rPr sz="2200" dirty="0">
                <a:latin typeface="Calibri"/>
                <a:cs typeface="Calibri"/>
              </a:rPr>
              <a:t>d</a:t>
            </a:r>
            <a:r>
              <a:rPr sz="2200" spc="-10" dirty="0">
                <a:latin typeface="Calibri"/>
                <a:cs typeface="Calibri"/>
              </a:rPr>
              <a:t>er</a:t>
            </a:r>
            <a:r>
              <a:rPr lang="en-US" sz="2200" spc="-225" dirty="0">
                <a:latin typeface="Calibri"/>
                <a:cs typeface="Calibri"/>
              </a:rPr>
              <a:t> </a:t>
            </a:r>
            <a:r>
              <a:rPr sz="2200" dirty="0">
                <a:latin typeface="Calibri"/>
                <a:cs typeface="Calibri"/>
              </a:rPr>
              <a:t>to</a:t>
            </a:r>
            <a:r>
              <a:rPr lang="en-US" sz="2200" spc="-225" dirty="0">
                <a:latin typeface="Calibri"/>
                <a:cs typeface="Calibri"/>
              </a:rPr>
              <a:t> </a:t>
            </a:r>
            <a:r>
              <a:rPr sz="2200" spc="-10" dirty="0">
                <a:latin typeface="Calibri"/>
                <a:cs typeface="Calibri"/>
              </a:rPr>
              <a:t>agree</a:t>
            </a:r>
            <a:r>
              <a:rPr lang="en-US" sz="2200" spc="-225" dirty="0">
                <a:latin typeface="Calibri"/>
                <a:cs typeface="Calibri"/>
              </a:rPr>
              <a:t> </a:t>
            </a:r>
            <a:r>
              <a:rPr sz="2200" spc="-20" dirty="0">
                <a:latin typeface="Calibri"/>
                <a:cs typeface="Calibri"/>
              </a:rPr>
              <a:t>w</a:t>
            </a:r>
            <a:r>
              <a:rPr sz="2200" dirty="0">
                <a:latin typeface="Calibri"/>
                <a:cs typeface="Calibri"/>
              </a:rPr>
              <a:t>ith</a:t>
            </a:r>
            <a:r>
              <a:rPr lang="en-US" sz="2200" spc="-225" dirty="0">
                <a:latin typeface="Calibri"/>
                <a:cs typeface="Calibri"/>
              </a:rPr>
              <a:t> </a:t>
            </a:r>
            <a:r>
              <a:rPr sz="2200" dirty="0">
                <a:latin typeface="Calibri"/>
                <a:cs typeface="Calibri"/>
              </a:rPr>
              <a:t>obs</a:t>
            </a:r>
            <a:r>
              <a:rPr sz="2200" spc="-10" dirty="0">
                <a:latin typeface="Calibri"/>
                <a:cs typeface="Calibri"/>
              </a:rPr>
              <a:t>erv</a:t>
            </a:r>
            <a:r>
              <a:rPr lang="en-US" sz="2200" spc="60" dirty="0">
                <a:latin typeface="Calibri"/>
                <a:cs typeface="Calibri"/>
              </a:rPr>
              <a:t>ti</a:t>
            </a:r>
            <a:r>
              <a:rPr sz="2200" dirty="0">
                <a:latin typeface="Calibri"/>
                <a:cs typeface="Calibri"/>
              </a:rPr>
              <a:t>ons.</a:t>
            </a:r>
            <a:r>
              <a:rPr lang="en-US" sz="2200" spc="-225" dirty="0">
                <a:latin typeface="Calibri"/>
                <a:cs typeface="Calibri"/>
              </a:rPr>
              <a:t> </a:t>
            </a:r>
            <a:r>
              <a:rPr sz="2200" dirty="0">
                <a:latin typeface="Calibri"/>
                <a:cs typeface="Calibri"/>
              </a:rPr>
              <a:t>Mod</a:t>
            </a:r>
            <a:r>
              <a:rPr sz="2200" spc="-15" dirty="0">
                <a:latin typeface="Calibri"/>
                <a:cs typeface="Calibri"/>
              </a:rPr>
              <a:t>e</a:t>
            </a:r>
            <a:r>
              <a:rPr sz="2200" dirty="0">
                <a:latin typeface="Calibri"/>
                <a:cs typeface="Calibri"/>
              </a:rPr>
              <a:t>ls/th</a:t>
            </a:r>
            <a:r>
              <a:rPr sz="2200" spc="-15" dirty="0">
                <a:latin typeface="Calibri"/>
                <a:cs typeface="Calibri"/>
              </a:rPr>
              <a:t>e</a:t>
            </a:r>
            <a:r>
              <a:rPr sz="2200" dirty="0">
                <a:latin typeface="Calibri"/>
                <a:cs typeface="Calibri"/>
              </a:rPr>
              <a:t>o</a:t>
            </a:r>
            <a:r>
              <a:rPr sz="2200" spc="-10" dirty="0">
                <a:latin typeface="Calibri"/>
                <a:cs typeface="Calibri"/>
              </a:rPr>
              <a:t>r</a:t>
            </a:r>
            <a:r>
              <a:rPr sz="2200" dirty="0">
                <a:latin typeface="Calibri"/>
                <a:cs typeface="Calibri"/>
              </a:rPr>
              <a:t>i</a:t>
            </a:r>
            <a:r>
              <a:rPr sz="2200" spc="-15" dirty="0">
                <a:latin typeface="Calibri"/>
                <a:cs typeface="Calibri"/>
              </a:rPr>
              <a:t>e</a:t>
            </a:r>
            <a:r>
              <a:rPr sz="2200" dirty="0">
                <a:latin typeface="Calibri"/>
                <a:cs typeface="Calibri"/>
              </a:rPr>
              <a:t>s</a:t>
            </a:r>
            <a:r>
              <a:rPr lang="en-US" sz="2200" spc="-225" dirty="0">
                <a:latin typeface="Calibri"/>
                <a:cs typeface="Calibri"/>
              </a:rPr>
              <a:t> </a:t>
            </a:r>
            <a:r>
              <a:rPr sz="2200" dirty="0">
                <a:latin typeface="Calibri"/>
                <a:cs typeface="Calibri"/>
              </a:rPr>
              <a:t>th</a:t>
            </a:r>
            <a:r>
              <a:rPr sz="2200" spc="-80" dirty="0">
                <a:latin typeface="Calibri"/>
                <a:cs typeface="Calibri"/>
              </a:rPr>
              <a:t>at</a:t>
            </a:r>
            <a:r>
              <a:rPr lang="en-US" sz="2200" spc="-80" dirty="0">
                <a:latin typeface="Calibri"/>
                <a:cs typeface="Calibri"/>
              </a:rPr>
              <a:t> </a:t>
            </a:r>
            <a:r>
              <a:rPr sz="2200" spc="-10" dirty="0">
                <a:latin typeface="Calibri"/>
                <a:cs typeface="Calibri"/>
              </a:rPr>
              <a:t>re</a:t>
            </a:r>
            <a:r>
              <a:rPr sz="2200" dirty="0">
                <a:latin typeface="Calibri"/>
                <a:cs typeface="Calibri"/>
              </a:rPr>
              <a:t>qui</a:t>
            </a:r>
            <a:r>
              <a:rPr sz="2200" spc="-10" dirty="0">
                <a:latin typeface="Calibri"/>
                <a:cs typeface="Calibri"/>
              </a:rPr>
              <a:t>re</a:t>
            </a:r>
            <a:r>
              <a:rPr lang="en-US" sz="2200" spc="-225" dirty="0">
                <a:latin typeface="Calibri"/>
                <a:cs typeface="Calibri"/>
              </a:rPr>
              <a:t> </a:t>
            </a:r>
            <a:r>
              <a:rPr sz="2200" dirty="0">
                <a:latin typeface="Calibri"/>
                <a:cs typeface="Calibri"/>
              </a:rPr>
              <a:t>ﬁn</a:t>
            </a:r>
            <a:r>
              <a:rPr sz="2200" spc="-15" dirty="0">
                <a:latin typeface="Calibri"/>
                <a:cs typeface="Calibri"/>
              </a:rPr>
              <a:t>e</a:t>
            </a:r>
            <a:r>
              <a:rPr lang="en-US" sz="2200" spc="-215" dirty="0">
                <a:latin typeface="Calibri"/>
                <a:cs typeface="Calibri"/>
              </a:rPr>
              <a:t>-</a:t>
            </a:r>
            <a:r>
              <a:rPr sz="2200" dirty="0">
                <a:latin typeface="Calibri"/>
                <a:cs typeface="Calibri"/>
              </a:rPr>
              <a:t>tunin</a:t>
            </a:r>
            <a:r>
              <a:rPr sz="2200" spc="-15" dirty="0">
                <a:latin typeface="Calibri"/>
                <a:cs typeface="Calibri"/>
              </a:rPr>
              <a:t>g</a:t>
            </a:r>
            <a:r>
              <a:rPr sz="2200" spc="-155" dirty="0">
                <a:latin typeface="Calibri"/>
                <a:cs typeface="Calibri"/>
              </a:rPr>
              <a:t> </a:t>
            </a:r>
            <a:r>
              <a:rPr sz="2200" dirty="0">
                <a:latin typeface="Calibri"/>
                <a:cs typeface="Calibri"/>
              </a:rPr>
              <a:t>adjus</a:t>
            </a:r>
            <a:r>
              <a:rPr sz="2200" spc="-15" dirty="0">
                <a:latin typeface="Calibri"/>
                <a:cs typeface="Calibri"/>
              </a:rPr>
              <a:t>tme</a:t>
            </a:r>
            <a:r>
              <a:rPr sz="2200" dirty="0">
                <a:latin typeface="Calibri"/>
                <a:cs typeface="Calibri"/>
              </a:rPr>
              <a:t>nts</a:t>
            </a:r>
            <a:r>
              <a:rPr lang="en-US" sz="2200" spc="-225" dirty="0">
                <a:latin typeface="Calibri"/>
                <a:cs typeface="Calibri"/>
              </a:rPr>
              <a:t> </a:t>
            </a:r>
            <a:r>
              <a:rPr sz="2200" spc="-15" dirty="0">
                <a:latin typeface="Calibri"/>
                <a:cs typeface="Calibri"/>
              </a:rPr>
              <a:t>may</a:t>
            </a:r>
            <a:r>
              <a:rPr lang="en-US" sz="2200" spc="-225" dirty="0">
                <a:latin typeface="Calibri"/>
                <a:cs typeface="Calibri"/>
              </a:rPr>
              <a:t> </a:t>
            </a:r>
            <a:r>
              <a:rPr sz="2200" dirty="0">
                <a:latin typeface="Calibri"/>
                <a:cs typeface="Calibri"/>
              </a:rPr>
              <a:t>indi</a:t>
            </a:r>
            <a:r>
              <a:rPr sz="2200" spc="-10" dirty="0">
                <a:latin typeface="Calibri"/>
                <a:cs typeface="Calibri"/>
              </a:rPr>
              <a:t>cate</a:t>
            </a:r>
            <a:r>
              <a:rPr lang="en-US" sz="2200" spc="-225" dirty="0">
                <a:latin typeface="Calibri"/>
                <a:cs typeface="Calibri"/>
              </a:rPr>
              <a:t> </a:t>
            </a:r>
            <a:r>
              <a:rPr sz="2200" dirty="0">
                <a:latin typeface="Calibri"/>
                <a:cs typeface="Calibri"/>
              </a:rPr>
              <a:t>th</a:t>
            </a:r>
            <a:r>
              <a:rPr sz="2200" spc="-80" dirty="0">
                <a:latin typeface="Calibri"/>
                <a:cs typeface="Calibri"/>
              </a:rPr>
              <a:t>at</a:t>
            </a:r>
            <a:r>
              <a:rPr lang="en-US" sz="2200" spc="-80" dirty="0">
                <a:latin typeface="Calibri"/>
                <a:cs typeface="Calibri"/>
              </a:rPr>
              <a:t> </a:t>
            </a:r>
            <a:r>
              <a:rPr sz="2200" dirty="0">
                <a:latin typeface="Calibri"/>
                <a:cs typeface="Calibri"/>
              </a:rPr>
              <a:t>th</a:t>
            </a:r>
            <a:r>
              <a:rPr sz="2200" spc="-10" dirty="0">
                <a:latin typeface="Calibri"/>
                <a:cs typeface="Calibri"/>
              </a:rPr>
              <a:t>ere</a:t>
            </a:r>
            <a:r>
              <a:rPr lang="en-US" sz="2200" spc="-225" dirty="0">
                <a:latin typeface="Calibri"/>
                <a:cs typeface="Calibri"/>
              </a:rPr>
              <a:t> </a:t>
            </a:r>
            <a:r>
              <a:rPr sz="2200" spc="-10" dirty="0">
                <a:latin typeface="Calibri"/>
                <a:cs typeface="Calibri"/>
              </a:rPr>
              <a:t>are</a:t>
            </a:r>
            <a:r>
              <a:rPr lang="en-US" sz="2200" spc="-225" dirty="0">
                <a:latin typeface="Calibri"/>
                <a:cs typeface="Calibri"/>
              </a:rPr>
              <a:t> </a:t>
            </a:r>
            <a:r>
              <a:rPr sz="2200" spc="-20" dirty="0">
                <a:latin typeface="Calibri"/>
                <a:cs typeface="Calibri"/>
              </a:rPr>
              <a:t>m</a:t>
            </a:r>
            <a:r>
              <a:rPr sz="2200" dirty="0">
                <a:latin typeface="Calibri"/>
                <a:cs typeface="Calibri"/>
              </a:rPr>
              <a:t>issin</a:t>
            </a:r>
            <a:r>
              <a:rPr sz="2200" spc="-15" dirty="0">
                <a:latin typeface="Calibri"/>
                <a:cs typeface="Calibri"/>
              </a:rPr>
              <a:t>g</a:t>
            </a:r>
            <a:r>
              <a:rPr lang="en-US" sz="2200" spc="-225" dirty="0">
                <a:latin typeface="Calibri"/>
                <a:cs typeface="Calibri"/>
              </a:rPr>
              <a:t> </a:t>
            </a:r>
            <a:r>
              <a:rPr sz="2200" dirty="0">
                <a:latin typeface="Calibri"/>
                <a:cs typeface="Calibri"/>
              </a:rPr>
              <a:t>pi</a:t>
            </a:r>
            <a:r>
              <a:rPr sz="2200" spc="-15" dirty="0">
                <a:latin typeface="Calibri"/>
                <a:cs typeface="Calibri"/>
              </a:rPr>
              <a:t>ece</a:t>
            </a:r>
            <a:r>
              <a:rPr sz="2200" dirty="0">
                <a:latin typeface="Calibri"/>
                <a:cs typeface="Calibri"/>
              </a:rPr>
              <a:t>s</a:t>
            </a:r>
            <a:r>
              <a:rPr lang="en-US" sz="2200" spc="-225" dirty="0">
                <a:latin typeface="Calibri"/>
                <a:cs typeface="Calibri"/>
              </a:rPr>
              <a:t> </a:t>
            </a:r>
            <a:r>
              <a:rPr sz="2200" dirty="0">
                <a:latin typeface="Calibri"/>
                <a:cs typeface="Calibri"/>
              </a:rPr>
              <a:t>in</a:t>
            </a:r>
            <a:r>
              <a:rPr lang="en-US" sz="2200" spc="-225" dirty="0">
                <a:latin typeface="Calibri"/>
                <a:cs typeface="Calibri"/>
              </a:rPr>
              <a:t> </a:t>
            </a:r>
            <a:r>
              <a:rPr sz="2200" dirty="0">
                <a:latin typeface="Calibri"/>
                <a:cs typeface="Calibri"/>
              </a:rPr>
              <a:t>th</a:t>
            </a:r>
            <a:r>
              <a:rPr sz="2200" spc="-15" dirty="0">
                <a:latin typeface="Calibri"/>
                <a:cs typeface="Calibri"/>
              </a:rPr>
              <a:t>e</a:t>
            </a:r>
            <a:r>
              <a:rPr lang="en-US" sz="2200" spc="-225" dirty="0">
                <a:latin typeface="Calibri"/>
                <a:cs typeface="Calibri"/>
              </a:rPr>
              <a:t> </a:t>
            </a:r>
            <a:r>
              <a:rPr sz="2200" dirty="0">
                <a:latin typeface="Calibri"/>
                <a:cs typeface="Calibri"/>
              </a:rPr>
              <a:t>th</a:t>
            </a:r>
            <a:r>
              <a:rPr sz="2200" spc="-15" dirty="0">
                <a:latin typeface="Calibri"/>
                <a:cs typeface="Calibri"/>
              </a:rPr>
              <a:t>e</a:t>
            </a:r>
            <a:r>
              <a:rPr sz="2200" dirty="0">
                <a:latin typeface="Calibri"/>
                <a:cs typeface="Calibri"/>
              </a:rPr>
              <a:t>o</a:t>
            </a:r>
            <a:r>
              <a:rPr sz="2200" spc="-10" dirty="0">
                <a:latin typeface="Calibri"/>
                <a:cs typeface="Calibri"/>
              </a:rPr>
              <a:t>ry</a:t>
            </a:r>
            <a:r>
              <a:rPr sz="2200" dirty="0">
                <a:latin typeface="Calibri"/>
                <a:cs typeface="Calibri"/>
              </a:rPr>
              <a:t>.</a:t>
            </a:r>
            <a:r>
              <a:rPr lang="en-US" sz="2200" spc="-225" dirty="0">
                <a:latin typeface="Calibri"/>
                <a:cs typeface="Calibri"/>
              </a:rPr>
              <a:t> </a:t>
            </a:r>
            <a:r>
              <a:rPr sz="2200" dirty="0">
                <a:latin typeface="Calibri"/>
                <a:cs typeface="Calibri"/>
              </a:rPr>
              <a:t>This</a:t>
            </a:r>
            <a:r>
              <a:rPr lang="en-US" sz="2200" spc="-225" dirty="0">
                <a:latin typeface="Calibri"/>
                <a:cs typeface="Calibri"/>
              </a:rPr>
              <a:t> </a:t>
            </a:r>
            <a:r>
              <a:rPr sz="2200" dirty="0">
                <a:latin typeface="Calibri"/>
                <a:cs typeface="Calibri"/>
              </a:rPr>
              <a:t>is</a:t>
            </a:r>
            <a:r>
              <a:rPr sz="2200" spc="-155" dirty="0">
                <a:latin typeface="Calibri"/>
                <a:cs typeface="Calibri"/>
              </a:rPr>
              <a:t> </a:t>
            </a:r>
            <a:r>
              <a:rPr sz="2200" dirty="0">
                <a:latin typeface="Calibri"/>
                <a:cs typeface="Calibri"/>
              </a:rPr>
              <a:t>p</a:t>
            </a:r>
            <a:r>
              <a:rPr sz="2200" spc="-10" dirty="0">
                <a:latin typeface="Calibri"/>
                <a:cs typeface="Calibri"/>
              </a:rPr>
              <a:t>ar</a:t>
            </a:r>
            <a:r>
              <a:rPr lang="en-US" sz="2200" spc="120" dirty="0">
                <a:latin typeface="Calibri"/>
                <a:cs typeface="Calibri"/>
              </a:rPr>
              <a:t>ti</a:t>
            </a:r>
            <a:r>
              <a:rPr sz="2200" spc="-10" dirty="0">
                <a:latin typeface="Calibri"/>
                <a:cs typeface="Calibri"/>
              </a:rPr>
              <a:t>c</a:t>
            </a:r>
            <a:r>
              <a:rPr sz="2200" dirty="0">
                <a:latin typeface="Calibri"/>
                <a:cs typeface="Calibri"/>
              </a:rPr>
              <a:t>ul</a:t>
            </a:r>
            <a:r>
              <a:rPr sz="2200" spc="-10" dirty="0">
                <a:latin typeface="Calibri"/>
                <a:cs typeface="Calibri"/>
              </a:rPr>
              <a:t>ar</a:t>
            </a:r>
            <a:r>
              <a:rPr sz="2200" dirty="0">
                <a:latin typeface="Calibri"/>
                <a:cs typeface="Calibri"/>
              </a:rPr>
              <a:t>l</a:t>
            </a:r>
            <a:r>
              <a:rPr sz="2200" spc="-10" dirty="0">
                <a:latin typeface="Calibri"/>
                <a:cs typeface="Calibri"/>
              </a:rPr>
              <a:t>y</a:t>
            </a:r>
            <a:r>
              <a:rPr lang="en-US" sz="2200" spc="-225" dirty="0">
                <a:latin typeface="Calibri"/>
                <a:cs typeface="Calibri"/>
              </a:rPr>
              <a:t> </a:t>
            </a:r>
            <a:r>
              <a:rPr sz="2200" dirty="0">
                <a:latin typeface="Calibri"/>
                <a:cs typeface="Calibri"/>
              </a:rPr>
              <a:t>i</a:t>
            </a:r>
            <a:r>
              <a:rPr sz="2200" spc="-20" dirty="0">
                <a:latin typeface="Calibri"/>
                <a:cs typeface="Calibri"/>
              </a:rPr>
              <a:t>m</a:t>
            </a:r>
            <a:r>
              <a:rPr sz="2200" dirty="0">
                <a:latin typeface="Calibri"/>
                <a:cs typeface="Calibri"/>
              </a:rPr>
              <a:t>po</a:t>
            </a:r>
            <a:r>
              <a:rPr sz="2200" spc="-10" dirty="0">
                <a:latin typeface="Calibri"/>
                <a:cs typeface="Calibri"/>
              </a:rPr>
              <a:t>r</a:t>
            </a:r>
            <a:r>
              <a:rPr sz="2200" dirty="0">
                <a:latin typeface="Calibri"/>
                <a:cs typeface="Calibri"/>
              </a:rPr>
              <a:t>tan</a:t>
            </a:r>
            <a:r>
              <a:rPr sz="2200" spc="-120" dirty="0">
                <a:latin typeface="Calibri"/>
                <a:cs typeface="Calibri"/>
              </a:rPr>
              <a:t>t</a:t>
            </a:r>
            <a:r>
              <a:rPr lang="en-US" sz="2200" spc="-120" dirty="0">
                <a:latin typeface="Calibri"/>
                <a:cs typeface="Calibri"/>
              </a:rPr>
              <a:t> </a:t>
            </a:r>
            <a:r>
              <a:rPr sz="2200" dirty="0">
                <a:latin typeface="Calibri"/>
                <a:cs typeface="Calibri"/>
              </a:rPr>
              <a:t>fo</a:t>
            </a:r>
            <a:r>
              <a:rPr sz="2200" spc="-10" dirty="0">
                <a:latin typeface="Calibri"/>
                <a:cs typeface="Calibri"/>
              </a:rPr>
              <a:t>r</a:t>
            </a:r>
            <a:r>
              <a:rPr lang="en-US" sz="2200" spc="-225" dirty="0">
                <a:latin typeface="Calibri"/>
                <a:cs typeface="Calibri"/>
              </a:rPr>
              <a:t> </a:t>
            </a:r>
            <a:r>
              <a:rPr sz="2200" spc="-10" dirty="0">
                <a:latin typeface="Calibri"/>
                <a:cs typeface="Calibri"/>
              </a:rPr>
              <a:t>c</a:t>
            </a:r>
            <a:r>
              <a:rPr sz="2200" dirty="0">
                <a:latin typeface="Calibri"/>
                <a:cs typeface="Calibri"/>
              </a:rPr>
              <a:t>os</a:t>
            </a:r>
            <a:r>
              <a:rPr sz="2200" spc="-20" dirty="0">
                <a:latin typeface="Calibri"/>
                <a:cs typeface="Calibri"/>
              </a:rPr>
              <a:t>m</a:t>
            </a:r>
            <a:r>
              <a:rPr sz="2200" dirty="0">
                <a:latin typeface="Calibri"/>
                <a:cs typeface="Calibri"/>
              </a:rPr>
              <a:t>olo</a:t>
            </a:r>
            <a:r>
              <a:rPr sz="2200" spc="-15" dirty="0">
                <a:latin typeface="Calibri"/>
                <a:cs typeface="Calibri"/>
              </a:rPr>
              <a:t>g</a:t>
            </a:r>
            <a:r>
              <a:rPr sz="2200" dirty="0">
                <a:latin typeface="Calibri"/>
                <a:cs typeface="Calibri"/>
              </a:rPr>
              <a:t>i</a:t>
            </a:r>
            <a:r>
              <a:rPr sz="2200" spc="-10" dirty="0">
                <a:latin typeface="Calibri"/>
                <a:cs typeface="Calibri"/>
              </a:rPr>
              <a:t>c</a:t>
            </a:r>
            <a:r>
              <a:rPr sz="2200" dirty="0">
                <a:latin typeface="Calibri"/>
                <a:cs typeface="Calibri"/>
              </a:rPr>
              <a:t>al</a:t>
            </a:r>
            <a:r>
              <a:rPr lang="en-US" sz="2200" spc="-225" dirty="0">
                <a:latin typeface="Calibri"/>
                <a:cs typeface="Calibri"/>
              </a:rPr>
              <a:t> </a:t>
            </a:r>
            <a:r>
              <a:rPr sz="2200" spc="-20" dirty="0">
                <a:latin typeface="Calibri"/>
                <a:cs typeface="Calibri"/>
              </a:rPr>
              <a:t>m</a:t>
            </a:r>
            <a:r>
              <a:rPr sz="2200" dirty="0">
                <a:latin typeface="Calibri"/>
                <a:cs typeface="Calibri"/>
              </a:rPr>
              <a:t>od</a:t>
            </a:r>
            <a:r>
              <a:rPr sz="2200" spc="-15" dirty="0">
                <a:latin typeface="Calibri"/>
                <a:cs typeface="Calibri"/>
              </a:rPr>
              <a:t>e</a:t>
            </a:r>
            <a:r>
              <a:rPr sz="2200" dirty="0">
                <a:latin typeface="Calibri"/>
                <a:cs typeface="Calibri"/>
              </a:rPr>
              <a:t>ls</a:t>
            </a:r>
            <a:r>
              <a:rPr lang="en-US" sz="2200" spc="-225" dirty="0">
                <a:latin typeface="Calibri"/>
                <a:cs typeface="Calibri"/>
              </a:rPr>
              <a:t> </a:t>
            </a:r>
            <a:r>
              <a:rPr sz="2200" dirty="0">
                <a:latin typeface="Calibri"/>
                <a:cs typeface="Calibri"/>
              </a:rPr>
              <a:t>th</a:t>
            </a:r>
            <a:r>
              <a:rPr sz="2200" spc="-80" dirty="0">
                <a:latin typeface="Calibri"/>
                <a:cs typeface="Calibri"/>
              </a:rPr>
              <a:t>at</a:t>
            </a:r>
            <a:r>
              <a:rPr lang="en-US" sz="2200" spc="-80" dirty="0">
                <a:latin typeface="Calibri"/>
                <a:cs typeface="Calibri"/>
              </a:rPr>
              <a:t> </a:t>
            </a:r>
            <a:r>
              <a:rPr sz="2200" dirty="0">
                <a:latin typeface="Calibri"/>
                <a:cs typeface="Calibri"/>
              </a:rPr>
              <a:t>h</a:t>
            </a:r>
            <a:r>
              <a:rPr sz="2200" spc="-15" dirty="0">
                <a:latin typeface="Calibri"/>
                <a:cs typeface="Calibri"/>
              </a:rPr>
              <a:t>ave</a:t>
            </a:r>
            <a:r>
              <a:rPr lang="en-US" sz="2200" spc="-225" dirty="0">
                <a:latin typeface="Calibri"/>
                <a:cs typeface="Calibri"/>
              </a:rPr>
              <a:t> </a:t>
            </a:r>
            <a:r>
              <a:rPr sz="2200" dirty="0">
                <a:latin typeface="Calibri"/>
                <a:cs typeface="Calibri"/>
              </a:rPr>
              <a:t>no</a:t>
            </a:r>
            <a:r>
              <a:rPr lang="en-US" sz="2200" spc="-225" dirty="0">
                <a:latin typeface="Calibri"/>
                <a:cs typeface="Calibri"/>
              </a:rPr>
              <a:t> </a:t>
            </a:r>
            <a:r>
              <a:rPr sz="2200" spc="-15" dirty="0">
                <a:latin typeface="Calibri"/>
                <a:cs typeface="Calibri"/>
              </a:rPr>
              <a:t>e</a:t>
            </a:r>
            <a:r>
              <a:rPr sz="2200" dirty="0">
                <a:latin typeface="Calibri"/>
                <a:cs typeface="Calibri"/>
              </a:rPr>
              <a:t>xplan</a:t>
            </a:r>
            <a:r>
              <a:rPr sz="2200" spc="60" dirty="0">
                <a:latin typeface="Calibri"/>
                <a:cs typeface="Calibri"/>
              </a:rPr>
              <a:t>a</a:t>
            </a:r>
            <a:r>
              <a:rPr lang="en-US" sz="2200" spc="60" dirty="0">
                <a:latin typeface="Calibri"/>
                <a:cs typeface="Calibri"/>
              </a:rPr>
              <a:t>ti</a:t>
            </a:r>
            <a:r>
              <a:rPr sz="2200" dirty="0">
                <a:latin typeface="Calibri"/>
                <a:cs typeface="Calibri"/>
              </a:rPr>
              <a:t>on</a:t>
            </a:r>
            <a:r>
              <a:rPr lang="en-US" sz="2200" spc="-225" dirty="0">
                <a:latin typeface="Calibri"/>
                <a:cs typeface="Calibri"/>
              </a:rPr>
              <a:t> </a:t>
            </a:r>
            <a:r>
              <a:rPr sz="2200" dirty="0">
                <a:latin typeface="Calibri"/>
                <a:cs typeface="Calibri"/>
              </a:rPr>
              <a:t>fo</a:t>
            </a:r>
            <a:r>
              <a:rPr sz="2200" spc="-10" dirty="0">
                <a:latin typeface="Calibri"/>
                <a:cs typeface="Calibri"/>
              </a:rPr>
              <a:t>r</a:t>
            </a:r>
            <a:r>
              <a:rPr lang="en-US" sz="2200" spc="-225" dirty="0">
                <a:latin typeface="Calibri"/>
                <a:cs typeface="Calibri"/>
              </a:rPr>
              <a:t> </a:t>
            </a:r>
            <a:r>
              <a:rPr sz="2200" dirty="0">
                <a:latin typeface="Calibri"/>
                <a:cs typeface="Calibri"/>
              </a:rPr>
              <a:t>th</a:t>
            </a:r>
            <a:r>
              <a:rPr sz="2200" spc="-15" dirty="0">
                <a:latin typeface="Calibri"/>
                <a:cs typeface="Calibri"/>
              </a:rPr>
              <a:t>e</a:t>
            </a:r>
            <a:r>
              <a:rPr lang="en-US" sz="2200" spc="-225" dirty="0">
                <a:latin typeface="Calibri"/>
                <a:cs typeface="Calibri"/>
              </a:rPr>
              <a:t> </a:t>
            </a:r>
            <a:r>
              <a:rPr sz="2200" dirty="0">
                <a:latin typeface="Calibri"/>
                <a:cs typeface="Calibri"/>
              </a:rPr>
              <a:t>si</a:t>
            </a:r>
            <a:r>
              <a:rPr sz="2200" spc="-10" dirty="0">
                <a:latin typeface="Calibri"/>
                <a:cs typeface="Calibri"/>
              </a:rPr>
              <a:t>ze</a:t>
            </a:r>
            <a:r>
              <a:rPr lang="en-US" sz="2200" spc="-225" dirty="0">
                <a:latin typeface="Calibri"/>
                <a:cs typeface="Calibri"/>
              </a:rPr>
              <a:t> </a:t>
            </a:r>
            <a:r>
              <a:rPr sz="2200" dirty="0">
                <a:latin typeface="Calibri"/>
                <a:cs typeface="Calibri"/>
              </a:rPr>
              <a:t>of</a:t>
            </a:r>
            <a:r>
              <a:rPr lang="en-US" sz="2200" spc="-225" dirty="0">
                <a:latin typeface="Calibri"/>
                <a:cs typeface="Calibri"/>
              </a:rPr>
              <a:t> </a:t>
            </a:r>
            <a:r>
              <a:rPr sz="2200" spc="-155" dirty="0">
                <a:latin typeface="Calibri"/>
                <a:cs typeface="Calibri"/>
              </a:rPr>
              <a:t> </a:t>
            </a:r>
            <a:r>
              <a:rPr sz="2200" spc="-10" dirty="0">
                <a:latin typeface="Calibri"/>
                <a:cs typeface="Calibri"/>
              </a:rPr>
              <a:t>var</a:t>
            </a:r>
            <a:r>
              <a:rPr sz="2200" dirty="0">
                <a:latin typeface="Calibri"/>
                <a:cs typeface="Calibri"/>
              </a:rPr>
              <a:t>ious</a:t>
            </a:r>
            <a:r>
              <a:rPr lang="en-US" sz="2200" spc="-225" dirty="0">
                <a:latin typeface="Calibri"/>
                <a:cs typeface="Calibri"/>
              </a:rPr>
              <a:t> </a:t>
            </a:r>
            <a:r>
              <a:rPr sz="2200" spc="-10" dirty="0">
                <a:latin typeface="Calibri"/>
                <a:cs typeface="Calibri"/>
              </a:rPr>
              <a:t>c</a:t>
            </a:r>
            <a:r>
              <a:rPr sz="2200" dirty="0">
                <a:latin typeface="Calibri"/>
                <a:cs typeface="Calibri"/>
              </a:rPr>
              <a:t>onstants</a:t>
            </a:r>
            <a:r>
              <a:rPr lang="en-US" sz="2200" spc="-225" dirty="0">
                <a:latin typeface="Calibri"/>
                <a:cs typeface="Calibri"/>
              </a:rPr>
              <a:t> </a:t>
            </a:r>
          </a:p>
          <a:p>
            <a:pPr marL="12700" marR="38735">
              <a:lnSpc>
                <a:spcPct val="100000"/>
              </a:lnSpc>
            </a:pPr>
            <a:r>
              <a:rPr sz="2200" dirty="0">
                <a:latin typeface="Calibri"/>
                <a:cs typeface="Calibri"/>
              </a:rPr>
              <a:t>(</a:t>
            </a:r>
            <a:r>
              <a:rPr sz="2200" spc="-15" dirty="0">
                <a:latin typeface="Calibri"/>
                <a:cs typeface="Calibri"/>
              </a:rPr>
              <a:t>e</a:t>
            </a:r>
            <a:r>
              <a:rPr sz="2200" dirty="0">
                <a:latin typeface="Calibri"/>
                <a:cs typeface="Calibri"/>
              </a:rPr>
              <a:t>.</a:t>
            </a:r>
            <a:r>
              <a:rPr sz="2200" spc="-15" dirty="0">
                <a:latin typeface="Calibri"/>
                <a:cs typeface="Calibri"/>
              </a:rPr>
              <a:t>g</a:t>
            </a:r>
            <a:r>
              <a:rPr sz="2200" dirty="0">
                <a:latin typeface="Calibri"/>
                <a:cs typeface="Calibri"/>
              </a:rPr>
              <a:t>.</a:t>
            </a:r>
            <a:r>
              <a:rPr lang="en-US" sz="2200" spc="-225" dirty="0">
                <a:latin typeface="Calibri"/>
                <a:cs typeface="Calibri"/>
              </a:rPr>
              <a:t> </a:t>
            </a:r>
            <a:r>
              <a:rPr sz="2200" spc="-10" dirty="0">
                <a:latin typeface="Calibri"/>
                <a:cs typeface="Calibri"/>
              </a:rPr>
              <a:t>c</a:t>
            </a:r>
            <a:r>
              <a:rPr sz="2200" dirty="0">
                <a:latin typeface="Calibri"/>
                <a:cs typeface="Calibri"/>
              </a:rPr>
              <a:t>os</a:t>
            </a:r>
            <a:r>
              <a:rPr sz="2200" spc="-20" dirty="0">
                <a:latin typeface="Calibri"/>
                <a:cs typeface="Calibri"/>
              </a:rPr>
              <a:t>m</a:t>
            </a:r>
            <a:r>
              <a:rPr sz="2200" dirty="0">
                <a:latin typeface="Calibri"/>
                <a:cs typeface="Calibri"/>
              </a:rPr>
              <a:t>olo</a:t>
            </a:r>
            <a:r>
              <a:rPr sz="2200" spc="-15" dirty="0">
                <a:latin typeface="Calibri"/>
                <a:cs typeface="Calibri"/>
              </a:rPr>
              <a:t>g</a:t>
            </a:r>
            <a:r>
              <a:rPr sz="2200" dirty="0">
                <a:latin typeface="Calibri"/>
                <a:cs typeface="Calibri"/>
              </a:rPr>
              <a:t>i</a:t>
            </a:r>
            <a:r>
              <a:rPr sz="2200" spc="-10" dirty="0">
                <a:latin typeface="Calibri"/>
                <a:cs typeface="Calibri"/>
              </a:rPr>
              <a:t>c</a:t>
            </a:r>
            <a:r>
              <a:rPr sz="2200" dirty="0">
                <a:latin typeface="Calibri"/>
                <a:cs typeface="Calibri"/>
              </a:rPr>
              <a:t>al</a:t>
            </a:r>
            <a:r>
              <a:rPr lang="en-US" sz="2200" spc="-225" dirty="0">
                <a:latin typeface="Calibri"/>
                <a:cs typeface="Calibri"/>
              </a:rPr>
              <a:t> </a:t>
            </a:r>
            <a:r>
              <a:rPr sz="2200" spc="-10" dirty="0">
                <a:latin typeface="Calibri"/>
                <a:cs typeface="Calibri"/>
              </a:rPr>
              <a:t>c</a:t>
            </a:r>
            <a:r>
              <a:rPr sz="2200" dirty="0">
                <a:latin typeface="Calibri"/>
                <a:cs typeface="Calibri"/>
              </a:rPr>
              <a:t>onstan</a:t>
            </a:r>
            <a:r>
              <a:rPr sz="2200" spc="-10" dirty="0">
                <a:latin typeface="Calibri"/>
                <a:cs typeface="Calibri"/>
              </a:rPr>
              <a:t>t,</a:t>
            </a:r>
            <a:r>
              <a:rPr lang="en-US" sz="2200" spc="-225" dirty="0">
                <a:latin typeface="Calibri"/>
                <a:cs typeface="Calibri"/>
              </a:rPr>
              <a:t> </a:t>
            </a:r>
            <a:r>
              <a:rPr sz="2200" dirty="0">
                <a:latin typeface="Calibri"/>
                <a:cs typeface="Calibri"/>
              </a:rPr>
              <a:t>inﬂ</a:t>
            </a:r>
            <a:r>
              <a:rPr lang="en-US" sz="2200" dirty="0">
                <a:latin typeface="Calibri"/>
                <a:cs typeface="Calibri"/>
              </a:rPr>
              <a:t>a</a:t>
            </a:r>
            <a:r>
              <a:rPr lang="en-US" sz="2200" spc="60" dirty="0">
                <a:latin typeface="Calibri"/>
                <a:cs typeface="Calibri"/>
              </a:rPr>
              <a:t>ti</a:t>
            </a:r>
            <a:r>
              <a:rPr sz="2200" dirty="0">
                <a:latin typeface="Calibri"/>
                <a:cs typeface="Calibri"/>
              </a:rPr>
              <a:t>on</a:t>
            </a:r>
            <a:r>
              <a:rPr sz="2200" spc="-10" dirty="0">
                <a:latin typeface="Calibri"/>
                <a:cs typeface="Calibri"/>
              </a:rPr>
              <a:t>,</a:t>
            </a:r>
            <a:r>
              <a:rPr lang="en-US" sz="2200" spc="-225" dirty="0">
                <a:latin typeface="Calibri"/>
                <a:cs typeface="Calibri"/>
              </a:rPr>
              <a:t> </a:t>
            </a:r>
            <a:r>
              <a:rPr sz="2200" spc="-10" dirty="0">
                <a:latin typeface="Calibri"/>
                <a:cs typeface="Calibri"/>
              </a:rPr>
              <a:t>etc</a:t>
            </a:r>
            <a:r>
              <a:rPr sz="2200" dirty="0">
                <a:latin typeface="Calibri"/>
                <a:cs typeface="Calibri"/>
              </a:rPr>
              <a:t>.</a:t>
            </a:r>
            <a:r>
              <a:rPr sz="2200" spc="-5" dirty="0">
                <a:latin typeface="Calibri"/>
                <a:cs typeface="Calibri"/>
              </a:rPr>
              <a:t>)</a:t>
            </a:r>
            <a:endParaRPr sz="2200" dirty="0">
              <a:latin typeface="Calibri"/>
              <a:cs typeface="Calibri"/>
            </a:endParaRPr>
          </a:p>
          <a:p>
            <a:pPr marL="12700">
              <a:lnSpc>
                <a:spcPct val="100000"/>
              </a:lnSpc>
            </a:pPr>
            <a:endParaRPr sz="2200" dirty="0">
              <a:latin typeface="Calibri"/>
              <a:cs typeface="Calibri"/>
            </a:endParaRPr>
          </a:p>
          <a:p>
            <a:pPr marL="12700" marR="1130300">
              <a:lnSpc>
                <a:spcPct val="100000"/>
              </a:lnSpc>
            </a:pPr>
            <a:r>
              <a:rPr sz="2200" b="1" dirty="0">
                <a:solidFill>
                  <a:srgbClr val="FF0000"/>
                </a:solidFill>
                <a:latin typeface="Calibri"/>
                <a:cs typeface="Calibri"/>
              </a:rPr>
              <a:t>Hierarchy</a:t>
            </a:r>
            <a:r>
              <a:rPr lang="en-US" sz="2200" b="1" dirty="0">
                <a:solidFill>
                  <a:srgbClr val="FF0000"/>
                </a:solidFill>
                <a:latin typeface="Calibri"/>
                <a:cs typeface="Calibri"/>
              </a:rPr>
              <a:t> </a:t>
            </a:r>
            <a:r>
              <a:rPr sz="2200" b="1" dirty="0">
                <a:solidFill>
                  <a:srgbClr val="FF0000"/>
                </a:solidFill>
                <a:latin typeface="Calibri"/>
                <a:cs typeface="Calibri"/>
              </a:rPr>
              <a:t>problem</a:t>
            </a:r>
            <a:r>
              <a:rPr lang="en-US" sz="2200" b="1" dirty="0">
                <a:solidFill>
                  <a:srgbClr val="FF0000"/>
                </a:solidFill>
                <a:latin typeface="Calibri"/>
                <a:cs typeface="Calibri"/>
              </a:rPr>
              <a:t> </a:t>
            </a:r>
            <a:r>
              <a:rPr sz="2200" dirty="0">
                <a:latin typeface="Calibri"/>
                <a:cs typeface="Calibri"/>
              </a:rPr>
              <a:t>–</a:t>
            </a:r>
            <a:r>
              <a:rPr lang="en-US" sz="2200" dirty="0">
                <a:latin typeface="Calibri"/>
                <a:cs typeface="Calibri"/>
              </a:rPr>
              <a:t> </a:t>
            </a:r>
            <a:r>
              <a:rPr sz="2200" dirty="0">
                <a:latin typeface="Calibri"/>
                <a:cs typeface="Calibri"/>
              </a:rPr>
              <a:t>large</a:t>
            </a:r>
            <a:r>
              <a:rPr lang="en-US" sz="2200" dirty="0">
                <a:latin typeface="Calibri"/>
                <a:cs typeface="Calibri"/>
              </a:rPr>
              <a:t> </a:t>
            </a:r>
            <a:r>
              <a:rPr sz="2200" dirty="0">
                <a:latin typeface="Calibri"/>
                <a:cs typeface="Calibri"/>
              </a:rPr>
              <a:t>discrepancy</a:t>
            </a:r>
            <a:r>
              <a:rPr lang="en-US" sz="2200" dirty="0">
                <a:latin typeface="Calibri"/>
                <a:cs typeface="Calibri"/>
              </a:rPr>
              <a:t> </a:t>
            </a:r>
            <a:r>
              <a:rPr sz="2200" dirty="0">
                <a:latin typeface="Calibri"/>
                <a:cs typeface="Calibri"/>
              </a:rPr>
              <a:t>betwee</a:t>
            </a:r>
            <a:r>
              <a:rPr lang="en-US" sz="2200" dirty="0">
                <a:latin typeface="Calibri"/>
                <a:cs typeface="Calibri"/>
              </a:rPr>
              <a:t>n, </a:t>
            </a:r>
            <a:r>
              <a:rPr sz="2200" dirty="0">
                <a:latin typeface="Calibri"/>
                <a:cs typeface="Calibri"/>
              </a:rPr>
              <a:t>e.g.,</a:t>
            </a:r>
            <a:r>
              <a:rPr lang="en-US" sz="2200" dirty="0">
                <a:latin typeface="Calibri"/>
                <a:cs typeface="Calibri"/>
              </a:rPr>
              <a:t> </a:t>
            </a:r>
            <a:r>
              <a:rPr sz="2200" dirty="0">
                <a:latin typeface="Calibri"/>
                <a:cs typeface="Calibri"/>
              </a:rPr>
              <a:t>weak</a:t>
            </a:r>
            <a:r>
              <a:rPr lang="en-US" sz="2200" dirty="0">
                <a:latin typeface="Calibri"/>
                <a:cs typeface="Calibri"/>
              </a:rPr>
              <a:t> </a:t>
            </a:r>
            <a:r>
              <a:rPr sz="2200" dirty="0">
                <a:latin typeface="Calibri"/>
                <a:cs typeface="Calibri"/>
              </a:rPr>
              <a:t>force</a:t>
            </a:r>
            <a:r>
              <a:rPr lang="en-US" sz="2200" dirty="0">
                <a:latin typeface="Calibri"/>
                <a:cs typeface="Calibri"/>
              </a:rPr>
              <a:t> </a:t>
            </a:r>
            <a:r>
              <a:rPr sz="2200" dirty="0">
                <a:latin typeface="Calibri"/>
                <a:cs typeface="Calibri"/>
              </a:rPr>
              <a:t>and</a:t>
            </a:r>
            <a:r>
              <a:rPr lang="en-US" sz="2200" dirty="0">
                <a:latin typeface="Calibri"/>
                <a:cs typeface="Calibri"/>
              </a:rPr>
              <a:t> </a:t>
            </a:r>
            <a:r>
              <a:rPr sz="2200" dirty="0">
                <a:latin typeface="Calibri"/>
                <a:cs typeface="Calibri"/>
              </a:rPr>
              <a:t>gravity. Weak</a:t>
            </a:r>
            <a:r>
              <a:rPr lang="en-US" sz="2200" dirty="0">
                <a:latin typeface="Calibri"/>
                <a:cs typeface="Calibri"/>
              </a:rPr>
              <a:t> </a:t>
            </a:r>
            <a:r>
              <a:rPr sz="2200" dirty="0">
                <a:latin typeface="Calibri"/>
                <a:cs typeface="Calibri"/>
              </a:rPr>
              <a:t>force</a:t>
            </a:r>
            <a:r>
              <a:rPr lang="en-US" sz="2200" dirty="0">
                <a:latin typeface="Calibri"/>
                <a:cs typeface="Calibri"/>
              </a:rPr>
              <a:t> </a:t>
            </a:r>
            <a:r>
              <a:rPr sz="2200" dirty="0">
                <a:latin typeface="Calibri"/>
                <a:cs typeface="Calibri"/>
              </a:rPr>
              <a:t>is</a:t>
            </a:r>
            <a:r>
              <a:rPr lang="en-US" sz="2200" dirty="0">
                <a:latin typeface="Calibri"/>
                <a:cs typeface="Calibri"/>
              </a:rPr>
              <a:t> </a:t>
            </a:r>
            <a:r>
              <a:rPr sz="2200" dirty="0">
                <a:latin typeface="Calibri"/>
                <a:cs typeface="Calibri"/>
              </a:rPr>
              <a:t>10</a:t>
            </a:r>
            <a:r>
              <a:rPr sz="2175" baseline="24904" dirty="0">
                <a:latin typeface="Calibri"/>
                <a:cs typeface="Calibri"/>
              </a:rPr>
              <a:t>32</a:t>
            </a:r>
            <a:r>
              <a:rPr lang="en-US" sz="2200" dirty="0">
                <a:latin typeface="Calibri"/>
                <a:cs typeface="Calibri"/>
              </a:rPr>
              <a:t> ti</a:t>
            </a:r>
            <a:r>
              <a:rPr sz="2200" dirty="0">
                <a:latin typeface="Calibri"/>
                <a:cs typeface="Calibri"/>
              </a:rPr>
              <a:t>mes</a:t>
            </a:r>
            <a:r>
              <a:rPr lang="en-US" sz="2200" dirty="0">
                <a:latin typeface="Calibri"/>
                <a:cs typeface="Calibri"/>
              </a:rPr>
              <a:t> </a:t>
            </a:r>
            <a:r>
              <a:rPr sz="2200" dirty="0">
                <a:latin typeface="Calibri"/>
                <a:cs typeface="Calibri"/>
              </a:rPr>
              <a:t>stronger</a:t>
            </a:r>
            <a:r>
              <a:rPr lang="en-US" sz="2200" dirty="0">
                <a:latin typeface="Calibri"/>
                <a:cs typeface="Calibri"/>
              </a:rPr>
              <a:t> </a:t>
            </a:r>
            <a:r>
              <a:rPr sz="2200" dirty="0">
                <a:latin typeface="Calibri"/>
                <a:cs typeface="Calibri"/>
              </a:rPr>
              <a:t>than</a:t>
            </a:r>
            <a:r>
              <a:rPr lang="en-US" sz="2200" dirty="0">
                <a:latin typeface="Calibri"/>
                <a:cs typeface="Calibri"/>
              </a:rPr>
              <a:t> </a:t>
            </a:r>
            <a:r>
              <a:rPr sz="2200" dirty="0">
                <a:latin typeface="Calibri"/>
                <a:cs typeface="Calibri"/>
              </a:rPr>
              <a:t>gravity.</a:t>
            </a:r>
          </a:p>
          <a:p>
            <a:pPr marL="12700" marR="5080">
              <a:lnSpc>
                <a:spcPct val="100000"/>
              </a:lnSpc>
            </a:pPr>
            <a:r>
              <a:rPr sz="2200" dirty="0">
                <a:latin typeface="Calibri"/>
                <a:cs typeface="Calibri"/>
              </a:rPr>
              <a:t>In</a:t>
            </a:r>
            <a:r>
              <a:rPr lang="en-US" sz="2200" dirty="0">
                <a:latin typeface="Calibri"/>
                <a:cs typeface="Calibri"/>
              </a:rPr>
              <a:t> </a:t>
            </a:r>
            <a:r>
              <a:rPr sz="2200" dirty="0">
                <a:latin typeface="Calibri"/>
                <a:cs typeface="Calibri"/>
              </a:rPr>
              <a:t>general,</a:t>
            </a:r>
            <a:r>
              <a:rPr lang="en-US" sz="2200" dirty="0">
                <a:latin typeface="Calibri"/>
                <a:cs typeface="Calibri"/>
              </a:rPr>
              <a:t> </a:t>
            </a:r>
            <a:r>
              <a:rPr sz="2200" dirty="0">
                <a:latin typeface="Calibri"/>
                <a:cs typeface="Calibri"/>
              </a:rPr>
              <a:t>this</a:t>
            </a:r>
            <a:r>
              <a:rPr lang="en-US" sz="2200" dirty="0">
                <a:latin typeface="Calibri"/>
                <a:cs typeface="Calibri"/>
              </a:rPr>
              <a:t> </a:t>
            </a:r>
            <a:r>
              <a:rPr sz="2200" dirty="0">
                <a:latin typeface="Calibri"/>
                <a:cs typeface="Calibri"/>
              </a:rPr>
              <a:t>problem</a:t>
            </a:r>
            <a:r>
              <a:rPr lang="en-US" sz="2200" dirty="0">
                <a:latin typeface="Calibri"/>
                <a:cs typeface="Calibri"/>
              </a:rPr>
              <a:t> </a:t>
            </a:r>
            <a:r>
              <a:rPr sz="2200" dirty="0">
                <a:latin typeface="Calibri"/>
                <a:cs typeface="Calibri"/>
              </a:rPr>
              <a:t>occurs</a:t>
            </a:r>
            <a:r>
              <a:rPr lang="en-US" sz="2200" dirty="0">
                <a:latin typeface="Calibri"/>
                <a:cs typeface="Calibri"/>
              </a:rPr>
              <a:t> </a:t>
            </a:r>
            <a:r>
              <a:rPr sz="2200" dirty="0">
                <a:latin typeface="Calibri"/>
                <a:cs typeface="Calibri"/>
              </a:rPr>
              <a:t>when</a:t>
            </a:r>
            <a:r>
              <a:rPr lang="en-US" sz="2200" dirty="0">
                <a:latin typeface="Calibri"/>
                <a:cs typeface="Calibri"/>
              </a:rPr>
              <a:t> </a:t>
            </a:r>
            <a:r>
              <a:rPr sz="2200" dirty="0">
                <a:latin typeface="Calibri"/>
                <a:cs typeface="Calibri"/>
              </a:rPr>
              <a:t>fundamental</a:t>
            </a:r>
            <a:r>
              <a:rPr lang="en-US" sz="2200" dirty="0">
                <a:latin typeface="Calibri"/>
                <a:cs typeface="Calibri"/>
              </a:rPr>
              <a:t> </a:t>
            </a:r>
            <a:r>
              <a:rPr sz="2200" dirty="0">
                <a:latin typeface="Calibri"/>
                <a:cs typeface="Calibri"/>
              </a:rPr>
              <a:t>value</a:t>
            </a:r>
            <a:r>
              <a:rPr lang="en-US" sz="2200" dirty="0">
                <a:latin typeface="Calibri"/>
                <a:cs typeface="Calibri"/>
              </a:rPr>
              <a:t> </a:t>
            </a:r>
            <a:r>
              <a:rPr sz="2200" dirty="0">
                <a:latin typeface="Calibri"/>
                <a:cs typeface="Calibri"/>
              </a:rPr>
              <a:t>of</a:t>
            </a:r>
            <a:r>
              <a:rPr lang="en-US" sz="2200" dirty="0">
                <a:latin typeface="Calibri"/>
                <a:cs typeface="Calibri"/>
              </a:rPr>
              <a:t> </a:t>
            </a:r>
            <a:r>
              <a:rPr sz="2200" dirty="0">
                <a:latin typeface="Calibri"/>
                <a:cs typeface="Calibri"/>
              </a:rPr>
              <a:t>a</a:t>
            </a:r>
            <a:r>
              <a:rPr lang="en-US" sz="2200" dirty="0">
                <a:latin typeface="Calibri"/>
                <a:cs typeface="Calibri"/>
              </a:rPr>
              <a:t> </a:t>
            </a:r>
            <a:r>
              <a:rPr sz="2200" dirty="0">
                <a:latin typeface="Calibri"/>
                <a:cs typeface="Calibri"/>
              </a:rPr>
              <a:t>parameter</a:t>
            </a:r>
            <a:r>
              <a:rPr lang="en-US" sz="2200" dirty="0">
                <a:latin typeface="Calibri"/>
                <a:cs typeface="Calibri"/>
              </a:rPr>
              <a:t> </a:t>
            </a:r>
            <a:r>
              <a:rPr sz="2200" dirty="0">
                <a:latin typeface="Calibri"/>
                <a:cs typeface="Calibri"/>
              </a:rPr>
              <a:t>used</a:t>
            </a:r>
            <a:r>
              <a:rPr lang="en-US" sz="2200" dirty="0">
                <a:latin typeface="Calibri"/>
                <a:cs typeface="Calibri"/>
              </a:rPr>
              <a:t> </a:t>
            </a:r>
            <a:r>
              <a:rPr sz="2200" dirty="0">
                <a:latin typeface="Calibri"/>
                <a:cs typeface="Calibri"/>
              </a:rPr>
              <a:t>in Lagrangian</a:t>
            </a:r>
            <a:r>
              <a:rPr lang="en-US" sz="2200" dirty="0">
                <a:latin typeface="Calibri"/>
                <a:cs typeface="Calibri"/>
              </a:rPr>
              <a:t> </a:t>
            </a:r>
            <a:r>
              <a:rPr sz="2200" dirty="0">
                <a:latin typeface="Calibri"/>
                <a:cs typeface="Calibri"/>
              </a:rPr>
              <a:t>is</a:t>
            </a:r>
            <a:r>
              <a:rPr lang="en-US" sz="2200" dirty="0">
                <a:latin typeface="Calibri"/>
                <a:cs typeface="Calibri"/>
              </a:rPr>
              <a:t> </a:t>
            </a:r>
            <a:r>
              <a:rPr sz="2200" dirty="0">
                <a:latin typeface="Calibri"/>
                <a:cs typeface="Calibri"/>
              </a:rPr>
              <a:t>diﬀerent</a:t>
            </a:r>
            <a:r>
              <a:rPr lang="en-US" sz="2200" dirty="0">
                <a:latin typeface="Calibri"/>
                <a:cs typeface="Calibri"/>
              </a:rPr>
              <a:t> </a:t>
            </a:r>
            <a:r>
              <a:rPr sz="2200" dirty="0">
                <a:latin typeface="Calibri"/>
                <a:cs typeface="Calibri"/>
              </a:rPr>
              <a:t>from</a:t>
            </a:r>
            <a:r>
              <a:rPr lang="en-US" sz="2200" dirty="0">
                <a:latin typeface="Calibri"/>
                <a:cs typeface="Calibri"/>
              </a:rPr>
              <a:t> </a:t>
            </a:r>
            <a:r>
              <a:rPr sz="2200" dirty="0">
                <a:latin typeface="Calibri"/>
                <a:cs typeface="Calibri"/>
              </a:rPr>
              <a:t>its</a:t>
            </a:r>
            <a:r>
              <a:rPr lang="en-US" sz="2200" dirty="0">
                <a:latin typeface="Calibri"/>
                <a:cs typeface="Calibri"/>
              </a:rPr>
              <a:t> </a:t>
            </a:r>
            <a:r>
              <a:rPr sz="2200" dirty="0">
                <a:latin typeface="Calibri"/>
                <a:cs typeface="Calibri"/>
              </a:rPr>
              <a:t>eﬀec</a:t>
            </a:r>
            <a:r>
              <a:rPr lang="en-US" sz="2200" dirty="0">
                <a:latin typeface="Calibri"/>
                <a:cs typeface="Calibri"/>
              </a:rPr>
              <a:t>ti</a:t>
            </a:r>
            <a:r>
              <a:rPr sz="2200" dirty="0">
                <a:latin typeface="Calibri"/>
                <a:cs typeface="Calibri"/>
              </a:rPr>
              <a:t>ve</a:t>
            </a:r>
            <a:r>
              <a:rPr lang="en-US" sz="2200" dirty="0">
                <a:latin typeface="Calibri"/>
                <a:cs typeface="Calibri"/>
              </a:rPr>
              <a:t> </a:t>
            </a:r>
            <a:r>
              <a:rPr sz="2200" dirty="0">
                <a:latin typeface="Calibri"/>
                <a:cs typeface="Calibri"/>
              </a:rPr>
              <a:t>value</a:t>
            </a:r>
            <a:r>
              <a:rPr lang="en-US" sz="2200" dirty="0">
                <a:latin typeface="Calibri"/>
                <a:cs typeface="Calibri"/>
              </a:rPr>
              <a:t> </a:t>
            </a:r>
            <a:r>
              <a:rPr sz="2200" dirty="0">
                <a:latin typeface="Calibri"/>
                <a:cs typeface="Calibri"/>
              </a:rPr>
              <a:t>measured</a:t>
            </a:r>
            <a:r>
              <a:rPr lang="en-US" sz="2200" dirty="0">
                <a:latin typeface="Calibri"/>
                <a:cs typeface="Calibri"/>
              </a:rPr>
              <a:t> </a:t>
            </a:r>
            <a:r>
              <a:rPr sz="2200" dirty="0">
                <a:latin typeface="Calibri"/>
                <a:cs typeface="Calibri"/>
              </a:rPr>
              <a:t>in</a:t>
            </a:r>
            <a:r>
              <a:rPr lang="en-US" sz="2200" dirty="0">
                <a:latin typeface="Calibri"/>
                <a:cs typeface="Calibri"/>
              </a:rPr>
              <a:t> </a:t>
            </a:r>
            <a:r>
              <a:rPr sz="2200" dirty="0">
                <a:latin typeface="Calibri"/>
                <a:cs typeface="Calibri"/>
              </a:rPr>
              <a:t>experiment.</a:t>
            </a:r>
            <a:r>
              <a:rPr lang="en-US" sz="2200" dirty="0">
                <a:latin typeface="Calibri"/>
                <a:cs typeface="Calibri"/>
              </a:rPr>
              <a:t> </a:t>
            </a:r>
            <a:r>
              <a:rPr sz="2200" dirty="0">
                <a:latin typeface="Calibri"/>
                <a:cs typeface="Calibri"/>
              </a:rPr>
              <a:t>The</a:t>
            </a:r>
            <a:r>
              <a:rPr lang="en-US" sz="2200" dirty="0">
                <a:latin typeface="Calibri"/>
                <a:cs typeface="Calibri"/>
              </a:rPr>
              <a:t> </a:t>
            </a:r>
            <a:r>
              <a:rPr sz="2200" dirty="0">
                <a:latin typeface="Calibri"/>
                <a:cs typeface="Calibri"/>
              </a:rPr>
              <a:t>measured,</a:t>
            </a:r>
            <a:r>
              <a:rPr lang="en-US" sz="2200" dirty="0">
                <a:latin typeface="Calibri"/>
                <a:cs typeface="Calibri"/>
              </a:rPr>
              <a:t> </a:t>
            </a:r>
            <a:r>
              <a:rPr sz="2200" dirty="0">
                <a:latin typeface="Calibri"/>
                <a:cs typeface="Calibri"/>
              </a:rPr>
              <a:t> fundamental</a:t>
            </a:r>
            <a:r>
              <a:rPr lang="en-US" sz="2200" dirty="0">
                <a:latin typeface="Calibri"/>
                <a:cs typeface="Calibri"/>
              </a:rPr>
              <a:t> </a:t>
            </a:r>
            <a:r>
              <a:rPr sz="2200" dirty="0">
                <a:latin typeface="Calibri"/>
                <a:cs typeface="Calibri"/>
              </a:rPr>
              <a:t>value</a:t>
            </a:r>
            <a:r>
              <a:rPr lang="en-US" sz="2200" dirty="0">
                <a:latin typeface="Calibri"/>
                <a:cs typeface="Calibri"/>
              </a:rPr>
              <a:t> </a:t>
            </a:r>
            <a:r>
              <a:rPr sz="2200" dirty="0">
                <a:latin typeface="Calibri"/>
                <a:cs typeface="Calibri"/>
              </a:rPr>
              <a:t>is</a:t>
            </a:r>
            <a:r>
              <a:rPr lang="en-US" sz="2200" dirty="0">
                <a:latin typeface="Calibri"/>
                <a:cs typeface="Calibri"/>
              </a:rPr>
              <a:t> </a:t>
            </a:r>
            <a:r>
              <a:rPr sz="2200" dirty="0">
                <a:latin typeface="Calibri"/>
                <a:cs typeface="Calibri"/>
              </a:rPr>
              <a:t>changed</a:t>
            </a:r>
            <a:r>
              <a:rPr lang="en-US" sz="2200" dirty="0">
                <a:latin typeface="Calibri"/>
                <a:cs typeface="Calibri"/>
              </a:rPr>
              <a:t> </a:t>
            </a:r>
            <a:r>
              <a:rPr sz="2200" dirty="0">
                <a:latin typeface="Calibri"/>
                <a:cs typeface="Calibri"/>
              </a:rPr>
              <a:t>by</a:t>
            </a:r>
            <a:r>
              <a:rPr lang="en-US" sz="2200" dirty="0">
                <a:latin typeface="Calibri"/>
                <a:cs typeface="Calibri"/>
              </a:rPr>
              <a:t> </a:t>
            </a:r>
            <a:r>
              <a:rPr sz="2200" dirty="0">
                <a:latin typeface="Calibri"/>
                <a:cs typeface="Calibri"/>
              </a:rPr>
              <a:t>renormaliza</a:t>
            </a:r>
            <a:r>
              <a:rPr lang="en-US" sz="2200" dirty="0">
                <a:latin typeface="Calibri"/>
                <a:cs typeface="Calibri"/>
              </a:rPr>
              <a:t>ti</a:t>
            </a:r>
            <a:r>
              <a:rPr sz="2200" dirty="0">
                <a:latin typeface="Calibri"/>
                <a:cs typeface="Calibri"/>
              </a:rPr>
              <a:t>on</a:t>
            </a:r>
            <a:r>
              <a:rPr lang="en-US" sz="2200" dirty="0">
                <a:latin typeface="Calibri"/>
                <a:cs typeface="Calibri"/>
              </a:rPr>
              <a:t> </a:t>
            </a:r>
            <a:r>
              <a:rPr sz="2200" dirty="0">
                <a:latin typeface="Calibri"/>
                <a:cs typeface="Calibri"/>
              </a:rPr>
              <a:t>that</a:t>
            </a:r>
            <a:r>
              <a:rPr lang="en-US" sz="2200" dirty="0">
                <a:latin typeface="Calibri"/>
                <a:cs typeface="Calibri"/>
              </a:rPr>
              <a:t> </a:t>
            </a:r>
            <a:r>
              <a:rPr sz="2200" dirty="0">
                <a:latin typeface="Calibri"/>
                <a:cs typeface="Calibri"/>
              </a:rPr>
              <a:t>includes</a:t>
            </a:r>
            <a:r>
              <a:rPr lang="en-US" sz="2200" dirty="0">
                <a:latin typeface="Calibri"/>
                <a:cs typeface="Calibri"/>
              </a:rPr>
              <a:t> </a:t>
            </a:r>
            <a:r>
              <a:rPr sz="2200" dirty="0">
                <a:latin typeface="Calibri"/>
                <a:cs typeface="Calibri"/>
              </a:rPr>
              <a:t>quantum</a:t>
            </a:r>
            <a:r>
              <a:rPr lang="en-US" sz="2200" dirty="0">
                <a:latin typeface="Calibri"/>
                <a:cs typeface="Calibri"/>
              </a:rPr>
              <a:t> </a:t>
            </a:r>
            <a:r>
              <a:rPr sz="2200" dirty="0">
                <a:latin typeface="Calibri"/>
                <a:cs typeface="Calibri"/>
              </a:rPr>
              <a:t>correc</a:t>
            </a:r>
            <a:r>
              <a:rPr lang="en-US" sz="2200" dirty="0">
                <a:latin typeface="Calibri"/>
                <a:cs typeface="Calibri"/>
              </a:rPr>
              <a:t>ti</a:t>
            </a:r>
            <a:r>
              <a:rPr sz="2200" dirty="0">
                <a:latin typeface="Calibri"/>
                <a:cs typeface="Calibri"/>
              </a:rPr>
              <a:t>ons.</a:t>
            </a:r>
          </a:p>
          <a:p>
            <a:pPr marL="12700">
              <a:lnSpc>
                <a:spcPct val="100000"/>
              </a:lnSpc>
            </a:pPr>
            <a:endParaRPr sz="2200" dirty="0">
              <a:latin typeface="Calibri"/>
              <a:cs typeface="Calibri"/>
            </a:endParaRPr>
          </a:p>
          <a:p>
            <a:pPr marL="12700" marR="68580">
              <a:lnSpc>
                <a:spcPct val="100000"/>
              </a:lnSpc>
            </a:pPr>
            <a:r>
              <a:rPr sz="2200" dirty="0">
                <a:latin typeface="Calibri"/>
                <a:cs typeface="Calibri"/>
              </a:rPr>
              <a:t>In</a:t>
            </a:r>
            <a:r>
              <a:rPr lang="en-US" sz="2200" dirty="0">
                <a:latin typeface="Calibri"/>
                <a:cs typeface="Calibri"/>
              </a:rPr>
              <a:t> </a:t>
            </a:r>
            <a:r>
              <a:rPr sz="2200" dirty="0">
                <a:latin typeface="Calibri"/>
                <a:cs typeface="Calibri"/>
              </a:rPr>
              <a:t>theore</a:t>
            </a:r>
            <a:r>
              <a:rPr lang="en-US" sz="2200" dirty="0">
                <a:latin typeface="Calibri"/>
                <a:cs typeface="Calibri"/>
              </a:rPr>
              <a:t>ti</a:t>
            </a:r>
            <a:r>
              <a:rPr sz="2200" dirty="0">
                <a:latin typeface="Calibri"/>
                <a:cs typeface="Calibri"/>
              </a:rPr>
              <a:t>cal</a:t>
            </a:r>
            <a:r>
              <a:rPr lang="en-US" sz="2200" dirty="0">
                <a:latin typeface="Calibri"/>
                <a:cs typeface="Calibri"/>
              </a:rPr>
              <a:t> </a:t>
            </a:r>
            <a:r>
              <a:rPr sz="2200" dirty="0">
                <a:latin typeface="Calibri"/>
                <a:cs typeface="Calibri"/>
              </a:rPr>
              <a:t>approach</a:t>
            </a:r>
            <a:r>
              <a:rPr lang="en-US" sz="2200" dirty="0">
                <a:latin typeface="Calibri"/>
                <a:cs typeface="Calibri"/>
              </a:rPr>
              <a:t> </a:t>
            </a:r>
            <a:r>
              <a:rPr sz="2200" dirty="0">
                <a:latin typeface="Calibri"/>
                <a:cs typeface="Calibri"/>
              </a:rPr>
              <a:t>–</a:t>
            </a:r>
            <a:r>
              <a:rPr lang="en-US" sz="2200" dirty="0">
                <a:latin typeface="Calibri"/>
                <a:cs typeface="Calibri"/>
              </a:rPr>
              <a:t> </a:t>
            </a:r>
            <a:r>
              <a:rPr sz="2200" dirty="0">
                <a:latin typeface="Calibri"/>
                <a:cs typeface="Calibri"/>
              </a:rPr>
              <a:t>the</a:t>
            </a:r>
            <a:r>
              <a:rPr lang="en-US" sz="2200" dirty="0">
                <a:latin typeface="Calibri"/>
                <a:cs typeface="Calibri"/>
              </a:rPr>
              <a:t> </a:t>
            </a:r>
            <a:r>
              <a:rPr sz="2200" dirty="0">
                <a:latin typeface="Calibri"/>
                <a:cs typeface="Calibri"/>
              </a:rPr>
              <a:t>quantum</a:t>
            </a:r>
            <a:r>
              <a:rPr lang="en-US" sz="2200" dirty="0">
                <a:latin typeface="Calibri"/>
                <a:cs typeface="Calibri"/>
              </a:rPr>
              <a:t> </a:t>
            </a:r>
            <a:r>
              <a:rPr sz="2200" dirty="0">
                <a:latin typeface="Calibri"/>
                <a:cs typeface="Calibri"/>
              </a:rPr>
              <a:t>correc</a:t>
            </a:r>
            <a:r>
              <a:rPr lang="en-US" sz="2200" dirty="0">
                <a:latin typeface="Calibri"/>
                <a:cs typeface="Calibri"/>
              </a:rPr>
              <a:t>ti</a:t>
            </a:r>
            <a:r>
              <a:rPr sz="2200" dirty="0">
                <a:latin typeface="Calibri"/>
                <a:cs typeface="Calibri"/>
              </a:rPr>
              <a:t>ons</a:t>
            </a:r>
            <a:r>
              <a:rPr lang="en-US" sz="2200" dirty="0">
                <a:latin typeface="Calibri"/>
                <a:cs typeface="Calibri"/>
              </a:rPr>
              <a:t> </a:t>
            </a:r>
            <a:r>
              <a:rPr sz="2200" dirty="0">
                <a:latin typeface="Calibri"/>
                <a:cs typeface="Calibri"/>
              </a:rPr>
              <a:t>are</a:t>
            </a:r>
            <a:r>
              <a:rPr lang="en-US" sz="2200" dirty="0">
                <a:latin typeface="Calibri"/>
                <a:cs typeface="Calibri"/>
              </a:rPr>
              <a:t> </a:t>
            </a:r>
            <a:r>
              <a:rPr sz="2200" dirty="0">
                <a:latin typeface="Calibri"/>
                <a:cs typeface="Calibri"/>
              </a:rPr>
              <a:t>usually</a:t>
            </a:r>
            <a:r>
              <a:rPr lang="en-US" sz="2200" dirty="0">
                <a:latin typeface="Calibri"/>
                <a:cs typeface="Calibri"/>
              </a:rPr>
              <a:t> </a:t>
            </a:r>
            <a:r>
              <a:rPr sz="2200" dirty="0">
                <a:latin typeface="Calibri"/>
                <a:cs typeface="Calibri"/>
              </a:rPr>
              <a:t>power</a:t>
            </a:r>
            <a:r>
              <a:rPr lang="en-US" sz="2200" dirty="0">
                <a:latin typeface="Calibri"/>
                <a:cs typeface="Calibri"/>
              </a:rPr>
              <a:t>-</a:t>
            </a:r>
            <a:r>
              <a:rPr sz="2200" dirty="0">
                <a:latin typeface="Calibri"/>
                <a:cs typeface="Calibri"/>
              </a:rPr>
              <a:t>law</a:t>
            </a:r>
            <a:r>
              <a:rPr lang="en-US" sz="2200" dirty="0">
                <a:latin typeface="Calibri"/>
                <a:cs typeface="Calibri"/>
              </a:rPr>
              <a:t> </a:t>
            </a:r>
            <a:r>
              <a:rPr sz="2200" dirty="0">
                <a:latin typeface="Calibri"/>
                <a:cs typeface="Calibri"/>
              </a:rPr>
              <a:t>divergent indi</a:t>
            </a:r>
            <a:r>
              <a:rPr sz="2200" spc="-10" dirty="0">
                <a:latin typeface="Calibri"/>
                <a:cs typeface="Calibri"/>
              </a:rPr>
              <a:t>c</a:t>
            </a:r>
            <a:r>
              <a:rPr sz="2200" spc="60" dirty="0">
                <a:latin typeface="Calibri"/>
                <a:cs typeface="Calibri"/>
              </a:rPr>
              <a:t>a</a:t>
            </a:r>
            <a:r>
              <a:rPr lang="en-US" sz="2200" spc="60" dirty="0">
                <a:latin typeface="Calibri"/>
                <a:cs typeface="Calibri"/>
              </a:rPr>
              <a:t>ti</a:t>
            </a:r>
            <a:r>
              <a:rPr sz="2200" dirty="0">
                <a:latin typeface="Calibri"/>
                <a:cs typeface="Calibri"/>
              </a:rPr>
              <a:t>n</a:t>
            </a:r>
            <a:r>
              <a:rPr sz="2200" spc="-15" dirty="0">
                <a:latin typeface="Calibri"/>
                <a:cs typeface="Calibri"/>
              </a:rPr>
              <a:t>g</a:t>
            </a:r>
            <a:r>
              <a:rPr lang="en-US" sz="2200" spc="-225" dirty="0">
                <a:latin typeface="Calibri"/>
                <a:cs typeface="Calibri"/>
              </a:rPr>
              <a:t> </a:t>
            </a:r>
            <a:r>
              <a:rPr sz="2200" dirty="0">
                <a:latin typeface="Calibri"/>
                <a:cs typeface="Calibri"/>
              </a:rPr>
              <a:t>th</a:t>
            </a:r>
            <a:r>
              <a:rPr sz="2200" spc="-80" dirty="0">
                <a:latin typeface="Calibri"/>
                <a:cs typeface="Calibri"/>
              </a:rPr>
              <a:t>at</a:t>
            </a:r>
            <a:r>
              <a:rPr lang="en-US" sz="2200" spc="-80" dirty="0">
                <a:latin typeface="Calibri"/>
                <a:cs typeface="Calibri"/>
              </a:rPr>
              <a:t> </a:t>
            </a:r>
            <a:r>
              <a:rPr sz="2200" dirty="0">
                <a:latin typeface="Calibri"/>
                <a:cs typeface="Calibri"/>
              </a:rPr>
              <a:t>th</a:t>
            </a:r>
            <a:r>
              <a:rPr sz="2200" spc="-15" dirty="0">
                <a:latin typeface="Calibri"/>
                <a:cs typeface="Calibri"/>
              </a:rPr>
              <a:t>e</a:t>
            </a:r>
            <a:r>
              <a:rPr lang="en-US" sz="2200" spc="-225" dirty="0">
                <a:latin typeface="Calibri"/>
                <a:cs typeface="Calibri"/>
              </a:rPr>
              <a:t> </a:t>
            </a:r>
            <a:r>
              <a:rPr sz="2200" spc="-15" dirty="0">
                <a:latin typeface="Calibri"/>
                <a:cs typeface="Calibri"/>
              </a:rPr>
              <a:t>e</a:t>
            </a:r>
            <a:r>
              <a:rPr sz="2200" dirty="0">
                <a:latin typeface="Calibri"/>
                <a:cs typeface="Calibri"/>
              </a:rPr>
              <a:t>ﬀ</a:t>
            </a:r>
            <a:r>
              <a:rPr sz="2200" spc="-15" dirty="0">
                <a:latin typeface="Calibri"/>
                <a:cs typeface="Calibri"/>
              </a:rPr>
              <a:t>ec</a:t>
            </a:r>
            <a:r>
              <a:rPr sz="2200" spc="-120" dirty="0">
                <a:latin typeface="Calibri"/>
                <a:cs typeface="Calibri"/>
              </a:rPr>
              <a:t>t</a:t>
            </a:r>
            <a:r>
              <a:rPr lang="en-US" sz="2200" spc="-120" dirty="0">
                <a:latin typeface="Calibri"/>
                <a:cs typeface="Calibri"/>
              </a:rPr>
              <a:t> </a:t>
            </a:r>
            <a:r>
              <a:rPr sz="2200" dirty="0">
                <a:latin typeface="Calibri"/>
                <a:cs typeface="Calibri"/>
              </a:rPr>
              <a:t>is</a:t>
            </a:r>
            <a:r>
              <a:rPr lang="en-US" sz="2200" spc="-225" dirty="0">
                <a:latin typeface="Calibri"/>
                <a:cs typeface="Calibri"/>
              </a:rPr>
              <a:t> </a:t>
            </a:r>
            <a:r>
              <a:rPr sz="2200" dirty="0">
                <a:latin typeface="Calibri"/>
                <a:cs typeface="Calibri"/>
              </a:rPr>
              <a:t>do</a:t>
            </a:r>
            <a:r>
              <a:rPr sz="2200" spc="-20" dirty="0">
                <a:latin typeface="Calibri"/>
                <a:cs typeface="Calibri"/>
              </a:rPr>
              <a:t>m</a:t>
            </a:r>
            <a:r>
              <a:rPr sz="2200" dirty="0">
                <a:latin typeface="Calibri"/>
                <a:cs typeface="Calibri"/>
              </a:rPr>
              <a:t>in</a:t>
            </a:r>
            <a:r>
              <a:rPr sz="2200" spc="-10" dirty="0">
                <a:latin typeface="Calibri"/>
                <a:cs typeface="Calibri"/>
              </a:rPr>
              <a:t>ate</a:t>
            </a:r>
            <a:r>
              <a:rPr sz="2200" dirty="0">
                <a:latin typeface="Calibri"/>
                <a:cs typeface="Calibri"/>
              </a:rPr>
              <a:t>d</a:t>
            </a:r>
            <a:r>
              <a:rPr lang="en-US" sz="2200" spc="-225" dirty="0">
                <a:latin typeface="Calibri"/>
                <a:cs typeface="Calibri"/>
              </a:rPr>
              <a:t> </a:t>
            </a:r>
            <a:r>
              <a:rPr sz="2200" dirty="0">
                <a:latin typeface="Calibri"/>
                <a:cs typeface="Calibri"/>
              </a:rPr>
              <a:t>b</a:t>
            </a:r>
            <a:r>
              <a:rPr sz="2200" spc="-10" dirty="0">
                <a:latin typeface="Calibri"/>
                <a:cs typeface="Calibri"/>
              </a:rPr>
              <a:t>y</a:t>
            </a:r>
            <a:r>
              <a:rPr lang="en-US" sz="2200" spc="-225" dirty="0">
                <a:latin typeface="Calibri"/>
                <a:cs typeface="Calibri"/>
              </a:rPr>
              <a:t> </a:t>
            </a:r>
            <a:r>
              <a:rPr sz="2200" spc="-10" dirty="0">
                <a:latin typeface="Calibri"/>
                <a:cs typeface="Calibri"/>
              </a:rPr>
              <a:t>very</a:t>
            </a:r>
            <a:r>
              <a:rPr lang="en-US" sz="2200" spc="-225" dirty="0">
                <a:latin typeface="Calibri"/>
                <a:cs typeface="Calibri"/>
              </a:rPr>
              <a:t> </a:t>
            </a:r>
            <a:r>
              <a:rPr sz="2200" dirty="0">
                <a:latin typeface="Calibri"/>
                <a:cs typeface="Calibri"/>
              </a:rPr>
              <a:t>s</a:t>
            </a:r>
            <a:r>
              <a:rPr sz="2200" spc="-20" dirty="0">
                <a:latin typeface="Calibri"/>
                <a:cs typeface="Calibri"/>
              </a:rPr>
              <a:t>m</a:t>
            </a:r>
            <a:r>
              <a:rPr sz="2200" dirty="0">
                <a:latin typeface="Calibri"/>
                <a:cs typeface="Calibri"/>
              </a:rPr>
              <a:t>all</a:t>
            </a:r>
            <a:r>
              <a:rPr lang="en-US" sz="2200" spc="-225" dirty="0">
                <a:latin typeface="Calibri"/>
                <a:cs typeface="Calibri"/>
              </a:rPr>
              <a:t> </a:t>
            </a:r>
            <a:r>
              <a:rPr sz="2200" dirty="0">
                <a:latin typeface="Calibri"/>
                <a:cs typeface="Calibri"/>
              </a:rPr>
              <a:t>distan</a:t>
            </a:r>
            <a:r>
              <a:rPr sz="2200" spc="-15" dirty="0">
                <a:latin typeface="Calibri"/>
                <a:cs typeface="Calibri"/>
              </a:rPr>
              <a:t>ce</a:t>
            </a:r>
            <a:r>
              <a:rPr sz="2200" dirty="0">
                <a:latin typeface="Calibri"/>
                <a:cs typeface="Calibri"/>
              </a:rPr>
              <a:t>s</a:t>
            </a:r>
            <a:r>
              <a:rPr lang="en-US" sz="2200" spc="-225" dirty="0">
                <a:latin typeface="Calibri"/>
                <a:cs typeface="Calibri"/>
              </a:rPr>
              <a:t> </a:t>
            </a:r>
            <a:r>
              <a:rPr sz="2200" dirty="0">
                <a:latin typeface="Calibri"/>
                <a:cs typeface="Calibri"/>
              </a:rPr>
              <a:t>th</a:t>
            </a:r>
            <a:r>
              <a:rPr sz="2200" spc="-80" dirty="0">
                <a:latin typeface="Calibri"/>
                <a:cs typeface="Calibri"/>
              </a:rPr>
              <a:t>at</a:t>
            </a:r>
            <a:r>
              <a:rPr lang="en-US" sz="2200" spc="-80" dirty="0">
                <a:latin typeface="Calibri"/>
                <a:cs typeface="Calibri"/>
              </a:rPr>
              <a:t> </a:t>
            </a:r>
            <a:r>
              <a:rPr sz="2200" spc="-15" dirty="0">
                <a:latin typeface="Calibri"/>
                <a:cs typeface="Calibri"/>
              </a:rPr>
              <a:t>we</a:t>
            </a:r>
            <a:r>
              <a:rPr lang="en-US" sz="2200" spc="-225" dirty="0">
                <a:latin typeface="Calibri"/>
                <a:cs typeface="Calibri"/>
              </a:rPr>
              <a:t> </a:t>
            </a:r>
            <a:r>
              <a:rPr sz="2200" dirty="0">
                <a:latin typeface="Calibri"/>
                <a:cs typeface="Calibri"/>
              </a:rPr>
              <a:t>h</a:t>
            </a:r>
            <a:r>
              <a:rPr sz="2200" spc="-15" dirty="0">
                <a:latin typeface="Calibri"/>
                <a:cs typeface="Calibri"/>
              </a:rPr>
              <a:t>ave</a:t>
            </a:r>
            <a:r>
              <a:rPr lang="en-US" sz="2200" spc="-225" dirty="0">
                <a:latin typeface="Calibri"/>
                <a:cs typeface="Calibri"/>
              </a:rPr>
              <a:t> </a:t>
            </a:r>
            <a:r>
              <a:rPr sz="2200" dirty="0">
                <a:latin typeface="Calibri"/>
                <a:cs typeface="Calibri"/>
              </a:rPr>
              <a:t>no</a:t>
            </a:r>
            <a:r>
              <a:rPr sz="2200" spc="-120" dirty="0">
                <a:latin typeface="Calibri"/>
                <a:cs typeface="Calibri"/>
              </a:rPr>
              <a:t>t</a:t>
            </a:r>
            <a:r>
              <a:rPr sz="2200" spc="-80" dirty="0">
                <a:latin typeface="Calibri"/>
                <a:cs typeface="Calibri"/>
              </a:rPr>
              <a:t> </a:t>
            </a:r>
            <a:r>
              <a:rPr sz="2200" dirty="0">
                <a:latin typeface="Calibri"/>
                <a:cs typeface="Calibri"/>
              </a:rPr>
              <a:t>p</a:t>
            </a:r>
            <a:r>
              <a:rPr sz="2200" spc="-10" dirty="0">
                <a:latin typeface="Calibri"/>
                <a:cs typeface="Calibri"/>
              </a:rPr>
              <a:t>r</a:t>
            </a:r>
            <a:r>
              <a:rPr sz="2200" dirty="0">
                <a:latin typeface="Calibri"/>
                <a:cs typeface="Calibri"/>
              </a:rPr>
              <a:t>ob</a:t>
            </a:r>
            <a:r>
              <a:rPr sz="2200" spc="-15" dirty="0">
                <a:latin typeface="Calibri"/>
                <a:cs typeface="Calibri"/>
              </a:rPr>
              <a:t>e</a:t>
            </a:r>
            <a:r>
              <a:rPr sz="2200" dirty="0">
                <a:latin typeface="Calibri"/>
                <a:cs typeface="Calibri"/>
              </a:rPr>
              <a:t>d</a:t>
            </a:r>
            <a:r>
              <a:rPr lang="en-US" sz="2200" spc="-225" dirty="0">
                <a:latin typeface="Calibri"/>
                <a:cs typeface="Calibri"/>
              </a:rPr>
              <a:t> </a:t>
            </a:r>
            <a:r>
              <a:rPr sz="2200" spc="-20" dirty="0">
                <a:latin typeface="Calibri"/>
                <a:cs typeface="Calibri"/>
              </a:rPr>
              <a:t>w</a:t>
            </a:r>
            <a:r>
              <a:rPr sz="2200" dirty="0">
                <a:latin typeface="Calibri"/>
                <a:cs typeface="Calibri"/>
              </a:rPr>
              <a:t>ith</a:t>
            </a:r>
            <a:r>
              <a:rPr lang="en-US" sz="2200" spc="-225" dirty="0">
                <a:latin typeface="Calibri"/>
                <a:cs typeface="Calibri"/>
              </a:rPr>
              <a:t> </a:t>
            </a:r>
            <a:r>
              <a:rPr sz="2200" dirty="0">
                <a:latin typeface="Calibri"/>
                <a:cs typeface="Calibri"/>
              </a:rPr>
              <a:t>p</a:t>
            </a:r>
            <a:r>
              <a:rPr sz="2200" spc="-10" dirty="0">
                <a:latin typeface="Calibri"/>
                <a:cs typeface="Calibri"/>
              </a:rPr>
              <a:t>re</a:t>
            </a:r>
            <a:r>
              <a:rPr sz="2200" dirty="0">
                <a:latin typeface="Calibri"/>
                <a:cs typeface="Calibri"/>
              </a:rPr>
              <a:t>s</a:t>
            </a:r>
            <a:r>
              <a:rPr sz="2200" spc="-15" dirty="0">
                <a:latin typeface="Calibri"/>
                <a:cs typeface="Calibri"/>
              </a:rPr>
              <a:t>e</a:t>
            </a:r>
            <a:r>
              <a:rPr sz="2200" dirty="0">
                <a:latin typeface="Calibri"/>
                <a:cs typeface="Calibri"/>
              </a:rPr>
              <a:t>n</a:t>
            </a:r>
            <a:r>
              <a:rPr sz="2200" spc="-120" dirty="0">
                <a:latin typeface="Calibri"/>
                <a:cs typeface="Calibri"/>
              </a:rPr>
              <a:t>t</a:t>
            </a:r>
            <a:r>
              <a:rPr lang="en-US" sz="2200" spc="-120" dirty="0">
                <a:latin typeface="Calibri"/>
                <a:cs typeface="Calibri"/>
              </a:rPr>
              <a:t> </a:t>
            </a:r>
            <a:r>
              <a:rPr sz="2200" spc="-15" dirty="0">
                <a:latin typeface="Calibri"/>
                <a:cs typeface="Calibri"/>
              </a:rPr>
              <a:t>e</a:t>
            </a:r>
            <a:r>
              <a:rPr sz="2200" dirty="0">
                <a:latin typeface="Calibri"/>
                <a:cs typeface="Calibri"/>
              </a:rPr>
              <a:t>xp</a:t>
            </a:r>
            <a:r>
              <a:rPr sz="2200" spc="-10" dirty="0">
                <a:latin typeface="Calibri"/>
                <a:cs typeface="Calibri"/>
              </a:rPr>
              <a:t>er</a:t>
            </a:r>
            <a:r>
              <a:rPr sz="2200" dirty="0">
                <a:latin typeface="Calibri"/>
                <a:cs typeface="Calibri"/>
              </a:rPr>
              <a:t>i</a:t>
            </a:r>
            <a:r>
              <a:rPr sz="2200" spc="-15" dirty="0">
                <a:latin typeface="Calibri"/>
                <a:cs typeface="Calibri"/>
              </a:rPr>
              <a:t>me</a:t>
            </a:r>
            <a:r>
              <a:rPr sz="2200" dirty="0">
                <a:latin typeface="Calibri"/>
                <a:cs typeface="Calibri"/>
              </a:rPr>
              <a:t>nts.</a:t>
            </a:r>
            <a:r>
              <a:rPr lang="en-US" sz="2200" spc="-225" dirty="0">
                <a:latin typeface="Calibri"/>
                <a:cs typeface="Calibri"/>
              </a:rPr>
              <a:t> </a:t>
            </a:r>
            <a:r>
              <a:rPr sz="2200" dirty="0">
                <a:latin typeface="Calibri"/>
                <a:cs typeface="Calibri"/>
              </a:rPr>
              <a:t>Th</a:t>
            </a:r>
            <a:r>
              <a:rPr sz="2200" spc="-15" dirty="0">
                <a:latin typeface="Calibri"/>
                <a:cs typeface="Calibri"/>
              </a:rPr>
              <a:t>e</a:t>
            </a:r>
            <a:r>
              <a:rPr sz="2200" dirty="0">
                <a:latin typeface="Calibri"/>
                <a:cs typeface="Calibri"/>
              </a:rPr>
              <a:t>o</a:t>
            </a:r>
            <a:r>
              <a:rPr sz="2200" spc="-10" dirty="0">
                <a:latin typeface="Calibri"/>
                <a:cs typeface="Calibri"/>
              </a:rPr>
              <a:t>r</a:t>
            </a:r>
            <a:r>
              <a:rPr sz="2200" dirty="0">
                <a:latin typeface="Calibri"/>
                <a:cs typeface="Calibri"/>
              </a:rPr>
              <a:t>ists</a:t>
            </a:r>
            <a:r>
              <a:rPr lang="en-US" sz="2200" spc="-225" dirty="0">
                <a:latin typeface="Calibri"/>
                <a:cs typeface="Calibri"/>
              </a:rPr>
              <a:t> </a:t>
            </a:r>
            <a:r>
              <a:rPr sz="2200" dirty="0">
                <a:latin typeface="Calibri"/>
                <a:cs typeface="Calibri"/>
              </a:rPr>
              <a:t>“sol</a:t>
            </a:r>
            <a:r>
              <a:rPr sz="2200" spc="-15" dirty="0">
                <a:latin typeface="Calibri"/>
                <a:cs typeface="Calibri"/>
              </a:rPr>
              <a:t>ve</a:t>
            </a:r>
            <a:r>
              <a:rPr sz="2200" dirty="0">
                <a:latin typeface="Calibri"/>
                <a:cs typeface="Calibri"/>
              </a:rPr>
              <a:t>”</a:t>
            </a:r>
            <a:r>
              <a:rPr lang="en-US" sz="2200" spc="-225" dirty="0">
                <a:latin typeface="Calibri"/>
                <a:cs typeface="Calibri"/>
              </a:rPr>
              <a:t> </a:t>
            </a:r>
            <a:r>
              <a:rPr sz="2200" dirty="0">
                <a:latin typeface="Calibri"/>
                <a:cs typeface="Calibri"/>
              </a:rPr>
              <a:t>th</a:t>
            </a:r>
            <a:r>
              <a:rPr sz="2200" spc="-15" dirty="0">
                <a:latin typeface="Calibri"/>
                <a:cs typeface="Calibri"/>
              </a:rPr>
              <a:t>e</a:t>
            </a:r>
            <a:r>
              <a:rPr lang="en-US" sz="2200" spc="-225" dirty="0">
                <a:latin typeface="Calibri"/>
                <a:cs typeface="Calibri"/>
              </a:rPr>
              <a:t> </a:t>
            </a:r>
            <a:r>
              <a:rPr sz="2200" dirty="0">
                <a:latin typeface="Calibri"/>
                <a:cs typeface="Calibri"/>
              </a:rPr>
              <a:t>p</a:t>
            </a:r>
            <a:r>
              <a:rPr sz="2200" spc="-10" dirty="0">
                <a:latin typeface="Calibri"/>
                <a:cs typeface="Calibri"/>
              </a:rPr>
              <a:t>r</a:t>
            </a:r>
            <a:r>
              <a:rPr sz="2200" dirty="0">
                <a:latin typeface="Calibri"/>
                <a:cs typeface="Calibri"/>
              </a:rPr>
              <a:t>obl</a:t>
            </a:r>
            <a:r>
              <a:rPr sz="2200" spc="-15" dirty="0">
                <a:latin typeface="Calibri"/>
                <a:cs typeface="Calibri"/>
              </a:rPr>
              <a:t>em</a:t>
            </a:r>
            <a:r>
              <a:rPr lang="en-US" sz="2200" spc="-225" dirty="0">
                <a:latin typeface="Calibri"/>
                <a:cs typeface="Calibri"/>
              </a:rPr>
              <a:t> </a:t>
            </a:r>
            <a:r>
              <a:rPr sz="2200" dirty="0">
                <a:latin typeface="Calibri"/>
                <a:cs typeface="Calibri"/>
              </a:rPr>
              <a:t>b</a:t>
            </a:r>
            <a:r>
              <a:rPr sz="2200" spc="-10" dirty="0">
                <a:latin typeface="Calibri"/>
                <a:cs typeface="Calibri"/>
              </a:rPr>
              <a:t>y</a:t>
            </a:r>
            <a:r>
              <a:rPr lang="en-US" sz="2200" spc="-225" dirty="0">
                <a:latin typeface="Calibri"/>
                <a:cs typeface="Calibri"/>
              </a:rPr>
              <a:t> </a:t>
            </a:r>
            <a:r>
              <a:rPr sz="2200" dirty="0">
                <a:latin typeface="Calibri"/>
                <a:cs typeface="Calibri"/>
              </a:rPr>
              <a:t>in</a:t>
            </a:r>
            <a:r>
              <a:rPr sz="2200" spc="-15" dirty="0">
                <a:latin typeface="Calibri"/>
                <a:cs typeface="Calibri"/>
              </a:rPr>
              <a:t>ve</a:t>
            </a:r>
            <a:r>
              <a:rPr sz="2200" dirty="0">
                <a:latin typeface="Calibri"/>
                <a:cs typeface="Calibri"/>
              </a:rPr>
              <a:t>n</a:t>
            </a:r>
            <a:r>
              <a:rPr lang="en-US" sz="2200" spc="120" dirty="0">
                <a:latin typeface="Calibri"/>
                <a:cs typeface="Calibri"/>
              </a:rPr>
              <a:t>ti</a:t>
            </a:r>
            <a:r>
              <a:rPr sz="2200" dirty="0">
                <a:latin typeface="Calibri"/>
                <a:cs typeface="Calibri"/>
              </a:rPr>
              <a:t>n</a:t>
            </a:r>
            <a:r>
              <a:rPr sz="2200" spc="-15" dirty="0">
                <a:latin typeface="Calibri"/>
                <a:cs typeface="Calibri"/>
              </a:rPr>
              <a:t>g</a:t>
            </a:r>
            <a:r>
              <a:rPr lang="en-US" sz="2200" spc="-225" dirty="0">
                <a:latin typeface="Calibri"/>
                <a:cs typeface="Calibri"/>
              </a:rPr>
              <a:t> </a:t>
            </a:r>
            <a:r>
              <a:rPr sz="2200" dirty="0">
                <a:latin typeface="Calibri"/>
                <a:cs typeface="Calibri"/>
              </a:rPr>
              <a:t>th</a:t>
            </a:r>
            <a:r>
              <a:rPr sz="2200" spc="-15" dirty="0">
                <a:latin typeface="Calibri"/>
                <a:cs typeface="Calibri"/>
              </a:rPr>
              <a:t>e</a:t>
            </a:r>
            <a:r>
              <a:rPr sz="2200" dirty="0">
                <a:latin typeface="Calibri"/>
                <a:cs typeface="Calibri"/>
              </a:rPr>
              <a:t>o</a:t>
            </a:r>
            <a:r>
              <a:rPr sz="2200" spc="-10" dirty="0">
                <a:latin typeface="Calibri"/>
                <a:cs typeface="Calibri"/>
              </a:rPr>
              <a:t>r</a:t>
            </a:r>
            <a:r>
              <a:rPr sz="2200" dirty="0">
                <a:latin typeface="Calibri"/>
                <a:cs typeface="Calibri"/>
              </a:rPr>
              <a:t>i</a:t>
            </a:r>
            <a:r>
              <a:rPr sz="2200" spc="-15" dirty="0">
                <a:latin typeface="Calibri"/>
                <a:cs typeface="Calibri"/>
              </a:rPr>
              <a:t>e</a:t>
            </a:r>
            <a:r>
              <a:rPr sz="2200" dirty="0">
                <a:latin typeface="Calibri"/>
                <a:cs typeface="Calibri"/>
              </a:rPr>
              <a:t>s</a:t>
            </a:r>
            <a:r>
              <a:rPr sz="2200" spc="-155" dirty="0">
                <a:latin typeface="Calibri"/>
                <a:cs typeface="Calibri"/>
              </a:rPr>
              <a:t> </a:t>
            </a:r>
            <a:r>
              <a:rPr sz="2200" dirty="0">
                <a:latin typeface="Calibri"/>
                <a:cs typeface="Calibri"/>
              </a:rPr>
              <a:t>th</a:t>
            </a:r>
            <a:r>
              <a:rPr sz="2200" spc="-80" dirty="0">
                <a:latin typeface="Calibri"/>
                <a:cs typeface="Calibri"/>
              </a:rPr>
              <a:t>at</a:t>
            </a:r>
            <a:r>
              <a:rPr lang="en-US" sz="2200" spc="-80" dirty="0">
                <a:latin typeface="Calibri"/>
                <a:cs typeface="Calibri"/>
              </a:rPr>
              <a:t> </a:t>
            </a:r>
            <a:r>
              <a:rPr sz="2200" dirty="0">
                <a:latin typeface="Calibri"/>
                <a:cs typeface="Calibri"/>
              </a:rPr>
              <a:t>p</a:t>
            </a:r>
            <a:r>
              <a:rPr sz="2200" spc="-10" dirty="0">
                <a:latin typeface="Calibri"/>
                <a:cs typeface="Calibri"/>
              </a:rPr>
              <a:t>r</a:t>
            </a:r>
            <a:r>
              <a:rPr sz="2200" dirty="0">
                <a:latin typeface="Calibri"/>
                <a:cs typeface="Calibri"/>
              </a:rPr>
              <a:t>o</a:t>
            </a:r>
            <a:r>
              <a:rPr sz="2200" spc="-10" dirty="0">
                <a:latin typeface="Calibri"/>
                <a:cs typeface="Calibri"/>
              </a:rPr>
              <a:t>v</a:t>
            </a:r>
            <a:r>
              <a:rPr sz="2200" dirty="0">
                <a:latin typeface="Calibri"/>
                <a:cs typeface="Calibri"/>
              </a:rPr>
              <a:t>id</a:t>
            </a:r>
            <a:r>
              <a:rPr sz="2200" spc="-15" dirty="0">
                <a:latin typeface="Calibri"/>
                <a:cs typeface="Calibri"/>
              </a:rPr>
              <a:t>e</a:t>
            </a:r>
            <a:r>
              <a:rPr lang="en-US" sz="2200" spc="-225" dirty="0">
                <a:latin typeface="Calibri"/>
                <a:cs typeface="Calibri"/>
              </a:rPr>
              <a:t> </a:t>
            </a:r>
            <a:r>
              <a:rPr sz="2200" spc="-10" dirty="0">
                <a:latin typeface="Calibri"/>
                <a:cs typeface="Calibri"/>
              </a:rPr>
              <a:t>c</a:t>
            </a:r>
            <a:r>
              <a:rPr sz="2200" dirty="0">
                <a:latin typeface="Calibri"/>
                <a:cs typeface="Calibri"/>
              </a:rPr>
              <a:t>an</a:t>
            </a:r>
            <a:r>
              <a:rPr sz="2200" spc="-15" dirty="0">
                <a:latin typeface="Calibri"/>
                <a:cs typeface="Calibri"/>
              </a:rPr>
              <a:t>ce</a:t>
            </a:r>
            <a:r>
              <a:rPr sz="2200" dirty="0">
                <a:latin typeface="Calibri"/>
                <a:cs typeface="Calibri"/>
              </a:rPr>
              <a:t>ll</a:t>
            </a:r>
            <a:r>
              <a:rPr sz="2200" spc="60" dirty="0">
                <a:latin typeface="Calibri"/>
                <a:cs typeface="Calibri"/>
              </a:rPr>
              <a:t>a</a:t>
            </a:r>
            <a:r>
              <a:rPr lang="en-US" sz="2200" spc="60" dirty="0">
                <a:latin typeface="Calibri"/>
                <a:cs typeface="Calibri"/>
              </a:rPr>
              <a:t>ti</a:t>
            </a:r>
            <a:r>
              <a:rPr sz="2200" dirty="0">
                <a:latin typeface="Calibri"/>
                <a:cs typeface="Calibri"/>
              </a:rPr>
              <a:t>ons</a:t>
            </a:r>
            <a:r>
              <a:rPr lang="en-US" sz="2200" spc="-225" dirty="0">
                <a:latin typeface="Calibri"/>
                <a:cs typeface="Calibri"/>
              </a:rPr>
              <a:t> </a:t>
            </a:r>
            <a:r>
              <a:rPr sz="2200" dirty="0">
                <a:latin typeface="Calibri"/>
                <a:cs typeface="Calibri"/>
              </a:rPr>
              <a:t>b</a:t>
            </a:r>
            <a:r>
              <a:rPr sz="2200" spc="-15" dirty="0">
                <a:latin typeface="Calibri"/>
                <a:cs typeface="Calibri"/>
              </a:rPr>
              <a:t>etwee</a:t>
            </a:r>
            <a:r>
              <a:rPr sz="2200" dirty="0">
                <a:latin typeface="Calibri"/>
                <a:cs typeface="Calibri"/>
              </a:rPr>
              <a:t>n</a:t>
            </a:r>
            <a:r>
              <a:rPr lang="en-US" sz="2200" spc="-225" dirty="0">
                <a:latin typeface="Calibri"/>
                <a:cs typeface="Calibri"/>
              </a:rPr>
              <a:t> </a:t>
            </a:r>
            <a:r>
              <a:rPr sz="2200" dirty="0">
                <a:latin typeface="Calibri"/>
                <a:cs typeface="Calibri"/>
              </a:rPr>
              <a:t>l</a:t>
            </a:r>
            <a:r>
              <a:rPr sz="2200" spc="-10" dirty="0">
                <a:latin typeface="Calibri"/>
                <a:cs typeface="Calibri"/>
              </a:rPr>
              <a:t>arge</a:t>
            </a:r>
            <a:r>
              <a:rPr lang="en-US" sz="2200" spc="-225" dirty="0">
                <a:latin typeface="Calibri"/>
                <a:cs typeface="Calibri"/>
              </a:rPr>
              <a:t> </a:t>
            </a:r>
            <a:r>
              <a:rPr sz="2200" spc="-15" dirty="0">
                <a:latin typeface="Calibri"/>
                <a:cs typeface="Calibri"/>
              </a:rPr>
              <a:t>term</a:t>
            </a:r>
            <a:r>
              <a:rPr sz="2200" dirty="0">
                <a:latin typeface="Calibri"/>
                <a:cs typeface="Calibri"/>
              </a:rPr>
              <a:t>s.</a:t>
            </a:r>
            <a:r>
              <a:rPr lang="en-US" sz="2200" spc="-225" dirty="0">
                <a:latin typeface="Calibri"/>
                <a:cs typeface="Calibri"/>
              </a:rPr>
              <a:t> </a:t>
            </a:r>
            <a:r>
              <a:rPr sz="2200" spc="-15" dirty="0">
                <a:latin typeface="Calibri"/>
                <a:cs typeface="Calibri"/>
              </a:rPr>
              <a:t>A</a:t>
            </a:r>
            <a:r>
              <a:rPr sz="2200" dirty="0">
                <a:latin typeface="Calibri"/>
                <a:cs typeface="Calibri"/>
              </a:rPr>
              <a:t>n</a:t>
            </a:r>
            <a:r>
              <a:rPr lang="en-US" sz="2200" spc="-225" dirty="0">
                <a:latin typeface="Calibri"/>
                <a:cs typeface="Calibri"/>
              </a:rPr>
              <a:t> </a:t>
            </a:r>
            <a:r>
              <a:rPr sz="2200" spc="-15" dirty="0">
                <a:latin typeface="Calibri"/>
                <a:cs typeface="Calibri"/>
              </a:rPr>
              <a:t>e</a:t>
            </a:r>
            <a:r>
              <a:rPr sz="2200" dirty="0">
                <a:latin typeface="Calibri"/>
                <a:cs typeface="Calibri"/>
              </a:rPr>
              <a:t>x</a:t>
            </a:r>
            <a:r>
              <a:rPr sz="2200" spc="-15" dirty="0">
                <a:latin typeface="Calibri"/>
                <a:cs typeface="Calibri"/>
              </a:rPr>
              <a:t>am</a:t>
            </a:r>
            <a:r>
              <a:rPr sz="2200" dirty="0">
                <a:latin typeface="Calibri"/>
                <a:cs typeface="Calibri"/>
              </a:rPr>
              <a:t>pl</a:t>
            </a:r>
            <a:r>
              <a:rPr sz="2200" spc="-15" dirty="0">
                <a:latin typeface="Calibri"/>
                <a:cs typeface="Calibri"/>
              </a:rPr>
              <a:t>e</a:t>
            </a:r>
            <a:r>
              <a:rPr lang="en-US" sz="2200" spc="-225" dirty="0">
                <a:latin typeface="Calibri"/>
                <a:cs typeface="Calibri"/>
              </a:rPr>
              <a:t> </a:t>
            </a:r>
            <a:r>
              <a:rPr sz="2200" dirty="0">
                <a:latin typeface="Calibri"/>
                <a:cs typeface="Calibri"/>
              </a:rPr>
              <a:t>of</a:t>
            </a:r>
            <a:r>
              <a:rPr lang="en-US" sz="2200" spc="-225" dirty="0">
                <a:latin typeface="Calibri"/>
                <a:cs typeface="Calibri"/>
              </a:rPr>
              <a:t> </a:t>
            </a:r>
            <a:r>
              <a:rPr sz="2200" dirty="0">
                <a:latin typeface="Calibri"/>
                <a:cs typeface="Calibri"/>
              </a:rPr>
              <a:t>su</a:t>
            </a:r>
            <a:r>
              <a:rPr sz="2200" spc="-10" dirty="0">
                <a:latin typeface="Calibri"/>
                <a:cs typeface="Calibri"/>
              </a:rPr>
              <a:t>c</a:t>
            </a:r>
            <a:r>
              <a:rPr sz="2200" dirty="0">
                <a:latin typeface="Calibri"/>
                <a:cs typeface="Calibri"/>
              </a:rPr>
              <a:t>h</a:t>
            </a:r>
            <a:r>
              <a:rPr lang="en-US" sz="2200" spc="-225" dirty="0">
                <a:latin typeface="Calibri"/>
                <a:cs typeface="Calibri"/>
              </a:rPr>
              <a:t> </a:t>
            </a:r>
            <a:r>
              <a:rPr sz="2200" dirty="0">
                <a:latin typeface="Calibri"/>
                <a:cs typeface="Calibri"/>
              </a:rPr>
              <a:t>th</a:t>
            </a:r>
            <a:r>
              <a:rPr sz="2200" spc="-15" dirty="0">
                <a:latin typeface="Calibri"/>
                <a:cs typeface="Calibri"/>
              </a:rPr>
              <a:t>e</a:t>
            </a:r>
            <a:r>
              <a:rPr sz="2200" dirty="0">
                <a:latin typeface="Calibri"/>
                <a:cs typeface="Calibri"/>
              </a:rPr>
              <a:t>o</a:t>
            </a:r>
            <a:r>
              <a:rPr sz="2200" spc="-10" dirty="0">
                <a:latin typeface="Calibri"/>
                <a:cs typeface="Calibri"/>
              </a:rPr>
              <a:t>ry</a:t>
            </a:r>
            <a:r>
              <a:rPr lang="en-US" sz="2200" spc="-225" dirty="0">
                <a:latin typeface="Calibri"/>
                <a:cs typeface="Calibri"/>
              </a:rPr>
              <a:t> </a:t>
            </a:r>
            <a:r>
              <a:rPr sz="2200" dirty="0">
                <a:latin typeface="Calibri"/>
                <a:cs typeface="Calibri"/>
              </a:rPr>
              <a:t>is</a:t>
            </a:r>
          </a:p>
          <a:p>
            <a:pPr marL="12700">
              <a:lnSpc>
                <a:spcPct val="100000"/>
              </a:lnSpc>
            </a:pPr>
            <a:r>
              <a:rPr sz="2200" b="1" dirty="0">
                <a:solidFill>
                  <a:srgbClr val="FF0000"/>
                </a:solidFill>
                <a:latin typeface="Calibri"/>
                <a:cs typeface="Calibri"/>
              </a:rPr>
              <a:t>Sup</a:t>
            </a:r>
            <a:r>
              <a:rPr sz="2200" b="1" spc="-10" dirty="0">
                <a:solidFill>
                  <a:srgbClr val="FF0000"/>
                </a:solidFill>
                <a:latin typeface="Calibri"/>
                <a:cs typeface="Calibri"/>
              </a:rPr>
              <a:t>ers</a:t>
            </a:r>
            <a:r>
              <a:rPr sz="2200" b="1" spc="-15" dirty="0">
                <a:solidFill>
                  <a:srgbClr val="FF0000"/>
                </a:solidFill>
                <a:latin typeface="Calibri"/>
                <a:cs typeface="Calibri"/>
              </a:rPr>
              <a:t>ymmetry</a:t>
            </a:r>
            <a:r>
              <a:rPr sz="2200" spc="-114" dirty="0">
                <a:latin typeface="Calibri"/>
                <a:cs typeface="Calibri"/>
              </a:rPr>
              <a:t>.</a:t>
            </a:r>
            <a:endParaRPr sz="2200" dirty="0">
              <a:latin typeface="Calibri"/>
              <a:cs typeface="Calibri"/>
            </a:endParaRPr>
          </a:p>
          <a:p>
            <a:pPr marL="12700">
              <a:lnSpc>
                <a:spcPct val="100000"/>
              </a:lnSpc>
            </a:pPr>
            <a:endParaRPr sz="2200" dirty="0">
              <a:latin typeface="Calibri"/>
              <a:cs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52400" y="304800"/>
            <a:ext cx="9628505" cy="2115964"/>
          </a:xfrm>
          <a:prstGeom prst="rect">
            <a:avLst/>
          </a:prstGeom>
        </p:spPr>
        <p:txBody>
          <a:bodyPr vert="horz" wrap="square" lIns="0" tIns="0" rIns="0" bIns="0" rtlCol="0">
            <a:spAutoFit/>
          </a:bodyPr>
          <a:lstStyle/>
          <a:p>
            <a:pPr marL="12700">
              <a:lnSpc>
                <a:spcPts val="2325"/>
              </a:lnSpc>
            </a:pPr>
            <a:r>
              <a:rPr sz="1950" spc="5" dirty="0">
                <a:latin typeface="Calibri"/>
                <a:cs typeface="Calibri"/>
              </a:rPr>
              <a:t>Curren</a:t>
            </a:r>
            <a:r>
              <a:rPr sz="1950" spc="-95" dirty="0">
                <a:latin typeface="Calibri"/>
                <a:cs typeface="Calibri"/>
              </a:rPr>
              <a:t>t</a:t>
            </a:r>
            <a:r>
              <a:rPr lang="en-US" sz="1950" spc="-95" dirty="0">
                <a:latin typeface="Calibri"/>
                <a:cs typeface="Calibri"/>
              </a:rPr>
              <a:t> </a:t>
            </a:r>
            <a:r>
              <a:rPr sz="1950" spc="5" dirty="0">
                <a:latin typeface="Calibri"/>
                <a:cs typeface="Calibri"/>
              </a:rPr>
              <a:t>theore</a:t>
            </a:r>
            <a:r>
              <a:rPr lang="en-US" sz="1950" spc="125" dirty="0">
                <a:latin typeface="Calibri"/>
                <a:cs typeface="Calibri"/>
              </a:rPr>
              <a:t>ti</a:t>
            </a:r>
            <a:r>
              <a:rPr sz="1950" spc="5" dirty="0">
                <a:latin typeface="Calibri"/>
                <a:cs typeface="Calibri"/>
              </a:rPr>
              <a:t>cal</a:t>
            </a:r>
            <a:r>
              <a:rPr lang="en-US" sz="1950" spc="-195" dirty="0">
                <a:latin typeface="Calibri"/>
                <a:cs typeface="Calibri"/>
              </a:rPr>
              <a:t> </a:t>
            </a:r>
            <a:r>
              <a:rPr sz="1950" spc="5" dirty="0">
                <a:latin typeface="Calibri"/>
                <a:cs typeface="Calibri"/>
              </a:rPr>
              <a:t>prejudice</a:t>
            </a:r>
            <a:r>
              <a:rPr lang="en-US" sz="1950" spc="-195" dirty="0">
                <a:latin typeface="Calibri"/>
                <a:cs typeface="Calibri"/>
              </a:rPr>
              <a:t> </a:t>
            </a:r>
            <a:r>
              <a:rPr sz="1950" spc="5" dirty="0">
                <a:latin typeface="Calibri"/>
                <a:cs typeface="Calibri"/>
              </a:rPr>
              <a:t>included</a:t>
            </a:r>
            <a:r>
              <a:rPr lang="en-US" sz="1950" spc="-195" dirty="0">
                <a:latin typeface="Calibri"/>
                <a:cs typeface="Calibri"/>
              </a:rPr>
              <a:t> </a:t>
            </a:r>
            <a:r>
              <a:rPr sz="1950" spc="5" dirty="0">
                <a:latin typeface="Calibri"/>
                <a:cs typeface="Calibri"/>
              </a:rPr>
              <a:t>in</a:t>
            </a:r>
            <a:r>
              <a:rPr lang="en-US" sz="1950" spc="-195" dirty="0">
                <a:latin typeface="Calibri"/>
                <a:cs typeface="Calibri"/>
              </a:rPr>
              <a:t> </a:t>
            </a:r>
            <a:r>
              <a:rPr sz="1950" spc="5" dirty="0">
                <a:latin typeface="Calibri"/>
                <a:cs typeface="Calibri"/>
              </a:rPr>
              <a:t>the</a:t>
            </a:r>
            <a:r>
              <a:rPr lang="en-US" sz="1950" spc="-195" dirty="0">
                <a:latin typeface="Calibri"/>
                <a:cs typeface="Calibri"/>
              </a:rPr>
              <a:t> </a:t>
            </a:r>
            <a:r>
              <a:rPr sz="1950" spc="5" dirty="0">
                <a:latin typeface="Calibri"/>
                <a:cs typeface="Calibri"/>
              </a:rPr>
              <a:t>cosmological</a:t>
            </a:r>
            <a:r>
              <a:rPr lang="en-US" sz="1950" spc="-195" dirty="0">
                <a:latin typeface="Calibri"/>
                <a:cs typeface="Calibri"/>
              </a:rPr>
              <a:t> </a:t>
            </a:r>
            <a:r>
              <a:rPr sz="1950" spc="5" dirty="0">
                <a:latin typeface="Calibri"/>
                <a:cs typeface="Calibri"/>
              </a:rPr>
              <a:t>models</a:t>
            </a:r>
            <a:r>
              <a:rPr lang="en-US" sz="1950" spc="-195" dirty="0">
                <a:latin typeface="Calibri"/>
                <a:cs typeface="Calibri"/>
              </a:rPr>
              <a:t> </a:t>
            </a:r>
            <a:r>
              <a:rPr sz="1950" spc="5" dirty="0">
                <a:latin typeface="Calibri"/>
                <a:cs typeface="Calibri"/>
              </a:rPr>
              <a:t>is</a:t>
            </a:r>
            <a:r>
              <a:rPr lang="en-US" sz="1950" spc="-195" dirty="0">
                <a:latin typeface="Calibri"/>
                <a:cs typeface="Calibri"/>
              </a:rPr>
              <a:t> </a:t>
            </a:r>
            <a:r>
              <a:rPr sz="1950" spc="5" dirty="0">
                <a:latin typeface="Calibri"/>
                <a:cs typeface="Calibri"/>
              </a:rPr>
              <a:t>based</a:t>
            </a:r>
            <a:r>
              <a:rPr lang="en-US" sz="1950" spc="-195" dirty="0">
                <a:latin typeface="Calibri"/>
                <a:cs typeface="Calibri"/>
              </a:rPr>
              <a:t> </a:t>
            </a:r>
            <a:r>
              <a:rPr sz="1950" spc="10" dirty="0">
                <a:latin typeface="Calibri"/>
                <a:cs typeface="Calibri"/>
              </a:rPr>
              <a:t>on</a:t>
            </a:r>
            <a:r>
              <a:rPr lang="en-US" sz="1950" spc="-195" dirty="0">
                <a:latin typeface="Calibri"/>
                <a:cs typeface="Calibri"/>
              </a:rPr>
              <a:t> </a:t>
            </a:r>
            <a:r>
              <a:rPr sz="1950" spc="5" dirty="0">
                <a:latin typeface="Calibri"/>
                <a:cs typeface="Calibri"/>
              </a:rPr>
              <a:t>uniﬁc</a:t>
            </a:r>
            <a:r>
              <a:rPr sz="1950" spc="65" dirty="0">
                <a:latin typeface="Calibri"/>
                <a:cs typeface="Calibri"/>
              </a:rPr>
              <a:t>a</a:t>
            </a:r>
            <a:r>
              <a:rPr lang="en-US" sz="1950" spc="65" dirty="0">
                <a:latin typeface="Calibri"/>
                <a:cs typeface="Calibri"/>
              </a:rPr>
              <a:t>ti</a:t>
            </a:r>
            <a:r>
              <a:rPr sz="1950" spc="10" dirty="0">
                <a:latin typeface="Calibri"/>
                <a:cs typeface="Calibri"/>
              </a:rPr>
              <a:t>on</a:t>
            </a:r>
            <a:r>
              <a:rPr lang="en-US" sz="1950" spc="10" dirty="0">
                <a:latin typeface="Calibri"/>
                <a:cs typeface="Calibri"/>
              </a:rPr>
              <a:t> </a:t>
            </a:r>
            <a:r>
              <a:rPr sz="1950" spc="5" dirty="0">
                <a:latin typeface="Calibri"/>
                <a:cs typeface="Calibri"/>
              </a:rPr>
              <a:t>of</a:t>
            </a:r>
            <a:endParaRPr sz="1950" dirty="0">
              <a:latin typeface="Calibri"/>
              <a:cs typeface="Calibri"/>
            </a:endParaRPr>
          </a:p>
          <a:p>
            <a:pPr marL="12700">
              <a:lnSpc>
                <a:spcPts val="2325"/>
              </a:lnSpc>
            </a:pPr>
            <a:r>
              <a:rPr sz="1950" spc="5" dirty="0">
                <a:latin typeface="Calibri"/>
                <a:cs typeface="Calibri"/>
              </a:rPr>
              <a:t>forces</a:t>
            </a:r>
            <a:r>
              <a:rPr lang="en-US" sz="1950" spc="-195" dirty="0">
                <a:latin typeface="Calibri"/>
                <a:cs typeface="Calibri"/>
              </a:rPr>
              <a:t> </a:t>
            </a:r>
            <a:r>
              <a:rPr sz="1950" spc="-60" dirty="0">
                <a:latin typeface="Calibri"/>
                <a:cs typeface="Calibri"/>
              </a:rPr>
              <a:t>at</a:t>
            </a:r>
            <a:r>
              <a:rPr lang="en-US" sz="1950" spc="-60" dirty="0">
                <a:latin typeface="Calibri"/>
                <a:cs typeface="Calibri"/>
              </a:rPr>
              <a:t> </a:t>
            </a:r>
            <a:r>
              <a:rPr sz="1950" spc="5" dirty="0">
                <a:latin typeface="Calibri"/>
                <a:cs typeface="Calibri"/>
              </a:rPr>
              <a:t>very</a:t>
            </a:r>
            <a:r>
              <a:rPr lang="en-US" sz="1950" spc="-195" dirty="0">
                <a:latin typeface="Calibri"/>
                <a:cs typeface="Calibri"/>
              </a:rPr>
              <a:t> </a:t>
            </a:r>
            <a:r>
              <a:rPr sz="1950" spc="5" dirty="0">
                <a:latin typeface="Calibri"/>
                <a:cs typeface="Calibri"/>
              </a:rPr>
              <a:t>high</a:t>
            </a:r>
            <a:r>
              <a:rPr lang="en-US" sz="1950" spc="-195" dirty="0">
                <a:latin typeface="Calibri"/>
                <a:cs typeface="Calibri"/>
              </a:rPr>
              <a:t> </a:t>
            </a:r>
            <a:r>
              <a:rPr sz="1950" spc="5" dirty="0">
                <a:latin typeface="Calibri"/>
                <a:cs typeface="Calibri"/>
              </a:rPr>
              <a:t>energy.</a:t>
            </a:r>
            <a:r>
              <a:rPr lang="en-US" sz="1950" spc="-195" dirty="0">
                <a:latin typeface="Calibri"/>
                <a:cs typeface="Calibri"/>
              </a:rPr>
              <a:t> </a:t>
            </a:r>
            <a:r>
              <a:rPr sz="1950" spc="5" dirty="0">
                <a:latin typeface="Calibri"/>
                <a:cs typeface="Calibri"/>
              </a:rPr>
              <a:t>This</a:t>
            </a:r>
            <a:r>
              <a:rPr lang="en-US" sz="1950" spc="-195" dirty="0">
                <a:latin typeface="Calibri"/>
                <a:cs typeface="Calibri"/>
              </a:rPr>
              <a:t> </a:t>
            </a:r>
            <a:r>
              <a:rPr sz="1950" spc="5" dirty="0">
                <a:latin typeface="Calibri"/>
                <a:cs typeface="Calibri"/>
              </a:rPr>
              <a:t>poses</a:t>
            </a:r>
            <a:r>
              <a:rPr lang="en-US" sz="1950" spc="-195" dirty="0">
                <a:latin typeface="Calibri"/>
                <a:cs typeface="Calibri"/>
              </a:rPr>
              <a:t> </a:t>
            </a:r>
            <a:r>
              <a:rPr sz="1950" spc="-95" dirty="0">
                <a:latin typeface="Calibri"/>
                <a:cs typeface="Calibri"/>
              </a:rPr>
              <a:t>a</a:t>
            </a:r>
            <a:r>
              <a:rPr lang="en-US" sz="1950" spc="-95" dirty="0">
                <a:latin typeface="Calibri"/>
                <a:cs typeface="Calibri"/>
              </a:rPr>
              <a:t> </a:t>
            </a:r>
            <a:r>
              <a:rPr sz="1950" spc="10" dirty="0">
                <a:latin typeface="Calibri"/>
                <a:cs typeface="Calibri"/>
              </a:rPr>
              <a:t>number</a:t>
            </a:r>
            <a:r>
              <a:rPr lang="en-US" sz="1950" spc="-195" dirty="0">
                <a:latin typeface="Calibri"/>
                <a:cs typeface="Calibri"/>
              </a:rPr>
              <a:t> </a:t>
            </a:r>
            <a:r>
              <a:rPr sz="1950" spc="5" dirty="0">
                <a:latin typeface="Calibri"/>
                <a:cs typeface="Calibri"/>
              </a:rPr>
              <a:t>of</a:t>
            </a:r>
            <a:r>
              <a:rPr lang="en-US" sz="1950" spc="-195" dirty="0">
                <a:latin typeface="Calibri"/>
                <a:cs typeface="Calibri"/>
              </a:rPr>
              <a:t> </a:t>
            </a:r>
            <a:r>
              <a:rPr sz="1950" spc="5" dirty="0">
                <a:latin typeface="Calibri"/>
                <a:cs typeface="Calibri"/>
              </a:rPr>
              <a:t>problems</a:t>
            </a:r>
            <a:r>
              <a:rPr lang="en-US" sz="1950" spc="-195" dirty="0">
                <a:latin typeface="Calibri"/>
                <a:cs typeface="Calibri"/>
              </a:rPr>
              <a:t>, </a:t>
            </a:r>
            <a:r>
              <a:rPr sz="1950" spc="5" dirty="0">
                <a:latin typeface="Calibri"/>
                <a:cs typeface="Calibri"/>
              </a:rPr>
              <a:t>e.g.,</a:t>
            </a:r>
            <a:r>
              <a:rPr lang="en-US" sz="1950" spc="-195" dirty="0">
                <a:latin typeface="Calibri"/>
                <a:cs typeface="Calibri"/>
              </a:rPr>
              <a:t> </a:t>
            </a:r>
            <a:r>
              <a:rPr sz="1950" spc="10" dirty="0">
                <a:latin typeface="Calibri"/>
                <a:cs typeface="Calibri"/>
              </a:rPr>
              <a:t>why</a:t>
            </a:r>
            <a:r>
              <a:rPr lang="en-US" sz="1950" spc="-195" dirty="0">
                <a:latin typeface="Calibri"/>
                <a:cs typeface="Calibri"/>
              </a:rPr>
              <a:t> </a:t>
            </a:r>
            <a:r>
              <a:rPr sz="1950" spc="5" dirty="0">
                <a:latin typeface="Calibri"/>
                <a:cs typeface="Calibri"/>
              </a:rPr>
              <a:t>Higgs</a:t>
            </a:r>
            <a:r>
              <a:rPr lang="en-US" sz="1950" spc="-195" dirty="0">
                <a:latin typeface="Calibri"/>
                <a:cs typeface="Calibri"/>
              </a:rPr>
              <a:t> </a:t>
            </a:r>
            <a:r>
              <a:rPr sz="1950" spc="10" dirty="0">
                <a:latin typeface="Calibri"/>
                <a:cs typeface="Calibri"/>
              </a:rPr>
              <a:t>mass</a:t>
            </a:r>
            <a:r>
              <a:rPr lang="en-US" sz="1950" spc="-195" dirty="0">
                <a:latin typeface="Calibri"/>
                <a:cs typeface="Calibri"/>
              </a:rPr>
              <a:t> </a:t>
            </a:r>
            <a:r>
              <a:rPr sz="1950" spc="5" dirty="0">
                <a:latin typeface="Calibri"/>
                <a:cs typeface="Calibri"/>
              </a:rPr>
              <a:t>is</a:t>
            </a:r>
            <a:r>
              <a:rPr lang="en-US" sz="1950" spc="-195" dirty="0">
                <a:latin typeface="Calibri"/>
                <a:cs typeface="Calibri"/>
              </a:rPr>
              <a:t> </a:t>
            </a:r>
            <a:r>
              <a:rPr sz="1950" spc="5" dirty="0">
                <a:latin typeface="Calibri"/>
                <a:cs typeface="Calibri"/>
              </a:rPr>
              <a:t>so</a:t>
            </a:r>
            <a:r>
              <a:rPr lang="en-US" sz="1950" spc="-195" dirty="0">
                <a:latin typeface="Calibri"/>
                <a:cs typeface="Calibri"/>
              </a:rPr>
              <a:t> </a:t>
            </a:r>
            <a:r>
              <a:rPr sz="1950" spc="10" dirty="0">
                <a:latin typeface="Calibri"/>
                <a:cs typeface="Calibri"/>
              </a:rPr>
              <a:t>much</a:t>
            </a:r>
            <a:endParaRPr sz="1950" dirty="0">
              <a:latin typeface="Calibri"/>
              <a:cs typeface="Calibri"/>
            </a:endParaRPr>
          </a:p>
          <a:p>
            <a:pPr marL="12700">
              <a:lnSpc>
                <a:spcPts val="2325"/>
              </a:lnSpc>
              <a:spcBef>
                <a:spcPts val="80"/>
              </a:spcBef>
            </a:pPr>
            <a:r>
              <a:rPr sz="1950" spc="5" dirty="0">
                <a:latin typeface="Calibri"/>
                <a:cs typeface="Calibri"/>
              </a:rPr>
              <a:t>smaller</a:t>
            </a:r>
            <a:r>
              <a:rPr lang="en-US" sz="1950" spc="-195" dirty="0">
                <a:latin typeface="Calibri"/>
                <a:cs typeface="Calibri"/>
              </a:rPr>
              <a:t> </a:t>
            </a:r>
            <a:r>
              <a:rPr sz="1950" spc="5" dirty="0">
                <a:latin typeface="Calibri"/>
                <a:cs typeface="Calibri"/>
              </a:rPr>
              <a:t>than</a:t>
            </a:r>
            <a:r>
              <a:rPr lang="en-US" sz="1950" spc="-195" dirty="0">
                <a:latin typeface="Calibri"/>
                <a:cs typeface="Calibri"/>
              </a:rPr>
              <a:t> </a:t>
            </a:r>
            <a:r>
              <a:rPr sz="1950" spc="5" dirty="0">
                <a:latin typeface="Calibri"/>
                <a:cs typeface="Calibri"/>
              </a:rPr>
              <a:t>the</a:t>
            </a:r>
            <a:r>
              <a:rPr lang="en-US" sz="1950" spc="-195" dirty="0">
                <a:latin typeface="Calibri"/>
                <a:cs typeface="Calibri"/>
              </a:rPr>
              <a:t> </a:t>
            </a:r>
            <a:r>
              <a:rPr sz="1950" spc="5" dirty="0">
                <a:latin typeface="Calibri"/>
                <a:cs typeface="Calibri"/>
              </a:rPr>
              <a:t>Planck</a:t>
            </a:r>
            <a:r>
              <a:rPr lang="en-US" sz="1950" spc="-195" dirty="0">
                <a:latin typeface="Calibri"/>
                <a:cs typeface="Calibri"/>
              </a:rPr>
              <a:t> </a:t>
            </a:r>
            <a:r>
              <a:rPr sz="1950" spc="10" dirty="0">
                <a:latin typeface="Calibri"/>
                <a:cs typeface="Calibri"/>
              </a:rPr>
              <a:t>mass</a:t>
            </a:r>
            <a:r>
              <a:rPr lang="en-US" sz="1950" spc="-195" dirty="0">
                <a:latin typeface="Calibri"/>
                <a:cs typeface="Calibri"/>
              </a:rPr>
              <a:t> </a:t>
            </a:r>
            <a:endParaRPr lang="en-US" sz="1950" spc="5" dirty="0">
              <a:latin typeface="Calibri"/>
              <a:cs typeface="Calibri"/>
            </a:endParaRPr>
          </a:p>
          <a:p>
            <a:pPr marL="12700">
              <a:lnSpc>
                <a:spcPts val="2325"/>
              </a:lnSpc>
              <a:spcBef>
                <a:spcPts val="80"/>
              </a:spcBef>
            </a:pPr>
            <a:r>
              <a:rPr lang="en-US" sz="1950" spc="5" dirty="0">
                <a:latin typeface="Calibri"/>
                <a:cs typeface="Calibri"/>
              </a:rPr>
              <a:t>					</a:t>
            </a:r>
            <a:r>
              <a:rPr sz="1950" spc="5" dirty="0">
                <a:latin typeface="Calibri"/>
                <a:cs typeface="Calibri"/>
              </a:rPr>
              <a:t>m(Higgs)</a:t>
            </a:r>
            <a:r>
              <a:rPr sz="1950" spc="-90" dirty="0">
                <a:latin typeface="Calibri"/>
                <a:cs typeface="Calibri"/>
              </a:rPr>
              <a:t>=</a:t>
            </a:r>
            <a:r>
              <a:rPr sz="1950" spc="5" dirty="0">
                <a:latin typeface="Calibri"/>
                <a:cs typeface="Calibri"/>
              </a:rPr>
              <a:t>125</a:t>
            </a:r>
            <a:r>
              <a:rPr lang="en-US" sz="1950" spc="-195" dirty="0">
                <a:latin typeface="Calibri"/>
                <a:cs typeface="Calibri"/>
              </a:rPr>
              <a:t> </a:t>
            </a:r>
            <a:r>
              <a:rPr sz="1950" spc="10" dirty="0">
                <a:latin typeface="Calibri"/>
                <a:cs typeface="Calibri"/>
              </a:rPr>
              <a:t>GeV</a:t>
            </a:r>
            <a:r>
              <a:rPr lang="en-US" sz="1950" spc="-195" dirty="0">
                <a:latin typeface="Calibri"/>
                <a:cs typeface="Calibri"/>
              </a:rPr>
              <a:t> /c</a:t>
            </a:r>
            <a:r>
              <a:rPr lang="en-US" sz="1950" spc="-195" baseline="30000" dirty="0">
                <a:latin typeface="Calibri"/>
                <a:cs typeface="Calibri"/>
              </a:rPr>
              <a:t>2</a:t>
            </a:r>
            <a:r>
              <a:rPr lang="en-US" sz="1950" spc="-195" dirty="0">
                <a:latin typeface="Calibri"/>
                <a:cs typeface="Calibri"/>
              </a:rPr>
              <a:t>   </a:t>
            </a:r>
            <a:r>
              <a:rPr sz="1950" b="1" spc="5" dirty="0" err="1">
                <a:latin typeface="Calibri"/>
                <a:cs typeface="Calibri"/>
              </a:rPr>
              <a:t>vs</a:t>
            </a:r>
            <a:r>
              <a:rPr lang="en-US" sz="1950" spc="-195" dirty="0">
                <a:latin typeface="Calibri"/>
                <a:cs typeface="Calibri"/>
              </a:rPr>
              <a:t>     </a:t>
            </a:r>
            <a:r>
              <a:rPr sz="1950" spc="15" dirty="0" err="1">
                <a:latin typeface="Calibri"/>
                <a:cs typeface="Calibri"/>
              </a:rPr>
              <a:t>m</a:t>
            </a:r>
            <a:r>
              <a:rPr sz="1950" spc="7" baseline="-21367" dirty="0" err="1">
                <a:latin typeface="Calibri"/>
                <a:cs typeface="Calibri"/>
              </a:rPr>
              <a:t>P</a:t>
            </a:r>
            <a:r>
              <a:rPr sz="1950" spc="-90" dirty="0">
                <a:latin typeface="Calibri"/>
                <a:cs typeface="Calibri"/>
              </a:rPr>
              <a:t>=</a:t>
            </a:r>
            <a:r>
              <a:rPr lang="en-US" sz="1950" spc="-90" dirty="0">
                <a:latin typeface="Calibri"/>
                <a:cs typeface="Calibri"/>
              </a:rPr>
              <a:t> </a:t>
            </a:r>
            <a:r>
              <a:rPr sz="1950" spc="5" dirty="0">
                <a:latin typeface="Calibri"/>
                <a:cs typeface="Calibri"/>
              </a:rPr>
              <a:t>1.22</a:t>
            </a:r>
            <a:r>
              <a:rPr lang="en-US" sz="1950" spc="-195" dirty="0">
                <a:latin typeface="Calibri"/>
                <a:cs typeface="Calibri"/>
              </a:rPr>
              <a:t> </a:t>
            </a:r>
            <a:r>
              <a:rPr sz="1950" spc="5" dirty="0">
                <a:latin typeface="Calibri"/>
                <a:cs typeface="Calibri"/>
              </a:rPr>
              <a:t>x</a:t>
            </a:r>
            <a:r>
              <a:rPr lang="en-US" sz="1950" spc="-195" dirty="0">
                <a:latin typeface="Calibri"/>
                <a:cs typeface="Calibri"/>
              </a:rPr>
              <a:t> </a:t>
            </a:r>
            <a:r>
              <a:rPr sz="1950" spc="5" dirty="0">
                <a:latin typeface="Calibri"/>
                <a:cs typeface="Calibri"/>
              </a:rPr>
              <a:t>10</a:t>
            </a:r>
            <a:r>
              <a:rPr sz="1950" spc="7" baseline="25641" dirty="0">
                <a:latin typeface="Calibri"/>
                <a:cs typeface="Calibri"/>
              </a:rPr>
              <a:t>19</a:t>
            </a:r>
            <a:r>
              <a:rPr lang="en-US" sz="1950" spc="-60" dirty="0">
                <a:latin typeface="Calibri"/>
                <a:cs typeface="Calibri"/>
              </a:rPr>
              <a:t> </a:t>
            </a:r>
            <a:r>
              <a:rPr sz="1950" spc="-60" dirty="0">
                <a:latin typeface="Calibri"/>
                <a:cs typeface="Calibri"/>
              </a:rPr>
              <a:t>G</a:t>
            </a:r>
            <a:r>
              <a:rPr sz="1950" spc="-65" dirty="0">
                <a:latin typeface="Calibri"/>
                <a:cs typeface="Calibri"/>
              </a:rPr>
              <a:t>e</a:t>
            </a:r>
            <a:r>
              <a:rPr sz="1950" spc="-60" dirty="0">
                <a:latin typeface="Calibri"/>
                <a:cs typeface="Calibri"/>
              </a:rPr>
              <a:t>V</a:t>
            </a:r>
            <a:r>
              <a:rPr lang="en-US" sz="1950" spc="-60" dirty="0">
                <a:latin typeface="Calibri"/>
                <a:cs typeface="Calibri"/>
              </a:rPr>
              <a:t>/c</a:t>
            </a:r>
            <a:r>
              <a:rPr lang="en-US" sz="1950" spc="-60" baseline="30000" dirty="0">
                <a:latin typeface="Calibri"/>
                <a:cs typeface="Calibri"/>
              </a:rPr>
              <a:t>2</a:t>
            </a:r>
            <a:endParaRPr sz="1950" dirty="0">
              <a:latin typeface="Calibri"/>
              <a:cs typeface="Calibri"/>
            </a:endParaRPr>
          </a:p>
          <a:p>
            <a:pPr marL="458470">
              <a:lnSpc>
                <a:spcPts val="2325"/>
              </a:lnSpc>
              <a:spcBef>
                <a:spcPts val="80"/>
              </a:spcBef>
            </a:pPr>
            <a:endParaRPr lang="en-US" sz="1950" dirty="0">
              <a:latin typeface="Calibri"/>
              <a:cs typeface="Calibri"/>
            </a:endParaRPr>
          </a:p>
          <a:p>
            <a:pPr marL="458470">
              <a:lnSpc>
                <a:spcPts val="2325"/>
              </a:lnSpc>
              <a:spcBef>
                <a:spcPts val="80"/>
              </a:spcBef>
            </a:pPr>
            <a:r>
              <a:rPr sz="1950" dirty="0">
                <a:latin typeface="Calibri"/>
                <a:cs typeface="Calibri"/>
              </a:rPr>
              <a:t>In</a:t>
            </a:r>
            <a:r>
              <a:rPr lang="en-US" sz="1950" dirty="0">
                <a:latin typeface="Calibri"/>
                <a:cs typeface="Calibri"/>
              </a:rPr>
              <a:t> </a:t>
            </a:r>
            <a:r>
              <a:rPr sz="1950" dirty="0">
                <a:latin typeface="Calibri"/>
                <a:cs typeface="Calibri"/>
              </a:rPr>
              <a:t>cosmology</a:t>
            </a:r>
            <a:r>
              <a:rPr lang="en-US" sz="1950" dirty="0">
                <a:latin typeface="Calibri"/>
                <a:cs typeface="Calibri"/>
              </a:rPr>
              <a:t> </a:t>
            </a:r>
            <a:r>
              <a:rPr sz="1950" dirty="0">
                <a:latin typeface="Calibri"/>
                <a:cs typeface="Calibri"/>
              </a:rPr>
              <a:t>and</a:t>
            </a:r>
            <a:r>
              <a:rPr lang="en-US" sz="1950" dirty="0">
                <a:latin typeface="Calibri"/>
                <a:cs typeface="Calibri"/>
              </a:rPr>
              <a:t> </a:t>
            </a:r>
            <a:r>
              <a:rPr sz="1950" dirty="0">
                <a:latin typeface="Calibri"/>
                <a:cs typeface="Calibri"/>
              </a:rPr>
              <a:t>par</a:t>
            </a:r>
            <a:r>
              <a:rPr lang="en-US" sz="1950" dirty="0">
                <a:latin typeface="Calibri"/>
                <a:cs typeface="Calibri"/>
              </a:rPr>
              <a:t>ti</a:t>
            </a:r>
            <a:r>
              <a:rPr sz="1950" dirty="0">
                <a:latin typeface="Calibri"/>
                <a:cs typeface="Calibri"/>
              </a:rPr>
              <a:t>cle</a:t>
            </a:r>
            <a:r>
              <a:rPr lang="en-US" sz="1950" dirty="0">
                <a:latin typeface="Calibri"/>
                <a:cs typeface="Calibri"/>
              </a:rPr>
              <a:t> </a:t>
            </a:r>
            <a:r>
              <a:rPr sz="1950" dirty="0">
                <a:latin typeface="Calibri"/>
                <a:cs typeface="Calibri"/>
              </a:rPr>
              <a:t>physics</a:t>
            </a:r>
            <a:r>
              <a:rPr lang="en-US" sz="1950" dirty="0">
                <a:latin typeface="Calibri"/>
                <a:cs typeface="Calibri"/>
              </a:rPr>
              <a:t> the </a:t>
            </a:r>
            <a:r>
              <a:rPr sz="1950" i="1" dirty="0">
                <a:latin typeface="Calibri"/>
                <a:cs typeface="Calibri"/>
              </a:rPr>
              <a:t>reduced</a:t>
            </a:r>
            <a:r>
              <a:rPr lang="en-US" sz="1950" i="1" dirty="0">
                <a:latin typeface="Calibri"/>
                <a:cs typeface="Calibri"/>
              </a:rPr>
              <a:t> </a:t>
            </a:r>
            <a:r>
              <a:rPr sz="1950" i="1" dirty="0">
                <a:latin typeface="Calibri"/>
                <a:cs typeface="Calibri"/>
              </a:rPr>
              <a:t>Planck</a:t>
            </a:r>
            <a:r>
              <a:rPr lang="en-US" sz="1950" i="1" dirty="0">
                <a:latin typeface="Calibri"/>
                <a:cs typeface="Calibri"/>
              </a:rPr>
              <a:t> </a:t>
            </a:r>
            <a:r>
              <a:rPr sz="1950" i="1" dirty="0">
                <a:latin typeface="Calibri"/>
                <a:cs typeface="Calibri"/>
              </a:rPr>
              <a:t>mass</a:t>
            </a:r>
            <a:r>
              <a:rPr lang="en-US" sz="1950" i="1" dirty="0">
                <a:latin typeface="Calibri"/>
                <a:cs typeface="Calibri"/>
              </a:rPr>
              <a:t> </a:t>
            </a:r>
            <a:r>
              <a:rPr sz="1950" dirty="0">
                <a:latin typeface="Calibri"/>
                <a:cs typeface="Calibri"/>
              </a:rPr>
              <a:t>is</a:t>
            </a:r>
            <a:r>
              <a:rPr lang="en-US" sz="1950" dirty="0">
                <a:latin typeface="Calibri"/>
                <a:cs typeface="Calibri"/>
              </a:rPr>
              <a:t> </a:t>
            </a:r>
            <a:r>
              <a:rPr sz="1950" dirty="0">
                <a:latin typeface="Calibri"/>
                <a:cs typeface="Calibri"/>
              </a:rPr>
              <a:t>the</a:t>
            </a:r>
            <a:r>
              <a:rPr lang="en-US" sz="1950" dirty="0">
                <a:latin typeface="Calibri"/>
                <a:cs typeface="Calibri"/>
              </a:rPr>
              <a:t> </a:t>
            </a:r>
            <a:r>
              <a:rPr sz="1950" dirty="0">
                <a:latin typeface="Calibri"/>
                <a:cs typeface="Calibri"/>
              </a:rPr>
              <a:t>maximum</a:t>
            </a:r>
            <a:r>
              <a:rPr lang="en-US" sz="1950" dirty="0">
                <a:latin typeface="Calibri"/>
                <a:cs typeface="Calibri"/>
              </a:rPr>
              <a:t> </a:t>
            </a:r>
            <a:r>
              <a:rPr sz="1950" dirty="0">
                <a:latin typeface="Calibri"/>
                <a:cs typeface="Calibri"/>
              </a:rPr>
              <a:t>mass</a:t>
            </a:r>
            <a:r>
              <a:rPr lang="en-US" sz="1950" dirty="0">
                <a:latin typeface="Calibri"/>
                <a:cs typeface="Calibri"/>
              </a:rPr>
              <a:t> </a:t>
            </a:r>
            <a:r>
              <a:rPr sz="1950" dirty="0">
                <a:latin typeface="Calibri"/>
                <a:cs typeface="Calibri"/>
              </a:rPr>
              <a:t>of</a:t>
            </a:r>
            <a:r>
              <a:rPr lang="en-US" sz="1950" dirty="0">
                <a:latin typeface="Calibri"/>
                <a:cs typeface="Calibri"/>
              </a:rPr>
              <a:t> </a:t>
            </a:r>
            <a:r>
              <a:rPr sz="1950" dirty="0">
                <a:latin typeface="Calibri"/>
                <a:cs typeface="Calibri"/>
              </a:rPr>
              <a:t>a</a:t>
            </a:r>
            <a:r>
              <a:rPr lang="en-US" sz="1950" dirty="0">
                <a:latin typeface="Calibri"/>
                <a:cs typeface="Calibri"/>
              </a:rPr>
              <a:t> </a:t>
            </a:r>
            <a:r>
              <a:rPr sz="1950" dirty="0">
                <a:latin typeface="Calibri"/>
                <a:cs typeface="Calibri"/>
              </a:rPr>
              <a:t>point</a:t>
            </a:r>
          </a:p>
          <a:p>
            <a:pPr marL="458470">
              <a:lnSpc>
                <a:spcPts val="2325"/>
              </a:lnSpc>
            </a:pPr>
            <a:r>
              <a:rPr sz="1950" dirty="0">
                <a:latin typeface="Calibri"/>
                <a:cs typeface="Calibri"/>
              </a:rPr>
              <a:t>object</a:t>
            </a:r>
            <a:r>
              <a:rPr lang="en-US" sz="1950" dirty="0">
                <a:latin typeface="Calibri"/>
                <a:cs typeface="Calibri"/>
              </a:rPr>
              <a:t> </a:t>
            </a:r>
            <a:r>
              <a:rPr sz="1950" dirty="0">
                <a:latin typeface="Calibri"/>
                <a:cs typeface="Calibri"/>
              </a:rPr>
              <a:t>that</a:t>
            </a:r>
            <a:r>
              <a:rPr lang="en-US" sz="1950" dirty="0">
                <a:latin typeface="Calibri"/>
                <a:cs typeface="Calibri"/>
              </a:rPr>
              <a:t> </a:t>
            </a:r>
            <a:r>
              <a:rPr sz="1950" dirty="0">
                <a:latin typeface="Calibri"/>
                <a:cs typeface="Calibri"/>
              </a:rPr>
              <a:t>can</a:t>
            </a:r>
            <a:r>
              <a:rPr lang="en-US" sz="1950" dirty="0">
                <a:latin typeface="Calibri"/>
                <a:cs typeface="Calibri"/>
              </a:rPr>
              <a:t> </a:t>
            </a:r>
            <a:r>
              <a:rPr sz="1950" dirty="0">
                <a:latin typeface="Calibri"/>
                <a:cs typeface="Calibri"/>
              </a:rPr>
              <a:t>hold</a:t>
            </a:r>
            <a:r>
              <a:rPr lang="en-US" sz="1950" dirty="0">
                <a:latin typeface="Calibri"/>
                <a:cs typeface="Calibri"/>
              </a:rPr>
              <a:t> </a:t>
            </a:r>
            <a:r>
              <a:rPr sz="1950" dirty="0">
                <a:latin typeface="Calibri"/>
                <a:cs typeface="Calibri"/>
              </a:rPr>
              <a:t>a</a:t>
            </a:r>
            <a:r>
              <a:rPr lang="en-US" sz="1950" dirty="0">
                <a:latin typeface="Calibri"/>
                <a:cs typeface="Calibri"/>
              </a:rPr>
              <a:t> </a:t>
            </a:r>
            <a:r>
              <a:rPr sz="1950" dirty="0">
                <a:latin typeface="Calibri"/>
                <a:cs typeface="Calibri"/>
              </a:rPr>
              <a:t>single</a:t>
            </a:r>
            <a:r>
              <a:rPr lang="en-US" sz="1950" dirty="0">
                <a:latin typeface="Calibri"/>
                <a:cs typeface="Calibri"/>
              </a:rPr>
              <a:t> </a:t>
            </a:r>
            <a:r>
              <a:rPr sz="1950" dirty="0">
                <a:latin typeface="Calibri"/>
                <a:cs typeface="Calibri"/>
              </a:rPr>
              <a:t>elementary</a:t>
            </a:r>
            <a:r>
              <a:rPr lang="en-US" sz="1950" dirty="0">
                <a:latin typeface="Calibri"/>
                <a:cs typeface="Calibri"/>
              </a:rPr>
              <a:t> </a:t>
            </a:r>
            <a:r>
              <a:rPr sz="1950" dirty="0">
                <a:latin typeface="Calibri"/>
                <a:cs typeface="Calibri"/>
              </a:rPr>
              <a:t>charge</a:t>
            </a:r>
            <a:r>
              <a:rPr lang="en-US" sz="1950" dirty="0">
                <a:latin typeface="Calibri"/>
                <a:cs typeface="Calibri"/>
              </a:rPr>
              <a:t>  (?)</a:t>
            </a:r>
            <a:endParaRPr sz="1950" dirty="0">
              <a:latin typeface="Calibri"/>
              <a:cs typeface="Calibri"/>
            </a:endParaRPr>
          </a:p>
        </p:txBody>
      </p:sp>
      <p:sp>
        <p:nvSpPr>
          <p:cNvPr id="4" name="object 4"/>
          <p:cNvSpPr txBox="1"/>
          <p:nvPr/>
        </p:nvSpPr>
        <p:spPr>
          <a:xfrm>
            <a:off x="228600" y="3505200"/>
            <a:ext cx="9677400" cy="2434001"/>
          </a:xfrm>
          <a:prstGeom prst="rect">
            <a:avLst/>
          </a:prstGeom>
        </p:spPr>
        <p:txBody>
          <a:bodyPr vert="horz" wrap="square" lIns="0" tIns="0" rIns="0" bIns="0" rtlCol="0">
            <a:spAutoFit/>
          </a:bodyPr>
          <a:lstStyle/>
          <a:p>
            <a:pPr marL="458470">
              <a:lnSpc>
                <a:spcPct val="100000"/>
              </a:lnSpc>
            </a:pPr>
            <a:r>
              <a:rPr sz="1950" dirty="0">
                <a:latin typeface="Calibri"/>
                <a:cs typeface="Calibri"/>
              </a:rPr>
              <a:t>where</a:t>
            </a:r>
            <a:r>
              <a:rPr lang="en-US" sz="1950" dirty="0">
                <a:latin typeface="Calibri"/>
                <a:cs typeface="Calibri"/>
              </a:rPr>
              <a:t> </a:t>
            </a:r>
            <a:r>
              <a:rPr sz="1950" dirty="0">
                <a:latin typeface="Calibri"/>
                <a:cs typeface="Calibri"/>
              </a:rPr>
              <a:t>G</a:t>
            </a:r>
            <a:r>
              <a:rPr lang="en-US" sz="1950" dirty="0">
                <a:latin typeface="Calibri"/>
                <a:cs typeface="Calibri"/>
              </a:rPr>
              <a:t> </a:t>
            </a:r>
            <a:r>
              <a:rPr sz="1950" dirty="0">
                <a:latin typeface="Calibri"/>
                <a:cs typeface="Calibri"/>
              </a:rPr>
              <a:t>is</a:t>
            </a:r>
            <a:r>
              <a:rPr lang="en-US" sz="1950" dirty="0">
                <a:latin typeface="Calibri"/>
                <a:cs typeface="Calibri"/>
              </a:rPr>
              <a:t> </a:t>
            </a:r>
            <a:r>
              <a:rPr sz="1950" dirty="0">
                <a:latin typeface="Calibri"/>
                <a:cs typeface="Calibri"/>
              </a:rPr>
              <a:t>the</a:t>
            </a:r>
            <a:r>
              <a:rPr lang="en-US" sz="1950" dirty="0">
                <a:latin typeface="Calibri"/>
                <a:cs typeface="Calibri"/>
              </a:rPr>
              <a:t> </a:t>
            </a:r>
            <a:r>
              <a:rPr sz="1950" dirty="0">
                <a:latin typeface="Calibri"/>
                <a:cs typeface="Calibri"/>
              </a:rPr>
              <a:t>gravita</a:t>
            </a:r>
            <a:r>
              <a:rPr lang="en-US" sz="1950" dirty="0">
                <a:latin typeface="Calibri"/>
                <a:cs typeface="Calibri"/>
              </a:rPr>
              <a:t>ti</a:t>
            </a:r>
            <a:r>
              <a:rPr sz="1950" dirty="0">
                <a:latin typeface="Calibri"/>
                <a:cs typeface="Calibri"/>
              </a:rPr>
              <a:t>onal</a:t>
            </a:r>
            <a:r>
              <a:rPr lang="en-US" sz="1950" dirty="0">
                <a:latin typeface="Calibri"/>
                <a:cs typeface="Calibri"/>
              </a:rPr>
              <a:t> </a:t>
            </a:r>
            <a:r>
              <a:rPr sz="1950" dirty="0">
                <a:latin typeface="Calibri"/>
                <a:cs typeface="Calibri"/>
              </a:rPr>
              <a:t>constant.</a:t>
            </a:r>
            <a:r>
              <a:rPr lang="en-US" sz="1950" dirty="0">
                <a:latin typeface="Calibri"/>
                <a:cs typeface="Calibri"/>
              </a:rPr>
              <a:t> The Planck </a:t>
            </a:r>
            <a:r>
              <a:rPr sz="1950" dirty="0">
                <a:latin typeface="Calibri"/>
                <a:cs typeface="Calibri"/>
              </a:rPr>
              <a:t>mass</a:t>
            </a:r>
            <a:r>
              <a:rPr lang="en-US" sz="1950" dirty="0">
                <a:latin typeface="Calibri"/>
                <a:cs typeface="Calibri"/>
              </a:rPr>
              <a:t> is </a:t>
            </a:r>
            <a:r>
              <a:rPr sz="1950" dirty="0">
                <a:latin typeface="Calibri"/>
                <a:cs typeface="Calibri"/>
              </a:rPr>
              <a:t>approximately</a:t>
            </a:r>
            <a:r>
              <a:rPr lang="en-US" sz="1950" dirty="0">
                <a:latin typeface="Calibri"/>
                <a:cs typeface="Calibri"/>
              </a:rPr>
              <a:t> that  </a:t>
            </a:r>
            <a:r>
              <a:rPr sz="1950" dirty="0">
                <a:latin typeface="Calibri"/>
                <a:cs typeface="Calibri"/>
              </a:rPr>
              <a:t>of</a:t>
            </a:r>
            <a:r>
              <a:rPr lang="en-US" sz="1950" dirty="0">
                <a:latin typeface="Calibri"/>
                <a:cs typeface="Calibri"/>
              </a:rPr>
              <a:t> </a:t>
            </a:r>
            <a:r>
              <a:rPr sz="1950" dirty="0">
                <a:latin typeface="Calibri"/>
                <a:cs typeface="Calibri"/>
              </a:rPr>
              <a:t>a</a:t>
            </a:r>
            <a:r>
              <a:rPr lang="en-US" sz="1950" dirty="0">
                <a:latin typeface="Calibri"/>
                <a:cs typeface="Calibri"/>
              </a:rPr>
              <a:t> </a:t>
            </a:r>
            <a:r>
              <a:rPr sz="1950" dirty="0">
                <a:latin typeface="Calibri"/>
                <a:cs typeface="Calibri"/>
              </a:rPr>
              <a:t>mass</a:t>
            </a:r>
            <a:r>
              <a:rPr lang="en-US" sz="1950" dirty="0">
                <a:latin typeface="Calibri"/>
                <a:cs typeface="Calibri"/>
              </a:rPr>
              <a:t> </a:t>
            </a:r>
            <a:r>
              <a:rPr sz="1950" dirty="0">
                <a:latin typeface="Calibri"/>
                <a:cs typeface="Calibri"/>
              </a:rPr>
              <a:t>of</a:t>
            </a:r>
            <a:r>
              <a:rPr lang="en-US" sz="1950" dirty="0">
                <a:latin typeface="Calibri"/>
                <a:cs typeface="Calibri"/>
              </a:rPr>
              <a:t> </a:t>
            </a:r>
            <a:r>
              <a:rPr sz="1950" dirty="0">
                <a:latin typeface="Calibri"/>
                <a:cs typeface="Calibri"/>
              </a:rPr>
              <a:t>a</a:t>
            </a:r>
            <a:r>
              <a:rPr lang="en-US" sz="1950" dirty="0">
                <a:latin typeface="Calibri"/>
                <a:cs typeface="Calibri"/>
              </a:rPr>
              <a:t> </a:t>
            </a:r>
            <a:r>
              <a:rPr sz="1950" dirty="0">
                <a:latin typeface="Calibri"/>
                <a:cs typeface="Calibri"/>
              </a:rPr>
              <a:t>ﬂea</a:t>
            </a:r>
            <a:r>
              <a:rPr lang="en-US" sz="1950" dirty="0">
                <a:latin typeface="Calibri"/>
                <a:cs typeface="Calibri"/>
              </a:rPr>
              <a:t> – i.e., macroscopic. </a:t>
            </a:r>
            <a:r>
              <a:rPr sz="1950" dirty="0">
                <a:latin typeface="Calibri"/>
                <a:cs typeface="Calibri"/>
              </a:rPr>
              <a:t>Larger</a:t>
            </a:r>
            <a:r>
              <a:rPr lang="en-US" sz="1950" dirty="0">
                <a:latin typeface="Calibri"/>
                <a:cs typeface="Calibri"/>
              </a:rPr>
              <a:t>(point)  </a:t>
            </a:r>
            <a:r>
              <a:rPr sz="1950" dirty="0">
                <a:latin typeface="Calibri"/>
                <a:cs typeface="Calibri"/>
              </a:rPr>
              <a:t>masses</a:t>
            </a:r>
            <a:r>
              <a:rPr lang="en-US" sz="1950" dirty="0">
                <a:latin typeface="Calibri"/>
                <a:cs typeface="Calibri"/>
              </a:rPr>
              <a:t> </a:t>
            </a:r>
            <a:r>
              <a:rPr sz="1950" dirty="0">
                <a:latin typeface="Calibri"/>
                <a:cs typeface="Calibri"/>
              </a:rPr>
              <a:t>would</a:t>
            </a:r>
            <a:r>
              <a:rPr lang="en-US" sz="1950" dirty="0">
                <a:latin typeface="Calibri"/>
                <a:cs typeface="Calibri"/>
              </a:rPr>
              <a:t> </a:t>
            </a:r>
            <a:r>
              <a:rPr sz="1950" dirty="0">
                <a:latin typeface="Calibri"/>
                <a:cs typeface="Calibri"/>
              </a:rPr>
              <a:t>create</a:t>
            </a:r>
            <a:r>
              <a:rPr lang="en-US" sz="1950" dirty="0">
                <a:latin typeface="Calibri"/>
                <a:cs typeface="Calibri"/>
              </a:rPr>
              <a:t> a mini </a:t>
            </a:r>
            <a:r>
              <a:rPr sz="1950" dirty="0">
                <a:latin typeface="Calibri"/>
                <a:cs typeface="Calibri"/>
              </a:rPr>
              <a:t>black</a:t>
            </a:r>
            <a:r>
              <a:rPr lang="en-US" sz="1950" dirty="0">
                <a:latin typeface="Calibri"/>
                <a:cs typeface="Calibri"/>
              </a:rPr>
              <a:t> </a:t>
            </a:r>
            <a:r>
              <a:rPr sz="1950" dirty="0">
                <a:latin typeface="Calibri"/>
                <a:cs typeface="Calibri"/>
              </a:rPr>
              <a:t>hole</a:t>
            </a:r>
            <a:r>
              <a:rPr lang="en-US" sz="1950" dirty="0">
                <a:latin typeface="Calibri"/>
                <a:cs typeface="Calibri"/>
              </a:rPr>
              <a:t>.</a:t>
            </a:r>
            <a:endParaRPr sz="1950" dirty="0">
              <a:latin typeface="Calibri"/>
              <a:cs typeface="Calibri"/>
            </a:endParaRPr>
          </a:p>
          <a:p>
            <a:pPr marL="12700" marR="114300">
              <a:lnSpc>
                <a:spcPct val="101099"/>
              </a:lnSpc>
              <a:spcBef>
                <a:spcPts val="55"/>
              </a:spcBef>
            </a:pPr>
            <a:r>
              <a:rPr sz="1950" spc="10" dirty="0">
                <a:latin typeface="Calibri"/>
                <a:cs typeface="Calibri"/>
              </a:rPr>
              <a:t>An</a:t>
            </a:r>
            <a:r>
              <a:rPr lang="en-US" sz="1950" spc="-195" dirty="0">
                <a:latin typeface="Calibri"/>
                <a:cs typeface="Calibri"/>
              </a:rPr>
              <a:t> </a:t>
            </a:r>
            <a:r>
              <a:rPr sz="1950" spc="5" dirty="0">
                <a:latin typeface="Calibri"/>
                <a:cs typeface="Calibri"/>
              </a:rPr>
              <a:t>example</a:t>
            </a:r>
            <a:r>
              <a:rPr lang="en-US" sz="1950" spc="-195" dirty="0">
                <a:latin typeface="Calibri"/>
                <a:cs typeface="Calibri"/>
              </a:rPr>
              <a:t> </a:t>
            </a:r>
            <a:r>
              <a:rPr sz="1950" spc="5" dirty="0">
                <a:latin typeface="Calibri"/>
                <a:cs typeface="Calibri"/>
              </a:rPr>
              <a:t>of</a:t>
            </a:r>
            <a:r>
              <a:rPr lang="en-US" sz="1950" spc="-195" dirty="0">
                <a:latin typeface="Calibri"/>
                <a:cs typeface="Calibri"/>
              </a:rPr>
              <a:t> a  </a:t>
            </a:r>
            <a:r>
              <a:rPr sz="1950" spc="5" dirty="0">
                <a:latin typeface="Calibri"/>
                <a:cs typeface="Calibri"/>
              </a:rPr>
              <a:t>theory</a:t>
            </a:r>
            <a:r>
              <a:rPr lang="en-US" sz="1950" spc="-195" dirty="0">
                <a:latin typeface="Calibri"/>
                <a:cs typeface="Calibri"/>
              </a:rPr>
              <a:t> </a:t>
            </a:r>
            <a:r>
              <a:rPr sz="1950" spc="5" dirty="0">
                <a:latin typeface="Calibri"/>
                <a:cs typeface="Calibri"/>
              </a:rPr>
              <a:t>th</a:t>
            </a:r>
            <a:r>
              <a:rPr sz="1950" spc="-60" dirty="0">
                <a:latin typeface="Calibri"/>
                <a:cs typeface="Calibri"/>
              </a:rPr>
              <a:t>at</a:t>
            </a:r>
            <a:r>
              <a:rPr lang="en-US" sz="1950" spc="-60" dirty="0">
                <a:latin typeface="Calibri"/>
                <a:cs typeface="Calibri"/>
              </a:rPr>
              <a:t> </a:t>
            </a:r>
            <a:r>
              <a:rPr sz="1950" spc="5" dirty="0">
                <a:latin typeface="Calibri"/>
                <a:cs typeface="Calibri"/>
              </a:rPr>
              <a:t>provides</a:t>
            </a:r>
            <a:r>
              <a:rPr lang="en-US" sz="1950" spc="-195" dirty="0">
                <a:latin typeface="Calibri"/>
                <a:cs typeface="Calibri"/>
              </a:rPr>
              <a:t> </a:t>
            </a:r>
            <a:r>
              <a:rPr sz="1950" spc="5" dirty="0">
                <a:latin typeface="Calibri"/>
                <a:cs typeface="Calibri"/>
              </a:rPr>
              <a:t>cancell</a:t>
            </a:r>
            <a:r>
              <a:rPr lang="en-US" sz="1950" spc="5" dirty="0">
                <a:latin typeface="Calibri"/>
                <a:cs typeface="Calibri"/>
              </a:rPr>
              <a:t>a</a:t>
            </a:r>
            <a:r>
              <a:rPr lang="en-US" sz="1950" spc="65" dirty="0">
                <a:latin typeface="Calibri"/>
                <a:cs typeface="Calibri"/>
              </a:rPr>
              <a:t>ti</a:t>
            </a:r>
            <a:r>
              <a:rPr sz="1950" spc="5" dirty="0">
                <a:latin typeface="Calibri"/>
                <a:cs typeface="Calibri"/>
              </a:rPr>
              <a:t>ons</a:t>
            </a:r>
            <a:r>
              <a:rPr lang="en-US" sz="1950" spc="-195" dirty="0">
                <a:latin typeface="Calibri"/>
                <a:cs typeface="Calibri"/>
              </a:rPr>
              <a:t> </a:t>
            </a:r>
            <a:r>
              <a:rPr sz="1950" spc="5" dirty="0">
                <a:latin typeface="Calibri"/>
                <a:cs typeface="Calibri"/>
              </a:rPr>
              <a:t>of</a:t>
            </a:r>
            <a:r>
              <a:rPr lang="en-US" sz="1950" spc="-195" dirty="0">
                <a:latin typeface="Calibri"/>
                <a:cs typeface="Calibri"/>
              </a:rPr>
              <a:t> </a:t>
            </a:r>
            <a:r>
              <a:rPr sz="1950" spc="5" dirty="0">
                <a:latin typeface="Calibri"/>
                <a:cs typeface="Calibri"/>
              </a:rPr>
              <a:t>higher</a:t>
            </a:r>
            <a:r>
              <a:rPr lang="en-US" sz="1950" spc="-195" dirty="0">
                <a:latin typeface="Calibri"/>
                <a:cs typeface="Calibri"/>
              </a:rPr>
              <a:t> </a:t>
            </a:r>
            <a:r>
              <a:rPr sz="1950" spc="5" dirty="0">
                <a:latin typeface="Calibri"/>
                <a:cs typeface="Calibri"/>
              </a:rPr>
              <a:t>order</a:t>
            </a:r>
            <a:r>
              <a:rPr lang="en-US" sz="1950" spc="-195" dirty="0">
                <a:latin typeface="Calibri"/>
                <a:cs typeface="Calibri"/>
              </a:rPr>
              <a:t> </a:t>
            </a:r>
            <a:r>
              <a:rPr sz="1950" spc="10" dirty="0">
                <a:latin typeface="Calibri"/>
                <a:cs typeface="Calibri"/>
              </a:rPr>
              <a:t>quantum</a:t>
            </a:r>
            <a:r>
              <a:rPr lang="en-US" sz="1950" spc="-195" dirty="0">
                <a:latin typeface="Calibri"/>
                <a:cs typeface="Calibri"/>
              </a:rPr>
              <a:t> </a:t>
            </a:r>
            <a:r>
              <a:rPr sz="1950" spc="5" dirty="0">
                <a:latin typeface="Calibri"/>
                <a:cs typeface="Calibri"/>
              </a:rPr>
              <a:t>correc</a:t>
            </a:r>
            <a:r>
              <a:rPr lang="en-US" sz="1950" spc="125" dirty="0">
                <a:latin typeface="Calibri"/>
                <a:cs typeface="Calibri"/>
              </a:rPr>
              <a:t>ti</a:t>
            </a:r>
            <a:r>
              <a:rPr sz="1950" spc="5" dirty="0">
                <a:latin typeface="Calibri"/>
                <a:cs typeface="Calibri"/>
              </a:rPr>
              <a:t>ons</a:t>
            </a:r>
            <a:r>
              <a:rPr lang="en-US" sz="1950" spc="-195" dirty="0">
                <a:latin typeface="Calibri"/>
                <a:cs typeface="Calibri"/>
              </a:rPr>
              <a:t> </a:t>
            </a:r>
            <a:r>
              <a:rPr sz="1950" spc="5" dirty="0">
                <a:latin typeface="Calibri"/>
                <a:cs typeface="Calibri"/>
              </a:rPr>
              <a:t>terms</a:t>
            </a:r>
            <a:r>
              <a:rPr lang="en-US" sz="1950" spc="-195" dirty="0">
                <a:latin typeface="Calibri"/>
                <a:cs typeface="Calibri"/>
              </a:rPr>
              <a:t> </a:t>
            </a:r>
            <a:r>
              <a:rPr sz="1950" spc="5" dirty="0">
                <a:latin typeface="Calibri"/>
                <a:cs typeface="Calibri"/>
              </a:rPr>
              <a:t>is</a:t>
            </a:r>
            <a:r>
              <a:rPr lang="en-US" sz="1950" spc="-195" dirty="0">
                <a:latin typeface="Calibri"/>
                <a:cs typeface="Calibri"/>
              </a:rPr>
              <a:t> </a:t>
            </a:r>
            <a:r>
              <a:rPr sz="1950" spc="-135" dirty="0">
                <a:latin typeface="Calibri"/>
                <a:cs typeface="Calibri"/>
              </a:rPr>
              <a:t> </a:t>
            </a:r>
            <a:r>
              <a:rPr sz="1950" dirty="0">
                <a:latin typeface="Calibri"/>
                <a:cs typeface="Calibri"/>
              </a:rPr>
              <a:t>Supersymmetry</a:t>
            </a:r>
            <a:r>
              <a:rPr lang="en-US" sz="1950" dirty="0">
                <a:latin typeface="Calibri"/>
                <a:cs typeface="Calibri"/>
              </a:rPr>
              <a:t> </a:t>
            </a:r>
            <a:r>
              <a:rPr sz="1950" dirty="0">
                <a:latin typeface="Calibri"/>
                <a:cs typeface="Calibri"/>
              </a:rPr>
              <a:t>where</a:t>
            </a:r>
            <a:r>
              <a:rPr lang="en-US" sz="1950" dirty="0">
                <a:latin typeface="Calibri"/>
                <a:cs typeface="Calibri"/>
              </a:rPr>
              <a:t> </a:t>
            </a:r>
            <a:r>
              <a:rPr sz="1950" dirty="0">
                <a:latin typeface="Calibri"/>
                <a:cs typeface="Calibri"/>
              </a:rPr>
              <a:t>the</a:t>
            </a:r>
            <a:r>
              <a:rPr lang="en-US" sz="1950" dirty="0">
                <a:latin typeface="Calibri"/>
                <a:cs typeface="Calibri"/>
              </a:rPr>
              <a:t> </a:t>
            </a:r>
            <a:r>
              <a:rPr sz="1950" dirty="0">
                <a:latin typeface="Calibri"/>
                <a:cs typeface="Calibri"/>
              </a:rPr>
              <a:t>supersymmetric</a:t>
            </a:r>
            <a:r>
              <a:rPr lang="en-US" sz="1950" dirty="0">
                <a:latin typeface="Calibri"/>
                <a:cs typeface="Calibri"/>
              </a:rPr>
              <a:t> </a:t>
            </a:r>
            <a:r>
              <a:rPr sz="1950" dirty="0">
                <a:latin typeface="Calibri"/>
                <a:cs typeface="Calibri"/>
              </a:rPr>
              <a:t>par</a:t>
            </a:r>
            <a:r>
              <a:rPr lang="en-US" sz="1950" dirty="0">
                <a:latin typeface="Calibri"/>
                <a:cs typeface="Calibri"/>
              </a:rPr>
              <a:t>ti</a:t>
            </a:r>
            <a:r>
              <a:rPr sz="1950" dirty="0">
                <a:latin typeface="Calibri"/>
                <a:cs typeface="Calibri"/>
              </a:rPr>
              <a:t>cles</a:t>
            </a:r>
            <a:r>
              <a:rPr lang="en-US" sz="1950" dirty="0">
                <a:latin typeface="Calibri"/>
                <a:cs typeface="Calibri"/>
              </a:rPr>
              <a:t> </a:t>
            </a:r>
            <a:r>
              <a:rPr sz="1950" dirty="0">
                <a:latin typeface="Calibri"/>
                <a:cs typeface="Calibri"/>
              </a:rPr>
              <a:t>have</a:t>
            </a:r>
            <a:r>
              <a:rPr lang="en-US" sz="1950" dirty="0">
                <a:latin typeface="Calibri"/>
                <a:cs typeface="Calibri"/>
              </a:rPr>
              <a:t> </a:t>
            </a:r>
            <a:r>
              <a:rPr sz="1950" dirty="0">
                <a:latin typeface="Calibri"/>
                <a:cs typeface="Calibri"/>
              </a:rPr>
              <a:t>spins</a:t>
            </a:r>
            <a:r>
              <a:rPr lang="en-US" sz="1950" dirty="0">
                <a:latin typeface="Calibri"/>
                <a:cs typeface="Calibri"/>
              </a:rPr>
              <a:t> </a:t>
            </a:r>
            <a:r>
              <a:rPr sz="1950" dirty="0">
                <a:latin typeface="Calibri"/>
                <a:cs typeface="Calibri"/>
              </a:rPr>
              <a:t>shi</a:t>
            </a:r>
            <a:r>
              <a:rPr lang="en-US" sz="1950" dirty="0">
                <a:latin typeface="Calibri"/>
                <a:cs typeface="Calibri"/>
              </a:rPr>
              <a:t>fted </a:t>
            </a:r>
            <a:r>
              <a:rPr sz="1950" dirty="0">
                <a:latin typeface="Calibri"/>
                <a:cs typeface="Calibri"/>
              </a:rPr>
              <a:t>by</a:t>
            </a:r>
            <a:r>
              <a:rPr lang="en-US" sz="1950" dirty="0">
                <a:latin typeface="Calibri"/>
                <a:cs typeface="Calibri"/>
              </a:rPr>
              <a:t> </a:t>
            </a:r>
            <a:r>
              <a:rPr sz="1950" dirty="0">
                <a:latin typeface="Calibri"/>
                <a:cs typeface="Calibri"/>
              </a:rPr>
              <a:t>½ i.e.,</a:t>
            </a:r>
            <a:r>
              <a:rPr lang="en-US" sz="1950" dirty="0">
                <a:latin typeface="Calibri"/>
                <a:cs typeface="Calibri"/>
              </a:rPr>
              <a:t> </a:t>
            </a:r>
            <a:r>
              <a:rPr sz="1950" dirty="0">
                <a:latin typeface="Calibri"/>
                <a:cs typeface="Calibri"/>
              </a:rPr>
              <a:t>fermionic</a:t>
            </a:r>
            <a:r>
              <a:rPr lang="en-US" sz="1950" dirty="0">
                <a:latin typeface="Calibri"/>
                <a:cs typeface="Calibri"/>
              </a:rPr>
              <a:t> </a:t>
            </a:r>
            <a:r>
              <a:rPr sz="1950" dirty="0">
                <a:latin typeface="Calibri"/>
                <a:cs typeface="Calibri"/>
              </a:rPr>
              <a:t>quarks</a:t>
            </a:r>
            <a:r>
              <a:rPr lang="en-US" sz="1950" dirty="0">
                <a:latin typeface="Calibri"/>
                <a:cs typeface="Calibri"/>
              </a:rPr>
              <a:t> </a:t>
            </a:r>
            <a:r>
              <a:rPr sz="1950" dirty="0">
                <a:latin typeface="Calibri"/>
                <a:cs typeface="Calibri"/>
              </a:rPr>
              <a:t>and</a:t>
            </a:r>
            <a:r>
              <a:rPr lang="en-US" sz="1950" dirty="0">
                <a:latin typeface="Calibri"/>
                <a:cs typeface="Calibri"/>
              </a:rPr>
              <a:t> </a:t>
            </a:r>
            <a:r>
              <a:rPr sz="1950" dirty="0">
                <a:latin typeface="Calibri"/>
                <a:cs typeface="Calibri"/>
              </a:rPr>
              <a:t>leptons</a:t>
            </a:r>
            <a:r>
              <a:rPr lang="en-US" sz="1950" dirty="0">
                <a:latin typeface="Calibri"/>
                <a:cs typeface="Calibri"/>
              </a:rPr>
              <a:t> </a:t>
            </a:r>
            <a:r>
              <a:rPr sz="1950" dirty="0">
                <a:latin typeface="Calibri"/>
                <a:cs typeface="Calibri"/>
              </a:rPr>
              <a:t>become</a:t>
            </a:r>
            <a:r>
              <a:rPr lang="en-US" sz="1950" dirty="0">
                <a:latin typeface="Calibri"/>
                <a:cs typeface="Calibri"/>
              </a:rPr>
              <a:t> </a:t>
            </a:r>
            <a:r>
              <a:rPr sz="1950" dirty="0">
                <a:latin typeface="Calibri"/>
                <a:cs typeface="Calibri"/>
              </a:rPr>
              <a:t>bosons</a:t>
            </a:r>
            <a:r>
              <a:rPr lang="en-US" sz="1950" dirty="0">
                <a:latin typeface="Calibri"/>
                <a:cs typeface="Calibri"/>
              </a:rPr>
              <a:t> </a:t>
            </a:r>
            <a:r>
              <a:rPr sz="1950" dirty="0">
                <a:latin typeface="Calibri"/>
                <a:cs typeface="Calibri"/>
              </a:rPr>
              <a:t>and</a:t>
            </a:r>
            <a:r>
              <a:rPr lang="en-US" sz="1950" dirty="0">
                <a:latin typeface="Calibri"/>
                <a:cs typeface="Calibri"/>
              </a:rPr>
              <a:t> </a:t>
            </a:r>
            <a:r>
              <a:rPr sz="1950" dirty="0">
                <a:latin typeface="Calibri"/>
                <a:cs typeface="Calibri"/>
              </a:rPr>
              <a:t>gauge</a:t>
            </a:r>
            <a:r>
              <a:rPr lang="en-US" sz="1950" dirty="0">
                <a:latin typeface="Calibri"/>
                <a:cs typeface="Calibri"/>
              </a:rPr>
              <a:t> </a:t>
            </a:r>
            <a:r>
              <a:rPr sz="1950" dirty="0">
                <a:latin typeface="Calibri"/>
                <a:cs typeface="Calibri"/>
              </a:rPr>
              <a:t>par</a:t>
            </a:r>
            <a:r>
              <a:rPr lang="en-US" sz="1950" dirty="0">
                <a:latin typeface="Calibri"/>
                <a:cs typeface="Calibri"/>
              </a:rPr>
              <a:t>ti</a:t>
            </a:r>
            <a:r>
              <a:rPr sz="1950" dirty="0">
                <a:latin typeface="Calibri"/>
                <a:cs typeface="Calibri"/>
              </a:rPr>
              <a:t>cles</a:t>
            </a:r>
            <a:r>
              <a:rPr lang="en-US" sz="1950" dirty="0">
                <a:latin typeface="Calibri"/>
                <a:cs typeface="Calibri"/>
              </a:rPr>
              <a:t> </a:t>
            </a:r>
            <a:r>
              <a:rPr sz="1950" dirty="0">
                <a:latin typeface="Calibri"/>
                <a:cs typeface="Calibri"/>
              </a:rPr>
              <a:t>become</a:t>
            </a:r>
            <a:r>
              <a:rPr lang="en-US" sz="1950" dirty="0">
                <a:latin typeface="Calibri"/>
                <a:cs typeface="Calibri"/>
              </a:rPr>
              <a:t> </a:t>
            </a:r>
            <a:r>
              <a:rPr sz="1950" dirty="0">
                <a:latin typeface="Calibri"/>
                <a:cs typeface="Calibri"/>
              </a:rPr>
              <a:t>fermions.</a:t>
            </a:r>
          </a:p>
          <a:p>
            <a:pPr marL="12700" marR="5080" algn="just">
              <a:lnSpc>
                <a:spcPct val="101099"/>
              </a:lnSpc>
              <a:spcBef>
                <a:spcPts val="55"/>
              </a:spcBef>
            </a:pPr>
            <a:r>
              <a:rPr sz="1950" dirty="0">
                <a:latin typeface="Calibri"/>
                <a:cs typeface="Calibri"/>
              </a:rPr>
              <a:t>Since</a:t>
            </a:r>
            <a:r>
              <a:rPr lang="en-US" sz="1950" dirty="0">
                <a:latin typeface="Calibri"/>
                <a:cs typeface="Calibri"/>
              </a:rPr>
              <a:t>  </a:t>
            </a:r>
            <a:r>
              <a:rPr sz="1950" dirty="0">
                <a:latin typeface="Calibri"/>
                <a:cs typeface="Calibri"/>
              </a:rPr>
              <a:t>the</a:t>
            </a:r>
            <a:r>
              <a:rPr lang="en-US" sz="1950" dirty="0">
                <a:latin typeface="Calibri"/>
                <a:cs typeface="Calibri"/>
              </a:rPr>
              <a:t> </a:t>
            </a:r>
            <a:r>
              <a:rPr sz="1950" dirty="0">
                <a:latin typeface="Calibri"/>
                <a:cs typeface="Calibri"/>
              </a:rPr>
              <a:t>signs</a:t>
            </a:r>
            <a:r>
              <a:rPr lang="en-US" sz="1950" dirty="0">
                <a:latin typeface="Calibri"/>
                <a:cs typeface="Calibri"/>
              </a:rPr>
              <a:t> </a:t>
            </a:r>
            <a:r>
              <a:rPr sz="1950" dirty="0">
                <a:latin typeface="Calibri"/>
                <a:cs typeface="Calibri"/>
              </a:rPr>
              <a:t>of</a:t>
            </a:r>
            <a:r>
              <a:rPr lang="en-US" sz="1950" dirty="0">
                <a:latin typeface="Calibri"/>
                <a:cs typeface="Calibri"/>
              </a:rPr>
              <a:t> </a:t>
            </a:r>
            <a:r>
              <a:rPr sz="1950" dirty="0">
                <a:latin typeface="Calibri"/>
                <a:cs typeface="Calibri"/>
              </a:rPr>
              <a:t>terms</a:t>
            </a:r>
            <a:r>
              <a:rPr lang="en-US" sz="1950" dirty="0">
                <a:latin typeface="Calibri"/>
                <a:cs typeface="Calibri"/>
              </a:rPr>
              <a:t> </a:t>
            </a:r>
            <a:r>
              <a:rPr sz="1950" dirty="0">
                <a:latin typeface="Calibri"/>
                <a:cs typeface="Calibri"/>
              </a:rPr>
              <a:t>calculated</a:t>
            </a:r>
            <a:r>
              <a:rPr lang="en-US" sz="1950" dirty="0">
                <a:latin typeface="Calibri"/>
                <a:cs typeface="Calibri"/>
              </a:rPr>
              <a:t> </a:t>
            </a:r>
            <a:r>
              <a:rPr sz="1950" dirty="0">
                <a:latin typeface="Calibri"/>
                <a:cs typeface="Calibri"/>
              </a:rPr>
              <a:t>using</a:t>
            </a:r>
            <a:r>
              <a:rPr lang="en-US" sz="1950" dirty="0">
                <a:latin typeface="Calibri"/>
                <a:cs typeface="Calibri"/>
              </a:rPr>
              <a:t> </a:t>
            </a:r>
            <a:r>
              <a:rPr sz="1950" dirty="0">
                <a:latin typeface="Calibri"/>
                <a:cs typeface="Calibri"/>
              </a:rPr>
              <a:t>Feynman</a:t>
            </a:r>
            <a:r>
              <a:rPr lang="en-US" sz="1950" dirty="0">
                <a:latin typeface="Calibri"/>
                <a:cs typeface="Calibri"/>
              </a:rPr>
              <a:t> </a:t>
            </a:r>
            <a:r>
              <a:rPr sz="1950" dirty="0">
                <a:latin typeface="Calibri"/>
                <a:cs typeface="Calibri"/>
              </a:rPr>
              <a:t>rules</a:t>
            </a:r>
            <a:r>
              <a:rPr lang="en-US" sz="1950" dirty="0">
                <a:latin typeface="Calibri"/>
                <a:cs typeface="Calibri"/>
              </a:rPr>
              <a:t> </a:t>
            </a:r>
            <a:r>
              <a:rPr sz="1950" dirty="0">
                <a:latin typeface="Calibri"/>
                <a:cs typeface="Calibri"/>
              </a:rPr>
              <a:t>change</a:t>
            </a:r>
            <a:r>
              <a:rPr lang="en-US" sz="1950" dirty="0">
                <a:latin typeface="Calibri"/>
                <a:cs typeface="Calibri"/>
              </a:rPr>
              <a:t> </a:t>
            </a:r>
            <a:r>
              <a:rPr sz="1950" dirty="0">
                <a:latin typeface="Calibri"/>
                <a:cs typeface="Calibri"/>
              </a:rPr>
              <a:t>going</a:t>
            </a:r>
            <a:r>
              <a:rPr lang="en-US" sz="1950" dirty="0">
                <a:latin typeface="Calibri"/>
                <a:cs typeface="Calibri"/>
              </a:rPr>
              <a:t> </a:t>
            </a:r>
            <a:r>
              <a:rPr sz="1950" dirty="0">
                <a:latin typeface="Calibri"/>
                <a:cs typeface="Calibri"/>
              </a:rPr>
              <a:t>from</a:t>
            </a:r>
            <a:r>
              <a:rPr lang="en-US" sz="1950" dirty="0">
                <a:latin typeface="Calibri"/>
                <a:cs typeface="Calibri"/>
              </a:rPr>
              <a:t> </a:t>
            </a:r>
            <a:r>
              <a:rPr sz="1950" dirty="0">
                <a:latin typeface="Calibri"/>
                <a:cs typeface="Calibri"/>
              </a:rPr>
              <a:t>fermions</a:t>
            </a:r>
            <a:r>
              <a:rPr lang="en-US" sz="1950" dirty="0">
                <a:latin typeface="Calibri"/>
                <a:cs typeface="Calibri"/>
              </a:rPr>
              <a:t> </a:t>
            </a:r>
            <a:r>
              <a:rPr sz="1950" dirty="0">
                <a:latin typeface="Calibri"/>
                <a:cs typeface="Calibri"/>
              </a:rPr>
              <a:t>to</a:t>
            </a:r>
            <a:r>
              <a:rPr lang="en-US" sz="1950" dirty="0">
                <a:latin typeface="Calibri"/>
                <a:cs typeface="Calibri"/>
              </a:rPr>
              <a:t> </a:t>
            </a:r>
            <a:r>
              <a:rPr sz="1950" dirty="0">
                <a:latin typeface="Calibri"/>
                <a:cs typeface="Calibri"/>
              </a:rPr>
              <a:t>bosons the</a:t>
            </a:r>
            <a:r>
              <a:rPr lang="en-US" sz="1950" dirty="0">
                <a:latin typeface="Calibri"/>
                <a:cs typeface="Calibri"/>
              </a:rPr>
              <a:t> </a:t>
            </a:r>
            <a:r>
              <a:rPr sz="1950" dirty="0">
                <a:latin typeface="Calibri"/>
                <a:cs typeface="Calibri"/>
              </a:rPr>
              <a:t>loop</a:t>
            </a:r>
            <a:r>
              <a:rPr lang="en-US" sz="1950" dirty="0">
                <a:latin typeface="Calibri"/>
                <a:cs typeface="Calibri"/>
              </a:rPr>
              <a:t> </a:t>
            </a:r>
            <a:r>
              <a:rPr sz="1950" dirty="0">
                <a:latin typeface="Calibri"/>
                <a:cs typeface="Calibri"/>
              </a:rPr>
              <a:t>correc</a:t>
            </a:r>
            <a:r>
              <a:rPr lang="en-US" sz="1950" dirty="0">
                <a:latin typeface="Calibri"/>
                <a:cs typeface="Calibri"/>
              </a:rPr>
              <a:t>ti</a:t>
            </a:r>
            <a:r>
              <a:rPr sz="1950" dirty="0">
                <a:latin typeface="Calibri"/>
                <a:cs typeface="Calibri"/>
              </a:rPr>
              <a:t>ons</a:t>
            </a:r>
            <a:r>
              <a:rPr lang="en-US" sz="1950" dirty="0">
                <a:latin typeface="Calibri"/>
                <a:cs typeface="Calibri"/>
              </a:rPr>
              <a:t> </a:t>
            </a:r>
            <a:r>
              <a:rPr sz="1950" dirty="0">
                <a:latin typeface="Calibri"/>
                <a:cs typeface="Calibri"/>
              </a:rPr>
              <a:t>would</a:t>
            </a:r>
            <a:r>
              <a:rPr lang="en-US" sz="1950" dirty="0">
                <a:latin typeface="Calibri"/>
                <a:cs typeface="Calibri"/>
              </a:rPr>
              <a:t> </a:t>
            </a:r>
            <a:r>
              <a:rPr sz="1950" dirty="0">
                <a:latin typeface="Calibri"/>
                <a:cs typeface="Calibri"/>
              </a:rPr>
              <a:t>cancel</a:t>
            </a:r>
            <a:r>
              <a:rPr lang="en-US" sz="1950" dirty="0">
                <a:latin typeface="Calibri"/>
                <a:cs typeface="Calibri"/>
              </a:rPr>
              <a:t> </a:t>
            </a:r>
            <a:r>
              <a:rPr sz="1950" spc="10" dirty="0">
                <a:latin typeface="Calibri"/>
                <a:cs typeface="Calibri"/>
              </a:rPr>
              <a:t>ou</a:t>
            </a:r>
            <a:r>
              <a:rPr sz="1950" spc="-95" dirty="0">
                <a:latin typeface="Calibri"/>
                <a:cs typeface="Calibri"/>
              </a:rPr>
              <a:t>t</a:t>
            </a:r>
            <a:r>
              <a:rPr lang="en-US" sz="1950" spc="-95" dirty="0">
                <a:latin typeface="Calibri"/>
                <a:cs typeface="Calibri"/>
              </a:rPr>
              <a:t> </a:t>
            </a:r>
            <a:r>
              <a:rPr sz="1950" spc="5" dirty="0">
                <a:latin typeface="Calibri"/>
                <a:cs typeface="Calibri"/>
              </a:rPr>
              <a:t>(exactly</a:t>
            </a:r>
            <a:r>
              <a:rPr lang="en-US" sz="1950" spc="-195" dirty="0">
                <a:latin typeface="Calibri"/>
                <a:cs typeface="Calibri"/>
              </a:rPr>
              <a:t> </a:t>
            </a:r>
            <a:r>
              <a:rPr sz="1950" spc="5" dirty="0">
                <a:latin typeface="Calibri"/>
                <a:cs typeface="Calibri"/>
              </a:rPr>
              <a:t>if</a:t>
            </a:r>
            <a:r>
              <a:rPr lang="en-US" sz="1950" spc="-195" dirty="0">
                <a:latin typeface="Calibri"/>
                <a:cs typeface="Calibri"/>
              </a:rPr>
              <a:t> </a:t>
            </a:r>
            <a:r>
              <a:rPr sz="1950" spc="5" dirty="0">
                <a:latin typeface="Calibri"/>
                <a:cs typeface="Calibri"/>
              </a:rPr>
              <a:t>supersymmetric</a:t>
            </a:r>
            <a:r>
              <a:rPr lang="en-US" sz="1950" spc="-195" dirty="0">
                <a:latin typeface="Calibri"/>
                <a:cs typeface="Calibri"/>
              </a:rPr>
              <a:t> </a:t>
            </a:r>
            <a:r>
              <a:rPr sz="1950" spc="5" dirty="0">
                <a:latin typeface="Calibri"/>
                <a:cs typeface="Calibri"/>
              </a:rPr>
              <a:t>partners</a:t>
            </a:r>
            <a:r>
              <a:rPr lang="en-US" sz="1950" spc="-195" dirty="0">
                <a:latin typeface="Calibri"/>
                <a:cs typeface="Calibri"/>
              </a:rPr>
              <a:t> </a:t>
            </a:r>
            <a:r>
              <a:rPr sz="1950" spc="5" dirty="0">
                <a:latin typeface="Calibri"/>
                <a:cs typeface="Calibri"/>
              </a:rPr>
              <a:t>would</a:t>
            </a:r>
            <a:r>
              <a:rPr lang="en-US" sz="1950" spc="-195" dirty="0">
                <a:latin typeface="Calibri"/>
                <a:cs typeface="Calibri"/>
              </a:rPr>
              <a:t> </a:t>
            </a:r>
            <a:r>
              <a:rPr sz="1950" spc="5" dirty="0">
                <a:latin typeface="Calibri"/>
                <a:cs typeface="Calibri"/>
              </a:rPr>
              <a:t>have</a:t>
            </a:r>
            <a:r>
              <a:rPr lang="en-US" sz="1950" spc="-195" dirty="0">
                <a:latin typeface="Calibri"/>
                <a:cs typeface="Calibri"/>
              </a:rPr>
              <a:t> </a:t>
            </a:r>
            <a:r>
              <a:rPr sz="1950" spc="5" dirty="0">
                <a:latin typeface="Calibri"/>
                <a:cs typeface="Calibri"/>
              </a:rPr>
              <a:t>the</a:t>
            </a:r>
            <a:r>
              <a:rPr lang="en-US" sz="1950" spc="-195" dirty="0">
                <a:latin typeface="Calibri"/>
                <a:cs typeface="Calibri"/>
              </a:rPr>
              <a:t> </a:t>
            </a:r>
            <a:r>
              <a:rPr sz="1950" spc="10" dirty="0">
                <a:latin typeface="Calibri"/>
                <a:cs typeface="Calibri"/>
              </a:rPr>
              <a:t>same</a:t>
            </a:r>
            <a:r>
              <a:rPr sz="1950" spc="-135" dirty="0">
                <a:latin typeface="Calibri"/>
                <a:cs typeface="Calibri"/>
              </a:rPr>
              <a:t> </a:t>
            </a:r>
            <a:r>
              <a:rPr sz="1950" spc="5" dirty="0">
                <a:latin typeface="Calibri"/>
                <a:cs typeface="Calibri"/>
              </a:rPr>
              <a:t>masses</a:t>
            </a:r>
            <a:r>
              <a:rPr lang="en-US" sz="1950" spc="-195" dirty="0">
                <a:latin typeface="Calibri"/>
                <a:cs typeface="Calibri"/>
              </a:rPr>
              <a:t> </a:t>
            </a:r>
            <a:r>
              <a:rPr sz="1950" spc="5" dirty="0">
                <a:latin typeface="Calibri"/>
                <a:cs typeface="Calibri"/>
              </a:rPr>
              <a:t>as</a:t>
            </a:r>
            <a:r>
              <a:rPr lang="en-US" sz="1950" spc="-195" dirty="0">
                <a:latin typeface="Calibri"/>
                <a:cs typeface="Calibri"/>
              </a:rPr>
              <a:t> </a:t>
            </a:r>
            <a:r>
              <a:rPr sz="1950" spc="5" dirty="0">
                <a:latin typeface="Calibri"/>
                <a:cs typeface="Calibri"/>
              </a:rPr>
              <a:t>the</a:t>
            </a:r>
            <a:r>
              <a:rPr lang="en-US" sz="1950" spc="-195" dirty="0">
                <a:latin typeface="Calibri"/>
                <a:cs typeface="Calibri"/>
              </a:rPr>
              <a:t> </a:t>
            </a:r>
            <a:r>
              <a:rPr sz="1950" spc="10" dirty="0">
                <a:latin typeface="Calibri"/>
                <a:cs typeface="Calibri"/>
              </a:rPr>
              <a:t>known</a:t>
            </a:r>
            <a:r>
              <a:rPr lang="en-US" sz="1950" spc="-195" dirty="0">
                <a:latin typeface="Calibri"/>
                <a:cs typeface="Calibri"/>
              </a:rPr>
              <a:t> </a:t>
            </a:r>
            <a:r>
              <a:rPr sz="1950" spc="5" dirty="0">
                <a:latin typeface="Calibri"/>
                <a:cs typeface="Calibri"/>
              </a:rPr>
              <a:t>par</a:t>
            </a:r>
            <a:r>
              <a:rPr lang="en-US" sz="1950" spc="125" dirty="0">
                <a:latin typeface="Calibri"/>
                <a:cs typeface="Calibri"/>
              </a:rPr>
              <a:t>ti</a:t>
            </a:r>
            <a:r>
              <a:rPr sz="1950" spc="5" dirty="0">
                <a:latin typeface="Calibri"/>
                <a:cs typeface="Calibri"/>
              </a:rPr>
              <a:t>cles).</a:t>
            </a:r>
            <a:endParaRPr sz="1950" dirty="0">
              <a:latin typeface="Calibri"/>
              <a:cs typeface="Calibri"/>
            </a:endParaRPr>
          </a:p>
        </p:txBody>
      </p:sp>
      <p:sp>
        <p:nvSpPr>
          <p:cNvPr id="12" name="object 12"/>
          <p:cNvSpPr/>
          <p:nvPr/>
        </p:nvSpPr>
        <p:spPr>
          <a:xfrm>
            <a:off x="6665057" y="5907192"/>
            <a:ext cx="2462005" cy="1743920"/>
          </a:xfrm>
          <a:prstGeom prst="rect">
            <a:avLst/>
          </a:prstGeom>
          <a:blipFill>
            <a:blip r:embed="rId3" cstate="print"/>
            <a:stretch>
              <a:fillRect/>
            </a:stretch>
          </a:blipFill>
        </p:spPr>
        <p:txBody>
          <a:bodyPr wrap="square" lIns="0" tIns="0" rIns="0" bIns="0" rtlCol="0"/>
          <a:lstStyle/>
          <a:p>
            <a:endParaRPr/>
          </a:p>
        </p:txBody>
      </p:sp>
      <p:pic>
        <p:nvPicPr>
          <p:cNvPr id="13" name="Picture 12"/>
          <p:cNvPicPr>
            <a:picLocks noChangeAspect="1"/>
          </p:cNvPicPr>
          <p:nvPr/>
        </p:nvPicPr>
        <p:blipFill>
          <a:blip r:embed="rId4"/>
          <a:stretch>
            <a:fillRect/>
          </a:stretch>
        </p:blipFill>
        <p:spPr>
          <a:xfrm>
            <a:off x="2438400" y="2743200"/>
            <a:ext cx="4124476" cy="6985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533400"/>
            <a:ext cx="9753600" cy="5940088"/>
          </a:xfrm>
          <a:prstGeom prst="rect">
            <a:avLst/>
          </a:prstGeom>
          <a:noFill/>
        </p:spPr>
        <p:txBody>
          <a:bodyPr wrap="square" rtlCol="0">
            <a:spAutoFit/>
          </a:bodyPr>
          <a:lstStyle/>
          <a:p>
            <a:r>
              <a:rPr lang="en-US" dirty="0"/>
              <a:t>	                              </a:t>
            </a:r>
            <a:r>
              <a:rPr lang="en-US" sz="2000" b="1" dirty="0"/>
              <a:t>Particle content in Supersymmetry</a:t>
            </a:r>
          </a:p>
          <a:p>
            <a:endParaRPr lang="en-US" sz="2000" b="1" dirty="0"/>
          </a:p>
          <a:p>
            <a:r>
              <a:rPr lang="en-US" sz="2000" dirty="0"/>
              <a:t>Each left(right)-handed quark (spin = ½ ) has  scalar (spin = 0) partner quark called </a:t>
            </a:r>
            <a:r>
              <a:rPr lang="en-US" sz="2000" dirty="0" err="1"/>
              <a:t>squark</a:t>
            </a:r>
            <a:r>
              <a:rPr lang="en-US" sz="2000" dirty="0"/>
              <a:t>.</a:t>
            </a:r>
          </a:p>
          <a:p>
            <a:r>
              <a:rPr lang="en-US" sz="2000" dirty="0"/>
              <a:t>	sup, </a:t>
            </a:r>
            <a:r>
              <a:rPr lang="en-US" sz="2000" dirty="0" err="1"/>
              <a:t>sdown</a:t>
            </a:r>
            <a:r>
              <a:rPr lang="en-US" sz="2000" dirty="0"/>
              <a:t>, </a:t>
            </a:r>
            <a:r>
              <a:rPr lang="en-US" sz="2000" dirty="0" err="1"/>
              <a:t>sstrange</a:t>
            </a:r>
            <a:r>
              <a:rPr lang="en-US" sz="2000" dirty="0"/>
              <a:t>, </a:t>
            </a:r>
            <a:r>
              <a:rPr lang="en-US" sz="2000" dirty="0" err="1"/>
              <a:t>scharm</a:t>
            </a:r>
            <a:r>
              <a:rPr lang="en-US" sz="2000" dirty="0"/>
              <a:t>, </a:t>
            </a:r>
            <a:r>
              <a:rPr lang="en-US" sz="2000" dirty="0" err="1"/>
              <a:t>sbottom</a:t>
            </a:r>
            <a:r>
              <a:rPr lang="en-US" sz="2000" dirty="0"/>
              <a:t>, stop            </a:t>
            </a:r>
            <a:r>
              <a:rPr lang="en-US" sz="2000" dirty="0" err="1"/>
              <a:t>q</a:t>
            </a:r>
            <a:r>
              <a:rPr lang="en-US" sz="2000" baseline="-25000" dirty="0" err="1"/>
              <a:t>L</a:t>
            </a:r>
            <a:r>
              <a:rPr lang="en-US" sz="2000" dirty="0"/>
              <a:t>(</a:t>
            </a:r>
            <a:r>
              <a:rPr lang="en-US" sz="2000" dirty="0" err="1"/>
              <a:t>q</a:t>
            </a:r>
            <a:r>
              <a:rPr lang="en-US" sz="2000" baseline="-25000" dirty="0" err="1"/>
              <a:t>R</a:t>
            </a:r>
            <a:r>
              <a:rPr lang="en-US" sz="2000" dirty="0"/>
              <a:t>)</a:t>
            </a:r>
          </a:p>
          <a:p>
            <a:r>
              <a:rPr lang="en-US" sz="2000" dirty="0"/>
              <a:t>The subscripts L and R do not refer here to spin chirality but distinguish the corresponding </a:t>
            </a:r>
          </a:p>
          <a:p>
            <a:r>
              <a:rPr lang="en-US" sz="2000" dirty="0"/>
              <a:t>partner quarks. Similarly leptons have corresponding spin 0 partners called </a:t>
            </a:r>
            <a:r>
              <a:rPr lang="en-US" sz="2000" dirty="0" err="1"/>
              <a:t>sleptons</a:t>
            </a:r>
            <a:r>
              <a:rPr lang="en-US" sz="2000" dirty="0"/>
              <a:t>.</a:t>
            </a:r>
          </a:p>
          <a:p>
            <a:r>
              <a:rPr lang="en-US" sz="2000" dirty="0"/>
              <a:t>The gauge bosons also have corresponding spin ½ partners:</a:t>
            </a:r>
          </a:p>
          <a:p>
            <a:r>
              <a:rPr lang="en-US" sz="2000" dirty="0"/>
              <a:t>	</a:t>
            </a:r>
            <a:r>
              <a:rPr lang="en-US" sz="2000" dirty="0" err="1"/>
              <a:t>gluinos</a:t>
            </a:r>
            <a:r>
              <a:rPr lang="en-US" sz="2000" dirty="0"/>
              <a:t>		(spin ½ supersymmetric gluons)</a:t>
            </a:r>
          </a:p>
          <a:p>
            <a:r>
              <a:rPr lang="en-US" sz="2000" dirty="0"/>
              <a:t>	winos		(spin ½ supersymmetric partners of W </a:t>
            </a:r>
            <a:r>
              <a:rPr lang="en-US" sz="2000" dirty="0" err="1"/>
              <a:t>bosos</a:t>
            </a:r>
            <a:r>
              <a:rPr lang="en-US" sz="2000" dirty="0"/>
              <a:t>)</a:t>
            </a:r>
          </a:p>
          <a:p>
            <a:r>
              <a:rPr lang="en-US" sz="2000" dirty="0"/>
              <a:t>	</a:t>
            </a:r>
            <a:r>
              <a:rPr lang="en-US" sz="2000" dirty="0" err="1"/>
              <a:t>binos</a:t>
            </a:r>
            <a:r>
              <a:rPr lang="en-US" sz="2000" dirty="0"/>
              <a:t>		(spin ½ supersymmetric partners of Z boson)</a:t>
            </a:r>
          </a:p>
          <a:p>
            <a:r>
              <a:rPr lang="en-US" sz="2000" dirty="0"/>
              <a:t>	</a:t>
            </a:r>
            <a:r>
              <a:rPr lang="en-US" sz="2000" dirty="0" err="1"/>
              <a:t>gravitino</a:t>
            </a:r>
            <a:r>
              <a:rPr lang="en-US" sz="2000" dirty="0"/>
              <a:t>		(spin 3/2 supersymmetric partner of graviton)</a:t>
            </a:r>
          </a:p>
          <a:p>
            <a:r>
              <a:rPr lang="en-US" sz="2000" b="1" dirty="0"/>
              <a:t>The model requires an extension of the Standard Model Higgs sector. There would be two separate scalar Higgs doublets leading to 3 neutral and a pair of charged </a:t>
            </a:r>
            <a:r>
              <a:rPr lang="en-US" sz="2000" b="1" dirty="0" err="1"/>
              <a:t>Higgses</a:t>
            </a:r>
            <a:r>
              <a:rPr lang="en-US" sz="2000" b="1" dirty="0"/>
              <a:t> with their supersymmetric partner spin ½ </a:t>
            </a:r>
            <a:r>
              <a:rPr lang="en-US" sz="2000" b="1" dirty="0" err="1"/>
              <a:t>Higgsino</a:t>
            </a:r>
            <a:r>
              <a:rPr lang="en-US" sz="2000" b="1" dirty="0"/>
              <a:t>.</a:t>
            </a:r>
          </a:p>
          <a:p>
            <a:endParaRPr lang="en-US" sz="2000" dirty="0"/>
          </a:p>
          <a:p>
            <a:r>
              <a:rPr lang="en-US" sz="2000" dirty="0"/>
              <a:t>The </a:t>
            </a:r>
            <a:r>
              <a:rPr lang="en-US" sz="2000" dirty="0" err="1"/>
              <a:t>sparticles</a:t>
            </a:r>
            <a:r>
              <a:rPr lang="en-US" sz="2000" dirty="0"/>
              <a:t> could have their own decay chains and interactions analogous to those in the Standard Model. The lowest mass </a:t>
            </a:r>
            <a:r>
              <a:rPr lang="en-US" sz="2000" dirty="0" err="1"/>
              <a:t>sparticle</a:t>
            </a:r>
            <a:r>
              <a:rPr lang="en-US" sz="2000" dirty="0"/>
              <a:t> cannot decay and is stable. If charged, is should likely have been seen already so the expectation is that - stable-  it escapes detection generating missing energy signature.</a:t>
            </a:r>
            <a:endParaRPr lang="en-US" dirty="0"/>
          </a:p>
        </p:txBody>
      </p:sp>
    </p:spTree>
    <p:extLst>
      <p:ext uri="{BB962C8B-B14F-4D97-AF65-F5344CB8AC3E}">
        <p14:creationId xmlns:p14="http://schemas.microsoft.com/office/powerpoint/2010/main" val="1514564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9753600" cy="1754327"/>
          </a:xfrm>
          <a:prstGeom prst="rect">
            <a:avLst/>
          </a:prstGeom>
          <a:noFill/>
        </p:spPr>
        <p:txBody>
          <a:bodyPr wrap="square" rtlCol="0">
            <a:spAutoFit/>
          </a:bodyPr>
          <a:lstStyle/>
          <a:p>
            <a:pPr algn="ctr"/>
            <a:r>
              <a:rPr lang="en-US" sz="2400" b="1" dirty="0"/>
              <a:t>Strong CP problem</a:t>
            </a:r>
            <a:endParaRPr lang="en-US" sz="2000" b="1" dirty="0"/>
          </a:p>
          <a:p>
            <a:pPr algn="ctr"/>
            <a:r>
              <a:rPr lang="en-US" sz="2000" b="1" dirty="0"/>
              <a:t>CP symmetry states that the laws of physics should be the same if a particle were        interchanged with its antiparticle (C symmetry) and then left and right ere swapped</a:t>
            </a:r>
          </a:p>
          <a:p>
            <a:r>
              <a:rPr lang="en-US" sz="2000" b="1" dirty="0"/>
              <a:t>        (P symmetry).</a:t>
            </a:r>
          </a:p>
          <a:p>
            <a:r>
              <a:rPr lang="en-US" sz="2000" b="1" dirty="0"/>
              <a:t>Parity (P) – space reflection :</a:t>
            </a:r>
            <a:r>
              <a:rPr lang="en-US" sz="2000" dirty="0"/>
              <a:t> classical vector changes sign</a:t>
            </a:r>
          </a:p>
        </p:txBody>
      </p:sp>
      <p:pic>
        <p:nvPicPr>
          <p:cNvPr id="3" name="Picture 2"/>
          <p:cNvPicPr>
            <a:picLocks noChangeAspect="1"/>
          </p:cNvPicPr>
          <p:nvPr/>
        </p:nvPicPr>
        <p:blipFill>
          <a:blip r:embed="rId2"/>
          <a:stretch>
            <a:fillRect/>
          </a:stretch>
        </p:blipFill>
        <p:spPr>
          <a:xfrm>
            <a:off x="2895600" y="1905000"/>
            <a:ext cx="3733800" cy="1077798"/>
          </a:xfrm>
          <a:prstGeom prst="rect">
            <a:avLst/>
          </a:prstGeom>
        </p:spPr>
      </p:pic>
      <p:sp>
        <p:nvSpPr>
          <p:cNvPr id="4" name="TextBox 3"/>
          <p:cNvSpPr txBox="1"/>
          <p:nvPr/>
        </p:nvSpPr>
        <p:spPr>
          <a:xfrm>
            <a:off x="304800" y="3048000"/>
            <a:ext cx="9859415" cy="2862322"/>
          </a:xfrm>
          <a:prstGeom prst="rect">
            <a:avLst/>
          </a:prstGeom>
          <a:noFill/>
        </p:spPr>
        <p:txBody>
          <a:bodyPr wrap="none" rtlCol="0">
            <a:spAutoFit/>
          </a:bodyPr>
          <a:lstStyle/>
          <a:p>
            <a:r>
              <a:rPr lang="en-US" sz="2000" dirty="0"/>
              <a:t>Axial vector e.g., orbital momentum L = x × p is left invariant -&gt; spin and total angular </a:t>
            </a:r>
          </a:p>
          <a:p>
            <a:r>
              <a:rPr lang="en-US" sz="2000" dirty="0"/>
              <a:t>momentum do not change sign. In quantum mechanics the wave function of a particle</a:t>
            </a:r>
          </a:p>
          <a:p>
            <a:r>
              <a:rPr lang="en-US" sz="2000" dirty="0"/>
              <a:t>has an arbitrary phase that is not observable. One can choose the phase so that it becomes 0 </a:t>
            </a:r>
          </a:p>
          <a:p>
            <a:r>
              <a:rPr lang="en-US" sz="2000" dirty="0"/>
              <a:t>for a physical state. Any particular term in the </a:t>
            </a:r>
            <a:r>
              <a:rPr lang="en-US" sz="2000" dirty="0" err="1"/>
              <a:t>Lagrangian</a:t>
            </a:r>
            <a:r>
              <a:rPr lang="en-US" sz="2000" dirty="0"/>
              <a:t> can be therefore conserving CP.</a:t>
            </a:r>
          </a:p>
          <a:p>
            <a:r>
              <a:rPr lang="en-US" sz="2000" dirty="0"/>
              <a:t>CP violation occurs when two or more terms of the </a:t>
            </a:r>
            <a:r>
              <a:rPr lang="en-US" sz="2000" dirty="0" err="1"/>
              <a:t>Lagrangian</a:t>
            </a:r>
            <a:r>
              <a:rPr lang="en-US" sz="2000" dirty="0"/>
              <a:t> cannot be made invariant</a:t>
            </a:r>
          </a:p>
          <a:p>
            <a:r>
              <a:rPr lang="en-US" sz="2000" dirty="0"/>
              <a:t> simultaneously resulting in an explicit phase.</a:t>
            </a:r>
          </a:p>
          <a:p>
            <a:r>
              <a:rPr lang="en-US" sz="2000" dirty="0"/>
              <a:t>In electroweak interactions P symmetry is violated maximally. The CP is violated via phase in </a:t>
            </a:r>
          </a:p>
          <a:p>
            <a:r>
              <a:rPr lang="en-US" sz="2000" dirty="0"/>
              <a:t>the CKM mixing matrix.</a:t>
            </a:r>
          </a:p>
          <a:p>
            <a:endParaRPr lang="en-US" sz="2000" dirty="0"/>
          </a:p>
        </p:txBody>
      </p:sp>
    </p:spTree>
    <p:extLst>
      <p:ext uri="{BB962C8B-B14F-4D97-AF65-F5344CB8AC3E}">
        <p14:creationId xmlns:p14="http://schemas.microsoft.com/office/powerpoint/2010/main" val="2275362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85238" y="1205932"/>
            <a:ext cx="7367633" cy="6154141"/>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255524" y="376614"/>
            <a:ext cx="9321800" cy="300082"/>
          </a:xfrm>
          <a:prstGeom prst="rect">
            <a:avLst/>
          </a:prstGeom>
        </p:spPr>
        <p:txBody>
          <a:bodyPr vert="horz" wrap="square" lIns="0" tIns="0" rIns="0" bIns="0" rtlCol="0">
            <a:spAutoFit/>
          </a:bodyPr>
          <a:lstStyle/>
          <a:p>
            <a:pPr marL="12700">
              <a:lnSpc>
                <a:spcPct val="100000"/>
              </a:lnSpc>
            </a:pPr>
            <a:r>
              <a:rPr sz="1950" spc="5" dirty="0">
                <a:latin typeface="Calibri"/>
                <a:cs typeface="Calibri"/>
              </a:rPr>
              <a:t>F</a:t>
            </a:r>
            <a:r>
              <a:rPr sz="1950" dirty="0">
                <a:latin typeface="Calibri"/>
                <a:cs typeface="Calibri"/>
              </a:rPr>
              <a:t>r</a:t>
            </a:r>
            <a:r>
              <a:rPr sz="1950" spc="10" dirty="0">
                <a:latin typeface="Calibri"/>
                <a:cs typeface="Calibri"/>
              </a:rPr>
              <a:t>om</a:t>
            </a:r>
            <a:r>
              <a:rPr lang="en-US" sz="1950" spc="-90" dirty="0">
                <a:latin typeface="Calibri"/>
                <a:cs typeface="Calibri"/>
              </a:rPr>
              <a:t> </a:t>
            </a:r>
            <a:r>
              <a:rPr sz="1950" spc="10" dirty="0">
                <a:latin typeface="Calibri"/>
                <a:cs typeface="Calibri"/>
              </a:rPr>
              <a:t>Nu</a:t>
            </a:r>
            <a:r>
              <a:rPr sz="1950" dirty="0">
                <a:latin typeface="Calibri"/>
                <a:cs typeface="Calibri"/>
              </a:rPr>
              <a:t>cl</a:t>
            </a:r>
            <a:r>
              <a:rPr sz="1950" spc="-60" dirty="0">
                <a:latin typeface="Calibri"/>
                <a:cs typeface="Calibri"/>
              </a:rPr>
              <a:t>.</a:t>
            </a:r>
            <a:r>
              <a:rPr lang="en-US" sz="1950" spc="-60" dirty="0">
                <a:latin typeface="Calibri"/>
                <a:cs typeface="Calibri"/>
              </a:rPr>
              <a:t> </a:t>
            </a:r>
            <a:r>
              <a:rPr sz="1950" spc="-60" dirty="0">
                <a:latin typeface="Calibri"/>
                <a:cs typeface="Calibri"/>
              </a:rPr>
              <a:t>P</a:t>
            </a:r>
            <a:r>
              <a:rPr sz="1950" spc="10" dirty="0">
                <a:latin typeface="Calibri"/>
                <a:cs typeface="Calibri"/>
              </a:rPr>
              <a:t>h</a:t>
            </a:r>
            <a:r>
              <a:rPr sz="1950" dirty="0">
                <a:latin typeface="Calibri"/>
                <a:cs typeface="Calibri"/>
              </a:rPr>
              <a:t>y</a:t>
            </a:r>
            <a:r>
              <a:rPr sz="1950" spc="-40" dirty="0">
                <a:latin typeface="Calibri"/>
                <a:cs typeface="Calibri"/>
              </a:rPr>
              <a:t>s.</a:t>
            </a:r>
            <a:r>
              <a:rPr lang="en-US" sz="1950" spc="-40" dirty="0">
                <a:latin typeface="Calibri"/>
                <a:cs typeface="Calibri"/>
              </a:rPr>
              <a:t> </a:t>
            </a:r>
            <a:r>
              <a:rPr sz="1950" spc="-70" dirty="0">
                <a:latin typeface="Calibri"/>
                <a:cs typeface="Calibri"/>
              </a:rPr>
              <a:t>B</a:t>
            </a:r>
            <a:r>
              <a:rPr sz="1950" dirty="0">
                <a:latin typeface="Calibri"/>
                <a:cs typeface="Calibri"/>
              </a:rPr>
              <a:t>167</a:t>
            </a:r>
            <a:r>
              <a:rPr sz="1950" spc="5" dirty="0">
                <a:latin typeface="Calibri"/>
                <a:cs typeface="Calibri"/>
              </a:rPr>
              <a:t>(</a:t>
            </a:r>
            <a:r>
              <a:rPr sz="1950" dirty="0">
                <a:latin typeface="Calibri"/>
                <a:cs typeface="Calibri"/>
              </a:rPr>
              <a:t>2007</a:t>
            </a:r>
            <a:r>
              <a:rPr sz="1950" spc="5" dirty="0">
                <a:latin typeface="Calibri"/>
                <a:cs typeface="Calibri"/>
              </a:rPr>
              <a:t>)</a:t>
            </a:r>
            <a:r>
              <a:rPr sz="1950" dirty="0">
                <a:latin typeface="Calibri"/>
                <a:cs typeface="Calibri"/>
              </a:rPr>
              <a:t>170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915400" cy="8771632"/>
          </a:xfrm>
          <a:prstGeom prst="rect">
            <a:avLst/>
          </a:prstGeom>
          <a:noFill/>
        </p:spPr>
        <p:txBody>
          <a:bodyPr wrap="square" rtlCol="0">
            <a:spAutoFit/>
          </a:bodyPr>
          <a:lstStyle/>
          <a:p>
            <a:pPr algn="ctr"/>
            <a:r>
              <a:rPr lang="en-US" sz="2800" b="1" dirty="0">
                <a:solidFill>
                  <a:srgbClr val="000090"/>
                </a:solidFill>
              </a:rPr>
              <a:t>Instead of a summary</a:t>
            </a:r>
          </a:p>
          <a:p>
            <a:endParaRPr lang="en-US" sz="2000" b="1" dirty="0"/>
          </a:p>
          <a:p>
            <a:r>
              <a:rPr lang="en-US" sz="2000" b="1" u="sng" dirty="0">
                <a:solidFill>
                  <a:srgbClr val="FF0000"/>
                </a:solidFill>
              </a:rPr>
              <a:t>What do we know about structure of matter  </a:t>
            </a:r>
            <a:r>
              <a:rPr lang="en-US" sz="2000" b="1" dirty="0"/>
              <a:t>- peal out the onion layers</a:t>
            </a:r>
          </a:p>
          <a:p>
            <a:pPr marL="342900" indent="-342900">
              <a:buFont typeface="Arial"/>
              <a:buChar char="•"/>
            </a:pPr>
            <a:r>
              <a:rPr lang="en-US" sz="2000" b="1" dirty="0"/>
              <a:t>The smallest components of macroscopic world are atoms</a:t>
            </a:r>
          </a:p>
          <a:p>
            <a:pPr marL="342900" indent="-342900">
              <a:buFont typeface="Arial"/>
              <a:buChar char="•"/>
            </a:pPr>
            <a:r>
              <a:rPr lang="en-US" sz="2000" b="1" dirty="0"/>
              <a:t> The smallest, long-lived components of the atomic structures are proton, neutron and electron</a:t>
            </a:r>
          </a:p>
          <a:p>
            <a:pPr marL="342900" indent="-342900">
              <a:buFont typeface="Arial"/>
              <a:buChar char="•"/>
            </a:pPr>
            <a:r>
              <a:rPr lang="en-US" sz="2000" b="1" dirty="0"/>
              <a:t>The smallest components that we have detected inside the proton/neutron are up and down quarks. These two types of quarks together with electron and an electron neutrino form the “lowest mass” family of “fundamental” particles making up matter detected in observable stars and planets in our universe. </a:t>
            </a:r>
          </a:p>
          <a:p>
            <a:pPr marL="342900" indent="-342900">
              <a:buFont typeface="Arial"/>
              <a:buChar char="•"/>
            </a:pPr>
            <a:r>
              <a:rPr lang="en-US" sz="2000" b="1" dirty="0"/>
              <a:t>In addition there are two other families of quarks and lepton that are heavier</a:t>
            </a:r>
          </a:p>
          <a:p>
            <a:r>
              <a:rPr lang="en-US" sz="2000" b="1" dirty="0"/>
              <a:t>      and short-lived.</a:t>
            </a:r>
          </a:p>
          <a:p>
            <a:pPr marL="342900" indent="-342900">
              <a:buFont typeface="Arial"/>
              <a:buChar char="•"/>
            </a:pPr>
            <a:r>
              <a:rPr lang="en-US" sz="2000" b="1" dirty="0"/>
              <a:t>The combination of 3 quarks or quark-antiquark </a:t>
            </a:r>
          </a:p>
          <a:p>
            <a:r>
              <a:rPr lang="en-US" sz="2000" b="1" dirty="0"/>
              <a:t>      pairs make many hundreds of observed hadrons.</a:t>
            </a:r>
          </a:p>
          <a:p>
            <a:pPr marL="342900" indent="-342900">
              <a:buFont typeface="Arial"/>
              <a:buChar char="•"/>
            </a:pPr>
            <a:r>
              <a:rPr lang="en-US" sz="2000" b="1" dirty="0"/>
              <a:t>The interactions between the fundamental</a:t>
            </a:r>
          </a:p>
          <a:p>
            <a:r>
              <a:rPr lang="en-US" sz="2000" b="1" dirty="0"/>
              <a:t>      particles is mediated by the carriers of the</a:t>
            </a:r>
          </a:p>
          <a:p>
            <a:r>
              <a:rPr lang="en-US" sz="2000" b="1" dirty="0"/>
              <a:t>      basic forces: photon for electromagnetic  force,</a:t>
            </a:r>
          </a:p>
          <a:p>
            <a:r>
              <a:rPr lang="en-US" sz="2000" b="1" dirty="0"/>
              <a:t>      W+, W-, Z for the weak force,</a:t>
            </a:r>
          </a:p>
          <a:p>
            <a:r>
              <a:rPr lang="en-US" sz="2000" b="1" dirty="0"/>
              <a:t>      8 types of gluons for the strong force,</a:t>
            </a:r>
          </a:p>
          <a:p>
            <a:r>
              <a:rPr lang="en-US" sz="2000" b="1" dirty="0"/>
              <a:t>      graviton (if gravity is described by quantum</a:t>
            </a:r>
          </a:p>
          <a:p>
            <a:r>
              <a:rPr lang="en-US" sz="2000" b="1" dirty="0"/>
              <a:t>      theory)</a:t>
            </a:r>
          </a:p>
          <a:p>
            <a:pPr marL="342900" indent="-342900">
              <a:buFont typeface="Arial"/>
              <a:buChar char="•"/>
            </a:pPr>
            <a:r>
              <a:rPr lang="en-US" sz="2000" b="1" dirty="0"/>
              <a:t>Higgs boson is responsible for masses of the </a:t>
            </a:r>
          </a:p>
          <a:p>
            <a:r>
              <a:rPr lang="en-US" sz="2000" b="1" dirty="0"/>
              <a:t>      particles via different couplings</a:t>
            </a:r>
          </a:p>
          <a:p>
            <a:r>
              <a:rPr lang="en-US" sz="2000" b="1" dirty="0"/>
              <a:t> </a:t>
            </a:r>
          </a:p>
          <a:p>
            <a:endParaRPr lang="en-US" sz="2000" b="1" dirty="0"/>
          </a:p>
          <a:p>
            <a:pPr marL="342900" indent="-342900">
              <a:buFont typeface="Arial"/>
              <a:buChar char="•"/>
            </a:pPr>
            <a:endParaRPr lang="en-US" sz="2000" b="1" dirty="0"/>
          </a:p>
          <a:p>
            <a:endParaRPr lang="en-US" sz="2000" b="1" dirty="0"/>
          </a:p>
          <a:p>
            <a:endParaRPr lang="en-US" sz="2000" b="1" dirty="0"/>
          </a:p>
        </p:txBody>
      </p:sp>
      <p:pic>
        <p:nvPicPr>
          <p:cNvPr id="3" name="Picture 2"/>
          <p:cNvPicPr>
            <a:picLocks noChangeAspect="1"/>
          </p:cNvPicPr>
          <p:nvPr/>
        </p:nvPicPr>
        <p:blipFill>
          <a:blip r:embed="rId2"/>
          <a:stretch>
            <a:fillRect/>
          </a:stretch>
        </p:blipFill>
        <p:spPr>
          <a:xfrm>
            <a:off x="6005208" y="4038600"/>
            <a:ext cx="4053192" cy="3048000"/>
          </a:xfrm>
          <a:prstGeom prst="rect">
            <a:avLst/>
          </a:prstGeom>
        </p:spPr>
      </p:pic>
    </p:spTree>
    <p:extLst>
      <p:ext uri="{BB962C8B-B14F-4D97-AF65-F5344CB8AC3E}">
        <p14:creationId xmlns:p14="http://schemas.microsoft.com/office/powerpoint/2010/main" val="527246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762000"/>
            <a:ext cx="9525000" cy="2554545"/>
          </a:xfrm>
          <a:prstGeom prst="rect">
            <a:avLst/>
          </a:prstGeom>
          <a:noFill/>
        </p:spPr>
        <p:txBody>
          <a:bodyPr wrap="square" rtlCol="0">
            <a:spAutoFit/>
          </a:bodyPr>
          <a:lstStyle/>
          <a:p>
            <a:pPr algn="ctr"/>
            <a:r>
              <a:rPr lang="en-US" sz="2400" b="1" dirty="0"/>
              <a:t>Strong CP problem</a:t>
            </a:r>
          </a:p>
          <a:p>
            <a:endParaRPr lang="en-US" dirty="0"/>
          </a:p>
          <a:p>
            <a:r>
              <a:rPr lang="en-US" sz="2000" dirty="0"/>
              <a:t>One of the underlying assumptions in the particle physics theory is that any process that</a:t>
            </a:r>
          </a:p>
          <a:p>
            <a:r>
              <a:rPr lang="en-US" sz="2000" dirty="0"/>
              <a:t>is not explicitly forbidden by some conservation law, is mandatory, i.e., must happen</a:t>
            </a:r>
          </a:p>
          <a:p>
            <a:r>
              <a:rPr lang="en-US" sz="2000" dirty="0"/>
              <a:t>with some probability.</a:t>
            </a:r>
          </a:p>
          <a:p>
            <a:r>
              <a:rPr lang="en-US" sz="2000" dirty="0"/>
              <a:t>The QCD </a:t>
            </a:r>
            <a:r>
              <a:rPr lang="en-US" sz="2000" dirty="0" err="1"/>
              <a:t>Lagrangian</a:t>
            </a:r>
            <a:r>
              <a:rPr lang="en-US" sz="2000" dirty="0"/>
              <a:t> can have a term that is not excluded by any known law that can</a:t>
            </a:r>
          </a:p>
          <a:p>
            <a:r>
              <a:rPr lang="en-US" sz="2000" dirty="0"/>
              <a:t>include an arbitrary phase</a:t>
            </a:r>
          </a:p>
          <a:p>
            <a:endParaRPr lang="en-US" dirty="0"/>
          </a:p>
        </p:txBody>
      </p:sp>
      <p:sp>
        <p:nvSpPr>
          <p:cNvPr id="3" name="object 4"/>
          <p:cNvSpPr/>
          <p:nvPr/>
        </p:nvSpPr>
        <p:spPr>
          <a:xfrm>
            <a:off x="1219200" y="3048000"/>
            <a:ext cx="6606870" cy="609756"/>
          </a:xfrm>
          <a:prstGeom prst="rect">
            <a:avLst/>
          </a:prstGeom>
          <a:blipFill>
            <a:blip r:embed="rId2" cstate="print"/>
            <a:stretch>
              <a:fillRect/>
            </a:stretch>
          </a:blipFill>
        </p:spPr>
        <p:txBody>
          <a:bodyPr wrap="square" lIns="0" tIns="0" rIns="0" bIns="0" rtlCol="0"/>
          <a:lstStyle/>
          <a:p>
            <a:endParaRPr/>
          </a:p>
        </p:txBody>
      </p:sp>
      <p:sp>
        <p:nvSpPr>
          <p:cNvPr id="4" name="TextBox 3"/>
          <p:cNvSpPr txBox="1"/>
          <p:nvPr/>
        </p:nvSpPr>
        <p:spPr>
          <a:xfrm>
            <a:off x="0" y="4038600"/>
            <a:ext cx="9953591" cy="2246769"/>
          </a:xfrm>
          <a:prstGeom prst="rect">
            <a:avLst/>
          </a:prstGeom>
          <a:noFill/>
        </p:spPr>
        <p:txBody>
          <a:bodyPr wrap="none" rtlCol="0">
            <a:spAutoFit/>
          </a:bodyPr>
          <a:lstStyle/>
          <a:p>
            <a:r>
              <a:rPr lang="en-US" sz="2000" dirty="0"/>
              <a:t>In contrast to the electroweak interactions QCD gluons couple to (not-chiral) vector currents.</a:t>
            </a:r>
          </a:p>
          <a:p>
            <a:r>
              <a:rPr lang="en-US" sz="2000" dirty="0"/>
              <a:t>For non-zero value of the angle  </a:t>
            </a:r>
            <a:r>
              <a:rPr lang="en-US" sz="2000" dirty="0" err="1"/>
              <a:t>θ</a:t>
            </a:r>
            <a:r>
              <a:rPr lang="en-US" sz="2000" dirty="0"/>
              <a:t> in the chiral quark mass term one expects CP violation.</a:t>
            </a:r>
          </a:p>
          <a:p>
            <a:r>
              <a:rPr lang="en-US" sz="2000" dirty="0"/>
              <a:t>Experimental data do not indicate any CP violation in strong interactions.</a:t>
            </a:r>
          </a:p>
          <a:p>
            <a:r>
              <a:rPr lang="en-US" sz="2000" dirty="0"/>
              <a:t>The electric dipole moment of the neutron is estimated in QCD to be ~10</a:t>
            </a:r>
            <a:r>
              <a:rPr lang="en-US" sz="2000" baseline="30000" dirty="0"/>
              <a:t>-16 </a:t>
            </a:r>
            <a:r>
              <a:rPr lang="en-US" sz="2000" dirty="0"/>
              <a:t>× </a:t>
            </a:r>
            <a:r>
              <a:rPr lang="en-US" sz="2000" dirty="0" err="1"/>
              <a:t>θ</a:t>
            </a:r>
            <a:r>
              <a:rPr lang="en-US" sz="2000" dirty="0"/>
              <a:t> e-cm.</a:t>
            </a:r>
          </a:p>
          <a:p>
            <a:r>
              <a:rPr lang="en-US" sz="2000" dirty="0"/>
              <a:t>The experimental upper limit is [</a:t>
            </a:r>
            <a:r>
              <a:rPr lang="en-US" sz="2000" dirty="0" err="1"/>
              <a:t>θ</a:t>
            </a:r>
            <a:r>
              <a:rPr lang="en-US" sz="2000" dirty="0"/>
              <a:t>] &lt; 10</a:t>
            </a:r>
            <a:r>
              <a:rPr lang="en-US" sz="2000" baseline="30000" dirty="0"/>
              <a:t>-26 </a:t>
            </a:r>
            <a:r>
              <a:rPr lang="en-US" sz="2000" dirty="0"/>
              <a:t>e-cm.</a:t>
            </a:r>
          </a:p>
          <a:p>
            <a:r>
              <a:rPr lang="en-US" sz="2000" dirty="0"/>
              <a:t>A priori </a:t>
            </a:r>
            <a:r>
              <a:rPr lang="en-US" sz="2000" dirty="0" err="1"/>
              <a:t>θ</a:t>
            </a:r>
            <a:r>
              <a:rPr lang="en-US" sz="2000" dirty="0"/>
              <a:t> can have any value between 0 and 2π. So one has to explain why its value is either 0</a:t>
            </a:r>
          </a:p>
          <a:p>
            <a:r>
              <a:rPr lang="en-US" sz="2000" dirty="0"/>
              <a:t>or very, very small.</a:t>
            </a:r>
          </a:p>
        </p:txBody>
      </p:sp>
    </p:spTree>
    <p:extLst>
      <p:ext uri="{BB962C8B-B14F-4D97-AF65-F5344CB8AC3E}">
        <p14:creationId xmlns:p14="http://schemas.microsoft.com/office/powerpoint/2010/main" val="1266166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762000"/>
            <a:ext cx="9525000" cy="3785652"/>
          </a:xfrm>
          <a:prstGeom prst="rect">
            <a:avLst/>
          </a:prstGeom>
          <a:noFill/>
        </p:spPr>
        <p:txBody>
          <a:bodyPr wrap="square" rtlCol="0">
            <a:spAutoFit/>
          </a:bodyPr>
          <a:lstStyle/>
          <a:p>
            <a:pPr algn="ctr"/>
            <a:r>
              <a:rPr lang="en-US" sz="2400" b="1" dirty="0"/>
              <a:t>Strong CP problem</a:t>
            </a:r>
          </a:p>
          <a:p>
            <a:endParaRPr lang="en-US" dirty="0"/>
          </a:p>
          <a:p>
            <a:r>
              <a:rPr lang="en-US" sz="2000" dirty="0"/>
              <a:t>Among most popular proposal is the </a:t>
            </a:r>
            <a:r>
              <a:rPr lang="en-US" sz="2000" dirty="0" err="1"/>
              <a:t>Peccei</a:t>
            </a:r>
            <a:r>
              <a:rPr lang="en-US" sz="2000" dirty="0"/>
              <a:t>-Quinn theory that postulates new global U(1)</a:t>
            </a:r>
          </a:p>
          <a:p>
            <a:r>
              <a:rPr lang="en-US" sz="2000" dirty="0"/>
              <a:t>symmetry with complex, scalar, charged field. This field cancels the term in the </a:t>
            </a:r>
            <a:r>
              <a:rPr lang="en-US" sz="2000" dirty="0" err="1"/>
              <a:t>Lagrangian</a:t>
            </a:r>
            <a:r>
              <a:rPr lang="en-US" sz="2000" dirty="0"/>
              <a:t> that contains phase and eliminates CP violation in strong interactions. It also predicts</a:t>
            </a:r>
          </a:p>
          <a:p>
            <a:r>
              <a:rPr lang="en-US" sz="2000" dirty="0"/>
              <a:t>existence of a new particles called </a:t>
            </a:r>
            <a:r>
              <a:rPr lang="en-US" sz="2000" b="1" dirty="0" err="1">
                <a:solidFill>
                  <a:srgbClr val="FF0000"/>
                </a:solidFill>
              </a:rPr>
              <a:t>axions</a:t>
            </a:r>
            <a:r>
              <a:rPr lang="en-US" sz="2000" dirty="0"/>
              <a:t>.</a:t>
            </a:r>
          </a:p>
          <a:p>
            <a:r>
              <a:rPr lang="en-US" sz="2000" dirty="0" err="1"/>
              <a:t>Axion</a:t>
            </a:r>
            <a:r>
              <a:rPr lang="en-US" sz="2000" dirty="0"/>
              <a:t> mass is not defined by the theory but should be small, much smaller that the mass of electron. </a:t>
            </a:r>
            <a:r>
              <a:rPr lang="en-US" sz="2000" dirty="0" err="1"/>
              <a:t>Axion</a:t>
            </a:r>
            <a:r>
              <a:rPr lang="en-US" sz="2000" dirty="0"/>
              <a:t> is another candidate for dark matter. It can be detected by conversions to two photons in strong magnetic fields.</a:t>
            </a:r>
          </a:p>
          <a:p>
            <a:r>
              <a:rPr lang="en-US" sz="2000" dirty="0"/>
              <a:t>Searches include light-by-light scattering in magnetic field, axions streaming from the Sun, resonances formed in RF cavities, etc. No positive results have been observed to date.</a:t>
            </a:r>
          </a:p>
          <a:p>
            <a:endParaRPr lang="en-US" dirty="0"/>
          </a:p>
        </p:txBody>
      </p:sp>
      <p:sp>
        <p:nvSpPr>
          <p:cNvPr id="5" name="object 3"/>
          <p:cNvSpPr/>
          <p:nvPr/>
        </p:nvSpPr>
        <p:spPr>
          <a:xfrm>
            <a:off x="754378" y="5639377"/>
            <a:ext cx="2514600" cy="1592579"/>
          </a:xfrm>
          <a:prstGeom prst="rect">
            <a:avLst/>
          </a:prstGeom>
          <a:blipFill>
            <a:blip r:embed="rId2" cstate="print"/>
            <a:stretch>
              <a:fillRect/>
            </a:stretch>
          </a:blipFill>
        </p:spPr>
        <p:txBody>
          <a:bodyPr wrap="square" lIns="0" tIns="0" rIns="0" bIns="0" rtlCol="0"/>
          <a:lstStyle/>
          <a:p>
            <a:endParaRPr/>
          </a:p>
        </p:txBody>
      </p:sp>
      <p:sp>
        <p:nvSpPr>
          <p:cNvPr id="6" name="TextBox 5"/>
          <p:cNvSpPr txBox="1"/>
          <p:nvPr/>
        </p:nvSpPr>
        <p:spPr>
          <a:xfrm>
            <a:off x="4419600" y="6172200"/>
            <a:ext cx="2694518" cy="369332"/>
          </a:xfrm>
          <a:prstGeom prst="rect">
            <a:avLst/>
          </a:prstGeom>
          <a:noFill/>
        </p:spPr>
        <p:txBody>
          <a:bodyPr wrap="none" rtlCol="0">
            <a:spAutoFit/>
          </a:bodyPr>
          <a:lstStyle/>
          <a:p>
            <a:r>
              <a:rPr lang="en-US" dirty="0"/>
              <a:t>vacuum birefringence LIRA</a:t>
            </a:r>
          </a:p>
        </p:txBody>
      </p:sp>
    </p:spTree>
    <p:extLst>
      <p:ext uri="{BB962C8B-B14F-4D97-AF65-F5344CB8AC3E}">
        <p14:creationId xmlns:p14="http://schemas.microsoft.com/office/powerpoint/2010/main" val="780461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33400"/>
            <a:ext cx="10167655" cy="1969770"/>
          </a:xfrm>
          <a:prstGeom prst="rect">
            <a:avLst/>
          </a:prstGeom>
          <a:noFill/>
        </p:spPr>
        <p:txBody>
          <a:bodyPr wrap="none" rtlCol="0">
            <a:spAutoFit/>
          </a:bodyPr>
          <a:lstStyle/>
          <a:p>
            <a:r>
              <a:rPr lang="en-US" sz="2400" dirty="0"/>
              <a:t>									</a:t>
            </a:r>
            <a:r>
              <a:rPr lang="en-US" sz="2400" b="1" dirty="0"/>
              <a:t>Dark photon</a:t>
            </a:r>
          </a:p>
          <a:p>
            <a:endParaRPr lang="en-US" b="1" dirty="0"/>
          </a:p>
          <a:p>
            <a:r>
              <a:rPr lang="en-US" sz="2000" dirty="0"/>
              <a:t>A hypothetical elementary particle proposed  as an electromagnetic force carrier for dark </a:t>
            </a:r>
          </a:p>
          <a:p>
            <a:r>
              <a:rPr lang="en-US" sz="2000" dirty="0"/>
              <a:t>matter i.e.,  a new boson for a new long-range U(1) field</a:t>
            </a:r>
            <a:endParaRPr lang="en-US" sz="2000" b="1" u="sng" dirty="0"/>
          </a:p>
          <a:p>
            <a:r>
              <a:rPr lang="en-US" sz="2000" dirty="0"/>
              <a:t> - dark electromagnetism - acting on dark matter. It is expected to carry longitudinal polarization.</a:t>
            </a:r>
          </a:p>
          <a:p>
            <a:r>
              <a:rPr lang="en-US" sz="2000" dirty="0"/>
              <a:t> Like the ordinary photon, dark photons would be massless.</a:t>
            </a:r>
          </a:p>
        </p:txBody>
      </p:sp>
    </p:spTree>
    <p:extLst>
      <p:ext uri="{BB962C8B-B14F-4D97-AF65-F5344CB8AC3E}">
        <p14:creationId xmlns:p14="http://schemas.microsoft.com/office/powerpoint/2010/main" val="4050457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81000"/>
            <a:ext cx="9584525" cy="2369880"/>
          </a:xfrm>
          <a:prstGeom prst="rect">
            <a:avLst/>
          </a:prstGeom>
          <a:noFill/>
        </p:spPr>
        <p:txBody>
          <a:bodyPr wrap="none" rtlCol="0">
            <a:spAutoFit/>
          </a:bodyPr>
          <a:lstStyle/>
          <a:p>
            <a:r>
              <a:rPr lang="en-US" sz="2800" b="1" dirty="0"/>
              <a:t>						Extra dimensions</a:t>
            </a:r>
          </a:p>
          <a:p>
            <a:endParaRPr lang="en-US" sz="2000" dirty="0"/>
          </a:p>
          <a:p>
            <a:r>
              <a:rPr lang="en-US" sz="2000" dirty="0"/>
              <a:t>Theories with additional spatial dimensions. We detect the 3+1 dimensional space</a:t>
            </a:r>
          </a:p>
          <a:p>
            <a:r>
              <a:rPr lang="en-US" sz="2000" dirty="0"/>
              <a:t>but some models </a:t>
            </a:r>
            <a:r>
              <a:rPr lang="en-US" sz="2000" dirty="0" err="1"/>
              <a:t>eg</a:t>
            </a:r>
            <a:r>
              <a:rPr lang="en-US" sz="2000" dirty="0"/>
              <a:t>.,  ADD –</a:t>
            </a:r>
            <a:r>
              <a:rPr lang="en-US" sz="2000" dirty="0" err="1"/>
              <a:t>Arkani-Hamed</a:t>
            </a:r>
            <a:r>
              <a:rPr lang="en-US" sz="2000" dirty="0"/>
              <a:t>, </a:t>
            </a:r>
            <a:r>
              <a:rPr lang="en-US" sz="2000" dirty="0" err="1"/>
              <a:t>Dimopulous</a:t>
            </a:r>
            <a:r>
              <a:rPr lang="en-US" sz="2000" dirty="0"/>
              <a:t> and </a:t>
            </a:r>
            <a:r>
              <a:rPr lang="en-US" sz="2000" dirty="0" err="1"/>
              <a:t>Dvali</a:t>
            </a:r>
            <a:r>
              <a:rPr lang="en-US" sz="2000" dirty="0"/>
              <a:t> – allow </a:t>
            </a:r>
          </a:p>
          <a:p>
            <a:r>
              <a:rPr lang="en-US" sz="2000" dirty="0"/>
              <a:t>a total of 10 dimensions. This allows the gravity do act in 10 dimension generating</a:t>
            </a:r>
          </a:p>
          <a:p>
            <a:r>
              <a:rPr lang="en-US" sz="2000" dirty="0"/>
              <a:t>differences of masses of particles observed in 4 dimensions only and “explaining the </a:t>
            </a:r>
          </a:p>
          <a:p>
            <a:r>
              <a:rPr lang="en-US" sz="2000" dirty="0"/>
              <a:t>apparent smallness of the strength of gravitational interactions. In supersymmetric version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895600"/>
            <a:ext cx="4724400" cy="354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0" y="6629400"/>
            <a:ext cx="9472272" cy="1015663"/>
          </a:xfrm>
          <a:prstGeom prst="rect">
            <a:avLst/>
          </a:prstGeom>
          <a:noFill/>
        </p:spPr>
        <p:txBody>
          <a:bodyPr wrap="none" rtlCol="0">
            <a:spAutoFit/>
          </a:bodyPr>
          <a:lstStyle/>
          <a:p>
            <a:r>
              <a:rPr lang="en-US" sz="2000" dirty="0"/>
              <a:t>The theory has many versions with number of total dimensions ranging from 10 to 26.</a:t>
            </a:r>
          </a:p>
          <a:p>
            <a:r>
              <a:rPr lang="en-US" sz="2000" dirty="0"/>
              <a:t>It describes fundamental particles as tiny vibrating strings ~10</a:t>
            </a:r>
            <a:r>
              <a:rPr lang="en-US" sz="2000" baseline="30000" dirty="0"/>
              <a:t>-32 </a:t>
            </a:r>
            <a:r>
              <a:rPr lang="en-US" sz="2000" dirty="0"/>
              <a:t>m size i.e., safely outside</a:t>
            </a:r>
          </a:p>
          <a:p>
            <a:r>
              <a:rPr lang="en-US" sz="2000" dirty="0"/>
              <a:t>possibility of experimental verification.</a:t>
            </a:r>
          </a:p>
        </p:txBody>
      </p:sp>
    </p:spTree>
    <p:extLst>
      <p:ext uri="{BB962C8B-B14F-4D97-AF65-F5344CB8AC3E}">
        <p14:creationId xmlns:p14="http://schemas.microsoft.com/office/powerpoint/2010/main" val="1426772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EFB339-DFF1-4F42-9AA5-5022C3064616}"/>
              </a:ext>
            </a:extLst>
          </p:cNvPr>
          <p:cNvSpPr txBox="1"/>
          <p:nvPr/>
        </p:nvSpPr>
        <p:spPr>
          <a:xfrm>
            <a:off x="3733800" y="1066800"/>
            <a:ext cx="2222083" cy="830997"/>
          </a:xfrm>
          <a:prstGeom prst="rect">
            <a:avLst/>
          </a:prstGeom>
          <a:noFill/>
        </p:spPr>
        <p:txBody>
          <a:bodyPr wrap="none" rtlCol="0">
            <a:spAutoFit/>
          </a:bodyPr>
          <a:lstStyle/>
          <a:p>
            <a:r>
              <a:rPr lang="en-US" sz="4800" b="1" dirty="0"/>
              <a:t>FUTURE</a:t>
            </a:r>
          </a:p>
        </p:txBody>
      </p:sp>
      <p:sp>
        <p:nvSpPr>
          <p:cNvPr id="3" name="TextBox 2">
            <a:extLst>
              <a:ext uri="{FF2B5EF4-FFF2-40B4-BE49-F238E27FC236}">
                <a16:creationId xmlns:a16="http://schemas.microsoft.com/office/drawing/2014/main" id="{D81A8A73-D6D9-B547-B830-C2931550E61E}"/>
              </a:ext>
            </a:extLst>
          </p:cNvPr>
          <p:cNvSpPr txBox="1"/>
          <p:nvPr/>
        </p:nvSpPr>
        <p:spPr>
          <a:xfrm>
            <a:off x="2743200" y="2286000"/>
            <a:ext cx="4613892" cy="1015663"/>
          </a:xfrm>
          <a:prstGeom prst="rect">
            <a:avLst/>
          </a:prstGeom>
          <a:noFill/>
        </p:spPr>
        <p:txBody>
          <a:bodyPr wrap="none" rtlCol="0">
            <a:spAutoFit/>
          </a:bodyPr>
          <a:lstStyle/>
          <a:p>
            <a:r>
              <a:rPr lang="en-US" sz="2000" dirty="0"/>
              <a:t>Short term	 	- approved and funded</a:t>
            </a:r>
          </a:p>
          <a:p>
            <a:r>
              <a:rPr lang="en-US" sz="2000" dirty="0"/>
              <a:t>Medium term	- proposed new projects </a:t>
            </a:r>
          </a:p>
          <a:p>
            <a:r>
              <a:rPr lang="en-US" sz="2000" dirty="0"/>
              <a:t>Long term		- speculative proposals </a:t>
            </a:r>
          </a:p>
        </p:txBody>
      </p:sp>
    </p:spTree>
    <p:extLst>
      <p:ext uri="{BB962C8B-B14F-4D97-AF65-F5344CB8AC3E}">
        <p14:creationId xmlns:p14="http://schemas.microsoft.com/office/powerpoint/2010/main" val="726447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2" descr="LOGOfin.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32762" y="358383"/>
            <a:ext cx="950534" cy="1189362"/>
          </a:xfrm>
          <a:prstGeom prst="rect">
            <a:avLst/>
          </a:prstGeom>
        </p:spPr>
      </p:pic>
      <p:sp>
        <p:nvSpPr>
          <p:cNvPr id="2" name="AutoShape 2" descr="https://espace2013.cern.ch/fcc/PublishingImages/AlpsWithFCC950x237.png"/>
          <p:cNvSpPr>
            <a:spLocks noChangeAspect="1" noChangeArrowheads="1"/>
          </p:cNvSpPr>
          <p:nvPr/>
        </p:nvSpPr>
        <p:spPr bwMode="auto">
          <a:xfrm>
            <a:off x="171133" y="-44609"/>
            <a:ext cx="335280" cy="33528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100584" tIns="50292" rIns="100584" bIns="50292" numCol="1" anchor="t" anchorCtr="0" compatLnSpc="1">
            <a:prstTxWarp prst="textNoShape">
              <a:avLst/>
            </a:prstTxWarp>
          </a:bodyPr>
          <a:lstStyle/>
          <a:p>
            <a:endParaRPr lang="en-GB" sz="1980">
              <a:solidFill>
                <a:srgbClr val="FFFFFF"/>
              </a:solidFill>
            </a:endParaRPr>
          </a:p>
        </p:txBody>
      </p:sp>
      <p:pic>
        <p:nvPicPr>
          <p:cNvPr id="3074" name="Picture 2" descr="http://sciencesprings.files.wordpress.com/2013/01/cern-lhc-new.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040" y="2438400"/>
            <a:ext cx="10058400" cy="350348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228600" y="6324600"/>
            <a:ext cx="9477211" cy="646331"/>
          </a:xfrm>
          <a:prstGeom prst="rect">
            <a:avLst/>
          </a:prstGeom>
          <a:noFill/>
        </p:spPr>
        <p:txBody>
          <a:bodyPr wrap="none" rtlCol="0">
            <a:spAutoFit/>
          </a:bodyPr>
          <a:lstStyle/>
          <a:p>
            <a:r>
              <a:rPr lang="en-US" dirty="0"/>
              <a:t>Upgrades:       Phase 1 </a:t>
            </a:r>
            <a:r>
              <a:rPr lang="mr-IN" dirty="0"/>
              <a:t>–</a:t>
            </a:r>
            <a:r>
              <a:rPr lang="en-US" dirty="0"/>
              <a:t> now, start  run 2021:  raise energy to 14 TeV, raise luminosity to 10</a:t>
            </a:r>
            <a:r>
              <a:rPr lang="en-US" baseline="30000" dirty="0"/>
              <a:t>34 </a:t>
            </a:r>
            <a:r>
              <a:rPr lang="en-US" dirty="0"/>
              <a:t>cm</a:t>
            </a:r>
            <a:r>
              <a:rPr lang="en-US" baseline="30000" dirty="0"/>
              <a:t>-2</a:t>
            </a:r>
            <a:r>
              <a:rPr lang="en-US" dirty="0"/>
              <a:t>s</a:t>
            </a:r>
            <a:r>
              <a:rPr lang="en-US" baseline="30000" dirty="0"/>
              <a:t>-1</a:t>
            </a:r>
          </a:p>
          <a:p>
            <a:r>
              <a:rPr lang="en-US" dirty="0"/>
              <a:t>                         Phase 2 </a:t>
            </a:r>
            <a:r>
              <a:rPr lang="mr-IN" dirty="0"/>
              <a:t>–</a:t>
            </a:r>
            <a:r>
              <a:rPr lang="en-US" dirty="0"/>
              <a:t> 2025-2028                  :                                            raise luminosity to 10</a:t>
            </a:r>
            <a:r>
              <a:rPr lang="en-US" baseline="30000" dirty="0"/>
              <a:t>35</a:t>
            </a:r>
            <a:r>
              <a:rPr lang="en-US" dirty="0"/>
              <a:t>cm</a:t>
            </a:r>
            <a:r>
              <a:rPr lang="en-US" baseline="30000" dirty="0"/>
              <a:t>-2</a:t>
            </a:r>
            <a:r>
              <a:rPr lang="en-US" dirty="0"/>
              <a:t>s</a:t>
            </a:r>
            <a:r>
              <a:rPr lang="en-US" baseline="30000" dirty="0"/>
              <a:t>-1</a:t>
            </a:r>
            <a:endParaRPr lang="en-US" dirty="0"/>
          </a:p>
        </p:txBody>
      </p:sp>
    </p:spTree>
    <p:extLst>
      <p:ext uri="{BB962C8B-B14F-4D97-AF65-F5344CB8AC3E}">
        <p14:creationId xmlns:p14="http://schemas.microsoft.com/office/powerpoint/2010/main" val="1715453847"/>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81000"/>
            <a:ext cx="9525000" cy="3785652"/>
          </a:xfrm>
          <a:prstGeom prst="rect">
            <a:avLst/>
          </a:prstGeom>
          <a:noFill/>
        </p:spPr>
        <p:txBody>
          <a:bodyPr wrap="square" rtlCol="0">
            <a:spAutoFit/>
          </a:bodyPr>
          <a:lstStyle/>
          <a:p>
            <a:pPr algn="ctr"/>
            <a:r>
              <a:rPr lang="en-US" sz="2800" b="1" dirty="0">
                <a:solidFill>
                  <a:srgbClr val="000090"/>
                </a:solidFill>
              </a:rPr>
              <a:t>Future</a:t>
            </a:r>
          </a:p>
          <a:p>
            <a:endParaRPr lang="en-US" sz="2400" b="1" dirty="0"/>
          </a:p>
          <a:p>
            <a:r>
              <a:rPr lang="en-US" sz="2400" b="1" dirty="0">
                <a:solidFill>
                  <a:srgbClr val="FF0000"/>
                </a:solidFill>
              </a:rPr>
              <a:t>Next few years   </a:t>
            </a:r>
            <a:r>
              <a:rPr lang="en-US" sz="2000" b="1" dirty="0"/>
              <a:t>(based on existing or approved projects that are under construction)</a:t>
            </a:r>
          </a:p>
          <a:p>
            <a:pPr marL="342900" indent="-342900">
              <a:buFont typeface="Arial"/>
              <a:buChar char="•"/>
            </a:pPr>
            <a:r>
              <a:rPr lang="en-US" sz="2000" b="1" dirty="0"/>
              <a:t>Large Hadron Collider – current run at 13-14 TeV will continue after break until 2023; experiments  will accumulate about 5 times more data that we have now. Then,</a:t>
            </a:r>
          </a:p>
          <a:p>
            <a:r>
              <a:rPr lang="en-US" sz="2000" b="1" dirty="0"/>
              <a:t>	2nd phase of upgrades of the machine and of the detectors will lead to another 	factor  of 10-100 improvements in amount and quality of data. HL-LHC will operate 	at least until 2035.</a:t>
            </a:r>
          </a:p>
          <a:p>
            <a:pPr marL="342900" indent="-342900">
              <a:buFont typeface="Arial"/>
              <a:buChar char="•"/>
            </a:pPr>
            <a:r>
              <a:rPr lang="en-US" sz="2000" b="1" dirty="0"/>
              <a:t>DUNE – Transformation of Fermilab and Sanford underground Research Facility into an International Laboratory for Long-Base Neutrino Facility</a:t>
            </a:r>
          </a:p>
          <a:p>
            <a:endParaRPr lang="en-US" sz="2400" b="1" dirty="0"/>
          </a:p>
        </p:txBody>
      </p:sp>
      <p:pic>
        <p:nvPicPr>
          <p:cNvPr id="3" name="Picture 2" descr="LBNF_Graphic_0217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4601464"/>
            <a:ext cx="9464040" cy="3145536"/>
          </a:xfrm>
          <a:prstGeom prst="rect">
            <a:avLst/>
          </a:prstGeom>
        </p:spPr>
      </p:pic>
    </p:spTree>
    <p:extLst>
      <p:ext uri="{BB962C8B-B14F-4D97-AF65-F5344CB8AC3E}">
        <p14:creationId xmlns:p14="http://schemas.microsoft.com/office/powerpoint/2010/main" val="5454033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914400"/>
            <a:ext cx="9559027" cy="4832092"/>
          </a:xfrm>
          <a:prstGeom prst="rect">
            <a:avLst/>
          </a:prstGeom>
          <a:noFill/>
        </p:spPr>
        <p:txBody>
          <a:bodyPr wrap="none" rtlCol="0">
            <a:spAutoFit/>
          </a:bodyPr>
          <a:lstStyle/>
          <a:p>
            <a:r>
              <a:rPr lang="en-US" sz="2800" b="1" dirty="0"/>
              <a:t>				Other “small” projects (next few years)</a:t>
            </a:r>
          </a:p>
          <a:p>
            <a:endParaRPr lang="en-US" sz="2000" dirty="0"/>
          </a:p>
          <a:p>
            <a:pPr marL="342900" indent="-342900">
              <a:buFont typeface="Arial"/>
              <a:buChar char="•"/>
            </a:pPr>
            <a:r>
              <a:rPr lang="en-US" sz="2000" dirty="0"/>
              <a:t>Several second generation (still small)  dark mater search experiments</a:t>
            </a:r>
          </a:p>
          <a:p>
            <a:r>
              <a:rPr lang="en-US" sz="2000" dirty="0"/>
              <a:t>		SuperCDMS, LUX ……</a:t>
            </a:r>
          </a:p>
          <a:p>
            <a:pPr marL="342900" indent="-342900">
              <a:buFont typeface="Arial"/>
              <a:buChar char="•"/>
            </a:pPr>
            <a:r>
              <a:rPr lang="en-US" sz="2000" dirty="0"/>
              <a:t>Astronomical projects to study dark energy via survey of spectral information</a:t>
            </a:r>
          </a:p>
          <a:p>
            <a:r>
              <a:rPr lang="en-US" sz="2000" dirty="0"/>
              <a:t>	DESI, LSST…….</a:t>
            </a:r>
          </a:p>
          <a:p>
            <a:pPr marL="342900" indent="-342900">
              <a:buFont typeface="Arial"/>
              <a:buChar char="•"/>
            </a:pPr>
            <a:r>
              <a:rPr lang="en-US" sz="2000" dirty="0"/>
              <a:t>Search for lepton number non-conservation mu-&gt;</a:t>
            </a:r>
            <a:r>
              <a:rPr lang="en-US" sz="2000" dirty="0" err="1"/>
              <a:t>e+gamma</a:t>
            </a:r>
            <a:r>
              <a:rPr lang="en-US" sz="2000" dirty="0"/>
              <a:t> (Fermilab)</a:t>
            </a:r>
          </a:p>
          <a:p>
            <a:pPr marL="342900" indent="-342900">
              <a:buFont typeface="Arial"/>
              <a:buChar char="•"/>
            </a:pPr>
            <a:r>
              <a:rPr lang="en-US" sz="2000" dirty="0"/>
              <a:t>Precision measurement of anomalous magnetic moment of the muon (g-2 at Fermilab)</a:t>
            </a:r>
          </a:p>
          <a:p>
            <a:pPr marL="342900" indent="-342900">
              <a:buFont typeface="Arial"/>
              <a:buChar char="•"/>
            </a:pPr>
            <a:r>
              <a:rPr lang="en-US" sz="2000" dirty="0"/>
              <a:t>Search for scalar neutrino – </a:t>
            </a:r>
            <a:r>
              <a:rPr lang="en-US" sz="2000" dirty="0" err="1"/>
              <a:t>microBOONE</a:t>
            </a:r>
            <a:r>
              <a:rPr lang="en-US" sz="2000" dirty="0"/>
              <a:t> (Fermilab)</a:t>
            </a:r>
          </a:p>
          <a:p>
            <a:pPr marL="342900" indent="-342900">
              <a:buFont typeface="Arial"/>
              <a:buChar char="•"/>
            </a:pPr>
            <a:r>
              <a:rPr lang="en-US" sz="2000" dirty="0"/>
              <a:t>Does antiproton have the same mass as proton (CERN) </a:t>
            </a:r>
            <a:r>
              <a:rPr lang="mr-IN" sz="2000" dirty="0"/>
              <a:t>–</a:t>
            </a:r>
            <a:r>
              <a:rPr lang="en-US" sz="2000" dirty="0"/>
              <a:t> ALPHA</a:t>
            </a:r>
          </a:p>
          <a:p>
            <a:pPr marL="342900" indent="-342900">
              <a:buFont typeface="Arial"/>
              <a:buChar char="•"/>
            </a:pPr>
            <a:r>
              <a:rPr lang="en-US" sz="2000" dirty="0"/>
              <a:t>Does antiproton has the same gravitation effects as a proton (CERN) - </a:t>
            </a:r>
            <a:r>
              <a:rPr lang="en-US" sz="2000" dirty="0" err="1"/>
              <a:t>ALPHAg</a:t>
            </a:r>
            <a:endParaRPr lang="en-US" sz="2000" dirty="0"/>
          </a:p>
          <a:p>
            <a:pPr marL="342900" indent="-342900">
              <a:buFont typeface="Arial"/>
              <a:buChar char="•"/>
            </a:pPr>
            <a:r>
              <a:rPr lang="en-US" sz="2000" dirty="0"/>
              <a:t>Properties of anti-hydrogen – antiproton-positron atom  (CERN)</a:t>
            </a:r>
          </a:p>
          <a:p>
            <a:pPr marL="342900" indent="-342900">
              <a:buFont typeface="Arial"/>
              <a:buChar char="•"/>
            </a:pPr>
            <a:endParaRPr lang="en-US" sz="2000" dirty="0"/>
          </a:p>
          <a:p>
            <a:pPr marL="342900" indent="-342900">
              <a:buFont typeface="Arial"/>
              <a:buChar char="•"/>
            </a:pPr>
            <a:r>
              <a:rPr lang="en-US" sz="2000" dirty="0"/>
              <a:t>Large number of R&amp;D projects to develop new technologies</a:t>
            </a:r>
          </a:p>
          <a:p>
            <a:pPr marL="342900" indent="-342900">
              <a:buFont typeface="Arial"/>
              <a:buChar char="•"/>
            </a:pPr>
            <a:r>
              <a:rPr lang="en-US" sz="2000" dirty="0"/>
              <a:t>……..</a:t>
            </a:r>
          </a:p>
        </p:txBody>
      </p:sp>
    </p:spTree>
    <p:extLst>
      <p:ext uri="{BB962C8B-B14F-4D97-AF65-F5344CB8AC3E}">
        <p14:creationId xmlns:p14="http://schemas.microsoft.com/office/powerpoint/2010/main" val="3866988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0" y="1676400"/>
            <a:ext cx="2302884" cy="707886"/>
          </a:xfrm>
          <a:prstGeom prst="rect">
            <a:avLst/>
          </a:prstGeom>
          <a:noFill/>
        </p:spPr>
        <p:txBody>
          <a:bodyPr wrap="none" rtlCol="0">
            <a:spAutoFit/>
          </a:bodyPr>
          <a:lstStyle/>
          <a:p>
            <a:r>
              <a:rPr lang="en-US" sz="4000" b="1" dirty="0"/>
              <a:t>Far future</a:t>
            </a:r>
          </a:p>
        </p:txBody>
      </p:sp>
      <p:sp>
        <p:nvSpPr>
          <p:cNvPr id="3" name="TextBox 2"/>
          <p:cNvSpPr txBox="1"/>
          <p:nvPr/>
        </p:nvSpPr>
        <p:spPr>
          <a:xfrm>
            <a:off x="838200" y="3048000"/>
            <a:ext cx="8959854" cy="1938992"/>
          </a:xfrm>
          <a:prstGeom prst="rect">
            <a:avLst/>
          </a:prstGeom>
          <a:noFill/>
        </p:spPr>
        <p:txBody>
          <a:bodyPr wrap="none" rtlCol="0">
            <a:spAutoFit/>
          </a:bodyPr>
          <a:lstStyle/>
          <a:p>
            <a:r>
              <a:rPr lang="en-US" sz="2000" dirty="0"/>
              <a:t>It takes 10-20 years to build new large accelerator. This time scale includes</a:t>
            </a:r>
          </a:p>
          <a:p>
            <a:r>
              <a:rPr lang="en-US" sz="2000" dirty="0"/>
              <a:t>development of technology, development of detailed design and, </a:t>
            </a:r>
          </a:p>
          <a:p>
            <a:r>
              <a:rPr lang="en-US" sz="2000" dirty="0"/>
              <a:t>most importantly, time to educate/convince politicians who decide on funding.</a:t>
            </a:r>
          </a:p>
          <a:p>
            <a:r>
              <a:rPr lang="en-US" sz="2000" dirty="0"/>
              <a:t>At this time there are many potential worldwide projects with overall cost estimates </a:t>
            </a:r>
          </a:p>
          <a:p>
            <a:r>
              <a:rPr lang="en-US" sz="2000" dirty="0"/>
              <a:t>exceeding all money that can be obtained from the conceivable sources </a:t>
            </a:r>
          </a:p>
          <a:p>
            <a:r>
              <a:rPr lang="en-US" sz="2000" dirty="0"/>
              <a:t>by ~ a factor of 3. Not all of them will be built. </a:t>
            </a:r>
          </a:p>
        </p:txBody>
      </p:sp>
    </p:spTree>
    <p:extLst>
      <p:ext uri="{BB962C8B-B14F-4D97-AF65-F5344CB8AC3E}">
        <p14:creationId xmlns:p14="http://schemas.microsoft.com/office/powerpoint/2010/main" val="3103560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CC_schemati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1600200"/>
            <a:ext cx="5421312" cy="5685951"/>
          </a:xfrm>
          <a:prstGeom prst="rect">
            <a:avLst/>
          </a:prstGeom>
        </p:spPr>
      </p:pic>
      <p:sp>
        <p:nvSpPr>
          <p:cNvPr id="3" name="TextBox 2"/>
          <p:cNvSpPr txBox="1"/>
          <p:nvPr/>
        </p:nvSpPr>
        <p:spPr>
          <a:xfrm>
            <a:off x="2816425" y="381000"/>
            <a:ext cx="4237057" cy="1815882"/>
          </a:xfrm>
          <a:prstGeom prst="rect">
            <a:avLst/>
          </a:prstGeom>
          <a:noFill/>
        </p:spPr>
        <p:txBody>
          <a:bodyPr wrap="none" rtlCol="0">
            <a:spAutoFit/>
          </a:bodyPr>
          <a:lstStyle/>
          <a:p>
            <a:pPr algn="ctr"/>
            <a:r>
              <a:rPr lang="en-US" sz="2800" b="1" dirty="0"/>
              <a:t>Future Circular Collider</a:t>
            </a:r>
          </a:p>
          <a:p>
            <a:pPr algn="ctr"/>
            <a:r>
              <a:rPr lang="en-US" sz="2800" b="1" dirty="0"/>
              <a:t>CERN, Geneva</a:t>
            </a:r>
          </a:p>
          <a:p>
            <a:pPr algn="ctr"/>
            <a:r>
              <a:rPr lang="en-US" sz="2800" b="1" dirty="0"/>
              <a:t>collision energy 50 +50 TeV</a:t>
            </a:r>
          </a:p>
          <a:p>
            <a:endParaRPr lang="en-US" sz="2800" b="1" dirty="0"/>
          </a:p>
        </p:txBody>
      </p:sp>
    </p:spTree>
    <p:extLst>
      <p:ext uri="{BB962C8B-B14F-4D97-AF65-F5344CB8AC3E}">
        <p14:creationId xmlns:p14="http://schemas.microsoft.com/office/powerpoint/2010/main" val="3279852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915400" cy="2431435"/>
          </a:xfrm>
          <a:prstGeom prst="rect">
            <a:avLst/>
          </a:prstGeom>
          <a:noFill/>
        </p:spPr>
        <p:txBody>
          <a:bodyPr wrap="square" rtlCol="0">
            <a:spAutoFit/>
          </a:bodyPr>
          <a:lstStyle/>
          <a:p>
            <a:pPr algn="ctr"/>
            <a:r>
              <a:rPr lang="en-US" sz="2800" b="1" dirty="0">
                <a:solidFill>
                  <a:srgbClr val="000090"/>
                </a:solidFill>
              </a:rPr>
              <a:t>Instead of a summary</a:t>
            </a:r>
          </a:p>
          <a:p>
            <a:endParaRPr lang="en-US" sz="2000" b="1" dirty="0"/>
          </a:p>
          <a:p>
            <a:r>
              <a:rPr lang="en-US" sz="2400" b="1" i="1" dirty="0">
                <a:latin typeface="Apple Casual"/>
                <a:cs typeface="Apple Casual"/>
              </a:rPr>
              <a:t>                    50 years ago                                              today</a:t>
            </a:r>
          </a:p>
          <a:p>
            <a:endParaRPr lang="en-US" sz="2000" b="1" dirty="0"/>
          </a:p>
          <a:p>
            <a:pPr marL="342900" indent="-342900">
              <a:buFont typeface="Arial"/>
              <a:buChar char="•"/>
            </a:pPr>
            <a:endParaRPr lang="en-US" sz="2000" b="1" dirty="0"/>
          </a:p>
          <a:p>
            <a:endParaRPr lang="en-US" sz="2000" b="1" dirty="0"/>
          </a:p>
          <a:p>
            <a:endParaRPr lang="en-US" sz="2000" b="1" dirty="0"/>
          </a:p>
        </p:txBody>
      </p:sp>
      <p:pic>
        <p:nvPicPr>
          <p:cNvPr id="3" name="Picture 2"/>
          <p:cNvPicPr>
            <a:picLocks noChangeAspect="1"/>
          </p:cNvPicPr>
          <p:nvPr/>
        </p:nvPicPr>
        <p:blipFill>
          <a:blip r:embed="rId2"/>
          <a:stretch>
            <a:fillRect/>
          </a:stretch>
        </p:blipFill>
        <p:spPr>
          <a:xfrm>
            <a:off x="304800" y="1447800"/>
            <a:ext cx="4053192" cy="3048000"/>
          </a:xfrm>
          <a:prstGeom prst="rect">
            <a:avLst/>
          </a:prstGeom>
        </p:spPr>
      </p:pic>
      <p:sp>
        <p:nvSpPr>
          <p:cNvPr id="4" name="Rectangle 3"/>
          <p:cNvSpPr/>
          <p:nvPr/>
        </p:nvSpPr>
        <p:spPr>
          <a:xfrm>
            <a:off x="2057400" y="1524000"/>
            <a:ext cx="685800" cy="6858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371600" y="1524000"/>
            <a:ext cx="685800" cy="6858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895600" y="1524000"/>
            <a:ext cx="685800" cy="6858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57400" y="2286000"/>
            <a:ext cx="685800" cy="6858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657600" y="1524000"/>
            <a:ext cx="685800" cy="6858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057400" y="3048000"/>
            <a:ext cx="685800" cy="6858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819400" y="2971800"/>
            <a:ext cx="685800" cy="6858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895600" y="3810000"/>
            <a:ext cx="685800" cy="6858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133600" y="3810000"/>
            <a:ext cx="685800" cy="6858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stretch>
            <a:fillRect/>
          </a:stretch>
        </p:blipFill>
        <p:spPr>
          <a:xfrm>
            <a:off x="5410200" y="1524000"/>
            <a:ext cx="4053192" cy="3048000"/>
          </a:xfrm>
          <a:prstGeom prst="rect">
            <a:avLst/>
          </a:prstGeom>
        </p:spPr>
      </p:pic>
      <p:sp>
        <p:nvSpPr>
          <p:cNvPr id="14" name="Right Arrow 13"/>
          <p:cNvSpPr/>
          <p:nvPr/>
        </p:nvSpPr>
        <p:spPr>
          <a:xfrm>
            <a:off x="4267200" y="2895600"/>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477000" y="5791200"/>
            <a:ext cx="1905000" cy="1569660"/>
          </a:xfrm>
          <a:prstGeom prst="rect">
            <a:avLst/>
          </a:prstGeom>
          <a:noFill/>
        </p:spPr>
        <p:txBody>
          <a:bodyPr wrap="square" rtlCol="0">
            <a:spAutoFit/>
          </a:bodyPr>
          <a:lstStyle/>
          <a:p>
            <a:r>
              <a:rPr lang="en-US" sz="4800" dirty="0"/>
              <a:t>    </a:t>
            </a:r>
            <a:r>
              <a:rPr lang="en-US" sz="9600" b="1" dirty="0"/>
              <a:t>? </a:t>
            </a:r>
            <a:r>
              <a:rPr lang="en-US" sz="4800" dirty="0"/>
              <a:t>  </a:t>
            </a:r>
          </a:p>
        </p:txBody>
      </p:sp>
      <p:sp>
        <p:nvSpPr>
          <p:cNvPr id="18" name="Down Arrow 17"/>
          <p:cNvSpPr/>
          <p:nvPr/>
        </p:nvSpPr>
        <p:spPr>
          <a:xfrm>
            <a:off x="7086600" y="4800600"/>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889166" y="5105400"/>
            <a:ext cx="1877437" cy="461665"/>
          </a:xfrm>
          <a:prstGeom prst="rect">
            <a:avLst/>
          </a:prstGeom>
          <a:noFill/>
        </p:spPr>
        <p:txBody>
          <a:bodyPr wrap="none" rtlCol="0">
            <a:spAutoFit/>
          </a:bodyPr>
          <a:lstStyle/>
          <a:p>
            <a:r>
              <a:rPr lang="en-US" sz="2400" dirty="0">
                <a:latin typeface="Apple Casual"/>
                <a:cs typeface="Apple Casual"/>
              </a:rPr>
              <a:t>Next 50 years</a:t>
            </a:r>
          </a:p>
        </p:txBody>
      </p:sp>
    </p:spTree>
    <p:extLst>
      <p:ext uri="{BB962C8B-B14F-4D97-AF65-F5344CB8AC3E}">
        <p14:creationId xmlns:p14="http://schemas.microsoft.com/office/powerpoint/2010/main" val="27021735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533400"/>
            <a:ext cx="9271512" cy="3970318"/>
          </a:xfrm>
          <a:prstGeom prst="rect">
            <a:avLst/>
          </a:prstGeom>
          <a:noFill/>
        </p:spPr>
        <p:txBody>
          <a:bodyPr wrap="none" rtlCol="0">
            <a:spAutoFit/>
          </a:bodyPr>
          <a:lstStyle/>
          <a:p>
            <a:r>
              <a:rPr lang="en-US" dirty="0"/>
              <a:t>The 100 TeV collider design concept is based on the existing dipole magnets</a:t>
            </a:r>
          </a:p>
          <a:p>
            <a:r>
              <a:rPr lang="en-US" dirty="0"/>
              <a:t>thus requiring a very large ring -&gt; new tunnel.</a:t>
            </a:r>
          </a:p>
          <a:p>
            <a:r>
              <a:rPr lang="en-US" dirty="0"/>
              <a:t>The other option discussed now at CERN is to stay within the same ring and increase the </a:t>
            </a:r>
          </a:p>
          <a:p>
            <a:r>
              <a:rPr lang="en-US" dirty="0"/>
              <a:t>strength of the magnets. </a:t>
            </a:r>
          </a:p>
          <a:p>
            <a:r>
              <a:rPr lang="en-US" dirty="0"/>
              <a:t>The R&amp;D program has succeeded in building a short 16 T magnet -factor of ~1.5 over those </a:t>
            </a:r>
          </a:p>
          <a:p>
            <a:r>
              <a:rPr lang="en-US" dirty="0"/>
              <a:t>used at LHC. Installation o such magnets in the existing LHC tunnel  would allow for an increase </a:t>
            </a:r>
          </a:p>
          <a:p>
            <a:r>
              <a:rPr lang="en-US" dirty="0"/>
              <a:t>of collision energy to 26 TeV.  Such machine would suffer from significant synchrotron radiation</a:t>
            </a:r>
          </a:p>
          <a:p>
            <a:r>
              <a:rPr lang="en-US" dirty="0"/>
              <a:t> problems requiring continuous acceleration of stored beams to compensate for their energy loss</a:t>
            </a:r>
          </a:p>
          <a:p>
            <a:endParaRPr lang="en-US" dirty="0"/>
          </a:p>
          <a:p>
            <a:r>
              <a:rPr lang="en-US" dirty="0"/>
              <a:t>Europeans have a 2 year discussion program on European Strategy for the future.</a:t>
            </a:r>
          </a:p>
          <a:p>
            <a:r>
              <a:rPr lang="en-US" dirty="0"/>
              <a:t>One of the options is to insert an electron ring into the LHC tunnel and have electron-proton</a:t>
            </a:r>
          </a:p>
          <a:p>
            <a:r>
              <a:rPr lang="en-US" dirty="0"/>
              <a:t>Collider. This is the current recommendation, but it will be reviewed again in 2025.</a:t>
            </a:r>
          </a:p>
          <a:p>
            <a:endParaRPr lang="en-US" dirty="0"/>
          </a:p>
          <a:p>
            <a:endParaRPr lang="en-US" dirty="0"/>
          </a:p>
        </p:txBody>
      </p:sp>
    </p:spTree>
    <p:extLst>
      <p:ext uri="{BB962C8B-B14F-4D97-AF65-F5344CB8AC3E}">
        <p14:creationId xmlns:p14="http://schemas.microsoft.com/office/powerpoint/2010/main" val="3037241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FB8DCF-4C9B-C949-9E42-9A6097B59E44}"/>
              </a:ext>
            </a:extLst>
          </p:cNvPr>
          <p:cNvPicPr>
            <a:picLocks noChangeAspect="1"/>
          </p:cNvPicPr>
          <p:nvPr/>
        </p:nvPicPr>
        <p:blipFill>
          <a:blip r:embed="rId2"/>
          <a:stretch>
            <a:fillRect/>
          </a:stretch>
        </p:blipFill>
        <p:spPr>
          <a:xfrm>
            <a:off x="0" y="1636211"/>
            <a:ext cx="10058400" cy="4307389"/>
          </a:xfrm>
          <a:prstGeom prst="rect">
            <a:avLst/>
          </a:prstGeom>
        </p:spPr>
      </p:pic>
      <p:sp>
        <p:nvSpPr>
          <p:cNvPr id="3" name="TextBox 2">
            <a:extLst>
              <a:ext uri="{FF2B5EF4-FFF2-40B4-BE49-F238E27FC236}">
                <a16:creationId xmlns:a16="http://schemas.microsoft.com/office/drawing/2014/main" id="{DD66ADAA-C73A-704B-BD98-606A73AC75E4}"/>
              </a:ext>
            </a:extLst>
          </p:cNvPr>
          <p:cNvSpPr txBox="1"/>
          <p:nvPr/>
        </p:nvSpPr>
        <p:spPr>
          <a:xfrm>
            <a:off x="914400" y="228600"/>
            <a:ext cx="7701147" cy="646331"/>
          </a:xfrm>
          <a:prstGeom prst="rect">
            <a:avLst/>
          </a:prstGeom>
          <a:noFill/>
        </p:spPr>
        <p:txBody>
          <a:bodyPr wrap="none" rtlCol="0">
            <a:spAutoFit/>
          </a:bodyPr>
          <a:lstStyle/>
          <a:p>
            <a:r>
              <a:rPr lang="en-US" dirty="0"/>
              <a:t>Some of our colleagues, including </a:t>
            </a:r>
            <a:r>
              <a:rPr lang="en-US" dirty="0" err="1"/>
              <a:t>Olness</a:t>
            </a:r>
            <a:r>
              <a:rPr lang="en-US" dirty="0"/>
              <a:t>, are involved in a construction of an</a:t>
            </a:r>
          </a:p>
          <a:p>
            <a:r>
              <a:rPr lang="en-US" dirty="0"/>
              <a:t>Electron – Ion Collider to study collective phenomena.</a:t>
            </a:r>
          </a:p>
        </p:txBody>
      </p:sp>
      <p:sp>
        <p:nvSpPr>
          <p:cNvPr id="4" name="TextBox 3">
            <a:extLst>
              <a:ext uri="{FF2B5EF4-FFF2-40B4-BE49-F238E27FC236}">
                <a16:creationId xmlns:a16="http://schemas.microsoft.com/office/drawing/2014/main" id="{31EAC130-4D4E-0945-997D-7412BDF0ABBD}"/>
              </a:ext>
            </a:extLst>
          </p:cNvPr>
          <p:cNvSpPr txBox="1"/>
          <p:nvPr/>
        </p:nvSpPr>
        <p:spPr>
          <a:xfrm>
            <a:off x="914400" y="6400800"/>
            <a:ext cx="2970621" cy="369332"/>
          </a:xfrm>
          <a:prstGeom prst="rect">
            <a:avLst/>
          </a:prstGeom>
          <a:noFill/>
        </p:spPr>
        <p:txBody>
          <a:bodyPr wrap="none" rtlCol="0">
            <a:spAutoFit/>
          </a:bodyPr>
          <a:lstStyle/>
          <a:p>
            <a:r>
              <a:rPr lang="en-US" dirty="0"/>
              <a:t>Jefferson Laboratory proposal</a:t>
            </a:r>
          </a:p>
        </p:txBody>
      </p:sp>
      <p:cxnSp>
        <p:nvCxnSpPr>
          <p:cNvPr id="6" name="Straight Connector 5">
            <a:extLst>
              <a:ext uri="{FF2B5EF4-FFF2-40B4-BE49-F238E27FC236}">
                <a16:creationId xmlns:a16="http://schemas.microsoft.com/office/drawing/2014/main" id="{80F5C0D1-83F3-DC41-BAC5-04C510DC8134}"/>
              </a:ext>
            </a:extLst>
          </p:cNvPr>
          <p:cNvCxnSpPr/>
          <p:nvPr/>
        </p:nvCxnSpPr>
        <p:spPr>
          <a:xfrm>
            <a:off x="1066800" y="4038600"/>
            <a:ext cx="6858000" cy="152400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07306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terntional Linear Collide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2514600"/>
            <a:ext cx="7802880" cy="3474720"/>
          </a:xfrm>
          <a:prstGeom prst="rect">
            <a:avLst/>
          </a:prstGeom>
        </p:spPr>
      </p:pic>
      <p:sp>
        <p:nvSpPr>
          <p:cNvPr id="3" name="TextBox 2"/>
          <p:cNvSpPr txBox="1"/>
          <p:nvPr/>
        </p:nvSpPr>
        <p:spPr>
          <a:xfrm>
            <a:off x="899522" y="304800"/>
            <a:ext cx="7981672" cy="1446550"/>
          </a:xfrm>
          <a:prstGeom prst="rect">
            <a:avLst/>
          </a:prstGeom>
          <a:noFill/>
        </p:spPr>
        <p:txBody>
          <a:bodyPr wrap="none" rtlCol="0">
            <a:spAutoFit/>
          </a:bodyPr>
          <a:lstStyle/>
          <a:p>
            <a:pPr algn="ctr"/>
            <a:r>
              <a:rPr lang="en-US" sz="2800" b="1" dirty="0"/>
              <a:t>International Linear Collider</a:t>
            </a:r>
          </a:p>
          <a:p>
            <a:pPr algn="ctr"/>
            <a:r>
              <a:rPr lang="en-US" sz="2000" dirty="0"/>
              <a:t>electron- positron collisions at 250 x 250 GeV upgradable to 500 x 500 GeV</a:t>
            </a:r>
          </a:p>
          <a:p>
            <a:pPr algn="ctr"/>
            <a:r>
              <a:rPr lang="en-US" sz="2000" dirty="0"/>
              <a:t>(Higgs factory)</a:t>
            </a:r>
          </a:p>
          <a:p>
            <a:pPr algn="ctr"/>
            <a:r>
              <a:rPr lang="en-US" sz="2000" dirty="0"/>
              <a:t>Japan</a:t>
            </a:r>
          </a:p>
        </p:txBody>
      </p:sp>
    </p:spTree>
    <p:extLst>
      <p:ext uri="{BB962C8B-B14F-4D97-AF65-F5344CB8AC3E}">
        <p14:creationId xmlns:p14="http://schemas.microsoft.com/office/powerpoint/2010/main" val="9169101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inese collid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3840" y="2093976"/>
            <a:ext cx="7132320" cy="4651248"/>
          </a:xfrm>
          <a:prstGeom prst="rect">
            <a:avLst/>
          </a:prstGeom>
        </p:spPr>
      </p:pic>
      <p:sp>
        <p:nvSpPr>
          <p:cNvPr id="3" name="TextBox 2"/>
          <p:cNvSpPr txBox="1"/>
          <p:nvPr/>
        </p:nvSpPr>
        <p:spPr>
          <a:xfrm>
            <a:off x="1828800" y="381000"/>
            <a:ext cx="6172200" cy="1446550"/>
          </a:xfrm>
          <a:prstGeom prst="rect">
            <a:avLst/>
          </a:prstGeom>
          <a:noFill/>
        </p:spPr>
        <p:txBody>
          <a:bodyPr wrap="square" rtlCol="0">
            <a:spAutoFit/>
          </a:bodyPr>
          <a:lstStyle/>
          <a:p>
            <a:pPr algn="ctr"/>
            <a:r>
              <a:rPr lang="en-US" sz="2800" b="1" dirty="0"/>
              <a:t>Circular Electron-Positron Collider</a:t>
            </a:r>
          </a:p>
          <a:p>
            <a:pPr algn="ctr"/>
            <a:r>
              <a:rPr lang="en-US" sz="2000" b="1" dirty="0" err="1"/>
              <a:t>Quinghuada</a:t>
            </a:r>
            <a:r>
              <a:rPr lang="en-US" sz="2000" b="1" dirty="0"/>
              <a:t>, China  </a:t>
            </a:r>
          </a:p>
          <a:p>
            <a:pPr algn="ctr"/>
            <a:r>
              <a:rPr lang="en-US" sz="2000" b="1" dirty="0"/>
              <a:t>collision energy 120 + 120 GeV</a:t>
            </a:r>
          </a:p>
          <a:p>
            <a:pPr algn="ctr"/>
            <a:r>
              <a:rPr lang="en-US" sz="2000" b="1" dirty="0"/>
              <a:t>	(Higgs factory)</a:t>
            </a:r>
          </a:p>
        </p:txBody>
      </p:sp>
    </p:spTree>
    <p:extLst>
      <p:ext uri="{BB962C8B-B14F-4D97-AF65-F5344CB8AC3E}">
        <p14:creationId xmlns:p14="http://schemas.microsoft.com/office/powerpoint/2010/main" val="337782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4200" y="609600"/>
            <a:ext cx="3853539" cy="584776"/>
          </a:xfrm>
          <a:prstGeom prst="rect">
            <a:avLst/>
          </a:prstGeom>
          <a:noFill/>
        </p:spPr>
        <p:txBody>
          <a:bodyPr wrap="none" rtlCol="0">
            <a:spAutoFit/>
          </a:bodyPr>
          <a:lstStyle/>
          <a:p>
            <a:r>
              <a:rPr lang="en-US" sz="3200" dirty="0"/>
              <a:t>Astrophysical Projects</a:t>
            </a:r>
          </a:p>
        </p:txBody>
      </p:sp>
      <p:sp>
        <p:nvSpPr>
          <p:cNvPr id="3" name="TextBox 2"/>
          <p:cNvSpPr txBox="1"/>
          <p:nvPr/>
        </p:nvSpPr>
        <p:spPr>
          <a:xfrm>
            <a:off x="990600" y="1567815"/>
            <a:ext cx="7010830" cy="2862322"/>
          </a:xfrm>
          <a:prstGeom prst="rect">
            <a:avLst/>
          </a:prstGeom>
          <a:noFill/>
        </p:spPr>
        <p:txBody>
          <a:bodyPr wrap="none" rtlCol="0">
            <a:spAutoFit/>
          </a:bodyPr>
          <a:lstStyle/>
          <a:p>
            <a:r>
              <a:rPr lang="en-US" sz="2000" dirty="0"/>
              <a:t>LSST </a:t>
            </a:r>
            <a:r>
              <a:rPr lang="mr-IN" sz="2000" dirty="0"/>
              <a:t>–</a:t>
            </a:r>
            <a:r>
              <a:rPr lang="en-US" sz="2000" dirty="0"/>
              <a:t> Large Synoptic Sky Survey</a:t>
            </a:r>
          </a:p>
          <a:p>
            <a:r>
              <a:rPr lang="en-US" sz="2000" dirty="0"/>
              <a:t>DESI </a:t>
            </a:r>
            <a:r>
              <a:rPr lang="mr-IN" sz="2000" dirty="0"/>
              <a:t>–</a:t>
            </a:r>
            <a:r>
              <a:rPr lang="en-US" sz="2000" dirty="0"/>
              <a:t> Dark Energy Survey Instrument</a:t>
            </a:r>
          </a:p>
          <a:p>
            <a:r>
              <a:rPr lang="en-US" sz="2000" dirty="0"/>
              <a:t>LIGO 3 </a:t>
            </a:r>
            <a:r>
              <a:rPr lang="mr-IN" sz="2000" dirty="0"/>
              <a:t>–</a:t>
            </a:r>
            <a:r>
              <a:rPr lang="en-US" sz="2000" dirty="0"/>
              <a:t> Laser </a:t>
            </a:r>
            <a:r>
              <a:rPr lang="en-US" sz="2000" dirty="0" err="1"/>
              <a:t>Interferrometry</a:t>
            </a:r>
            <a:r>
              <a:rPr lang="en-US" sz="2000" dirty="0"/>
              <a:t> Gravitational Waves Observatories</a:t>
            </a:r>
          </a:p>
          <a:p>
            <a:r>
              <a:rPr lang="en-US" sz="2000" dirty="0"/>
              <a:t>LISA -  Laser </a:t>
            </a:r>
            <a:r>
              <a:rPr lang="en-US" sz="2000" dirty="0" err="1"/>
              <a:t>Interferrometry</a:t>
            </a:r>
            <a:r>
              <a:rPr lang="en-US" sz="2000" dirty="0"/>
              <a:t>, Gravitational Waves in space</a:t>
            </a:r>
          </a:p>
          <a:p>
            <a:r>
              <a:rPr lang="en-US" sz="2000" dirty="0"/>
              <a:t>Simon Observatory</a:t>
            </a:r>
          </a:p>
          <a:p>
            <a:r>
              <a:rPr lang="en-US" sz="2000" dirty="0"/>
              <a:t>James Webb Space Telescope  (6.5 m primary mirror, infrared)</a:t>
            </a:r>
          </a:p>
          <a:p>
            <a:r>
              <a:rPr lang="en-US" sz="2000" dirty="0"/>
              <a:t>Einstein  Telescope</a:t>
            </a:r>
          </a:p>
          <a:p>
            <a:endParaRPr lang="en-US" sz="2000" dirty="0"/>
          </a:p>
          <a:p>
            <a:endParaRPr lang="en-US" sz="2000" dirty="0"/>
          </a:p>
        </p:txBody>
      </p:sp>
      <p:pic>
        <p:nvPicPr>
          <p:cNvPr id="4" name="Picture 3"/>
          <p:cNvPicPr>
            <a:picLocks noChangeAspect="1"/>
          </p:cNvPicPr>
          <p:nvPr/>
        </p:nvPicPr>
        <p:blipFill>
          <a:blip r:embed="rId2"/>
          <a:stretch>
            <a:fillRect/>
          </a:stretch>
        </p:blipFill>
        <p:spPr>
          <a:xfrm>
            <a:off x="1981200" y="4495800"/>
            <a:ext cx="4648200" cy="2517775"/>
          </a:xfrm>
          <a:prstGeom prst="rect">
            <a:avLst/>
          </a:prstGeom>
        </p:spPr>
      </p:pic>
    </p:spTree>
    <p:extLst>
      <p:ext uri="{BB962C8B-B14F-4D97-AF65-F5344CB8AC3E}">
        <p14:creationId xmlns:p14="http://schemas.microsoft.com/office/powerpoint/2010/main" val="11701679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4109" y="7236836"/>
            <a:ext cx="83127"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sz="3927"/>
          </a:p>
        </p:txBody>
      </p:sp>
      <p:sp>
        <p:nvSpPr>
          <p:cNvPr id="3" name="object 3"/>
          <p:cNvSpPr/>
          <p:nvPr/>
        </p:nvSpPr>
        <p:spPr>
          <a:xfrm>
            <a:off x="7730144" y="7222981"/>
            <a:ext cx="444731" cy="83127"/>
          </a:xfrm>
          <a:custGeom>
            <a:avLst/>
            <a:gdLst/>
            <a:ahLst/>
            <a:cxnLst/>
            <a:rect l="l" t="t" r="r" b="b"/>
            <a:pathLst>
              <a:path w="203835" h="38100">
                <a:moveTo>
                  <a:pt x="25400" y="0"/>
                </a:moveTo>
                <a:lnTo>
                  <a:pt x="0" y="19050"/>
                </a:lnTo>
                <a:lnTo>
                  <a:pt x="25400" y="38100"/>
                </a:lnTo>
                <a:lnTo>
                  <a:pt x="25400" y="0"/>
                </a:lnTo>
                <a:close/>
              </a:path>
              <a:path w="203835" h="38100">
                <a:moveTo>
                  <a:pt x="177802" y="0"/>
                </a:moveTo>
                <a:lnTo>
                  <a:pt x="177802" y="38100"/>
                </a:lnTo>
                <a:lnTo>
                  <a:pt x="203202" y="19050"/>
                </a:lnTo>
                <a:lnTo>
                  <a:pt x="177802" y="0"/>
                </a:lnTo>
                <a:close/>
              </a:path>
            </a:pathLst>
          </a:custGeom>
          <a:solidFill>
            <a:srgbClr val="D6D6EF"/>
          </a:solidFill>
        </p:spPr>
        <p:txBody>
          <a:bodyPr wrap="square" lIns="0" tIns="0" rIns="0" bIns="0" rtlCol="0"/>
          <a:lstStyle/>
          <a:p>
            <a:endParaRPr sz="3927"/>
          </a:p>
        </p:txBody>
      </p:sp>
      <p:sp>
        <p:nvSpPr>
          <p:cNvPr id="4" name="object 4"/>
          <p:cNvSpPr/>
          <p:nvPr/>
        </p:nvSpPr>
        <p:spPr>
          <a:xfrm>
            <a:off x="7896399" y="7209127"/>
            <a:ext cx="83127" cy="0"/>
          </a:xfrm>
          <a:custGeom>
            <a:avLst/>
            <a:gdLst/>
            <a:ahLst/>
            <a:cxnLst/>
            <a:rect l="l" t="t" r="r" b="b"/>
            <a:pathLst>
              <a:path w="38100">
                <a:moveTo>
                  <a:pt x="0" y="0"/>
                </a:moveTo>
                <a:lnTo>
                  <a:pt x="38100" y="0"/>
                </a:lnTo>
              </a:path>
            </a:pathLst>
          </a:custGeom>
          <a:ln w="7591">
            <a:solidFill>
              <a:srgbClr val="D6D6EF"/>
            </a:solidFill>
          </a:ln>
        </p:spPr>
        <p:txBody>
          <a:bodyPr wrap="square" lIns="0" tIns="0" rIns="0" bIns="0" rtlCol="0"/>
          <a:lstStyle/>
          <a:p>
            <a:endParaRPr sz="3927"/>
          </a:p>
        </p:txBody>
      </p:sp>
      <p:sp>
        <p:nvSpPr>
          <p:cNvPr id="5" name="object 5"/>
          <p:cNvSpPr/>
          <p:nvPr/>
        </p:nvSpPr>
        <p:spPr>
          <a:xfrm>
            <a:off x="7924109" y="7264547"/>
            <a:ext cx="83127" cy="0"/>
          </a:xfrm>
          <a:custGeom>
            <a:avLst/>
            <a:gdLst/>
            <a:ahLst/>
            <a:cxnLst/>
            <a:rect l="l" t="t" r="r" b="b"/>
            <a:pathLst>
              <a:path w="38100">
                <a:moveTo>
                  <a:pt x="0" y="0"/>
                </a:moveTo>
                <a:lnTo>
                  <a:pt x="38100" y="0"/>
                </a:lnTo>
              </a:path>
            </a:pathLst>
          </a:custGeom>
          <a:ln w="7591">
            <a:solidFill>
              <a:srgbClr val="D6D6EF"/>
            </a:solidFill>
          </a:ln>
        </p:spPr>
        <p:txBody>
          <a:bodyPr wrap="square" lIns="0" tIns="0" rIns="0" bIns="0" rtlCol="0"/>
          <a:lstStyle/>
          <a:p>
            <a:endParaRPr sz="3927"/>
          </a:p>
        </p:txBody>
      </p:sp>
      <p:sp>
        <p:nvSpPr>
          <p:cNvPr id="6" name="object 6"/>
          <p:cNvSpPr/>
          <p:nvPr/>
        </p:nvSpPr>
        <p:spPr>
          <a:xfrm>
            <a:off x="7896399" y="7292256"/>
            <a:ext cx="83127" cy="0"/>
          </a:xfrm>
          <a:custGeom>
            <a:avLst/>
            <a:gdLst/>
            <a:ahLst/>
            <a:cxnLst/>
            <a:rect l="l" t="t" r="r" b="b"/>
            <a:pathLst>
              <a:path w="38100">
                <a:moveTo>
                  <a:pt x="0" y="0"/>
                </a:moveTo>
                <a:lnTo>
                  <a:pt x="38100" y="0"/>
                </a:lnTo>
              </a:path>
            </a:pathLst>
          </a:custGeom>
          <a:ln w="7591">
            <a:solidFill>
              <a:srgbClr val="D6D6EF"/>
            </a:solidFill>
          </a:ln>
        </p:spPr>
        <p:txBody>
          <a:bodyPr wrap="square" lIns="0" tIns="0" rIns="0" bIns="0" rtlCol="0"/>
          <a:lstStyle/>
          <a:p>
            <a:endParaRPr sz="3927"/>
          </a:p>
        </p:txBody>
      </p:sp>
      <p:sp>
        <p:nvSpPr>
          <p:cNvPr id="7" name="object 7"/>
          <p:cNvSpPr/>
          <p:nvPr/>
        </p:nvSpPr>
        <p:spPr>
          <a:xfrm>
            <a:off x="7924109" y="7319965"/>
            <a:ext cx="83127" cy="0"/>
          </a:xfrm>
          <a:custGeom>
            <a:avLst/>
            <a:gdLst/>
            <a:ahLst/>
            <a:cxnLst/>
            <a:rect l="l" t="t" r="r" b="b"/>
            <a:pathLst>
              <a:path w="38100">
                <a:moveTo>
                  <a:pt x="0" y="0"/>
                </a:moveTo>
                <a:lnTo>
                  <a:pt x="38100" y="0"/>
                </a:lnTo>
              </a:path>
            </a:pathLst>
          </a:custGeom>
          <a:ln w="7591">
            <a:solidFill>
              <a:srgbClr val="D6D6EF"/>
            </a:solidFill>
          </a:ln>
        </p:spPr>
        <p:txBody>
          <a:bodyPr wrap="square" lIns="0" tIns="0" rIns="0" bIns="0" rtlCol="0"/>
          <a:lstStyle/>
          <a:p>
            <a:endParaRPr sz="3927"/>
          </a:p>
        </p:txBody>
      </p:sp>
      <p:sp>
        <p:nvSpPr>
          <p:cNvPr id="8" name="object 8"/>
          <p:cNvSpPr/>
          <p:nvPr/>
        </p:nvSpPr>
        <p:spPr>
          <a:xfrm>
            <a:off x="8479205" y="7209127"/>
            <a:ext cx="83127"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sz="3927"/>
          </a:p>
        </p:txBody>
      </p:sp>
      <p:sp>
        <p:nvSpPr>
          <p:cNvPr id="9" name="object 9"/>
          <p:cNvSpPr/>
          <p:nvPr/>
        </p:nvSpPr>
        <p:spPr>
          <a:xfrm>
            <a:off x="8506914" y="7236836"/>
            <a:ext cx="83127"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sz="3927"/>
          </a:p>
        </p:txBody>
      </p:sp>
      <p:sp>
        <p:nvSpPr>
          <p:cNvPr id="10" name="object 10"/>
          <p:cNvSpPr/>
          <p:nvPr/>
        </p:nvSpPr>
        <p:spPr>
          <a:xfrm>
            <a:off x="8506914" y="7264547"/>
            <a:ext cx="83127"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sz="3927"/>
          </a:p>
        </p:txBody>
      </p:sp>
      <p:sp>
        <p:nvSpPr>
          <p:cNvPr id="11" name="object 11"/>
          <p:cNvSpPr/>
          <p:nvPr/>
        </p:nvSpPr>
        <p:spPr>
          <a:xfrm>
            <a:off x="8312949" y="7222981"/>
            <a:ext cx="444731" cy="83127"/>
          </a:xfrm>
          <a:custGeom>
            <a:avLst/>
            <a:gdLst/>
            <a:ahLst/>
            <a:cxnLst/>
            <a:rect l="l" t="t" r="r" b="b"/>
            <a:pathLst>
              <a:path w="203835" h="38100">
                <a:moveTo>
                  <a:pt x="25400" y="0"/>
                </a:moveTo>
                <a:lnTo>
                  <a:pt x="0" y="19050"/>
                </a:lnTo>
                <a:lnTo>
                  <a:pt x="25400" y="38100"/>
                </a:lnTo>
                <a:lnTo>
                  <a:pt x="25400" y="0"/>
                </a:lnTo>
                <a:close/>
              </a:path>
              <a:path w="203835" h="38100">
                <a:moveTo>
                  <a:pt x="177802" y="0"/>
                </a:moveTo>
                <a:lnTo>
                  <a:pt x="177802" y="38100"/>
                </a:lnTo>
                <a:lnTo>
                  <a:pt x="203202" y="19050"/>
                </a:lnTo>
                <a:lnTo>
                  <a:pt x="177802" y="0"/>
                </a:lnTo>
                <a:close/>
              </a:path>
            </a:pathLst>
          </a:custGeom>
          <a:solidFill>
            <a:srgbClr val="D6D6EF"/>
          </a:solidFill>
        </p:spPr>
        <p:txBody>
          <a:bodyPr wrap="square" lIns="0" tIns="0" rIns="0" bIns="0" rtlCol="0"/>
          <a:lstStyle/>
          <a:p>
            <a:endParaRPr sz="3927"/>
          </a:p>
        </p:txBody>
      </p:sp>
      <p:sp>
        <p:nvSpPr>
          <p:cNvPr id="12" name="object 12"/>
          <p:cNvSpPr/>
          <p:nvPr/>
        </p:nvSpPr>
        <p:spPr>
          <a:xfrm>
            <a:off x="8479205" y="7292256"/>
            <a:ext cx="83127" cy="0"/>
          </a:xfrm>
          <a:custGeom>
            <a:avLst/>
            <a:gdLst/>
            <a:ahLst/>
            <a:cxnLst/>
            <a:rect l="l" t="t" r="r" b="b"/>
            <a:pathLst>
              <a:path w="38100">
                <a:moveTo>
                  <a:pt x="0" y="0"/>
                </a:moveTo>
                <a:lnTo>
                  <a:pt x="38100" y="0"/>
                </a:lnTo>
              </a:path>
            </a:pathLst>
          </a:custGeom>
          <a:ln w="7591">
            <a:solidFill>
              <a:srgbClr val="D6D6EF"/>
            </a:solidFill>
          </a:ln>
        </p:spPr>
        <p:txBody>
          <a:bodyPr wrap="square" lIns="0" tIns="0" rIns="0" bIns="0" rtlCol="0"/>
          <a:lstStyle/>
          <a:p>
            <a:endParaRPr sz="3927"/>
          </a:p>
        </p:txBody>
      </p:sp>
      <p:sp>
        <p:nvSpPr>
          <p:cNvPr id="13" name="object 13"/>
          <p:cNvSpPr/>
          <p:nvPr/>
        </p:nvSpPr>
        <p:spPr>
          <a:xfrm>
            <a:off x="8506914" y="7319965"/>
            <a:ext cx="83127" cy="0"/>
          </a:xfrm>
          <a:custGeom>
            <a:avLst/>
            <a:gdLst/>
            <a:ahLst/>
            <a:cxnLst/>
            <a:rect l="l" t="t" r="r" b="b"/>
            <a:pathLst>
              <a:path w="38100">
                <a:moveTo>
                  <a:pt x="0" y="0"/>
                </a:moveTo>
                <a:lnTo>
                  <a:pt x="38100" y="0"/>
                </a:lnTo>
              </a:path>
            </a:pathLst>
          </a:custGeom>
          <a:ln w="7591">
            <a:solidFill>
              <a:srgbClr val="D6D6EF"/>
            </a:solidFill>
          </a:ln>
        </p:spPr>
        <p:txBody>
          <a:bodyPr wrap="square" lIns="0" tIns="0" rIns="0" bIns="0" rtlCol="0"/>
          <a:lstStyle/>
          <a:p>
            <a:endParaRPr sz="3927"/>
          </a:p>
        </p:txBody>
      </p:sp>
      <p:sp>
        <p:nvSpPr>
          <p:cNvPr id="14" name="object 14"/>
          <p:cNvSpPr/>
          <p:nvPr/>
        </p:nvSpPr>
        <p:spPr>
          <a:xfrm>
            <a:off x="9062038" y="7209127"/>
            <a:ext cx="83127"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sz="3927"/>
          </a:p>
        </p:txBody>
      </p:sp>
      <p:sp>
        <p:nvSpPr>
          <p:cNvPr id="15" name="object 15"/>
          <p:cNvSpPr/>
          <p:nvPr/>
        </p:nvSpPr>
        <p:spPr>
          <a:xfrm>
            <a:off x="9089747" y="7236836"/>
            <a:ext cx="83127"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sz="3927"/>
          </a:p>
        </p:txBody>
      </p:sp>
      <p:sp>
        <p:nvSpPr>
          <p:cNvPr id="16" name="object 16"/>
          <p:cNvSpPr/>
          <p:nvPr/>
        </p:nvSpPr>
        <p:spPr>
          <a:xfrm>
            <a:off x="9089747" y="7264547"/>
            <a:ext cx="83127"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sz="3927"/>
          </a:p>
        </p:txBody>
      </p:sp>
      <p:sp>
        <p:nvSpPr>
          <p:cNvPr id="17" name="object 17"/>
          <p:cNvSpPr/>
          <p:nvPr/>
        </p:nvSpPr>
        <p:spPr>
          <a:xfrm>
            <a:off x="9062038" y="7292256"/>
            <a:ext cx="83127"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sz="3927"/>
          </a:p>
        </p:txBody>
      </p:sp>
      <p:sp>
        <p:nvSpPr>
          <p:cNvPr id="18" name="object 18"/>
          <p:cNvSpPr/>
          <p:nvPr/>
        </p:nvSpPr>
        <p:spPr>
          <a:xfrm>
            <a:off x="9089747" y="7319965"/>
            <a:ext cx="83127"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sz="3927"/>
          </a:p>
        </p:txBody>
      </p:sp>
      <p:sp>
        <p:nvSpPr>
          <p:cNvPr id="19" name="object 19"/>
          <p:cNvSpPr/>
          <p:nvPr/>
        </p:nvSpPr>
        <p:spPr>
          <a:xfrm>
            <a:off x="9711345" y="7275630"/>
            <a:ext cx="44335" cy="44335"/>
          </a:xfrm>
          <a:custGeom>
            <a:avLst/>
            <a:gdLst/>
            <a:ahLst/>
            <a:cxnLst/>
            <a:rect l="l" t="t" r="r" b="b"/>
            <a:pathLst>
              <a:path w="20320" h="20320">
                <a:moveTo>
                  <a:pt x="0" y="0"/>
                </a:moveTo>
                <a:lnTo>
                  <a:pt x="20320" y="20320"/>
                </a:lnTo>
              </a:path>
            </a:pathLst>
          </a:custGeom>
          <a:ln w="7591">
            <a:solidFill>
              <a:srgbClr val="ADADE0"/>
            </a:solidFill>
          </a:ln>
        </p:spPr>
        <p:txBody>
          <a:bodyPr wrap="square" lIns="0" tIns="0" rIns="0" bIns="0" rtlCol="0"/>
          <a:lstStyle/>
          <a:p>
            <a:endParaRPr sz="3927"/>
          </a:p>
        </p:txBody>
      </p:sp>
      <p:sp>
        <p:nvSpPr>
          <p:cNvPr id="20" name="object 20"/>
          <p:cNvSpPr/>
          <p:nvPr/>
        </p:nvSpPr>
        <p:spPr>
          <a:xfrm>
            <a:off x="9652296" y="7217823"/>
            <a:ext cx="66502" cy="66502"/>
          </a:xfrm>
          <a:custGeom>
            <a:avLst/>
            <a:gdLst/>
            <a:ahLst/>
            <a:cxnLst/>
            <a:rect l="l" t="t" r="r" b="b"/>
            <a:pathLst>
              <a:path w="30479" h="30479">
                <a:moveTo>
                  <a:pt x="30366" y="15183"/>
                </a:moveTo>
                <a:lnTo>
                  <a:pt x="30366" y="6797"/>
                </a:lnTo>
                <a:lnTo>
                  <a:pt x="23568" y="0"/>
                </a:lnTo>
                <a:lnTo>
                  <a:pt x="15183" y="0"/>
                </a:lnTo>
                <a:lnTo>
                  <a:pt x="6797" y="0"/>
                </a:lnTo>
                <a:lnTo>
                  <a:pt x="0" y="6797"/>
                </a:lnTo>
                <a:lnTo>
                  <a:pt x="0" y="15183"/>
                </a:lnTo>
                <a:lnTo>
                  <a:pt x="0" y="23568"/>
                </a:lnTo>
                <a:lnTo>
                  <a:pt x="6797" y="30366"/>
                </a:lnTo>
                <a:lnTo>
                  <a:pt x="15183" y="30366"/>
                </a:lnTo>
                <a:lnTo>
                  <a:pt x="23568" y="30366"/>
                </a:lnTo>
                <a:lnTo>
                  <a:pt x="30366" y="23568"/>
                </a:lnTo>
                <a:lnTo>
                  <a:pt x="30366" y="15183"/>
                </a:lnTo>
                <a:close/>
              </a:path>
            </a:pathLst>
          </a:custGeom>
          <a:ln w="5060">
            <a:solidFill>
              <a:srgbClr val="ADADE0"/>
            </a:solidFill>
          </a:ln>
        </p:spPr>
        <p:txBody>
          <a:bodyPr wrap="square" lIns="0" tIns="0" rIns="0" bIns="0" rtlCol="0"/>
          <a:lstStyle/>
          <a:p>
            <a:endParaRPr sz="3927"/>
          </a:p>
        </p:txBody>
      </p:sp>
      <p:sp>
        <p:nvSpPr>
          <p:cNvPr id="21" name="object 21"/>
          <p:cNvSpPr/>
          <p:nvPr/>
        </p:nvSpPr>
        <p:spPr>
          <a:xfrm>
            <a:off x="9478586" y="7209127"/>
            <a:ext cx="110836" cy="110836"/>
          </a:xfrm>
          <a:custGeom>
            <a:avLst/>
            <a:gdLst/>
            <a:ahLst/>
            <a:cxnLst/>
            <a:rect l="l" t="t" r="r" b="b"/>
            <a:pathLst>
              <a:path w="50800" h="50800">
                <a:moveTo>
                  <a:pt x="25400" y="50800"/>
                </a:moveTo>
                <a:lnTo>
                  <a:pt x="35160" y="48796"/>
                </a:lnTo>
                <a:lnTo>
                  <a:pt x="43248" y="43339"/>
                </a:lnTo>
                <a:lnTo>
                  <a:pt x="48762" y="35262"/>
                </a:lnTo>
                <a:lnTo>
                  <a:pt x="50800" y="25400"/>
                </a:lnTo>
                <a:lnTo>
                  <a:pt x="48796" y="15537"/>
                </a:lnTo>
                <a:lnTo>
                  <a:pt x="43339" y="7461"/>
                </a:lnTo>
                <a:lnTo>
                  <a:pt x="35262" y="2004"/>
                </a:lnTo>
                <a:lnTo>
                  <a:pt x="25400" y="0"/>
                </a:lnTo>
                <a:lnTo>
                  <a:pt x="15537" y="2004"/>
                </a:lnTo>
                <a:lnTo>
                  <a:pt x="7461" y="7461"/>
                </a:lnTo>
                <a:lnTo>
                  <a:pt x="2004" y="15537"/>
                </a:lnTo>
                <a:lnTo>
                  <a:pt x="0" y="25400"/>
                </a:lnTo>
              </a:path>
            </a:pathLst>
          </a:custGeom>
          <a:ln w="5060">
            <a:solidFill>
              <a:srgbClr val="ADADE0"/>
            </a:solidFill>
          </a:ln>
        </p:spPr>
        <p:txBody>
          <a:bodyPr wrap="square" lIns="0" tIns="0" rIns="0" bIns="0" rtlCol="0"/>
          <a:lstStyle/>
          <a:p>
            <a:endParaRPr sz="3927"/>
          </a:p>
        </p:txBody>
      </p:sp>
      <p:sp>
        <p:nvSpPr>
          <p:cNvPr id="22" name="object 22"/>
          <p:cNvSpPr/>
          <p:nvPr/>
        </p:nvSpPr>
        <p:spPr>
          <a:xfrm>
            <a:off x="9445335" y="7247922"/>
            <a:ext cx="66502" cy="27709"/>
          </a:xfrm>
          <a:custGeom>
            <a:avLst/>
            <a:gdLst/>
            <a:ahLst/>
            <a:cxnLst/>
            <a:rect l="l" t="t" r="r" b="b"/>
            <a:pathLst>
              <a:path w="30479" h="12700">
                <a:moveTo>
                  <a:pt x="30480" y="0"/>
                </a:moveTo>
                <a:lnTo>
                  <a:pt x="15240" y="12699"/>
                </a:lnTo>
                <a:lnTo>
                  <a:pt x="0" y="0"/>
                </a:lnTo>
              </a:path>
            </a:pathLst>
          </a:custGeom>
          <a:ln w="5060">
            <a:solidFill>
              <a:srgbClr val="ADADE0"/>
            </a:solidFill>
          </a:ln>
        </p:spPr>
        <p:txBody>
          <a:bodyPr wrap="square" lIns="0" tIns="0" rIns="0" bIns="0" rtlCol="0"/>
          <a:lstStyle/>
          <a:p>
            <a:endParaRPr sz="3927"/>
          </a:p>
        </p:txBody>
      </p:sp>
      <p:sp>
        <p:nvSpPr>
          <p:cNvPr id="23" name="object 23"/>
          <p:cNvSpPr/>
          <p:nvPr/>
        </p:nvSpPr>
        <p:spPr>
          <a:xfrm>
            <a:off x="9811100" y="7209127"/>
            <a:ext cx="110836" cy="110836"/>
          </a:xfrm>
          <a:custGeom>
            <a:avLst/>
            <a:gdLst/>
            <a:ahLst/>
            <a:cxnLst/>
            <a:rect l="l" t="t" r="r" b="b"/>
            <a:pathLst>
              <a:path w="50800" h="50800">
                <a:moveTo>
                  <a:pt x="25400" y="50800"/>
                </a:moveTo>
                <a:lnTo>
                  <a:pt x="15537" y="48796"/>
                </a:lnTo>
                <a:lnTo>
                  <a:pt x="7461" y="43339"/>
                </a:lnTo>
                <a:lnTo>
                  <a:pt x="2004" y="35262"/>
                </a:lnTo>
                <a:lnTo>
                  <a:pt x="0" y="25400"/>
                </a:lnTo>
                <a:lnTo>
                  <a:pt x="2004" y="15537"/>
                </a:lnTo>
                <a:lnTo>
                  <a:pt x="7461" y="7461"/>
                </a:lnTo>
                <a:lnTo>
                  <a:pt x="15537" y="2004"/>
                </a:lnTo>
                <a:lnTo>
                  <a:pt x="25400" y="0"/>
                </a:lnTo>
                <a:lnTo>
                  <a:pt x="35262" y="2004"/>
                </a:lnTo>
                <a:lnTo>
                  <a:pt x="43339" y="7461"/>
                </a:lnTo>
                <a:lnTo>
                  <a:pt x="48796" y="15537"/>
                </a:lnTo>
                <a:lnTo>
                  <a:pt x="50800" y="25400"/>
                </a:lnTo>
              </a:path>
            </a:pathLst>
          </a:custGeom>
          <a:ln w="5060">
            <a:solidFill>
              <a:srgbClr val="ADADE0"/>
            </a:solidFill>
          </a:ln>
        </p:spPr>
        <p:txBody>
          <a:bodyPr wrap="square" lIns="0" tIns="0" rIns="0" bIns="0" rtlCol="0"/>
          <a:lstStyle/>
          <a:p>
            <a:endParaRPr sz="3927"/>
          </a:p>
        </p:txBody>
      </p:sp>
      <p:sp>
        <p:nvSpPr>
          <p:cNvPr id="24" name="object 24"/>
          <p:cNvSpPr/>
          <p:nvPr/>
        </p:nvSpPr>
        <p:spPr>
          <a:xfrm>
            <a:off x="9888687" y="7247922"/>
            <a:ext cx="66502" cy="27709"/>
          </a:xfrm>
          <a:custGeom>
            <a:avLst/>
            <a:gdLst/>
            <a:ahLst/>
            <a:cxnLst/>
            <a:rect l="l" t="t" r="r" b="b"/>
            <a:pathLst>
              <a:path w="30479" h="12700">
                <a:moveTo>
                  <a:pt x="30480" y="0"/>
                </a:moveTo>
                <a:lnTo>
                  <a:pt x="15240" y="12699"/>
                </a:lnTo>
                <a:lnTo>
                  <a:pt x="0" y="0"/>
                </a:lnTo>
              </a:path>
            </a:pathLst>
          </a:custGeom>
          <a:ln w="5060">
            <a:solidFill>
              <a:srgbClr val="ADADE0"/>
            </a:solidFill>
          </a:ln>
        </p:spPr>
        <p:txBody>
          <a:bodyPr wrap="square" lIns="0" tIns="0" rIns="0" bIns="0" rtlCol="0"/>
          <a:lstStyle/>
          <a:p>
            <a:endParaRPr sz="3927"/>
          </a:p>
        </p:txBody>
      </p:sp>
      <p:sp>
        <p:nvSpPr>
          <p:cNvPr id="25" name="object 25"/>
          <p:cNvSpPr/>
          <p:nvPr/>
        </p:nvSpPr>
        <p:spPr>
          <a:xfrm>
            <a:off x="1" y="110838"/>
            <a:ext cx="10054244" cy="622069"/>
          </a:xfrm>
          <a:custGeom>
            <a:avLst/>
            <a:gdLst/>
            <a:ahLst/>
            <a:cxnLst/>
            <a:rect l="l" t="t" r="r" b="b"/>
            <a:pathLst>
              <a:path w="4608195" h="285115">
                <a:moveTo>
                  <a:pt x="0" y="284911"/>
                </a:moveTo>
                <a:lnTo>
                  <a:pt x="4608004" y="284911"/>
                </a:lnTo>
                <a:lnTo>
                  <a:pt x="4608004" y="0"/>
                </a:lnTo>
                <a:lnTo>
                  <a:pt x="0" y="0"/>
                </a:lnTo>
                <a:lnTo>
                  <a:pt x="0" y="284911"/>
                </a:lnTo>
                <a:close/>
              </a:path>
            </a:pathLst>
          </a:custGeom>
          <a:solidFill>
            <a:srgbClr val="D6D6EF"/>
          </a:solidFill>
        </p:spPr>
        <p:txBody>
          <a:bodyPr wrap="square" lIns="0" tIns="0" rIns="0" bIns="0" rtlCol="0"/>
          <a:lstStyle/>
          <a:p>
            <a:endParaRPr sz="3927"/>
          </a:p>
        </p:txBody>
      </p:sp>
      <p:sp>
        <p:nvSpPr>
          <p:cNvPr id="26" name="object 26"/>
          <p:cNvSpPr txBox="1">
            <a:spLocks noGrp="1"/>
          </p:cNvSpPr>
          <p:nvPr>
            <p:ph type="title"/>
          </p:nvPr>
        </p:nvSpPr>
        <p:spPr>
          <a:xfrm>
            <a:off x="207928" y="217263"/>
            <a:ext cx="2424545" cy="363736"/>
          </a:xfrm>
          <a:prstGeom prst="rect">
            <a:avLst/>
          </a:prstGeom>
        </p:spPr>
        <p:txBody>
          <a:bodyPr vert="horz" wrap="square" lIns="0" tIns="24938" rIns="0" bIns="0" rtlCol="0">
            <a:spAutoFit/>
          </a:bodyPr>
          <a:lstStyle/>
          <a:p>
            <a:pPr marL="27709">
              <a:spcBef>
                <a:spcPts val="196"/>
              </a:spcBef>
            </a:pPr>
            <a:r>
              <a:rPr spc="-22" dirty="0"/>
              <a:t>The </a:t>
            </a:r>
            <a:r>
              <a:rPr spc="-11" dirty="0"/>
              <a:t>satellite</a:t>
            </a:r>
            <a:r>
              <a:rPr spc="-87" dirty="0"/>
              <a:t> </a:t>
            </a:r>
            <a:r>
              <a:rPr spc="-11" dirty="0"/>
              <a:t>LISA</a:t>
            </a:r>
          </a:p>
        </p:txBody>
      </p:sp>
      <p:sp>
        <p:nvSpPr>
          <p:cNvPr id="27" name="object 27"/>
          <p:cNvSpPr/>
          <p:nvPr/>
        </p:nvSpPr>
        <p:spPr>
          <a:xfrm>
            <a:off x="255339" y="2359959"/>
            <a:ext cx="4476727" cy="3363988"/>
          </a:xfrm>
          <a:prstGeom prst="rect">
            <a:avLst/>
          </a:prstGeom>
          <a:blipFill>
            <a:blip r:embed="rId2" cstate="print"/>
            <a:stretch>
              <a:fillRect/>
            </a:stretch>
          </a:blipFill>
        </p:spPr>
        <p:txBody>
          <a:bodyPr wrap="square" lIns="0" tIns="0" rIns="0" bIns="0" rtlCol="0"/>
          <a:lstStyle/>
          <a:p>
            <a:endParaRPr sz="3927"/>
          </a:p>
        </p:txBody>
      </p:sp>
      <p:sp>
        <p:nvSpPr>
          <p:cNvPr id="28" name="object 28"/>
          <p:cNvSpPr/>
          <p:nvPr/>
        </p:nvSpPr>
        <p:spPr>
          <a:xfrm>
            <a:off x="4958597" y="1246589"/>
            <a:ext cx="4477361" cy="4477361"/>
          </a:xfrm>
          <a:prstGeom prst="rect">
            <a:avLst/>
          </a:prstGeom>
          <a:blipFill>
            <a:blip r:embed="rId3" cstate="print"/>
            <a:stretch>
              <a:fillRect/>
            </a:stretch>
          </a:blipFill>
        </p:spPr>
        <p:txBody>
          <a:bodyPr wrap="square" lIns="0" tIns="0" rIns="0" bIns="0" rtlCol="0"/>
          <a:lstStyle/>
          <a:p>
            <a:endParaRPr sz="3927"/>
          </a:p>
        </p:txBody>
      </p:sp>
      <p:sp>
        <p:nvSpPr>
          <p:cNvPr id="29" name="object 29"/>
          <p:cNvSpPr txBox="1"/>
          <p:nvPr/>
        </p:nvSpPr>
        <p:spPr>
          <a:xfrm>
            <a:off x="227630" y="6039324"/>
            <a:ext cx="3983182" cy="615355"/>
          </a:xfrm>
          <a:prstGeom prst="rect">
            <a:avLst/>
          </a:prstGeom>
        </p:spPr>
        <p:txBody>
          <a:bodyPr vert="horz" wrap="square" lIns="0" tIns="23553" rIns="0" bIns="0" rtlCol="0">
            <a:spAutoFit/>
          </a:bodyPr>
          <a:lstStyle/>
          <a:p>
            <a:pPr marL="27709" marR="11084">
              <a:lnSpc>
                <a:spcPct val="101000"/>
              </a:lnSpc>
              <a:spcBef>
                <a:spcPts val="185"/>
              </a:spcBef>
            </a:pPr>
            <a:r>
              <a:rPr sz="1964" spc="-11" dirty="0">
                <a:latin typeface="Arial"/>
                <a:cs typeface="Arial"/>
              </a:rPr>
              <a:t>The LISA satellite projet (artist’s im-  pression). Launch</a:t>
            </a:r>
            <a:r>
              <a:rPr sz="1964" spc="11" dirty="0">
                <a:latin typeface="Arial"/>
                <a:cs typeface="Arial"/>
              </a:rPr>
              <a:t> </a:t>
            </a:r>
            <a:r>
              <a:rPr sz="1964" i="1" spc="55" dirty="0">
                <a:latin typeface="Arial"/>
                <a:cs typeface="Arial"/>
              </a:rPr>
              <a:t>&gt;</a:t>
            </a:r>
            <a:r>
              <a:rPr sz="1964" spc="55" dirty="0">
                <a:latin typeface="Arial"/>
                <a:cs typeface="Arial"/>
              </a:rPr>
              <a:t>202</a:t>
            </a:r>
            <a:r>
              <a:rPr lang="en-US" sz="1964" spc="55" dirty="0">
                <a:latin typeface="Arial"/>
                <a:cs typeface="Arial"/>
              </a:rPr>
              <a:t>5</a:t>
            </a:r>
            <a:r>
              <a:rPr sz="1964" spc="55" dirty="0">
                <a:latin typeface="Arial"/>
                <a:cs typeface="Arial"/>
              </a:rPr>
              <a:t>.</a:t>
            </a:r>
            <a:endParaRPr sz="1964" dirty="0">
              <a:latin typeface="Arial"/>
              <a:cs typeface="Arial"/>
            </a:endParaRPr>
          </a:p>
        </p:txBody>
      </p:sp>
      <p:sp>
        <p:nvSpPr>
          <p:cNvPr id="30" name="object 30"/>
          <p:cNvSpPr txBox="1"/>
          <p:nvPr/>
        </p:nvSpPr>
        <p:spPr>
          <a:xfrm>
            <a:off x="4999938" y="5737045"/>
            <a:ext cx="3983182" cy="920632"/>
          </a:xfrm>
          <a:prstGeom prst="rect">
            <a:avLst/>
          </a:prstGeom>
        </p:spPr>
        <p:txBody>
          <a:bodyPr vert="horz" wrap="square" lIns="0" tIns="23553" rIns="0" bIns="0" rtlCol="0">
            <a:spAutoFit/>
          </a:bodyPr>
          <a:lstStyle/>
          <a:p>
            <a:pPr marL="27709" marR="11084" algn="just">
              <a:lnSpc>
                <a:spcPct val="101000"/>
              </a:lnSpc>
              <a:spcBef>
                <a:spcPts val="185"/>
              </a:spcBef>
            </a:pPr>
            <a:r>
              <a:rPr sz="1964" spc="-11" dirty="0">
                <a:latin typeface="Arial"/>
                <a:cs typeface="Arial"/>
              </a:rPr>
              <a:t>The LISA pathfinder satellite (the  real thing) successfully launched in  December</a:t>
            </a:r>
            <a:r>
              <a:rPr sz="1964" spc="-153" dirty="0">
                <a:latin typeface="Arial"/>
                <a:cs typeface="Arial"/>
              </a:rPr>
              <a:t> </a:t>
            </a:r>
            <a:r>
              <a:rPr sz="1964" spc="-11" dirty="0">
                <a:latin typeface="Arial"/>
                <a:cs typeface="Arial"/>
              </a:rPr>
              <a:t>2015.</a:t>
            </a:r>
            <a:endParaRPr sz="1964">
              <a:latin typeface="Arial"/>
              <a:cs typeface="Arial"/>
            </a:endParaRPr>
          </a:p>
        </p:txBody>
      </p:sp>
      <p:sp>
        <p:nvSpPr>
          <p:cNvPr id="31" name="object 31"/>
          <p:cNvSpPr/>
          <p:nvPr/>
        </p:nvSpPr>
        <p:spPr>
          <a:xfrm>
            <a:off x="1" y="7416587"/>
            <a:ext cx="3351415" cy="235527"/>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C1C1E8"/>
          </a:solidFill>
        </p:spPr>
        <p:txBody>
          <a:bodyPr wrap="square" lIns="0" tIns="0" rIns="0" bIns="0" rtlCol="0"/>
          <a:lstStyle/>
          <a:p>
            <a:endParaRPr sz="3927"/>
          </a:p>
        </p:txBody>
      </p:sp>
      <p:sp>
        <p:nvSpPr>
          <p:cNvPr id="32" name="object 32"/>
          <p:cNvSpPr/>
          <p:nvPr/>
        </p:nvSpPr>
        <p:spPr>
          <a:xfrm>
            <a:off x="3351221" y="7416587"/>
            <a:ext cx="3351415" cy="235527"/>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CCCCEB"/>
          </a:solidFill>
        </p:spPr>
        <p:txBody>
          <a:bodyPr wrap="square" lIns="0" tIns="0" rIns="0" bIns="0" rtlCol="0"/>
          <a:lstStyle/>
          <a:p>
            <a:endParaRPr sz="3927"/>
          </a:p>
        </p:txBody>
      </p:sp>
      <p:sp>
        <p:nvSpPr>
          <p:cNvPr id="33" name="object 33"/>
          <p:cNvSpPr/>
          <p:nvPr/>
        </p:nvSpPr>
        <p:spPr>
          <a:xfrm>
            <a:off x="6702442" y="7416587"/>
            <a:ext cx="3351415" cy="235527"/>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D6D6EF"/>
          </a:solidFill>
        </p:spPr>
        <p:txBody>
          <a:bodyPr wrap="square" lIns="0" tIns="0" rIns="0" bIns="0" rtlCol="0"/>
          <a:lstStyle/>
          <a:p>
            <a:endParaRPr sz="3927"/>
          </a:p>
        </p:txBody>
      </p:sp>
      <p:sp>
        <p:nvSpPr>
          <p:cNvPr id="34" name="object 34"/>
          <p:cNvSpPr txBox="1">
            <a:spLocks noGrp="1"/>
          </p:cNvSpPr>
          <p:nvPr>
            <p:ph type="dt" sz="half" idx="6"/>
          </p:nvPr>
        </p:nvSpPr>
        <p:spPr>
          <a:xfrm>
            <a:off x="1097280" y="15992579"/>
            <a:ext cx="5047488" cy="299382"/>
          </a:xfrm>
          <a:prstGeom prst="rect">
            <a:avLst/>
          </a:prstGeom>
        </p:spPr>
        <p:txBody>
          <a:bodyPr vert="horz" wrap="square" lIns="0" tIns="22167" rIns="0" bIns="0" rtlCol="0">
            <a:spAutoFit/>
          </a:bodyPr>
          <a:lstStyle/>
          <a:p>
            <a:pPr marL="27709">
              <a:spcBef>
                <a:spcPts val="175"/>
              </a:spcBef>
            </a:pPr>
            <a:r>
              <a:rPr spc="-11" dirty="0"/>
              <a:t>Ruth Durrer  </a:t>
            </a:r>
            <a:r>
              <a:rPr spc="-55" dirty="0"/>
              <a:t>(Universite´  </a:t>
            </a:r>
            <a:r>
              <a:rPr spc="-11" dirty="0"/>
              <a:t>de</a:t>
            </a:r>
            <a:r>
              <a:rPr dirty="0"/>
              <a:t> </a:t>
            </a:r>
            <a:r>
              <a:rPr spc="-65" dirty="0"/>
              <a:t>Gene`ve)</a:t>
            </a:r>
          </a:p>
        </p:txBody>
      </p:sp>
      <p:sp>
        <p:nvSpPr>
          <p:cNvPr id="35" name="object 35"/>
          <p:cNvSpPr txBox="1">
            <a:spLocks noGrp="1"/>
          </p:cNvSpPr>
          <p:nvPr>
            <p:ph type="ftr" sz="quarter" idx="5"/>
          </p:nvPr>
        </p:nvSpPr>
        <p:spPr>
          <a:xfrm>
            <a:off x="7461504" y="15992579"/>
            <a:ext cx="7022592" cy="297984"/>
          </a:xfrm>
          <a:prstGeom prst="rect">
            <a:avLst/>
          </a:prstGeom>
        </p:spPr>
        <p:txBody>
          <a:bodyPr vert="horz" wrap="square" lIns="0" tIns="20782" rIns="0" bIns="0" rtlCol="0">
            <a:spAutoFit/>
          </a:bodyPr>
          <a:lstStyle/>
          <a:p>
            <a:pPr marL="27709">
              <a:spcBef>
                <a:spcPts val="164"/>
              </a:spcBef>
            </a:pPr>
            <a:r>
              <a:rPr spc="-11" dirty="0">
                <a:hlinkClick r:id="rId4" action="ppaction://hlinksldjump"/>
              </a:rPr>
              <a:t>Cosmology</a:t>
            </a:r>
            <a:r>
              <a:rPr spc="-131" dirty="0">
                <a:hlinkClick r:id="rId4" action="ppaction://hlinksldjump"/>
              </a:rPr>
              <a:t> </a:t>
            </a:r>
            <a:r>
              <a:rPr spc="-11" dirty="0">
                <a:hlinkClick r:id="rId4" action="ppaction://hlinksldjump"/>
              </a:rPr>
              <a:t>III</a:t>
            </a:r>
          </a:p>
        </p:txBody>
      </p:sp>
      <p:sp>
        <p:nvSpPr>
          <p:cNvPr id="36" name="object 36"/>
          <p:cNvSpPr txBox="1">
            <a:spLocks noGrp="1"/>
          </p:cNvSpPr>
          <p:nvPr>
            <p:ph type="sldNum" sz="quarter" idx="7"/>
          </p:nvPr>
        </p:nvSpPr>
        <p:spPr>
          <a:xfrm>
            <a:off x="15800832" y="15992579"/>
            <a:ext cx="5047488" cy="297984"/>
          </a:xfrm>
          <a:prstGeom prst="rect">
            <a:avLst/>
          </a:prstGeom>
        </p:spPr>
        <p:txBody>
          <a:bodyPr vert="horz" wrap="square" lIns="0" tIns="20782" rIns="0" bIns="0" rtlCol="0">
            <a:spAutoFit/>
          </a:bodyPr>
          <a:lstStyle/>
          <a:p>
            <a:pPr marL="27709">
              <a:spcBef>
                <a:spcPts val="164"/>
              </a:spcBef>
              <a:tabLst>
                <a:tab pos="1159616" algn="l"/>
              </a:tabLst>
            </a:pPr>
            <a:r>
              <a:rPr spc="-11" dirty="0"/>
              <a:t>July</a:t>
            </a:r>
            <a:r>
              <a:rPr dirty="0"/>
              <a:t> </a:t>
            </a:r>
            <a:r>
              <a:rPr spc="-11" dirty="0"/>
              <a:t>27,</a:t>
            </a:r>
            <a:r>
              <a:rPr dirty="0"/>
              <a:t> </a:t>
            </a:r>
            <a:r>
              <a:rPr spc="-11" dirty="0"/>
              <a:t>2017	13 /</a:t>
            </a:r>
            <a:r>
              <a:rPr spc="-185" dirty="0"/>
              <a:t> </a:t>
            </a:r>
            <a:r>
              <a:rPr spc="-11" dirty="0"/>
              <a:t>22</a:t>
            </a:r>
          </a:p>
        </p:txBody>
      </p:sp>
    </p:spTree>
    <p:extLst>
      <p:ext uri="{BB962C8B-B14F-4D97-AF65-F5344CB8AC3E}">
        <p14:creationId xmlns:p14="http://schemas.microsoft.com/office/powerpoint/2010/main" val="1379850791"/>
      </p:ext>
    </p:extLst>
  </p:cSld>
  <p:clrMapOvr>
    <a:masterClrMapping/>
  </p:clrMapOvr>
  <p:transition>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3D0ACB-7041-4645-8D6A-BFECD779E743}"/>
              </a:ext>
            </a:extLst>
          </p:cNvPr>
          <p:cNvSpPr txBox="1"/>
          <p:nvPr/>
        </p:nvSpPr>
        <p:spPr>
          <a:xfrm>
            <a:off x="304800" y="838200"/>
            <a:ext cx="9825447" cy="6463308"/>
          </a:xfrm>
          <a:prstGeom prst="rect">
            <a:avLst/>
          </a:prstGeom>
          <a:noFill/>
        </p:spPr>
        <p:txBody>
          <a:bodyPr wrap="none" rtlCol="0">
            <a:spAutoFit/>
          </a:bodyPr>
          <a:lstStyle/>
          <a:p>
            <a:r>
              <a:rPr lang="en-US" dirty="0"/>
              <a:t>Newton law - Classical description of gravity </a:t>
            </a:r>
          </a:p>
          <a:p>
            <a:r>
              <a:rPr lang="en-US" dirty="0"/>
              <a:t>Maxwell       - Classical description of electromagnetic interactions </a:t>
            </a:r>
          </a:p>
          <a:p>
            <a:r>
              <a:rPr lang="en-US" dirty="0"/>
              <a:t>Einstein        - General relativity  and attempt to unify gravity and electromagnetism introduced </a:t>
            </a:r>
          </a:p>
          <a:p>
            <a:r>
              <a:rPr lang="en-US" dirty="0"/>
              <a:t>			curvature of space as possible explanation of gravity affecting light rays (lensing)</a:t>
            </a:r>
          </a:p>
          <a:p>
            <a:r>
              <a:rPr lang="en-US" dirty="0"/>
              <a:t>Friedman    - introduced acceleration into the Einstein equations </a:t>
            </a:r>
          </a:p>
          <a:p>
            <a:r>
              <a:rPr lang="en-US" dirty="0"/>
              <a:t>Klein and </a:t>
            </a:r>
            <a:r>
              <a:rPr lang="en-US" dirty="0" err="1"/>
              <a:t>Noether</a:t>
            </a:r>
            <a:r>
              <a:rPr lang="en-US" dirty="0"/>
              <a:t> – showed the connection between symmetry and conservation laws</a:t>
            </a:r>
          </a:p>
          <a:p>
            <a:r>
              <a:rPr lang="en-US" dirty="0"/>
              <a:t>Lemaitre     - cosmological model of Big Bang</a:t>
            </a:r>
          </a:p>
          <a:p>
            <a:r>
              <a:rPr lang="en-US" dirty="0"/>
              <a:t>Many           - introduction of thermodynamics into the evolution of the Universe</a:t>
            </a:r>
          </a:p>
          <a:p>
            <a:r>
              <a:rPr lang="en-US" dirty="0"/>
              <a:t>                        current model  - series of phase transitions at decreasing temperature leading to </a:t>
            </a:r>
          </a:p>
          <a:p>
            <a:r>
              <a:rPr lang="en-US" dirty="0"/>
              <a:t>		       symmetry breaking between different forces and separation of primordial photon s </a:t>
            </a:r>
          </a:p>
          <a:p>
            <a:r>
              <a:rPr lang="en-US" dirty="0"/>
              <a:t>		      and neutrinos from evolution of stars and heavy elements</a:t>
            </a:r>
          </a:p>
          <a:p>
            <a:r>
              <a:rPr lang="en-US" dirty="0"/>
              <a:t>Higgs           -  the symmetry breaking between electromagnetic and weak interactions can be explained</a:t>
            </a:r>
          </a:p>
          <a:p>
            <a:r>
              <a:rPr lang="en-US" dirty="0"/>
              <a:t>                        as due to existence of a scalar field and corresponding spin 0 particle sometime around</a:t>
            </a:r>
          </a:p>
          <a:p>
            <a:r>
              <a:rPr lang="en-US" dirty="0"/>
              <a:t>                       inflationary period (before, during or after).</a:t>
            </a:r>
          </a:p>
          <a:p>
            <a:endParaRPr lang="en-US" dirty="0"/>
          </a:p>
          <a:p>
            <a:endParaRPr lang="en-US" dirty="0"/>
          </a:p>
          <a:p>
            <a:r>
              <a:rPr lang="en-US" dirty="0"/>
              <a:t>Today         - electroweak theory works </a:t>
            </a:r>
            <a:r>
              <a:rPr lang="en-US" dirty="0">
                <a:solidFill>
                  <a:srgbClr val="C00000"/>
                </a:solidFill>
              </a:rPr>
              <a:t>BUT</a:t>
            </a:r>
            <a:r>
              <a:rPr lang="en-US" dirty="0"/>
              <a:t> Higgs particle mass is too small to explain the difference</a:t>
            </a:r>
          </a:p>
          <a:p>
            <a:r>
              <a:rPr lang="en-US" dirty="0"/>
              <a:t>                      between the mass of the photon (carrier of electromagnetic force) and mass of </a:t>
            </a:r>
          </a:p>
          <a:p>
            <a:r>
              <a:rPr lang="en-US" dirty="0"/>
              <a:t>                      the Z boson (carrier of the weak force</a:t>
            </a:r>
          </a:p>
          <a:p>
            <a:r>
              <a:rPr lang="en-US" dirty="0"/>
              <a:t>		 - lack of understanding of masses has been replaced by the lack of understanding of</a:t>
            </a:r>
          </a:p>
          <a:p>
            <a:r>
              <a:rPr lang="en-US" dirty="0"/>
              <a:t>                     Higgs couplings to fermions and bosons</a:t>
            </a:r>
          </a:p>
          <a:p>
            <a:r>
              <a:rPr lang="en-US" dirty="0"/>
              <a:t>                 </a:t>
            </a:r>
          </a:p>
          <a:p>
            <a:endParaRPr lang="en-US" dirty="0"/>
          </a:p>
        </p:txBody>
      </p:sp>
      <p:sp>
        <p:nvSpPr>
          <p:cNvPr id="3" name="TextBox 2">
            <a:extLst>
              <a:ext uri="{FF2B5EF4-FFF2-40B4-BE49-F238E27FC236}">
                <a16:creationId xmlns:a16="http://schemas.microsoft.com/office/drawing/2014/main" id="{52ED488F-66E9-9B4D-9DF1-76E5F5DB18F9}"/>
              </a:ext>
            </a:extLst>
          </p:cNvPr>
          <p:cNvSpPr txBox="1"/>
          <p:nvPr/>
        </p:nvSpPr>
        <p:spPr>
          <a:xfrm>
            <a:off x="3657600" y="152400"/>
            <a:ext cx="2420534" cy="369332"/>
          </a:xfrm>
          <a:prstGeom prst="rect">
            <a:avLst/>
          </a:prstGeom>
          <a:noFill/>
        </p:spPr>
        <p:txBody>
          <a:bodyPr wrap="none" rtlCol="0">
            <a:spAutoFit/>
          </a:bodyPr>
          <a:lstStyle/>
          <a:p>
            <a:r>
              <a:rPr lang="en-US" b="1" dirty="0"/>
              <a:t>Theory  - selected steps</a:t>
            </a:r>
          </a:p>
        </p:txBody>
      </p:sp>
    </p:spTree>
    <p:extLst>
      <p:ext uri="{BB962C8B-B14F-4D97-AF65-F5344CB8AC3E}">
        <p14:creationId xmlns:p14="http://schemas.microsoft.com/office/powerpoint/2010/main" val="4035640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4A966D-43CA-4347-A1B3-34B896CADF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517650" y="285750"/>
            <a:ext cx="7023100" cy="7200900"/>
          </a:xfrm>
          <a:prstGeom prst="rect">
            <a:avLst/>
          </a:prstGeom>
        </p:spPr>
      </p:pic>
    </p:spTree>
    <p:extLst>
      <p:ext uri="{BB962C8B-B14F-4D97-AF65-F5344CB8AC3E}">
        <p14:creationId xmlns:p14="http://schemas.microsoft.com/office/powerpoint/2010/main" val="2803542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4B340B-03AE-A549-AD91-F7A119BB9BBA}"/>
              </a:ext>
            </a:extLst>
          </p:cNvPr>
          <p:cNvPicPr/>
          <p:nvPr/>
        </p:nvPicPr>
        <p:blipFill>
          <a:blip r:embed="rId2"/>
          <a:stretch>
            <a:fillRect/>
          </a:stretch>
        </p:blipFill>
        <p:spPr>
          <a:xfrm>
            <a:off x="2438400" y="1116528"/>
            <a:ext cx="5114305" cy="4065072"/>
          </a:xfrm>
          <a:prstGeom prst="rect">
            <a:avLst/>
          </a:prstGeom>
        </p:spPr>
      </p:pic>
      <p:sp>
        <p:nvSpPr>
          <p:cNvPr id="3" name="TextBox 2">
            <a:extLst>
              <a:ext uri="{FF2B5EF4-FFF2-40B4-BE49-F238E27FC236}">
                <a16:creationId xmlns:a16="http://schemas.microsoft.com/office/drawing/2014/main" id="{E52D3B57-0CEF-B243-A170-C79D94AF77FA}"/>
              </a:ext>
            </a:extLst>
          </p:cNvPr>
          <p:cNvSpPr txBox="1"/>
          <p:nvPr/>
        </p:nvSpPr>
        <p:spPr>
          <a:xfrm>
            <a:off x="762000" y="5943600"/>
            <a:ext cx="8496365" cy="369332"/>
          </a:xfrm>
          <a:prstGeom prst="rect">
            <a:avLst/>
          </a:prstGeom>
          <a:noFill/>
        </p:spPr>
        <p:txBody>
          <a:bodyPr wrap="none" rtlCol="0">
            <a:spAutoFit/>
          </a:bodyPr>
          <a:lstStyle/>
          <a:p>
            <a:r>
              <a:rPr lang="en-US" dirty="0"/>
              <a:t>The potential at the origin does not correspond to the lowest potential state of the Higgs</a:t>
            </a:r>
          </a:p>
        </p:txBody>
      </p:sp>
    </p:spTree>
    <p:extLst>
      <p:ext uri="{BB962C8B-B14F-4D97-AF65-F5344CB8AC3E}">
        <p14:creationId xmlns:p14="http://schemas.microsoft.com/office/powerpoint/2010/main" val="2376331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5A69609-174D-DF46-9E14-46334898B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020" y="4707482"/>
            <a:ext cx="2933700" cy="2137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3CC4003-A58F-7646-8FE0-CE202D9706B2}"/>
              </a:ext>
            </a:extLst>
          </p:cNvPr>
          <p:cNvSpPr/>
          <p:nvPr/>
        </p:nvSpPr>
        <p:spPr>
          <a:xfrm>
            <a:off x="2388870" y="139926"/>
            <a:ext cx="4214872" cy="397032"/>
          </a:xfrm>
          <a:prstGeom prst="rect">
            <a:avLst/>
          </a:prstGeom>
        </p:spPr>
        <p:txBody>
          <a:bodyPr wrap="none">
            <a:spAutoFit/>
          </a:bodyPr>
          <a:lstStyle/>
          <a:p>
            <a:r>
              <a:rPr lang="en-US" altLang="en-US" sz="1980" b="1" dirty="0">
                <a:solidFill>
                  <a:srgbClr val="0070C0"/>
                </a:solidFill>
              </a:rPr>
              <a:t>What we know and what do not know</a:t>
            </a:r>
          </a:p>
        </p:txBody>
      </p:sp>
      <p:sp>
        <p:nvSpPr>
          <p:cNvPr id="6" name="Rectangle 5">
            <a:extLst>
              <a:ext uri="{FF2B5EF4-FFF2-40B4-BE49-F238E27FC236}">
                <a16:creationId xmlns:a16="http://schemas.microsoft.com/office/drawing/2014/main" id="{EADB41CD-88BF-B243-A621-BE96FF04F817}"/>
              </a:ext>
            </a:extLst>
          </p:cNvPr>
          <p:cNvSpPr/>
          <p:nvPr/>
        </p:nvSpPr>
        <p:spPr>
          <a:xfrm>
            <a:off x="0" y="601493"/>
            <a:ext cx="9875521" cy="4053417"/>
          </a:xfrm>
          <a:prstGeom prst="rect">
            <a:avLst/>
          </a:prstGeom>
        </p:spPr>
        <p:txBody>
          <a:bodyPr wrap="square">
            <a:spAutoFit/>
          </a:bodyPr>
          <a:lstStyle/>
          <a:p>
            <a:pPr>
              <a:defRPr/>
            </a:pPr>
            <a:r>
              <a:rPr lang="en-US" sz="1980" dirty="0"/>
              <a:t>Higgs is a new type of a particle but is this </a:t>
            </a:r>
            <a:r>
              <a:rPr lang="en-US" sz="1980" b="1" dirty="0">
                <a:solidFill>
                  <a:srgbClr val="C00000"/>
                </a:solidFill>
              </a:rPr>
              <a:t>The</a:t>
            </a:r>
            <a:r>
              <a:rPr lang="en-US" sz="1980" dirty="0"/>
              <a:t> Higgs particle ?</a:t>
            </a:r>
          </a:p>
          <a:p>
            <a:pPr marL="377190" indent="-377190">
              <a:buFont typeface="Arial" panose="020B0604020202020204" pitchFamily="34" charset="0"/>
              <a:buChar char="•"/>
              <a:defRPr/>
            </a:pPr>
            <a:r>
              <a:rPr lang="en-US" sz="1980" dirty="0"/>
              <a:t>All parameters seem to be as expected, but there is no indication of new physics effects required by the formalism of unification of  forces at early stages of the universe. The mathematics breaks down in extrapolation to higher energies (temperature).</a:t>
            </a:r>
          </a:p>
          <a:p>
            <a:pPr marL="377190" indent="-377190">
              <a:buFont typeface="Arial" panose="020B0604020202020204" pitchFamily="34" charset="0"/>
              <a:buChar char="•"/>
              <a:defRPr/>
            </a:pPr>
            <a:r>
              <a:rPr lang="en-US" sz="1980" dirty="0"/>
              <a:t>Perhaps it is one of several such new particles and the other ones have much higher masses</a:t>
            </a:r>
          </a:p>
          <a:p>
            <a:pPr marL="377190" indent="-377190">
              <a:buFont typeface="Arial" panose="020B0604020202020204" pitchFamily="34" charset="0"/>
              <a:buChar char="•"/>
              <a:defRPr/>
            </a:pPr>
            <a:r>
              <a:rPr lang="en-US" sz="1980" dirty="0"/>
              <a:t>Do we really know the shape of the Higgs potential. Perhaps the particle we have discovered represents not a true but a false vacuum during the Big Bang and the true Higgs has much larger mass/</a:t>
            </a:r>
          </a:p>
          <a:p>
            <a:pPr marL="377190" indent="-377190">
              <a:buFont typeface="Arial" panose="020B0604020202020204" pitchFamily="34" charset="0"/>
              <a:buChar char="•"/>
              <a:defRPr/>
            </a:pPr>
            <a:r>
              <a:rPr lang="en-US" sz="1980" dirty="0"/>
              <a:t>Why do we care? Cosmologist claim that if this is a true Higgs, its mass and the mass of the heaviest quark indicate that our universe may be unstable and would </a:t>
            </a:r>
          </a:p>
          <a:p>
            <a:pPr>
              <a:defRPr/>
            </a:pPr>
            <a:r>
              <a:rPr lang="en-US" sz="1980" dirty="0"/>
              <a:t>     disappear in a future (may be few or few hundred billions of years)</a:t>
            </a:r>
          </a:p>
          <a:p>
            <a:pPr marL="377190" indent="-377190">
              <a:buFont typeface="Arial" panose="020B0604020202020204" pitchFamily="34" charset="0"/>
              <a:buChar char="•"/>
              <a:defRPr/>
            </a:pPr>
            <a:r>
              <a:rPr lang="en-US" sz="1980" dirty="0"/>
              <a:t>Plenty of time to build bigger machine and study.</a:t>
            </a:r>
          </a:p>
        </p:txBody>
      </p:sp>
      <p:pic>
        <p:nvPicPr>
          <p:cNvPr id="7" name="Picture 1">
            <a:extLst>
              <a:ext uri="{FF2B5EF4-FFF2-40B4-BE49-F238E27FC236}">
                <a16:creationId xmlns:a16="http://schemas.microsoft.com/office/drawing/2014/main" id="{54E8E616-DAC5-2E49-A5C9-009DEC6013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682" y="4550728"/>
            <a:ext cx="2738120" cy="273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893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732"/>
            <a:ext cx="8915400" cy="7540526"/>
          </a:xfrm>
          <a:prstGeom prst="rect">
            <a:avLst/>
          </a:prstGeom>
          <a:noFill/>
        </p:spPr>
        <p:txBody>
          <a:bodyPr wrap="square" rtlCol="0">
            <a:spAutoFit/>
          </a:bodyPr>
          <a:lstStyle/>
          <a:p>
            <a:pPr algn="ctr"/>
            <a:r>
              <a:rPr lang="en-US" sz="2400" b="1" dirty="0">
                <a:solidFill>
                  <a:srgbClr val="000090"/>
                </a:solidFill>
              </a:rPr>
              <a:t>Open questions instead of the summary </a:t>
            </a:r>
            <a:endParaRPr lang="en-US" sz="2400" b="1" dirty="0"/>
          </a:p>
          <a:p>
            <a:endParaRPr lang="en-US" sz="2000" b="1" dirty="0"/>
          </a:p>
          <a:p>
            <a:pPr marL="342900" indent="-342900">
              <a:buFont typeface="Arial"/>
              <a:buChar char="•"/>
            </a:pPr>
            <a:r>
              <a:rPr lang="en-US" sz="2000" b="1" dirty="0"/>
              <a:t>The Standard Model provides a unified description for electromagnetic and weak interactions. It also includes description of a part of the strong interactions. It is based on the symmetry group  SU(3) x SU(2) x U(1).</a:t>
            </a:r>
          </a:p>
          <a:p>
            <a:pPr marL="342900" indent="-342900">
              <a:buFont typeface="Arial"/>
              <a:buChar char="•"/>
            </a:pPr>
            <a:r>
              <a:rPr lang="en-US" sz="2000" b="1" dirty="0"/>
              <a:t>Higgs was expected to explain the mass difference between the photon and Z.</a:t>
            </a:r>
          </a:p>
          <a:p>
            <a:pPr marL="342900" indent="-342900">
              <a:buFont typeface="Arial"/>
              <a:buChar char="•"/>
            </a:pPr>
            <a:r>
              <a:rPr lang="en-US" sz="2000" b="1" dirty="0"/>
              <a:t>There is no theoretical explanation of the structure of the proton, just PDF models based on fits to the data.</a:t>
            </a:r>
          </a:p>
          <a:p>
            <a:pPr marL="342900" indent="-342900">
              <a:buFont typeface="Arial"/>
              <a:buChar char="•"/>
            </a:pPr>
            <a:r>
              <a:rPr lang="en-US" sz="2000" b="1" dirty="0"/>
              <a:t>There is no theoretical explanation of how quarks “fragment” into hadrons, just phenomenological models based on fits to the data. </a:t>
            </a:r>
          </a:p>
          <a:p>
            <a:r>
              <a:rPr lang="en-US" sz="2000" b="1" u="sng" dirty="0">
                <a:solidFill>
                  <a:srgbClr val="FF0000"/>
                </a:solidFill>
              </a:rPr>
              <a:t>What is that we do not know about the structure of matter in 2022?</a:t>
            </a:r>
          </a:p>
          <a:p>
            <a:pPr marL="342900" indent="-342900">
              <a:buFont typeface="Arial"/>
              <a:buChar char="•"/>
            </a:pPr>
            <a:r>
              <a:rPr lang="en-US" sz="2000" b="1" dirty="0"/>
              <a:t>Do quarks are really fundaments  or do they have further sub-structure that is too small to be detected with current technology?</a:t>
            </a:r>
          </a:p>
          <a:p>
            <a:pPr marL="342900" indent="-342900">
              <a:buFont typeface="Arial"/>
              <a:buChar char="•"/>
            </a:pPr>
            <a:r>
              <a:rPr lang="en-US" sz="2000" b="1" dirty="0"/>
              <a:t>Are there additional families of quarks and leptons that are to heavy to be detected at our accelerators?</a:t>
            </a:r>
          </a:p>
          <a:p>
            <a:pPr marL="342900" indent="-342900">
              <a:buFont typeface="Arial"/>
              <a:buChar char="•"/>
            </a:pPr>
            <a:r>
              <a:rPr lang="en-US" sz="2000" b="1" dirty="0"/>
              <a:t>Do the new types of particles predicted by various extensions of the Standard Model exist?  (supersymmetric particles, righthanded or scalar neutrinos, mirror particles…)</a:t>
            </a:r>
          </a:p>
          <a:p>
            <a:r>
              <a:rPr lang="en-US" sz="2000" b="1" u="sng" dirty="0">
                <a:solidFill>
                  <a:srgbClr val="FF0000"/>
                </a:solidFill>
              </a:rPr>
              <a:t>What is that we do not know in general theoretical approach (random selection)</a:t>
            </a:r>
          </a:p>
          <a:p>
            <a:pPr marL="342900" indent="-342900">
              <a:buFont typeface="Arial"/>
              <a:buChar char="•"/>
            </a:pPr>
            <a:r>
              <a:rPr lang="en-US" sz="2000" b="1" dirty="0"/>
              <a:t>Is gravity a quantum theory on the fundamental level?</a:t>
            </a:r>
          </a:p>
          <a:p>
            <a:pPr marL="342900" indent="-342900">
              <a:buFont typeface="Arial"/>
              <a:buChar char="•"/>
            </a:pPr>
            <a:r>
              <a:rPr lang="en-US" sz="2000" b="1" dirty="0"/>
              <a:t>Is the symmetry the basic principle governing the physics of the universe?</a:t>
            </a:r>
          </a:p>
          <a:p>
            <a:pPr marL="342900" indent="-342900">
              <a:buFont typeface="Arial"/>
              <a:buChar char="•"/>
            </a:pPr>
            <a:r>
              <a:rPr lang="en-US" sz="2000" b="1" dirty="0"/>
              <a:t>Do magnetic monopoles exist?</a:t>
            </a:r>
          </a:p>
          <a:p>
            <a:pPr marL="342900" indent="-342900">
              <a:buFont typeface="Arial"/>
              <a:buChar char="•"/>
            </a:pPr>
            <a:r>
              <a:rPr lang="en-US" sz="2000" b="1" dirty="0"/>
              <a:t>Can we construct Theory of Everything?</a:t>
            </a:r>
          </a:p>
          <a:p>
            <a:pPr marL="342900" indent="-342900">
              <a:buFont typeface="Arial"/>
              <a:buChar char="•"/>
            </a:pPr>
            <a:r>
              <a:rPr lang="en-US" sz="2000" b="1" dirty="0"/>
              <a:t>What is time? Is time quantized?</a:t>
            </a:r>
          </a:p>
        </p:txBody>
      </p:sp>
    </p:spTree>
    <p:extLst>
      <p:ext uri="{BB962C8B-B14F-4D97-AF65-F5344CB8AC3E}">
        <p14:creationId xmlns:p14="http://schemas.microsoft.com/office/powerpoint/2010/main" val="131914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10444302" cy="687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384137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3852</TotalTime>
  <Words>3489</Words>
  <Application>Microsoft Macintosh PowerPoint</Application>
  <PresentationFormat>Custom</PresentationFormat>
  <Paragraphs>297</Paragraphs>
  <Slides>35</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Apple Casual</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satellite LISA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112</cp:revision>
  <dcterms:created xsi:type="dcterms:W3CDTF">2016-11-26T10:15:38Z</dcterms:created>
  <dcterms:modified xsi:type="dcterms:W3CDTF">2022-11-30T15:09:56Z</dcterms:modified>
</cp:coreProperties>
</file>