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469" r:id="rId2"/>
    <p:sldId id="256" r:id="rId3"/>
    <p:sldId id="322" r:id="rId4"/>
    <p:sldId id="325" r:id="rId5"/>
    <p:sldId id="344" r:id="rId6"/>
    <p:sldId id="351" r:id="rId7"/>
    <p:sldId id="260" r:id="rId8"/>
    <p:sldId id="358" r:id="rId9"/>
    <p:sldId id="272" r:id="rId10"/>
    <p:sldId id="257" r:id="rId11"/>
    <p:sldId id="261" r:id="rId12"/>
    <p:sldId id="273" r:id="rId13"/>
    <p:sldId id="284" r:id="rId14"/>
    <p:sldId id="264" r:id="rId15"/>
    <p:sldId id="265" r:id="rId16"/>
    <p:sldId id="266" r:id="rId17"/>
    <p:sldId id="262" r:id="rId18"/>
    <p:sldId id="263" r:id="rId19"/>
    <p:sldId id="287" r:id="rId20"/>
    <p:sldId id="270" r:id="rId21"/>
    <p:sldId id="271" r:id="rId22"/>
    <p:sldId id="267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6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349"/>
  </p:normalViewPr>
  <p:slideViewPr>
    <p:cSldViewPr snapToGrid="0" snapToObjects="1">
      <p:cViewPr varScale="1">
        <p:scale>
          <a:sx n="103" d="100"/>
          <a:sy n="103" d="100"/>
        </p:scale>
        <p:origin x="18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5C33-DE48-D643-AE32-90CD14E71235}" type="datetimeFigureOut">
              <a:rPr lang="en-US" smtClean="0"/>
              <a:t>9/27/22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79C86-DA1C-D547-AC40-8669E044E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71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7829E-AD9F-A34A-9D06-131E214640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2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6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55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3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7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3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46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165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3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3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29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FDE1D-117F-3D4C-BB36-11A2B2C5C778}" type="datetimeFigureOut">
              <a:rPr lang="en-US" smtClean="0"/>
              <a:t>9/27/22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B51A4-50EA-7240-84A8-97180824B8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84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oleObject" Target="../embeddings/oleObject17.bin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4">
            <a:extLst>
              <a:ext uri="{FF2B5EF4-FFF2-40B4-BE49-F238E27FC236}">
                <a16:creationId xmlns:a16="http://schemas.microsoft.com/office/drawing/2014/main" id="{65001196-8193-A443-B7AC-4C482FAA9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57200"/>
            <a:ext cx="6188041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dirty="0"/>
              <a:t>Students’ Lectures  	  		- in November</a:t>
            </a:r>
          </a:p>
          <a:p>
            <a:r>
              <a:rPr lang="en-US" altLang="en-US" sz="2000" dirty="0"/>
              <a:t>	Selection of topics 		- next week</a:t>
            </a:r>
          </a:p>
          <a:p>
            <a:r>
              <a:rPr lang="en-US" altLang="en-US" sz="2000" dirty="0"/>
              <a:t>       Outline of presentation  	- after Fall break</a:t>
            </a:r>
          </a:p>
          <a:p>
            <a:r>
              <a:rPr lang="en-US" altLang="en-US" sz="2000" dirty="0"/>
              <a:t>	Final review				- before the end of October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r>
              <a:rPr lang="en-US" altLang="en-US" sz="2000" dirty="0"/>
              <a:t>Some selected subjects of past successful presentations </a:t>
            </a:r>
          </a:p>
          <a:p>
            <a:endParaRPr lang="en-US" altLang="en-US" sz="2000" dirty="0"/>
          </a:p>
          <a:p>
            <a:r>
              <a:rPr lang="en-US" altLang="en-US" sz="2000" dirty="0"/>
              <a:t>Particle physics: Antimatter, Neutrino mixing</a:t>
            </a:r>
          </a:p>
          <a:p>
            <a:r>
              <a:rPr lang="en-US" altLang="en-US" sz="2000" dirty="0"/>
              <a:t>				Proton decay, Higgs, CP violation</a:t>
            </a:r>
          </a:p>
          <a:p>
            <a:r>
              <a:rPr lang="en-US" altLang="en-US" sz="2000" dirty="0"/>
              <a:t>				CPT theorem, Magnetic monopoles</a:t>
            </a:r>
          </a:p>
          <a:p>
            <a:r>
              <a:rPr lang="en-US" altLang="en-US" sz="2000" dirty="0"/>
              <a:t>				Cosmic rays</a:t>
            </a:r>
          </a:p>
          <a:p>
            <a:r>
              <a:rPr lang="en-US" altLang="en-US" sz="2000" dirty="0"/>
              <a:t>Detector:  		Calorimeters, Readout electronics</a:t>
            </a:r>
          </a:p>
          <a:p>
            <a:r>
              <a:rPr lang="en-US" altLang="en-US" sz="2000" dirty="0"/>
              <a:t>Accelerators: 	Their use in medicine</a:t>
            </a:r>
          </a:p>
          <a:p>
            <a:r>
              <a:rPr lang="en-US" altLang="en-US" sz="2000" dirty="0"/>
              <a:t>Astrophysics:		Gravitational waves, Dark Energy</a:t>
            </a:r>
          </a:p>
          <a:p>
            <a:r>
              <a:rPr lang="en-US" altLang="en-US" sz="2000" dirty="0"/>
              <a:t>				Dark Matter, Big Bang</a:t>
            </a:r>
          </a:p>
          <a:p>
            <a:r>
              <a:rPr lang="en-US" altLang="en-US" sz="2000" dirty="0"/>
              <a:t>				Cosmic neutrinos</a:t>
            </a:r>
          </a:p>
          <a:p>
            <a:r>
              <a:rPr lang="en-US" altLang="en-US" sz="2000" dirty="0"/>
              <a:t>				Cosmic microwave background</a:t>
            </a:r>
          </a:p>
          <a:p>
            <a:r>
              <a:rPr lang="en-US" altLang="en-US" sz="2000" dirty="0"/>
              <a:t>				Nuclear fusion,   Neutron stars</a:t>
            </a:r>
          </a:p>
          <a:p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55130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79105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685800" y="609600"/>
            <a:ext cx="80692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0" dirty="0"/>
              <a:t>All observed W mediated processes indicate left-handed</a:t>
            </a:r>
          </a:p>
          <a:p>
            <a:pPr eaLnBrk="1" hangingPunct="1"/>
            <a:r>
              <a:rPr lang="en-US" i="0" dirty="0"/>
              <a:t>spin polarization of W</a:t>
            </a:r>
            <a:r>
              <a:rPr lang="en-US" i="0" baseline="30000" dirty="0"/>
              <a:t>±</a:t>
            </a:r>
            <a:r>
              <a:rPr lang="en-US" i="0" dirty="0"/>
              <a:t>. So far there is no evidence for</a:t>
            </a:r>
          </a:p>
          <a:p>
            <a:pPr eaLnBrk="1" hangingPunct="1"/>
            <a:r>
              <a:rPr lang="en-US" i="0" dirty="0"/>
              <a:t>right-handed W current. That leads to the uncomfortable list of</a:t>
            </a:r>
          </a:p>
          <a:p>
            <a:pPr eaLnBrk="1" hangingPunct="1"/>
            <a:r>
              <a:rPr lang="en-US" i="0" dirty="0"/>
              <a:t>quarks and leptons from the perspective of their spins:</a:t>
            </a:r>
          </a:p>
          <a:p>
            <a:pPr eaLnBrk="1" hangingPunct="1"/>
            <a:r>
              <a:rPr lang="en-US" i="0" dirty="0"/>
              <a:t>left-handed doublets, right-handed </a:t>
            </a:r>
            <a:r>
              <a:rPr lang="en-US" i="0" dirty="0" err="1"/>
              <a:t>singlets</a:t>
            </a:r>
            <a:r>
              <a:rPr lang="en-US" i="0" dirty="0"/>
              <a:t> and no info</a:t>
            </a:r>
          </a:p>
          <a:p>
            <a:pPr eaLnBrk="1" hangingPunct="1"/>
            <a:r>
              <a:rPr lang="en-US" i="0" dirty="0"/>
              <a:t>whether right-handed neutrino exist.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421" y="5278313"/>
            <a:ext cx="87816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d, s and b quarks can be treated as superposition of all three</a:t>
            </a:r>
          </a:p>
          <a:p>
            <a:r>
              <a:rPr lang="en-US" sz="2400" dirty="0"/>
              <a:t>charge -1/3 quarks  - mismatch of quantum states of quarks when </a:t>
            </a:r>
          </a:p>
          <a:p>
            <a:r>
              <a:rPr lang="en-US" sz="2400" dirty="0"/>
              <a:t>they are involved in weak interactions. They are </a:t>
            </a:r>
            <a:r>
              <a:rPr lang="en-US" sz="2400" dirty="0" err="1"/>
              <a:t>eigenstates</a:t>
            </a:r>
            <a:r>
              <a:rPr lang="en-US" sz="2400" dirty="0"/>
              <a:t> of flavor</a:t>
            </a:r>
          </a:p>
          <a:p>
            <a:r>
              <a:rPr lang="en-US" sz="2400" dirty="0"/>
              <a:t>in the production, but oscillate when propagate freely.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395796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		</a:t>
            </a:r>
            <a:r>
              <a:rPr lang="en-US" sz="2000" dirty="0"/>
              <a:t>			Trouble with neutrinos</a:t>
            </a:r>
          </a:p>
          <a:p>
            <a:endParaRPr lang="en-US" sz="2000" dirty="0"/>
          </a:p>
          <a:p>
            <a:r>
              <a:rPr lang="en-US" sz="2000" dirty="0"/>
              <a:t>Three flavors of neutrinos, each associated with charged lepton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ν</a:t>
            </a:r>
            <a:r>
              <a:rPr lang="en-US" sz="2000" baseline="-25000" dirty="0" err="1"/>
              <a:t>e</a:t>
            </a:r>
            <a:r>
              <a:rPr lang="en-US" sz="2000" dirty="0"/>
              <a:t>  - electron neutrino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ν</a:t>
            </a:r>
            <a:r>
              <a:rPr lang="en-US" sz="2000" baseline="-25000" dirty="0" err="1"/>
              <a:t>μ</a:t>
            </a:r>
            <a:r>
              <a:rPr lang="en-US" sz="2000" dirty="0"/>
              <a:t> – muon neutrino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ν</a:t>
            </a:r>
            <a:r>
              <a:rPr lang="en-US" sz="2000" baseline="-25000" dirty="0" err="1"/>
              <a:t>τ</a:t>
            </a:r>
            <a:r>
              <a:rPr lang="en-US" sz="2000" dirty="0"/>
              <a:t> – tau neutrino</a:t>
            </a:r>
          </a:p>
          <a:p>
            <a:r>
              <a:rPr lang="en-US" sz="2000" dirty="0"/>
              <a:t>Lepton number conservation  </a:t>
            </a:r>
            <a:r>
              <a:rPr lang="en-US" sz="2000" dirty="0">
                <a:sym typeface="Wingdings"/>
              </a:rPr>
              <a:t></a:t>
            </a:r>
            <a:endParaRPr lang="en-US" sz="2000" dirty="0"/>
          </a:p>
          <a:p>
            <a:r>
              <a:rPr lang="en-US" sz="2000" dirty="0"/>
              <a:t>	interactions/decays conserve “electronic”, “</a:t>
            </a:r>
            <a:r>
              <a:rPr lang="en-US" sz="2000" dirty="0" err="1"/>
              <a:t>muonic</a:t>
            </a:r>
            <a:r>
              <a:rPr lang="en-US" sz="2000" dirty="0"/>
              <a:t>” and “</a:t>
            </a:r>
            <a:r>
              <a:rPr lang="en-US" sz="2000" dirty="0" err="1"/>
              <a:t>tauonic</a:t>
            </a:r>
            <a:r>
              <a:rPr lang="en-US" sz="2000" dirty="0"/>
              <a:t>” characteristics</a:t>
            </a:r>
          </a:p>
          <a:p>
            <a:endParaRPr lang="en-US" sz="2000" dirty="0"/>
          </a:p>
          <a:p>
            <a:r>
              <a:rPr lang="en-US" sz="2000" dirty="0"/>
              <a:t>Experiments measuring electron energy spectrum from radioactive decays to electron </a:t>
            </a:r>
          </a:p>
          <a:p>
            <a:r>
              <a:rPr lang="en-US" sz="2000" dirty="0"/>
              <a:t>and neutrino have not been able to establish any deviation of the shape of the spectrum </a:t>
            </a:r>
          </a:p>
          <a:p>
            <a:r>
              <a:rPr lang="en-US" sz="2000" dirty="0"/>
              <a:t>from that expected for massless neutrino  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>
                <a:sym typeface="Wingdings"/>
              </a:rPr>
              <a:t>conclusion valid until 1990ties: “neutrino have mass = 0” and move with </a:t>
            </a:r>
          </a:p>
          <a:p>
            <a:r>
              <a:rPr lang="en-US" sz="2000" dirty="0">
                <a:sym typeface="Wingdings"/>
              </a:rPr>
              <a:t>		the speed of light</a:t>
            </a:r>
          </a:p>
          <a:p>
            <a:endParaRPr lang="en-US" sz="2000" dirty="0"/>
          </a:p>
          <a:p>
            <a:r>
              <a:rPr lang="en-US" sz="2000" dirty="0"/>
              <a:t>Theoretical arguments about neutrino mass come from cosmology. Big Bang model </a:t>
            </a:r>
          </a:p>
          <a:p>
            <a:r>
              <a:rPr lang="en-US" sz="2000" dirty="0"/>
              <a:t>predicts a ratio of number of photons (cosmic microwave background) to the total </a:t>
            </a:r>
          </a:p>
          <a:p>
            <a:r>
              <a:rPr lang="en-US" sz="2000" dirty="0"/>
              <a:t>energy of the neutrinos providing an upper limit on the sum of the three neutrinos </a:t>
            </a:r>
          </a:p>
          <a:p>
            <a:r>
              <a:rPr lang="en-US" sz="2000" dirty="0"/>
              <a:t>masses of 20 MeV. More recent stringent analysis of cosmological data set upper </a:t>
            </a:r>
          </a:p>
          <a:p>
            <a:r>
              <a:rPr lang="en-US" sz="2000" dirty="0"/>
              <a:t>limit at 0.3 eV. Note – mass of electron is ~500,000 eV.    Do they really have a mass? </a:t>
            </a:r>
          </a:p>
        </p:txBody>
      </p:sp>
    </p:spTree>
    <p:extLst>
      <p:ext uri="{BB962C8B-B14F-4D97-AF65-F5344CB8AC3E}">
        <p14:creationId xmlns:p14="http://schemas.microsoft.com/office/powerpoint/2010/main" val="3266419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Sources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/>
              <a:t>Big Bang </a:t>
            </a:r>
            <a:r>
              <a:rPr lang="en-CA" dirty="0"/>
              <a:t>– there is a neutrino cosmic background like there is a microwave background – but they are too low energy to be detected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81400"/>
            <a:ext cx="6553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13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on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Big Bang  ~300-400/cm</a:t>
            </a:r>
            <a:r>
              <a:rPr lang="en-US" baseline="30000" dirty="0"/>
              <a:t>3</a:t>
            </a:r>
            <a:r>
              <a:rPr lang="en-US" dirty="0"/>
              <a:t> in the universe</a:t>
            </a:r>
          </a:p>
          <a:p>
            <a:r>
              <a:rPr lang="en-US" dirty="0"/>
              <a:t>Sun and stars   (~ 65 billions/cm</a:t>
            </a:r>
            <a:r>
              <a:rPr lang="en-US" baseline="30000" dirty="0"/>
              <a:t>2</a:t>
            </a:r>
            <a:r>
              <a:rPr lang="en-US" dirty="0"/>
              <a:t> per second)</a:t>
            </a:r>
          </a:p>
          <a:p>
            <a:pPr marL="0" indent="0">
              <a:buNone/>
            </a:pPr>
            <a:r>
              <a:rPr lang="en-US" dirty="0"/>
              <a:t>			day and night</a:t>
            </a:r>
          </a:p>
          <a:p>
            <a:r>
              <a:rPr lang="en-US" dirty="0"/>
              <a:t>Secondary products of cosmic rays 			interactions</a:t>
            </a:r>
          </a:p>
          <a:p>
            <a:r>
              <a:rPr lang="en-US" dirty="0"/>
              <a:t>Reactors</a:t>
            </a:r>
          </a:p>
          <a:p>
            <a:r>
              <a:rPr lang="en-US" dirty="0"/>
              <a:t>Neutrinos from Hell (heavy elements in earth</a:t>
            </a:r>
          </a:p>
          <a:p>
            <a:pPr marL="0" indent="0">
              <a:buNone/>
            </a:pPr>
            <a:r>
              <a:rPr lang="en-US" dirty="0"/>
              <a:t>	core, magma and mantle)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49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45" y="610830"/>
            <a:ext cx="5080000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741" y="4843982"/>
            <a:ext cx="812944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 flux at Earth predicted by the standard solar model of 2005. </a:t>
            </a:r>
          </a:p>
          <a:p>
            <a:r>
              <a:rPr lang="en-US" dirty="0"/>
              <a:t>The neutrinos produced in the </a:t>
            </a:r>
            <a:r>
              <a:rPr lang="en-US" dirty="0" err="1"/>
              <a:t>pp</a:t>
            </a:r>
            <a:r>
              <a:rPr lang="en-US" dirty="0"/>
              <a:t> chain are shown in black, neutrinos produced by </a:t>
            </a:r>
          </a:p>
          <a:p>
            <a:r>
              <a:rPr lang="en-US" dirty="0"/>
              <a:t>the CNO cycle are shown in blue. The solar neutrino spectrum predicted by </a:t>
            </a:r>
          </a:p>
          <a:p>
            <a:r>
              <a:rPr lang="en-US" dirty="0"/>
              <a:t>the BS05(OP) standard solar model. The neutrino fluxes from continuum sources are</a:t>
            </a:r>
          </a:p>
          <a:p>
            <a:r>
              <a:rPr lang="en-US" dirty="0"/>
              <a:t> given in units of number cm</a:t>
            </a:r>
            <a:r>
              <a:rPr lang="en-US" baseline="30000" dirty="0"/>
              <a:t>−2</a:t>
            </a:r>
            <a:r>
              <a:rPr lang="en-US" dirty="0"/>
              <a:t> s</a:t>
            </a:r>
            <a:r>
              <a:rPr lang="en-US" baseline="30000" dirty="0"/>
              <a:t>−1</a:t>
            </a:r>
            <a:r>
              <a:rPr lang="en-US" dirty="0"/>
              <a:t> MeV</a:t>
            </a:r>
            <a:r>
              <a:rPr lang="en-US" baseline="30000" dirty="0"/>
              <a:t>−1</a:t>
            </a:r>
            <a:r>
              <a:rPr lang="en-US" dirty="0"/>
              <a:t> at one astronomical unit, and the line fluxes </a:t>
            </a:r>
          </a:p>
          <a:p>
            <a:r>
              <a:rPr lang="en-US" dirty="0"/>
              <a:t>are given in number/cm</a:t>
            </a:r>
            <a:r>
              <a:rPr lang="en-US" baseline="30000" dirty="0"/>
              <a:t>−2</a:t>
            </a:r>
            <a:r>
              <a:rPr lang="en-US" dirty="0"/>
              <a:t> s</a:t>
            </a:r>
            <a:r>
              <a:rPr lang="en-US" baseline="30000" dirty="0"/>
              <a:t>−1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8545" y="241498"/>
            <a:ext cx="563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 flux on Earth predicted by </a:t>
            </a:r>
            <a:r>
              <a:rPr lang="en-US" b="1" dirty="0"/>
              <a:t>Standard Solar Model</a:t>
            </a:r>
          </a:p>
        </p:txBody>
      </p:sp>
    </p:spTree>
    <p:extLst>
      <p:ext uri="{BB962C8B-B14F-4D97-AF65-F5344CB8AC3E}">
        <p14:creationId xmlns:p14="http://schemas.microsoft.com/office/powerpoint/2010/main" val="3377100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429" y="1122386"/>
            <a:ext cx="919572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Aside   -  How does our SUN work ?</a:t>
            </a:r>
          </a:p>
          <a:p>
            <a:r>
              <a:rPr lang="en-US" dirty="0"/>
              <a:t>		</a:t>
            </a:r>
            <a:r>
              <a:rPr lang="en-US" dirty="0">
                <a:sym typeface="Wingdings"/>
              </a:rPr>
              <a:t> nuclear physics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Three main sequences of proton-proton fusion with relative rates depending on the </a:t>
            </a:r>
          </a:p>
          <a:p>
            <a:r>
              <a:rPr lang="en-US" dirty="0">
                <a:sym typeface="Wingdings"/>
              </a:rPr>
              <a:t>	temperature and pressure at the core – Standard Solar Model</a:t>
            </a:r>
          </a:p>
          <a:p>
            <a:r>
              <a:rPr lang="en-US" dirty="0">
                <a:sym typeface="Wingdings"/>
              </a:rPr>
              <a:t>	 copious production of photons who’s outwards pressure counteracts gravitation forces</a:t>
            </a:r>
          </a:p>
          <a:p>
            <a:r>
              <a:rPr lang="en-US" dirty="0">
                <a:sym typeface="Wingdings"/>
              </a:rPr>
              <a:t>	 most of the energy from the star dominated by type-1 </a:t>
            </a:r>
            <a:r>
              <a:rPr lang="en-US" dirty="0" err="1">
                <a:sym typeface="Wingdings"/>
              </a:rPr>
              <a:t>pp</a:t>
            </a:r>
            <a:r>
              <a:rPr lang="en-US" dirty="0">
                <a:sym typeface="Wingdings"/>
              </a:rPr>
              <a:t> reaction </a:t>
            </a:r>
          </a:p>
          <a:p>
            <a:r>
              <a:rPr lang="en-US" dirty="0">
                <a:sym typeface="Wingdings"/>
              </a:rPr>
              <a:t>		is carried out by neutrinos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 is stable as long as the there is sufficient amount of hydrogen to sustain </a:t>
            </a:r>
            <a:r>
              <a:rPr lang="en-US" dirty="0" err="1"/>
              <a:t>pp</a:t>
            </a:r>
            <a:r>
              <a:rPr lang="en-US" dirty="0"/>
              <a:t> fusion.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Sun formed ~4.6 billion years ago and will remain stable for another ~5 billion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future of a star after </a:t>
            </a:r>
            <a:r>
              <a:rPr lang="en-US" dirty="0" err="1"/>
              <a:t>pp</a:t>
            </a:r>
            <a:r>
              <a:rPr lang="en-US" dirty="0"/>
              <a:t> fuel is exhausted depends on its mass. Our Sun will become </a:t>
            </a:r>
          </a:p>
          <a:p>
            <a:r>
              <a:rPr lang="en-US" dirty="0"/>
              <a:t>red giant with radius expanding perhaps to the Earth orbit.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nuclear processes inside all stars are assumed to be the same. In all scenario the cosmos </a:t>
            </a:r>
          </a:p>
          <a:p>
            <a:r>
              <a:rPr lang="en-US" dirty="0"/>
              <a:t>is full of neutrinos from fusion process.</a:t>
            </a:r>
          </a:p>
        </p:txBody>
      </p:sp>
    </p:spTree>
    <p:extLst>
      <p:ext uri="{BB962C8B-B14F-4D97-AF65-F5344CB8AC3E}">
        <p14:creationId xmlns:p14="http://schemas.microsoft.com/office/powerpoint/2010/main" val="283190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76" y="959504"/>
            <a:ext cx="3504067" cy="49939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324" y="125467"/>
            <a:ext cx="249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</a:t>
            </a:r>
            <a:r>
              <a:rPr lang="en-US" dirty="0" err="1"/>
              <a:t>pp</a:t>
            </a:r>
            <a:r>
              <a:rPr lang="en-US" dirty="0"/>
              <a:t> reaction chains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647" y="959504"/>
            <a:ext cx="4094668" cy="4831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71FB3C-F6E5-6D41-96CB-94E89F515333}"/>
              </a:ext>
            </a:extLst>
          </p:cNvPr>
          <p:cNvSpPr txBox="1"/>
          <p:nvPr/>
        </p:nvSpPr>
        <p:spPr>
          <a:xfrm>
            <a:off x="3652243" y="6464624"/>
            <a:ext cx="27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 electronic neutrino </a:t>
            </a:r>
          </a:p>
        </p:txBody>
      </p:sp>
    </p:spTree>
    <p:extLst>
      <p:ext uri="{BB962C8B-B14F-4D97-AF65-F5344CB8AC3E}">
        <p14:creationId xmlns:p14="http://schemas.microsoft.com/office/powerpoint/2010/main" val="3299192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37288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First indications of troubles: Davis experiment in </a:t>
            </a:r>
            <a:r>
              <a:rPr lang="en-US" dirty="0" err="1"/>
              <a:t>Homestake</a:t>
            </a:r>
            <a:r>
              <a:rPr lang="en-US" dirty="0"/>
              <a:t> mine.</a:t>
            </a:r>
          </a:p>
          <a:p>
            <a:r>
              <a:rPr lang="en-US" dirty="0"/>
              <a:t>Davis searched for neutrinos coming from the fusion processes in the SUN using </a:t>
            </a:r>
          </a:p>
          <a:p>
            <a:r>
              <a:rPr lang="en-US" dirty="0"/>
              <a:t>a radiochemical method where charged current neutrino interaction with a nucleus of </a:t>
            </a:r>
            <a:r>
              <a:rPr lang="en-US" baseline="30000" dirty="0"/>
              <a:t>37</a:t>
            </a:r>
            <a:r>
              <a:rPr lang="en-US" dirty="0"/>
              <a:t>CL </a:t>
            </a:r>
          </a:p>
          <a:p>
            <a:r>
              <a:rPr lang="en-US" dirty="0"/>
              <a:t>(via W exchange) would result in a creation of </a:t>
            </a:r>
            <a:r>
              <a:rPr lang="en-US" baseline="30000" dirty="0"/>
              <a:t>37</a:t>
            </a:r>
            <a:r>
              <a:rPr lang="en-US" dirty="0"/>
              <a:t>Ar atom. He used a tank filled with a cleaning</a:t>
            </a:r>
          </a:p>
          <a:p>
            <a:r>
              <a:rPr lang="en-US" dirty="0"/>
              <a:t> fluid named tetrachloroethylene. The threshold neutrino energy for this reaction is 0.814 MeV </a:t>
            </a:r>
          </a:p>
          <a:p>
            <a:r>
              <a:rPr lang="en-US" dirty="0"/>
              <a:t>– well in the middle of the expected solar neutrino spectrum for pp fusion reactions. The fluid </a:t>
            </a:r>
          </a:p>
          <a:p>
            <a:r>
              <a:rPr lang="en-US" dirty="0"/>
              <a:t>was periodically purged with helium gas that removed the argon. The argon was then separated </a:t>
            </a:r>
          </a:p>
          <a:p>
            <a:r>
              <a:rPr lang="en-US" dirty="0"/>
              <a:t>out by cooling.(Liquid helium ~4K, liquid argon ~70K). The argon atoms were counted via electron </a:t>
            </a:r>
          </a:p>
          <a:p>
            <a:r>
              <a:rPr lang="en-US" dirty="0"/>
              <a:t>capture radioactive decays (nuclear physics effect of proton rich nucleus capturing an electron </a:t>
            </a:r>
          </a:p>
          <a:p>
            <a:r>
              <a:rPr lang="en-US" dirty="0"/>
              <a:t>from an inner shell crating neutron and electron neutrino. </a:t>
            </a:r>
          </a:p>
          <a:p>
            <a:r>
              <a:rPr lang="en-US" dirty="0"/>
              <a:t>Cl(17 protons), </a:t>
            </a:r>
            <a:r>
              <a:rPr lang="en-US" dirty="0" err="1"/>
              <a:t>Ar</a:t>
            </a:r>
            <a:r>
              <a:rPr lang="en-US" dirty="0"/>
              <a:t>(18 protons)          p + e- </a:t>
            </a:r>
            <a:r>
              <a:rPr lang="en-US" dirty="0">
                <a:sym typeface="Wingdings"/>
              </a:rPr>
              <a:t> n + </a:t>
            </a:r>
            <a:r>
              <a:rPr lang="en-US" dirty="0" err="1">
                <a:sym typeface="Wingdings"/>
              </a:rPr>
              <a:t>ν</a:t>
            </a:r>
            <a:r>
              <a:rPr lang="en-US" baseline="-25000" dirty="0" err="1">
                <a:sym typeface="Wingdings"/>
              </a:rPr>
              <a:t>e</a:t>
            </a:r>
            <a:endParaRPr lang="en-US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48" y="3450907"/>
            <a:ext cx="4832643" cy="3407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048" y="4250256"/>
            <a:ext cx="3340100" cy="243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3072" y="3450906"/>
            <a:ext cx="2366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tank shielding </a:t>
            </a:r>
          </a:p>
          <a:p>
            <a:r>
              <a:rPr lang="en-US" dirty="0"/>
              <a:t>from external neutrons</a:t>
            </a:r>
          </a:p>
        </p:txBody>
      </p:sp>
    </p:spTree>
    <p:extLst>
      <p:ext uri="{BB962C8B-B14F-4D97-AF65-F5344CB8AC3E}">
        <p14:creationId xmlns:p14="http://schemas.microsoft.com/office/powerpoint/2010/main" val="2051236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42454"/>
            <a:ext cx="9313104" cy="6463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Davis results  during first 15 years of operations varied between 8 and 15 events per year </a:t>
            </a:r>
          </a:p>
          <a:p>
            <a:r>
              <a:rPr lang="en-US" dirty="0"/>
              <a:t>and were largely ignored. Eventually, it became a problem as the Solar Model became</a:t>
            </a:r>
          </a:p>
          <a:p>
            <a:r>
              <a:rPr lang="en-US" dirty="0"/>
              <a:t> established and its  predictions for luminous flux, and heavy nuclei production (</a:t>
            </a:r>
            <a:r>
              <a:rPr lang="en-US" dirty="0" err="1"/>
              <a:t>metalization</a:t>
            </a:r>
            <a:r>
              <a:rPr lang="en-US" dirty="0"/>
              <a:t>)</a:t>
            </a:r>
          </a:p>
          <a:p>
            <a:r>
              <a:rPr lang="en-US" dirty="0"/>
              <a:t>that can be detected on the Sun’s surface became confirmed by spectral measurements. </a:t>
            </a:r>
          </a:p>
          <a:p>
            <a:r>
              <a:rPr lang="en-US" dirty="0"/>
              <a:t>Davis experiment has indicated  deficit of ~50% of the expected electron neutrinos.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/>
              <a:t>Solar neutrino problem  </a:t>
            </a:r>
          </a:p>
          <a:p>
            <a:endParaRPr lang="en-US" dirty="0"/>
          </a:p>
          <a:p>
            <a:r>
              <a:rPr lang="en-US" dirty="0"/>
              <a:t>There have been several later experiments confirming this deficit. Wikipedia always emphasizes</a:t>
            </a:r>
          </a:p>
          <a:p>
            <a:r>
              <a:rPr lang="en-US" dirty="0"/>
              <a:t>the latest experiment with largest data samples, but these just repeat original ideas at larger </a:t>
            </a:r>
          </a:p>
          <a:p>
            <a:r>
              <a:rPr lang="en-US" dirty="0"/>
              <a:t>scales.</a:t>
            </a:r>
          </a:p>
          <a:p>
            <a:endParaRPr lang="en-US" dirty="0"/>
          </a:p>
          <a:p>
            <a:r>
              <a:rPr lang="en-US" dirty="0"/>
              <a:t>The explanation of this deficit is that neutrino does not remain fixed to one flavor. It changes </a:t>
            </a:r>
          </a:p>
          <a:p>
            <a:r>
              <a:rPr lang="en-US" dirty="0"/>
              <a:t>flavor with time  (or equivalently a distance of travel from its origin). This explanation assigns</a:t>
            </a:r>
          </a:p>
          <a:p>
            <a:r>
              <a:rPr lang="en-US" dirty="0"/>
              <a:t>a non-zero mass to the neutrino, but their most likely mass range today is of the order of 10</a:t>
            </a:r>
            <a:r>
              <a:rPr lang="en-US" baseline="30000" dirty="0"/>
              <a:t>-5 </a:t>
            </a:r>
            <a:r>
              <a:rPr lang="en-US" dirty="0"/>
              <a:t>eV, </a:t>
            </a:r>
          </a:p>
          <a:p>
            <a:r>
              <a:rPr lang="en-US" dirty="0"/>
              <a:t>i.e., about 10 orders of magnitude smaller that the mass of electron.</a:t>
            </a:r>
          </a:p>
          <a:p>
            <a:endParaRPr lang="en-US" dirty="0"/>
          </a:p>
          <a:p>
            <a:r>
              <a:rPr lang="en-US" dirty="0"/>
              <a:t>Consequence of neutrino flavor oscillation:</a:t>
            </a:r>
          </a:p>
          <a:p>
            <a:r>
              <a:rPr lang="en-US" dirty="0"/>
              <a:t>Neutrino in the Sun start as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baseline="-25000" dirty="0"/>
              <a:t> </a:t>
            </a:r>
            <a:r>
              <a:rPr lang="en-US" dirty="0"/>
              <a:t>.</a:t>
            </a:r>
            <a:r>
              <a:rPr lang="en-US" baseline="-25000" dirty="0"/>
              <a:t>  </a:t>
            </a:r>
            <a:r>
              <a:rPr lang="en-US" dirty="0"/>
              <a:t>During the passage through the Sun and to the Earth a </a:t>
            </a:r>
          </a:p>
          <a:p>
            <a:r>
              <a:rPr lang="en-US" dirty="0"/>
              <a:t>fraction of these neutrinos oscillates to become 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. </a:t>
            </a:r>
          </a:p>
          <a:p>
            <a:r>
              <a:rPr lang="en-US" dirty="0"/>
              <a:t>The electron neutrino has typical energy (&lt;10 MeV) sufficient to produce an electron in </a:t>
            </a:r>
          </a:p>
          <a:p>
            <a:r>
              <a:rPr lang="en-US" dirty="0"/>
              <a:t>flavor conserving interaction can with a nucleus of a detector on Earth. However a </a:t>
            </a:r>
            <a:r>
              <a:rPr lang="en-US" dirty="0" err="1"/>
              <a:t>ν</a:t>
            </a:r>
            <a:r>
              <a:rPr lang="en-US" baseline="-25000" dirty="0" err="1"/>
              <a:t>μ</a:t>
            </a:r>
            <a:r>
              <a:rPr lang="en-US" dirty="0"/>
              <a:t> with </a:t>
            </a:r>
          </a:p>
          <a:p>
            <a:r>
              <a:rPr lang="en-US" dirty="0"/>
              <a:t>energy  10 MeV cannot produce a muon since </a:t>
            </a:r>
            <a:r>
              <a:rPr lang="en-US" dirty="0" err="1"/>
              <a:t>m</a:t>
            </a:r>
            <a:r>
              <a:rPr lang="en-US" baseline="-25000" dirty="0" err="1"/>
              <a:t>μ</a:t>
            </a:r>
            <a:r>
              <a:rPr lang="en-US" dirty="0"/>
              <a:t> = 105.6 MeV </a:t>
            </a:r>
          </a:p>
          <a:p>
            <a:r>
              <a:rPr lang="en-US" dirty="0">
                <a:sym typeface="Wingdings"/>
              </a:rPr>
              <a:t> it cannot be detected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72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3AB136-E5D1-A447-AA47-124C2FEA6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0" b="15587"/>
          <a:stretch/>
        </p:blipFill>
        <p:spPr>
          <a:xfrm>
            <a:off x="677333" y="787396"/>
            <a:ext cx="8094133" cy="6070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7877B3-8AF6-3F45-978E-0A94F182C195}"/>
              </a:ext>
            </a:extLst>
          </p:cNvPr>
          <p:cNvSpPr txBox="1"/>
          <p:nvPr/>
        </p:nvSpPr>
        <p:spPr>
          <a:xfrm>
            <a:off x="2641600" y="135466"/>
            <a:ext cx="281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40 “ bubble chamber</a:t>
            </a:r>
          </a:p>
        </p:txBody>
      </p:sp>
    </p:spTree>
    <p:extLst>
      <p:ext uri="{BB962C8B-B14F-4D97-AF65-F5344CB8AC3E}">
        <p14:creationId xmlns:p14="http://schemas.microsoft.com/office/powerpoint/2010/main" val="1006420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5823" y="2953667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Lecture 14 –   neutrino oscillations</a:t>
            </a:r>
          </a:p>
        </p:txBody>
      </p:sp>
    </p:spTree>
    <p:extLst>
      <p:ext uri="{BB962C8B-B14F-4D97-AF65-F5344CB8AC3E}">
        <p14:creationId xmlns:p14="http://schemas.microsoft.com/office/powerpoint/2010/main" val="148978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053" y="2436395"/>
            <a:ext cx="5575300" cy="393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2737" y="320842"/>
            <a:ext cx="70326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Super-</a:t>
            </a:r>
            <a:r>
              <a:rPr lang="en-US" dirty="0" err="1"/>
              <a:t>Kamiokande</a:t>
            </a:r>
            <a:endParaRPr lang="en-US" dirty="0"/>
          </a:p>
          <a:p>
            <a:r>
              <a:rPr lang="en-US" dirty="0"/>
              <a:t>cylinder ~40m diameter, 40 m tall with 50,000 tons of purified water</a:t>
            </a:r>
          </a:p>
          <a:p>
            <a:r>
              <a:rPr lang="en-US" dirty="0"/>
              <a:t>&gt;11,000 phototubes 20” diameter</a:t>
            </a:r>
          </a:p>
          <a:p>
            <a:r>
              <a:rPr lang="en-US" dirty="0"/>
              <a:t>muon neutrino beam from KEK Laboratory (π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μ</a:t>
            </a:r>
            <a:r>
              <a:rPr lang="en-US" baseline="30000" dirty="0">
                <a:sym typeface="Wingdings"/>
              </a:rPr>
              <a:t>+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ν</a:t>
            </a:r>
            <a:r>
              <a:rPr lang="en-US" baseline="-25000" dirty="0" err="1">
                <a:sym typeface="Wingdings"/>
              </a:rPr>
              <a:t>μ</a:t>
            </a:r>
            <a:r>
              <a:rPr lang="en-US" dirty="0">
                <a:sym typeface="Wingdings"/>
              </a:rPr>
              <a:t>)  appearance of </a:t>
            </a:r>
          </a:p>
          <a:p>
            <a:r>
              <a:rPr lang="en-US" dirty="0">
                <a:sym typeface="Wingdings"/>
              </a:rPr>
              <a:t>   electron neutrinos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658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78" y="1259891"/>
            <a:ext cx="6076644" cy="5598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6315" y="228508"/>
            <a:ext cx="2615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Super-</a:t>
            </a:r>
            <a:r>
              <a:rPr lang="en-US" sz="2400" b="1" dirty="0" err="1"/>
              <a:t>Kamiokande</a:t>
            </a:r>
            <a:r>
              <a:rPr lang="en-US" sz="2400" b="1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700"/>
            <a:ext cx="9144000" cy="1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1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07" y="3923631"/>
            <a:ext cx="7835900" cy="28194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787755"/>
              </p:ext>
            </p:extLst>
          </p:nvPr>
        </p:nvGraphicFramePr>
        <p:xfrm>
          <a:off x="4540250" y="3346450"/>
          <a:ext cx="635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Equation" r:id="rId4" imgW="63500" imgH="165100" progId="Equation.3">
                  <p:embed/>
                </p:oleObj>
              </mc:Choice>
              <mc:Fallback>
                <p:oleObj name="Equation" r:id="rId4" imgW="635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40250" y="3346450"/>
                        <a:ext cx="635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919826"/>
              </p:ext>
            </p:extLst>
          </p:nvPr>
        </p:nvGraphicFramePr>
        <p:xfrm>
          <a:off x="108259" y="2267216"/>
          <a:ext cx="2177740" cy="1079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Equation" r:id="rId6" imgW="1435100" imgH="711200" progId="Equation.3">
                  <p:embed/>
                </p:oleObj>
              </mc:Choice>
              <mc:Fallback>
                <p:oleObj name="Equation" r:id="rId6" imgW="14351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8259" y="2267216"/>
                        <a:ext cx="2177740" cy="1079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66407" y="2267216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 with definite flavor:   α = e, μ, </a:t>
            </a:r>
            <a:r>
              <a:rPr lang="en-US" dirty="0" err="1"/>
              <a:t>τ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03317" y="2847475"/>
            <a:ext cx="36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 with definite mass:  </a:t>
            </a:r>
            <a:r>
              <a:rPr lang="en-US" dirty="0" err="1"/>
              <a:t>i</a:t>
            </a:r>
            <a:r>
              <a:rPr lang="en-US" dirty="0"/>
              <a:t>=1, 2, 3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207" y="3346450"/>
            <a:ext cx="235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Unitary transformation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259" y="111931"/>
            <a:ext cx="908253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 oscillations: each neutrino is a superposition of 3 neutrino states with definite mass.</a:t>
            </a:r>
          </a:p>
          <a:p>
            <a:r>
              <a:rPr lang="en-US" dirty="0"/>
              <a:t>Neutrinos are produced in weak process in flavor </a:t>
            </a:r>
            <a:r>
              <a:rPr lang="en-US" dirty="0" err="1"/>
              <a:t>eigenstates</a:t>
            </a:r>
            <a:r>
              <a:rPr lang="en-US" dirty="0"/>
              <a:t> – definite flavor</a:t>
            </a:r>
          </a:p>
          <a:p>
            <a:r>
              <a:rPr lang="en-US" dirty="0"/>
              <a:t>As neutrino propagates in space, the quantum mechanical  phase advances differently due to </a:t>
            </a:r>
          </a:p>
          <a:p>
            <a:r>
              <a:rPr lang="en-US" dirty="0"/>
              <a:t>different masses. Neutrino produced as an electron neutrino can become after some distance</a:t>
            </a:r>
          </a:p>
          <a:p>
            <a:r>
              <a:rPr lang="en-US" dirty="0"/>
              <a:t>a muon neutrino.  </a:t>
            </a:r>
          </a:p>
          <a:p>
            <a:r>
              <a:rPr lang="en-US" dirty="0"/>
              <a:t>Since mass differences are small, the effect becomes visible only at large distances.</a:t>
            </a:r>
          </a:p>
        </p:txBody>
      </p:sp>
    </p:spTree>
    <p:extLst>
      <p:ext uri="{BB962C8B-B14F-4D97-AF65-F5344CB8AC3E}">
        <p14:creationId xmlns:p14="http://schemas.microsoft.com/office/powerpoint/2010/main" val="156945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General Derivation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CA" dirty="0"/>
          </a:p>
          <a:p>
            <a:endParaRPr lang="en-CA" dirty="0"/>
          </a:p>
          <a:p>
            <a:r>
              <a:rPr lang="en-CA" dirty="0"/>
              <a:t>Where         are the flavor eigenstates,        are the mass eigenstates with mass      and         is the neutrino analogue of the CKM matrix, i.e., the mixing matrix.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Gives the eigenstates at a later time t and position    .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83918"/>
              </p:ext>
            </p:extLst>
          </p:nvPr>
        </p:nvGraphicFramePr>
        <p:xfrm>
          <a:off x="3276600" y="1676400"/>
          <a:ext cx="240100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1" name="Equation" r:id="rId3" imgW="1054080" imgH="342720" progId="">
                  <p:embed/>
                </p:oleObj>
              </mc:Choice>
              <mc:Fallback>
                <p:oleObj name="Equation" r:id="rId3" imgW="1054080" imgH="342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676400"/>
                        <a:ext cx="2401005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864365"/>
              </p:ext>
            </p:extLst>
          </p:nvPr>
        </p:nvGraphicFramePr>
        <p:xfrm>
          <a:off x="2092325" y="2488096"/>
          <a:ext cx="527050" cy="458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2" name="Equation" r:id="rId5" imgW="291960" imgH="253800" progId="">
                  <p:embed/>
                </p:oleObj>
              </mc:Choice>
              <mc:Fallback>
                <p:oleObj name="Equation" r:id="rId5" imgW="29196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2325" y="2488096"/>
                        <a:ext cx="527050" cy="4583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964482"/>
              </p:ext>
            </p:extLst>
          </p:nvPr>
        </p:nvGraphicFramePr>
        <p:xfrm>
          <a:off x="6807200" y="2438400"/>
          <a:ext cx="508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3" name="Equation" r:id="rId7" imgW="253800" imgH="253800" progId="Equation.3">
                  <p:embed/>
                </p:oleObj>
              </mc:Choice>
              <mc:Fallback>
                <p:oleObj name="Equation" r:id="rId7" imgW="253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7200" y="2438400"/>
                        <a:ext cx="508000" cy="50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012825"/>
              </p:ext>
            </p:extLst>
          </p:nvPr>
        </p:nvGraphicFramePr>
        <p:xfrm>
          <a:off x="5271205" y="2975525"/>
          <a:ext cx="406400" cy="39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4" name="Equation" r:id="rId9" imgW="203040" imgH="228600" progId="">
                  <p:embed/>
                </p:oleObj>
              </mc:Choice>
              <mc:Fallback>
                <p:oleObj name="Equation" r:id="rId9" imgW="20304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1205" y="2975525"/>
                        <a:ext cx="406400" cy="392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331498"/>
              </p:ext>
            </p:extLst>
          </p:nvPr>
        </p:nvGraphicFramePr>
        <p:xfrm>
          <a:off x="6417733" y="2819400"/>
          <a:ext cx="609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5" name="Equation" r:id="rId11" imgW="241200" imgH="228600" progId="">
                  <p:embed/>
                </p:oleObj>
              </mc:Choice>
              <mc:Fallback>
                <p:oleObj name="Equation" r:id="rId11" imgW="2412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7733" y="2819400"/>
                        <a:ext cx="6096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609603"/>
              </p:ext>
            </p:extLst>
          </p:nvPr>
        </p:nvGraphicFramePr>
        <p:xfrm>
          <a:off x="1238332" y="4082158"/>
          <a:ext cx="502131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6" name="Equation" r:id="rId13" imgW="1625400" imgH="355320" progId="">
                  <p:embed/>
                </p:oleObj>
              </mc:Choice>
              <mc:Fallback>
                <p:oleObj name="Equation" r:id="rId13" imgW="1625400" imgH="355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332" y="4082158"/>
                        <a:ext cx="5021317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951820"/>
              </p:ext>
            </p:extLst>
          </p:nvPr>
        </p:nvGraphicFramePr>
        <p:xfrm>
          <a:off x="2085975" y="5177003"/>
          <a:ext cx="533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7" name="Equation" r:id="rId15" imgW="101520" imgH="152280" progId="">
                  <p:embed/>
                </p:oleObj>
              </mc:Choice>
              <mc:Fallback>
                <p:oleObj name="Equation" r:id="rId15" imgW="101520" imgH="152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975" y="5177003"/>
                        <a:ext cx="5334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6308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83600" cy="4525963"/>
          </a:xfrm>
        </p:spPr>
        <p:txBody>
          <a:bodyPr/>
          <a:lstStyle/>
          <a:p>
            <a:r>
              <a:rPr lang="en-CA" dirty="0"/>
              <a:t>Let us assume the neutrino interacts weakly at time t, and we tag it as a flavor eigenstate        . Then we have an intensity: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We use the ultra-relativistic limit so that: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831831"/>
              </p:ext>
            </p:extLst>
          </p:nvPr>
        </p:nvGraphicFramePr>
        <p:xfrm>
          <a:off x="1279140" y="3516191"/>
          <a:ext cx="5139824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5" name="Equation" r:id="rId3" imgW="2145960" imgH="482400" progId="">
                  <p:embed/>
                </p:oleObj>
              </mc:Choice>
              <mc:Fallback>
                <p:oleObj name="Equation" r:id="rId3" imgW="214596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140" y="3516191"/>
                        <a:ext cx="5139824" cy="115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321244"/>
              </p:ext>
            </p:extLst>
          </p:nvPr>
        </p:nvGraphicFramePr>
        <p:xfrm>
          <a:off x="3063416" y="5549900"/>
          <a:ext cx="1837146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6" name="Equation" r:id="rId5" imgW="774360" imgH="444240" progId="">
                  <p:embed/>
                </p:oleObj>
              </mc:Choice>
              <mc:Fallback>
                <p:oleObj name="Equation" r:id="rId5" imgW="774360" imgH="444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416" y="5549900"/>
                        <a:ext cx="1837146" cy="1054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316" y="2095246"/>
            <a:ext cx="685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467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Mixing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So that: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Which will serve as the standard mixing equation.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487574"/>
              </p:ext>
            </p:extLst>
          </p:nvPr>
        </p:nvGraphicFramePr>
        <p:xfrm>
          <a:off x="2112201" y="2283750"/>
          <a:ext cx="4299626" cy="182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" name="Equation" r:id="rId3" imgW="1409400" imgH="596880" progId="">
                  <p:embed/>
                </p:oleObj>
              </mc:Choice>
              <mc:Fallback>
                <p:oleObj name="Equation" r:id="rId3" imgW="1409400" imgH="5968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2201" y="2283750"/>
                        <a:ext cx="4299626" cy="1820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9492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Generation Mixing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If only two generations (say, electron and muon) participate, then: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Setting              for the initial state, there are two intensities, one for each value of      related by: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695977"/>
              </p:ext>
            </p:extLst>
          </p:nvPr>
        </p:nvGraphicFramePr>
        <p:xfrm>
          <a:off x="2800865" y="2615513"/>
          <a:ext cx="32702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3" name="Equation" r:id="rId3" imgW="1307880" imgH="457200" progId="">
                  <p:embed/>
                </p:oleObj>
              </mc:Choice>
              <mc:Fallback>
                <p:oleObj name="Equation" r:id="rId3" imgW="1307880" imgH="45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0865" y="2615513"/>
                        <a:ext cx="327025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584575"/>
              </p:ext>
            </p:extLst>
          </p:nvPr>
        </p:nvGraphicFramePr>
        <p:xfrm>
          <a:off x="2976938" y="5783263"/>
          <a:ext cx="2057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4" name="Equation" r:id="rId5" imgW="685800" imgH="228600" progId="">
                  <p:embed/>
                </p:oleObj>
              </mc:Choice>
              <mc:Fallback>
                <p:oleObj name="Equation" r:id="rId5" imgW="6858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6938" y="5783263"/>
                        <a:ext cx="20574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67" y="4485138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60" y="4877487"/>
            <a:ext cx="456685" cy="60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631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Generation Mixing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And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Which has three important limits:</a:t>
            </a:r>
          </a:p>
          <a:p>
            <a:endParaRPr lang="en-CA" dirty="0"/>
          </a:p>
          <a:p>
            <a:r>
              <a:rPr lang="en-CA" dirty="0"/>
              <a:t>1)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When we are close to the source (small</a:t>
            </a:r>
            <a:r>
              <a:rPr lang="en-CA" i="1" dirty="0"/>
              <a:t> t</a:t>
            </a:r>
            <a:r>
              <a:rPr lang="en-CA" dirty="0"/>
              <a:t>) , no oscillations are noticeable.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813624"/>
              </p:ext>
            </p:extLst>
          </p:nvPr>
        </p:nvGraphicFramePr>
        <p:xfrm>
          <a:off x="152400" y="2209800"/>
          <a:ext cx="883485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Equation" r:id="rId3" imgW="3949560" imgH="482400" progId="">
                  <p:embed/>
                </p:oleObj>
              </mc:Choice>
              <mc:Fallback>
                <p:oleObj name="Equation" r:id="rId3" imgW="394956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09800"/>
                        <a:ext cx="8834855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67163"/>
            <a:ext cx="20478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018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Other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257800"/>
          </a:xfrm>
        </p:spPr>
        <p:txBody>
          <a:bodyPr>
            <a:normAutofit fontScale="85000" lnSpcReduction="20000"/>
          </a:bodyPr>
          <a:lstStyle/>
          <a:p>
            <a:endParaRPr lang="en-CA" dirty="0"/>
          </a:p>
          <a:p>
            <a:r>
              <a:rPr lang="en-CA" dirty="0"/>
              <a:t>2)</a:t>
            </a:r>
          </a:p>
          <a:p>
            <a:endParaRPr lang="en-CA" dirty="0"/>
          </a:p>
          <a:p>
            <a:r>
              <a:rPr lang="en-CA" dirty="0"/>
              <a:t>A pattern is noticeable as </a:t>
            </a:r>
            <a:r>
              <a:rPr lang="en-CA" dirty="0">
                <a:solidFill>
                  <a:srgbClr val="FF0000"/>
                </a:solidFill>
              </a:rPr>
              <a:t>t</a:t>
            </a:r>
            <a:r>
              <a:rPr lang="en-CA" dirty="0"/>
              <a:t> varies, so the precise calculation of                  is possible.</a:t>
            </a:r>
          </a:p>
          <a:p>
            <a:endParaRPr lang="en-CA" dirty="0"/>
          </a:p>
          <a:p>
            <a:r>
              <a:rPr lang="en-CA" dirty="0"/>
              <a:t>3)                         The experiment will average over the</a:t>
            </a:r>
          </a:p>
          <a:p>
            <a:pPr marL="0" indent="0">
              <a:buNone/>
            </a:pPr>
            <a:r>
              <a:rPr lang="en-CA" dirty="0"/>
              <a:t>                                  rapid oscillations, resulting in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We have oscillations, but cannot measure the mass difference.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30163"/>
              </p:ext>
            </p:extLst>
          </p:nvPr>
        </p:nvGraphicFramePr>
        <p:xfrm>
          <a:off x="1535113" y="1837624"/>
          <a:ext cx="1658937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Equation" r:id="rId3" imgW="863600" imgH="495300" progId="Equation.3">
                  <p:embed/>
                </p:oleObj>
              </mc:Choice>
              <mc:Fallback>
                <p:oleObj name="Equation" r:id="rId3" imgW="8636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5113" y="1837624"/>
                        <a:ext cx="1658937" cy="952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258" y="3071568"/>
            <a:ext cx="1295400" cy="61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733800"/>
            <a:ext cx="173467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7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58" y="4798570"/>
            <a:ext cx="4876800" cy="90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021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Three Generation Mixing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For three generation mixing, oscillations can be described in terms of four angles: one CP-violating phase and three differences of masses squared, only two of which are independent.</a:t>
            </a:r>
          </a:p>
          <a:p>
            <a:r>
              <a:rPr lang="en-CA" dirty="0"/>
              <a:t>Experimental evidence suggests that two of the mass eigenstates are more degenerate with each other than they are with the third:</a:t>
            </a:r>
            <a:endParaRPr lang="en-US" dirty="0"/>
          </a:p>
        </p:txBody>
      </p:sp>
      <p:pic>
        <p:nvPicPr>
          <p:cNvPr id="7199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31" y="5707063"/>
            <a:ext cx="430529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56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1137" y="1168138"/>
            <a:ext cx="4343400" cy="286711"/>
          </a:xfrm>
          <a:prstGeom prst="rect">
            <a:avLst/>
          </a:prstGeom>
        </p:spPr>
        <p:txBody>
          <a:bodyPr vert="horz" wrap="square" lIns="0" tIns="18127" rIns="0" bIns="0" rtlCol="0" anchor="ctr">
            <a:spAutoFit/>
          </a:bodyPr>
          <a:lstStyle/>
          <a:p>
            <a:pPr marL="20141">
              <a:spcBef>
                <a:spcPts val="143"/>
              </a:spcBef>
            </a:pPr>
            <a:r>
              <a:rPr sz="1744" b="1" spc="-8" dirty="0">
                <a:solidFill>
                  <a:srgbClr val="268BD2"/>
                </a:solidFill>
                <a:latin typeface="Arial"/>
                <a:cs typeface="Arial"/>
              </a:rPr>
              <a:t>Color </a:t>
            </a:r>
            <a:r>
              <a:rPr sz="1744" b="1" spc="-16" dirty="0">
                <a:solidFill>
                  <a:srgbClr val="268BD2"/>
                </a:solidFill>
                <a:latin typeface="Arial"/>
                <a:cs typeface="Arial"/>
              </a:rPr>
              <a:t>and </a:t>
            </a:r>
            <a:r>
              <a:rPr sz="1744" b="1" spc="-24" dirty="0">
                <a:solidFill>
                  <a:srgbClr val="268BD2"/>
                </a:solidFill>
                <a:latin typeface="Arial"/>
                <a:cs typeface="Arial"/>
              </a:rPr>
              <a:t>flavor: </a:t>
            </a:r>
            <a:r>
              <a:rPr sz="1744" b="1" spc="-16" dirty="0">
                <a:solidFill>
                  <a:srgbClr val="268BD2"/>
                </a:solidFill>
                <a:latin typeface="Arial"/>
                <a:cs typeface="Arial"/>
              </a:rPr>
              <a:t>a </a:t>
            </a:r>
            <a:r>
              <a:rPr sz="1744" b="1" spc="-8" dirty="0">
                <a:solidFill>
                  <a:srgbClr val="268BD2"/>
                </a:solidFill>
                <a:latin typeface="Arial"/>
                <a:cs typeface="Arial"/>
              </a:rPr>
              <a:t>mathematical basis</a:t>
            </a:r>
            <a:r>
              <a:rPr sz="1744" b="1" spc="48" dirty="0">
                <a:solidFill>
                  <a:srgbClr val="268BD2"/>
                </a:solidFill>
                <a:latin typeface="Arial"/>
                <a:cs typeface="Arial"/>
              </a:rPr>
              <a:t> </a:t>
            </a:r>
            <a:endParaRPr sz="1744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129" y="1552222"/>
            <a:ext cx="4604408" cy="786015"/>
          </a:xfrm>
          <a:prstGeom prst="rect">
            <a:avLst/>
          </a:prstGeom>
        </p:spPr>
        <p:txBody>
          <a:bodyPr vert="horz" wrap="square" lIns="0" tIns="18127" rIns="0" bIns="0" rtlCol="0">
            <a:spAutoFit/>
          </a:bodyPr>
          <a:lstStyle/>
          <a:p>
            <a:pPr marL="20141">
              <a:spcBef>
                <a:spcPts val="143"/>
              </a:spcBef>
            </a:pPr>
            <a:r>
              <a:rPr sz="1903" spc="-416" baseline="6944" dirty="0">
                <a:latin typeface="Arial"/>
                <a:cs typeface="Arial"/>
              </a:rPr>
              <a:t>► </a:t>
            </a:r>
            <a:r>
              <a:rPr sz="1744" spc="-8" dirty="0">
                <a:latin typeface="Arial"/>
                <a:cs typeface="Arial"/>
              </a:rPr>
              <a:t>Represent color </a:t>
            </a:r>
            <a:r>
              <a:rPr sz="1744" spc="-24" dirty="0">
                <a:latin typeface="Arial"/>
                <a:cs typeface="Arial"/>
              </a:rPr>
              <a:t>axes</a:t>
            </a:r>
            <a:r>
              <a:rPr sz="1744" spc="-79" dirty="0">
                <a:latin typeface="Arial"/>
                <a:cs typeface="Arial"/>
              </a:rPr>
              <a:t> </a:t>
            </a:r>
            <a:r>
              <a:rPr sz="1744" spc="-8" dirty="0">
                <a:latin typeface="Arial"/>
                <a:cs typeface="Arial"/>
              </a:rPr>
              <a:t>mathematically:</a:t>
            </a:r>
            <a:endParaRPr sz="1744" dirty="0">
              <a:latin typeface="Arial"/>
              <a:cs typeface="Arial"/>
            </a:endParaRPr>
          </a:p>
          <a:p>
            <a:pPr marL="2340376">
              <a:spcBef>
                <a:spcPts val="1792"/>
              </a:spcBef>
            </a:pPr>
            <a:r>
              <a:rPr sz="2617" spc="-416" baseline="5050" dirty="0">
                <a:latin typeface="Arial"/>
                <a:cs typeface="Arial"/>
              </a:rPr>
              <a:t>ˆ</a:t>
            </a:r>
            <a:r>
              <a:rPr sz="1744" i="1" spc="-278" dirty="0">
                <a:latin typeface="Arial"/>
                <a:cs typeface="Arial"/>
              </a:rPr>
              <a:t>r</a:t>
            </a:r>
            <a:r>
              <a:rPr sz="1744" i="1" spc="-301" dirty="0">
                <a:latin typeface="Arial"/>
                <a:cs typeface="Arial"/>
              </a:rPr>
              <a:t> </a:t>
            </a:r>
            <a:r>
              <a:rPr sz="1744" i="1" spc="-8" dirty="0">
                <a:latin typeface="Arial"/>
                <a:cs typeface="Arial"/>
              </a:rPr>
              <a:t>,</a:t>
            </a:r>
            <a:r>
              <a:rPr sz="1744" i="1" spc="-206" dirty="0">
                <a:latin typeface="Arial"/>
                <a:cs typeface="Arial"/>
              </a:rPr>
              <a:t> </a:t>
            </a:r>
            <a:r>
              <a:rPr sz="1744" i="1" spc="-301" dirty="0">
                <a:latin typeface="Arial"/>
                <a:cs typeface="Arial"/>
              </a:rPr>
              <a:t>g</a:t>
            </a:r>
            <a:r>
              <a:rPr sz="2617" spc="-450" baseline="5050" dirty="0">
                <a:latin typeface="Arial"/>
                <a:cs typeface="Arial"/>
              </a:rPr>
              <a:t>ˆ</a:t>
            </a:r>
            <a:r>
              <a:rPr sz="2617" spc="-439" baseline="5050" dirty="0">
                <a:latin typeface="Arial"/>
                <a:cs typeface="Arial"/>
              </a:rPr>
              <a:t> </a:t>
            </a:r>
            <a:r>
              <a:rPr sz="1744" i="1" spc="-190" dirty="0">
                <a:latin typeface="メイリオ"/>
                <a:cs typeface="メイリオ"/>
              </a:rPr>
              <a:t>→</a:t>
            </a:r>
            <a:r>
              <a:rPr sz="1744" i="1" spc="-135" dirty="0">
                <a:latin typeface="メイリオ"/>
                <a:cs typeface="メイリオ"/>
              </a:rPr>
              <a:t> </a:t>
            </a:r>
            <a:r>
              <a:rPr sz="1744" i="1" spc="-151" dirty="0">
                <a:latin typeface="メイリオ"/>
                <a:cs typeface="メイリオ"/>
              </a:rPr>
              <a:t>|</a:t>
            </a:r>
            <a:r>
              <a:rPr sz="1744" i="1" spc="-151" dirty="0">
                <a:latin typeface="Arial"/>
                <a:cs typeface="Arial"/>
              </a:rPr>
              <a:t>r</a:t>
            </a:r>
            <a:r>
              <a:rPr sz="1744" i="1" spc="-301" dirty="0">
                <a:latin typeface="Arial"/>
                <a:cs typeface="Arial"/>
              </a:rPr>
              <a:t> </a:t>
            </a:r>
            <a:r>
              <a:rPr lang="en-US" sz="1744" i="1" spc="-103" dirty="0">
                <a:latin typeface="メイリオ"/>
                <a:cs typeface="メイリオ"/>
              </a:rPr>
              <a:t>&gt;</a:t>
            </a:r>
            <a:r>
              <a:rPr sz="1744" i="1" spc="-317" dirty="0">
                <a:latin typeface="メイリオ"/>
                <a:cs typeface="メイリオ"/>
              </a:rPr>
              <a:t> </a:t>
            </a:r>
            <a:r>
              <a:rPr sz="1744" i="1" spc="-8" dirty="0">
                <a:latin typeface="Arial"/>
                <a:cs typeface="Arial"/>
              </a:rPr>
              <a:t>,</a:t>
            </a:r>
            <a:r>
              <a:rPr sz="1744" i="1" spc="-206" dirty="0">
                <a:latin typeface="Arial"/>
                <a:cs typeface="Arial"/>
              </a:rPr>
              <a:t> </a:t>
            </a:r>
            <a:r>
              <a:rPr sz="1744" i="1" spc="-111" dirty="0">
                <a:latin typeface="メイリオ"/>
                <a:cs typeface="メイリオ"/>
              </a:rPr>
              <a:t>|</a:t>
            </a:r>
            <a:r>
              <a:rPr sz="1744" i="1" spc="-111" dirty="0">
                <a:latin typeface="Arial"/>
                <a:cs typeface="Arial"/>
              </a:rPr>
              <a:t>g</a:t>
            </a:r>
            <a:r>
              <a:rPr lang="en-US" sz="1744" i="1" spc="-111" dirty="0">
                <a:latin typeface="メイリオ"/>
                <a:cs typeface="メイリオ"/>
              </a:rPr>
              <a:t>&gt;</a:t>
            </a:r>
            <a:endParaRPr sz="1744" dirty="0">
              <a:latin typeface="メイリオ"/>
              <a:cs typeface="メイリオ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5594" y="2045837"/>
            <a:ext cx="309164" cy="286711"/>
          </a:xfrm>
          <a:prstGeom prst="rect">
            <a:avLst/>
          </a:prstGeom>
        </p:spPr>
        <p:txBody>
          <a:bodyPr vert="horz" wrap="square" lIns="0" tIns="18127" rIns="0" bIns="0" rtlCol="0">
            <a:spAutoFit/>
          </a:bodyPr>
          <a:lstStyle/>
          <a:p>
            <a:pPr marL="20141">
              <a:spcBef>
                <a:spcPts val="143"/>
              </a:spcBef>
            </a:pPr>
            <a:r>
              <a:rPr sz="1744" spc="-8" dirty="0">
                <a:solidFill>
                  <a:srgbClr val="657A83"/>
                </a:solidFill>
                <a:latin typeface="Arial"/>
                <a:cs typeface="Arial"/>
              </a:rPr>
              <a:t>(8)</a:t>
            </a:r>
            <a:endParaRPr sz="1744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551" y="2583080"/>
            <a:ext cx="6042291" cy="286711"/>
          </a:xfrm>
          <a:prstGeom prst="rect">
            <a:avLst/>
          </a:prstGeom>
        </p:spPr>
        <p:txBody>
          <a:bodyPr vert="horz" wrap="square" lIns="0" tIns="18127" rIns="0" bIns="0" rtlCol="0">
            <a:spAutoFit/>
          </a:bodyPr>
          <a:lstStyle/>
          <a:p>
            <a:pPr marL="20141">
              <a:spcBef>
                <a:spcPts val="143"/>
              </a:spcBef>
            </a:pPr>
            <a:r>
              <a:rPr sz="1744" spc="-8" dirty="0">
                <a:latin typeface="Arial"/>
                <a:cs typeface="Arial"/>
              </a:rPr>
              <a:t>(in linear </a:t>
            </a:r>
            <a:r>
              <a:rPr sz="1744" spc="-16" dirty="0">
                <a:latin typeface="Arial"/>
                <a:cs typeface="Arial"/>
              </a:rPr>
              <a:t>algebra, </a:t>
            </a:r>
            <a:r>
              <a:rPr sz="1744" i="1" spc="-87" dirty="0">
                <a:latin typeface="メイリオ"/>
                <a:cs typeface="メイリオ"/>
              </a:rPr>
              <a:t>|</a:t>
            </a:r>
            <a:r>
              <a:rPr sz="1744" i="1" spc="-87" dirty="0">
                <a:latin typeface="Arial"/>
                <a:cs typeface="Arial"/>
              </a:rPr>
              <a:t>i</a:t>
            </a:r>
            <a:r>
              <a:rPr lang="en-US" sz="1744" i="1" spc="-87" dirty="0">
                <a:latin typeface="メイリオ"/>
                <a:cs typeface="メイリオ"/>
              </a:rPr>
              <a:t>&gt;</a:t>
            </a:r>
            <a:r>
              <a:rPr sz="1744" i="1" spc="-87" dirty="0">
                <a:latin typeface="メイリオ"/>
                <a:cs typeface="メイリオ"/>
              </a:rPr>
              <a:t> </a:t>
            </a:r>
            <a:r>
              <a:rPr sz="1744" spc="-8" dirty="0">
                <a:latin typeface="Arial"/>
                <a:cs typeface="Arial"/>
              </a:rPr>
              <a:t>represents </a:t>
            </a:r>
            <a:r>
              <a:rPr sz="1744" spc="-16" dirty="0">
                <a:latin typeface="Arial"/>
                <a:cs typeface="Arial"/>
              </a:rPr>
              <a:t>a </a:t>
            </a:r>
            <a:r>
              <a:rPr sz="1744" spc="-8" dirty="0">
                <a:latin typeface="Arial"/>
                <a:cs typeface="Arial"/>
              </a:rPr>
              <a:t>column </a:t>
            </a:r>
            <a:r>
              <a:rPr sz="1744" spc="-32" dirty="0">
                <a:latin typeface="Arial"/>
                <a:cs typeface="Arial"/>
              </a:rPr>
              <a:t>vector, </a:t>
            </a:r>
            <a:r>
              <a:rPr lang="en-US" sz="1744" i="1" spc="-87" dirty="0">
                <a:latin typeface="メイリオ"/>
                <a:cs typeface="メイリオ"/>
              </a:rPr>
              <a:t>&lt;</a:t>
            </a:r>
            <a:r>
              <a:rPr sz="1744" i="1" spc="-87" dirty="0">
                <a:latin typeface="Arial"/>
                <a:cs typeface="Arial"/>
              </a:rPr>
              <a:t>i</a:t>
            </a:r>
            <a:r>
              <a:rPr sz="1744" i="1" spc="-87" dirty="0">
                <a:latin typeface="メイリオ"/>
                <a:cs typeface="メイリオ"/>
              </a:rPr>
              <a:t>| </a:t>
            </a:r>
            <a:r>
              <a:rPr sz="1744" spc="-16" dirty="0">
                <a:latin typeface="Arial"/>
                <a:cs typeface="Arial"/>
              </a:rPr>
              <a:t>a</a:t>
            </a:r>
            <a:r>
              <a:rPr sz="1744" dirty="0">
                <a:latin typeface="Arial"/>
                <a:cs typeface="Arial"/>
              </a:rPr>
              <a:t> </a:t>
            </a:r>
            <a:r>
              <a:rPr sz="1744" spc="-24" dirty="0">
                <a:latin typeface="Arial"/>
                <a:cs typeface="Arial"/>
              </a:rPr>
              <a:t>row</a:t>
            </a:r>
            <a:endParaRPr sz="1744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4832" y="2812341"/>
            <a:ext cx="4853089" cy="286711"/>
          </a:xfrm>
          <a:prstGeom prst="rect">
            <a:avLst/>
          </a:prstGeom>
        </p:spPr>
        <p:txBody>
          <a:bodyPr vert="horz" wrap="square" lIns="0" tIns="18127" rIns="0" bIns="0" rtlCol="0">
            <a:spAutoFit/>
          </a:bodyPr>
          <a:lstStyle/>
          <a:p>
            <a:pPr marL="20141">
              <a:spcBef>
                <a:spcPts val="143"/>
              </a:spcBef>
            </a:pPr>
            <a:r>
              <a:rPr sz="1744" spc="-32" dirty="0">
                <a:latin typeface="Arial"/>
                <a:cs typeface="Arial"/>
              </a:rPr>
              <a:t>vector, </a:t>
            </a:r>
            <a:r>
              <a:rPr sz="1744" spc="-8" dirty="0">
                <a:latin typeface="Arial"/>
                <a:cs typeface="Arial"/>
              </a:rPr>
              <a:t>with the </a:t>
            </a:r>
            <a:r>
              <a:rPr sz="1744" dirty="0">
                <a:latin typeface="Arial"/>
                <a:cs typeface="Arial"/>
              </a:rPr>
              <a:t>property </a:t>
            </a:r>
            <a:r>
              <a:rPr sz="1744" i="1" spc="-293" dirty="0">
                <a:latin typeface="メイリオ"/>
                <a:cs typeface="メイリオ"/>
              </a:rPr>
              <a:t>| </a:t>
            </a:r>
            <a:r>
              <a:rPr lang="en-US" sz="1744" i="1" spc="-48" dirty="0">
                <a:latin typeface="メイリオ"/>
                <a:cs typeface="メイリオ"/>
              </a:rPr>
              <a:t>&lt;</a:t>
            </a:r>
            <a:r>
              <a:rPr sz="1744" i="1" spc="-48" dirty="0">
                <a:latin typeface="Arial"/>
                <a:cs typeface="Arial"/>
              </a:rPr>
              <a:t>i</a:t>
            </a:r>
            <a:r>
              <a:rPr sz="1744" i="1" spc="-48" dirty="0">
                <a:latin typeface="メイリオ"/>
                <a:cs typeface="メイリオ"/>
              </a:rPr>
              <a:t>|</a:t>
            </a:r>
            <a:r>
              <a:rPr sz="1744" i="1" spc="-48" dirty="0">
                <a:latin typeface="Arial"/>
                <a:cs typeface="Arial"/>
              </a:rPr>
              <a:t>i</a:t>
            </a:r>
            <a:r>
              <a:rPr lang="en-US" sz="1744" i="1" spc="-48" dirty="0">
                <a:latin typeface="メイリオ"/>
                <a:cs typeface="メイリオ"/>
              </a:rPr>
              <a:t>&gt;</a:t>
            </a:r>
            <a:r>
              <a:rPr sz="1744" i="1" spc="-48" dirty="0">
                <a:latin typeface="メイリオ"/>
                <a:cs typeface="メイリオ"/>
              </a:rPr>
              <a:t> </a:t>
            </a:r>
            <a:r>
              <a:rPr sz="1744" i="1" spc="-293" dirty="0">
                <a:latin typeface="メイリオ"/>
                <a:cs typeface="メイリオ"/>
              </a:rPr>
              <a:t>| </a:t>
            </a:r>
            <a:r>
              <a:rPr sz="1744" spc="317" dirty="0">
                <a:latin typeface="Arial"/>
                <a:cs typeface="Arial"/>
              </a:rPr>
              <a:t>=</a:t>
            </a:r>
            <a:r>
              <a:rPr sz="1744" spc="-127" dirty="0">
                <a:latin typeface="Arial"/>
                <a:cs typeface="Arial"/>
              </a:rPr>
              <a:t> </a:t>
            </a:r>
            <a:r>
              <a:rPr sz="1744" spc="-8" dirty="0">
                <a:latin typeface="Arial"/>
                <a:cs typeface="Arial"/>
              </a:rPr>
              <a:t>1)</a:t>
            </a:r>
            <a:endParaRPr sz="1744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0130" y="3145433"/>
            <a:ext cx="2457198" cy="286711"/>
          </a:xfrm>
          <a:prstGeom prst="rect">
            <a:avLst/>
          </a:prstGeom>
        </p:spPr>
        <p:txBody>
          <a:bodyPr vert="horz" wrap="square" lIns="0" tIns="18127" rIns="0" bIns="0" rtlCol="0">
            <a:spAutoFit/>
          </a:bodyPr>
          <a:lstStyle/>
          <a:p>
            <a:pPr marL="20141">
              <a:spcBef>
                <a:spcPts val="143"/>
              </a:spcBef>
            </a:pPr>
            <a:r>
              <a:rPr sz="1903" spc="-416" baseline="6944" dirty="0">
                <a:solidFill>
                  <a:srgbClr val="586D74"/>
                </a:solidFill>
                <a:latin typeface="Arial"/>
                <a:cs typeface="Arial"/>
              </a:rPr>
              <a:t>► </a:t>
            </a:r>
            <a:r>
              <a:rPr sz="1744" spc="-8" dirty="0">
                <a:latin typeface="Arial"/>
                <a:cs typeface="Arial"/>
              </a:rPr>
              <a:t>Represent </a:t>
            </a:r>
            <a:r>
              <a:rPr sz="1744" spc="-24" dirty="0">
                <a:latin typeface="Arial"/>
                <a:cs typeface="Arial"/>
              </a:rPr>
              <a:t>flavor</a:t>
            </a:r>
            <a:r>
              <a:rPr sz="1744" spc="-63" dirty="0">
                <a:latin typeface="Arial"/>
                <a:cs typeface="Arial"/>
              </a:rPr>
              <a:t> </a:t>
            </a:r>
            <a:r>
              <a:rPr sz="1744" spc="-24" dirty="0">
                <a:latin typeface="Arial"/>
                <a:cs typeface="Arial"/>
              </a:rPr>
              <a:t>axes:</a:t>
            </a:r>
            <a:endParaRPr sz="1744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45594" y="3639048"/>
            <a:ext cx="309164" cy="286711"/>
          </a:xfrm>
          <a:prstGeom prst="rect">
            <a:avLst/>
          </a:prstGeom>
        </p:spPr>
        <p:txBody>
          <a:bodyPr vert="horz" wrap="square" lIns="0" tIns="18127" rIns="0" bIns="0" rtlCol="0">
            <a:spAutoFit/>
          </a:bodyPr>
          <a:lstStyle/>
          <a:p>
            <a:pPr marL="20141">
              <a:spcBef>
                <a:spcPts val="143"/>
              </a:spcBef>
            </a:pPr>
            <a:r>
              <a:rPr sz="1744" spc="-8" dirty="0">
                <a:solidFill>
                  <a:srgbClr val="657A83"/>
                </a:solidFill>
                <a:latin typeface="Arial"/>
                <a:cs typeface="Arial"/>
              </a:rPr>
              <a:t>(9)</a:t>
            </a:r>
            <a:endParaRPr sz="1744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0130" y="3639048"/>
            <a:ext cx="3661628" cy="785950"/>
          </a:xfrm>
          <a:prstGeom prst="rect">
            <a:avLst/>
          </a:prstGeom>
        </p:spPr>
        <p:txBody>
          <a:bodyPr vert="horz" wrap="square" lIns="0" tIns="18127" rIns="0" bIns="0" rtlCol="0">
            <a:spAutoFit/>
          </a:bodyPr>
          <a:lstStyle/>
          <a:p>
            <a:pPr marR="260825" algn="r">
              <a:spcBef>
                <a:spcPts val="143"/>
              </a:spcBef>
            </a:pPr>
            <a:r>
              <a:rPr sz="1744" i="1" spc="-111" dirty="0">
                <a:latin typeface="メイリオ"/>
                <a:cs typeface="メイリオ"/>
              </a:rPr>
              <a:t>|</a:t>
            </a:r>
            <a:r>
              <a:rPr sz="1744" i="1" spc="-111" dirty="0">
                <a:latin typeface="Arial"/>
                <a:cs typeface="Arial"/>
              </a:rPr>
              <a:t>c</a:t>
            </a:r>
            <a:r>
              <a:rPr lang="en-US" sz="1744" i="1" spc="-111" dirty="0">
                <a:latin typeface="メイリオ"/>
                <a:cs typeface="メイリオ"/>
              </a:rPr>
              <a:t>&gt;</a:t>
            </a:r>
            <a:r>
              <a:rPr sz="1744" i="1" spc="-363" dirty="0">
                <a:latin typeface="メイリオ"/>
                <a:cs typeface="メイリオ"/>
              </a:rPr>
              <a:t> </a:t>
            </a:r>
            <a:r>
              <a:rPr sz="1744" i="1" spc="-8" dirty="0">
                <a:latin typeface="Arial"/>
                <a:cs typeface="Arial"/>
              </a:rPr>
              <a:t>,</a:t>
            </a:r>
            <a:r>
              <a:rPr lang="en-US" sz="1744" i="1" spc="-8" dirty="0">
                <a:latin typeface="Arial"/>
                <a:cs typeface="Arial"/>
              </a:rPr>
              <a:t> </a:t>
            </a:r>
            <a:r>
              <a:rPr sz="1744" i="1" spc="-254" dirty="0">
                <a:latin typeface="Arial"/>
                <a:cs typeface="Arial"/>
              </a:rPr>
              <a:t> </a:t>
            </a:r>
            <a:r>
              <a:rPr sz="1744" i="1" spc="-87" dirty="0">
                <a:latin typeface="メイリオ"/>
                <a:cs typeface="メイリオ"/>
              </a:rPr>
              <a:t>|</a:t>
            </a:r>
            <a:r>
              <a:rPr sz="1744" i="1" spc="-87" dirty="0">
                <a:latin typeface="Arial"/>
                <a:cs typeface="Arial"/>
              </a:rPr>
              <a:t>l</a:t>
            </a:r>
            <a:r>
              <a:rPr lang="en-US" sz="1744" i="1" spc="-87" dirty="0">
                <a:latin typeface="メイリオ"/>
                <a:cs typeface="メイリオ"/>
              </a:rPr>
              <a:t>&gt;</a:t>
            </a:r>
            <a:endParaRPr sz="1744" dirty="0">
              <a:latin typeface="メイリオ"/>
              <a:cs typeface="メイリオ"/>
            </a:endParaRPr>
          </a:p>
          <a:p>
            <a:pPr marL="20141">
              <a:spcBef>
                <a:spcPts val="1792"/>
              </a:spcBef>
            </a:pPr>
            <a:r>
              <a:rPr sz="1903" spc="-416" baseline="6944" dirty="0">
                <a:latin typeface="Arial"/>
                <a:cs typeface="Arial"/>
              </a:rPr>
              <a:t>► </a:t>
            </a:r>
            <a:r>
              <a:rPr sz="1744" spc="-8" dirty="0">
                <a:latin typeface="Arial"/>
                <a:cs typeface="Arial"/>
              </a:rPr>
              <a:t>Write </a:t>
            </a:r>
            <a:r>
              <a:rPr sz="1744" spc="-16" dirty="0">
                <a:latin typeface="Arial"/>
                <a:cs typeface="Arial"/>
              </a:rPr>
              <a:t>one </a:t>
            </a:r>
            <a:r>
              <a:rPr sz="1744" spc="-8" dirty="0">
                <a:latin typeface="Arial"/>
                <a:cs typeface="Arial"/>
              </a:rPr>
              <a:t>set in </a:t>
            </a:r>
            <a:r>
              <a:rPr sz="1744" dirty="0">
                <a:latin typeface="Arial"/>
                <a:cs typeface="Arial"/>
              </a:rPr>
              <a:t>terms </a:t>
            </a:r>
            <a:r>
              <a:rPr sz="1744" spc="-8" dirty="0">
                <a:latin typeface="Arial"/>
                <a:cs typeface="Arial"/>
              </a:rPr>
              <a:t>of the</a:t>
            </a:r>
            <a:r>
              <a:rPr sz="1744" spc="-119" dirty="0">
                <a:latin typeface="Arial"/>
                <a:cs typeface="Arial"/>
              </a:rPr>
              <a:t> </a:t>
            </a:r>
            <a:r>
              <a:rPr sz="1744" dirty="0">
                <a:latin typeface="Arial"/>
                <a:cs typeface="Arial"/>
              </a:rPr>
              <a:t>other</a:t>
            </a:r>
            <a:r>
              <a:rPr sz="1744" dirty="0">
                <a:solidFill>
                  <a:srgbClr val="657A83"/>
                </a:solidFill>
                <a:latin typeface="Arial"/>
                <a:cs typeface="Arial"/>
              </a:rPr>
              <a:t>:</a:t>
            </a:r>
            <a:endParaRPr sz="1744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75144" y="4556870"/>
            <a:ext cx="3321931" cy="689401"/>
          </a:xfrm>
          <a:prstGeom prst="rect">
            <a:avLst/>
          </a:prstGeom>
        </p:spPr>
        <p:txBody>
          <a:bodyPr vert="horz" wrap="square" lIns="0" tIns="87612" rIns="0" bIns="0" rtlCol="0">
            <a:spAutoFit/>
          </a:bodyPr>
          <a:lstStyle/>
          <a:p>
            <a:pPr marL="20141">
              <a:spcBef>
                <a:spcPts val="688"/>
              </a:spcBef>
            </a:pPr>
            <a:r>
              <a:rPr sz="1744" i="1" spc="-111" dirty="0">
                <a:latin typeface="メイリオ"/>
                <a:cs typeface="メイリオ"/>
              </a:rPr>
              <a:t>|</a:t>
            </a:r>
            <a:r>
              <a:rPr sz="1744" i="1" spc="-111" dirty="0">
                <a:latin typeface="Arial"/>
                <a:cs typeface="Arial"/>
              </a:rPr>
              <a:t>c</a:t>
            </a:r>
            <a:r>
              <a:rPr lang="en-US" sz="1744" i="1" spc="-111" dirty="0">
                <a:latin typeface="メイリオ"/>
                <a:cs typeface="メイリオ"/>
              </a:rPr>
              <a:t>&gt;</a:t>
            </a:r>
            <a:r>
              <a:rPr sz="1744" i="1" spc="357" dirty="0">
                <a:latin typeface="メイリオ"/>
                <a:cs typeface="メイリオ"/>
              </a:rPr>
              <a:t> </a:t>
            </a:r>
            <a:r>
              <a:rPr sz="1744" spc="317" dirty="0">
                <a:latin typeface="Arial"/>
                <a:cs typeface="Arial"/>
              </a:rPr>
              <a:t>=</a:t>
            </a:r>
            <a:r>
              <a:rPr sz="1744" spc="95" dirty="0">
                <a:latin typeface="Arial"/>
                <a:cs typeface="Arial"/>
              </a:rPr>
              <a:t> </a:t>
            </a:r>
            <a:r>
              <a:rPr lang="en-US" sz="1744" spc="95" dirty="0">
                <a:latin typeface="Arial"/>
                <a:cs typeface="Arial"/>
              </a:rPr>
              <a:t>    </a:t>
            </a:r>
            <a:r>
              <a:rPr sz="1744" spc="-8" dirty="0">
                <a:latin typeface="Arial"/>
                <a:cs typeface="Arial"/>
              </a:rPr>
              <a:t>cos </a:t>
            </a:r>
            <a:r>
              <a:rPr sz="1744" i="1" spc="-143" dirty="0">
                <a:latin typeface="Arial"/>
                <a:cs typeface="Arial"/>
              </a:rPr>
              <a:t>θ </a:t>
            </a:r>
            <a:r>
              <a:rPr sz="1744" i="1" spc="-151" dirty="0">
                <a:latin typeface="メイリオ"/>
                <a:cs typeface="メイリオ"/>
              </a:rPr>
              <a:t>|</a:t>
            </a:r>
            <a:r>
              <a:rPr sz="1744" i="1" spc="-151" dirty="0">
                <a:latin typeface="Arial"/>
                <a:cs typeface="Arial"/>
              </a:rPr>
              <a:t>r </a:t>
            </a:r>
            <a:r>
              <a:rPr lang="en-US" sz="1744" i="1" spc="-103" dirty="0">
                <a:latin typeface="メイリオ"/>
                <a:cs typeface="メイリオ"/>
              </a:rPr>
              <a:t>&gt;</a:t>
            </a:r>
            <a:r>
              <a:rPr sz="1744" i="1" spc="-103" dirty="0">
                <a:latin typeface="メイリオ"/>
                <a:cs typeface="メイリオ"/>
              </a:rPr>
              <a:t> </a:t>
            </a:r>
            <a:r>
              <a:rPr sz="1744" spc="317" dirty="0">
                <a:latin typeface="Arial"/>
                <a:cs typeface="Arial"/>
              </a:rPr>
              <a:t>+ </a:t>
            </a:r>
            <a:r>
              <a:rPr sz="1744" spc="-8" dirty="0">
                <a:latin typeface="Arial"/>
                <a:cs typeface="Arial"/>
              </a:rPr>
              <a:t>sin </a:t>
            </a:r>
            <a:r>
              <a:rPr sz="1744" i="1" spc="-143" dirty="0">
                <a:latin typeface="Arial"/>
                <a:cs typeface="Arial"/>
              </a:rPr>
              <a:t>θ </a:t>
            </a:r>
            <a:r>
              <a:rPr sz="1744" i="1" spc="-111" dirty="0">
                <a:latin typeface="メイリオ"/>
                <a:cs typeface="メイリオ"/>
              </a:rPr>
              <a:t>|</a:t>
            </a:r>
            <a:r>
              <a:rPr sz="1744" i="1" spc="-111" dirty="0">
                <a:latin typeface="Arial"/>
                <a:cs typeface="Arial"/>
              </a:rPr>
              <a:t>g</a:t>
            </a:r>
            <a:r>
              <a:rPr lang="en-US" sz="1744" i="1" spc="-111" dirty="0">
                <a:latin typeface="メイリオ"/>
                <a:cs typeface="メイリオ"/>
              </a:rPr>
              <a:t>&gt;</a:t>
            </a:r>
            <a:endParaRPr sz="1744" dirty="0">
              <a:latin typeface="メイリオ"/>
              <a:cs typeface="メイリオ"/>
            </a:endParaRPr>
          </a:p>
          <a:p>
            <a:pPr marL="73514">
              <a:spcBef>
                <a:spcPts val="530"/>
              </a:spcBef>
            </a:pPr>
            <a:r>
              <a:rPr sz="1744" i="1" spc="-87" dirty="0">
                <a:latin typeface="メイリオ"/>
                <a:cs typeface="メイリオ"/>
              </a:rPr>
              <a:t>|</a:t>
            </a:r>
            <a:r>
              <a:rPr sz="1744" i="1" spc="-87" dirty="0">
                <a:latin typeface="Arial"/>
                <a:cs typeface="Arial"/>
              </a:rPr>
              <a:t>l</a:t>
            </a:r>
            <a:r>
              <a:rPr lang="en-US" sz="1744" i="1" spc="-87" dirty="0">
                <a:latin typeface="メイリオ"/>
                <a:cs typeface="メイリオ"/>
              </a:rPr>
              <a:t>&gt;</a:t>
            </a:r>
            <a:r>
              <a:rPr sz="1744" i="1" spc="-87" dirty="0">
                <a:latin typeface="メイリオ"/>
                <a:cs typeface="メイリオ"/>
              </a:rPr>
              <a:t> </a:t>
            </a:r>
            <a:r>
              <a:rPr sz="1744" spc="317" dirty="0">
                <a:latin typeface="Arial"/>
                <a:cs typeface="Arial"/>
              </a:rPr>
              <a:t>= </a:t>
            </a:r>
            <a:r>
              <a:rPr sz="1744" i="1" spc="-63" dirty="0">
                <a:latin typeface="メイリオ"/>
                <a:cs typeface="メイリオ"/>
              </a:rPr>
              <a:t>− </a:t>
            </a:r>
            <a:r>
              <a:rPr sz="1744" spc="-8" dirty="0">
                <a:latin typeface="Arial"/>
                <a:cs typeface="Arial"/>
              </a:rPr>
              <a:t>sin </a:t>
            </a:r>
            <a:r>
              <a:rPr sz="1744" i="1" spc="-143" dirty="0">
                <a:latin typeface="Arial"/>
                <a:cs typeface="Arial"/>
              </a:rPr>
              <a:t>θ </a:t>
            </a:r>
            <a:r>
              <a:rPr sz="1744" i="1" spc="-151" dirty="0">
                <a:latin typeface="メイリオ"/>
                <a:cs typeface="メイリオ"/>
              </a:rPr>
              <a:t>|</a:t>
            </a:r>
            <a:r>
              <a:rPr sz="1744" i="1" spc="-151" dirty="0">
                <a:latin typeface="Arial"/>
                <a:cs typeface="Arial"/>
              </a:rPr>
              <a:t>r </a:t>
            </a:r>
            <a:r>
              <a:rPr lang="en-US" sz="1744" i="1" spc="-103" dirty="0">
                <a:latin typeface="メイリオ"/>
                <a:cs typeface="メイリオ"/>
              </a:rPr>
              <a:t>&gt;</a:t>
            </a:r>
            <a:r>
              <a:rPr sz="1744" i="1" spc="-103" dirty="0">
                <a:latin typeface="メイリオ"/>
                <a:cs typeface="メイリオ"/>
              </a:rPr>
              <a:t> </a:t>
            </a:r>
            <a:r>
              <a:rPr sz="1744" spc="317" dirty="0">
                <a:latin typeface="Arial"/>
                <a:cs typeface="Arial"/>
              </a:rPr>
              <a:t>+</a:t>
            </a:r>
            <a:r>
              <a:rPr sz="1744" spc="-230" dirty="0">
                <a:latin typeface="Arial"/>
                <a:cs typeface="Arial"/>
              </a:rPr>
              <a:t> </a:t>
            </a:r>
            <a:r>
              <a:rPr sz="1744" spc="-8" dirty="0">
                <a:latin typeface="Arial"/>
                <a:cs typeface="Arial"/>
              </a:rPr>
              <a:t>cos </a:t>
            </a:r>
            <a:r>
              <a:rPr sz="1744" i="1" spc="-143" dirty="0">
                <a:latin typeface="Arial"/>
                <a:cs typeface="Arial"/>
              </a:rPr>
              <a:t>θ </a:t>
            </a:r>
            <a:r>
              <a:rPr sz="1744" i="1" spc="-111" dirty="0">
                <a:latin typeface="メイリオ"/>
                <a:cs typeface="メイリオ"/>
              </a:rPr>
              <a:t>|</a:t>
            </a:r>
            <a:r>
              <a:rPr sz="1744" i="1" spc="-111" dirty="0">
                <a:latin typeface="Arial"/>
                <a:cs typeface="Arial"/>
              </a:rPr>
              <a:t>g</a:t>
            </a:r>
            <a:r>
              <a:rPr lang="en-US" sz="1744" i="1" spc="-111" dirty="0">
                <a:latin typeface="メイリオ"/>
                <a:cs typeface="メイリオ"/>
              </a:rPr>
              <a:t>&gt;</a:t>
            </a:r>
            <a:endParaRPr sz="1744" dirty="0">
              <a:latin typeface="メイリオ"/>
              <a:cs typeface="メイリオ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23438" y="4556870"/>
            <a:ext cx="431017" cy="689401"/>
          </a:xfrm>
          <a:prstGeom prst="rect">
            <a:avLst/>
          </a:prstGeom>
        </p:spPr>
        <p:txBody>
          <a:bodyPr vert="horz" wrap="square" lIns="0" tIns="87612" rIns="0" bIns="0" rtlCol="0">
            <a:spAutoFit/>
          </a:bodyPr>
          <a:lstStyle/>
          <a:p>
            <a:pPr marL="20141">
              <a:spcBef>
                <a:spcPts val="688"/>
              </a:spcBef>
            </a:pPr>
            <a:r>
              <a:rPr sz="1744" spc="-8" dirty="0">
                <a:solidFill>
                  <a:srgbClr val="657A83"/>
                </a:solidFill>
                <a:latin typeface="Arial"/>
                <a:cs typeface="Arial"/>
              </a:rPr>
              <a:t>(10)</a:t>
            </a:r>
            <a:endParaRPr sz="1744" dirty="0">
              <a:latin typeface="Arial"/>
              <a:cs typeface="Arial"/>
            </a:endParaRPr>
          </a:p>
          <a:p>
            <a:pPr marL="20141">
              <a:spcBef>
                <a:spcPts val="530"/>
              </a:spcBef>
            </a:pPr>
            <a:r>
              <a:rPr sz="1744" spc="-8" dirty="0">
                <a:solidFill>
                  <a:srgbClr val="657A83"/>
                </a:solidFill>
                <a:latin typeface="Arial"/>
                <a:cs typeface="Arial"/>
              </a:rPr>
              <a:t>(11)</a:t>
            </a:r>
            <a:endParaRPr sz="1744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79772" y="2371493"/>
            <a:ext cx="2610270" cy="261027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0" y="0"/>
                </a:moveTo>
                <a:lnTo>
                  <a:pt x="1645440" y="0"/>
                </a:lnTo>
                <a:lnTo>
                  <a:pt x="1645440" y="1645440"/>
                </a:lnTo>
                <a:lnTo>
                  <a:pt x="0" y="16454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15" name="object 15"/>
          <p:cNvSpPr/>
          <p:nvPr/>
        </p:nvSpPr>
        <p:spPr>
          <a:xfrm>
            <a:off x="7676794" y="2731026"/>
            <a:ext cx="16113" cy="1938568"/>
          </a:xfrm>
          <a:custGeom>
            <a:avLst/>
            <a:gdLst/>
            <a:ahLst/>
            <a:cxnLst/>
            <a:rect l="l" t="t" r="r" b="b"/>
            <a:pathLst>
              <a:path w="10160" h="1222375">
                <a:moveTo>
                  <a:pt x="0" y="0"/>
                </a:moveTo>
                <a:lnTo>
                  <a:pt x="9750" y="1222196"/>
                </a:lnTo>
              </a:path>
            </a:pathLst>
          </a:custGeom>
          <a:ln w="17505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16" name="object 16"/>
          <p:cNvSpPr/>
          <p:nvPr/>
        </p:nvSpPr>
        <p:spPr>
          <a:xfrm>
            <a:off x="7635720" y="2612631"/>
            <a:ext cx="83585" cy="124874"/>
          </a:xfrm>
          <a:custGeom>
            <a:avLst/>
            <a:gdLst/>
            <a:ahLst/>
            <a:cxnLst/>
            <a:rect l="l" t="t" r="r" b="b"/>
            <a:pathLst>
              <a:path w="52704" h="78740">
                <a:moveTo>
                  <a:pt x="25291" y="0"/>
                </a:moveTo>
                <a:lnTo>
                  <a:pt x="0" y="78615"/>
                </a:lnTo>
                <a:lnTo>
                  <a:pt x="52105" y="78006"/>
                </a:lnTo>
                <a:lnTo>
                  <a:pt x="25291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17" name="object 17"/>
          <p:cNvSpPr/>
          <p:nvPr/>
        </p:nvSpPr>
        <p:spPr>
          <a:xfrm>
            <a:off x="7651184" y="4663029"/>
            <a:ext cx="82576" cy="124874"/>
          </a:xfrm>
          <a:custGeom>
            <a:avLst/>
            <a:gdLst/>
            <a:ahLst/>
            <a:cxnLst/>
            <a:rect l="l" t="t" r="r" b="b"/>
            <a:pathLst>
              <a:path w="52070" h="78739">
                <a:moveTo>
                  <a:pt x="51800" y="0"/>
                </a:moveTo>
                <a:lnTo>
                  <a:pt x="0" y="609"/>
                </a:lnTo>
                <a:lnTo>
                  <a:pt x="26509" y="78310"/>
                </a:lnTo>
                <a:lnTo>
                  <a:pt x="5180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18" name="object 18"/>
          <p:cNvSpPr/>
          <p:nvPr/>
        </p:nvSpPr>
        <p:spPr>
          <a:xfrm>
            <a:off x="6722392" y="3676247"/>
            <a:ext cx="1938568" cy="0"/>
          </a:xfrm>
          <a:custGeom>
            <a:avLst/>
            <a:gdLst/>
            <a:ahLst/>
            <a:cxnLst/>
            <a:rect l="l" t="t" r="r" b="b"/>
            <a:pathLst>
              <a:path w="1222375">
                <a:moveTo>
                  <a:pt x="0" y="0"/>
                </a:moveTo>
                <a:lnTo>
                  <a:pt x="1221891" y="0"/>
                </a:lnTo>
              </a:path>
            </a:pathLst>
          </a:custGeom>
          <a:ln w="1750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19" name="object 19"/>
          <p:cNvSpPr/>
          <p:nvPr/>
        </p:nvSpPr>
        <p:spPr>
          <a:xfrm>
            <a:off x="6603998" y="3635173"/>
            <a:ext cx="123867" cy="83585"/>
          </a:xfrm>
          <a:custGeom>
            <a:avLst/>
            <a:gdLst/>
            <a:ahLst/>
            <a:cxnLst/>
            <a:rect l="l" t="t" r="r" b="b"/>
            <a:pathLst>
              <a:path w="78104" h="52705">
                <a:moveTo>
                  <a:pt x="78006" y="0"/>
                </a:moveTo>
                <a:lnTo>
                  <a:pt x="0" y="25900"/>
                </a:lnTo>
                <a:lnTo>
                  <a:pt x="78006" y="52105"/>
                </a:lnTo>
                <a:lnTo>
                  <a:pt x="7800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20" name="object 20"/>
          <p:cNvSpPr/>
          <p:nvPr/>
        </p:nvSpPr>
        <p:spPr>
          <a:xfrm>
            <a:off x="8654878" y="3635173"/>
            <a:ext cx="123867" cy="83585"/>
          </a:xfrm>
          <a:custGeom>
            <a:avLst/>
            <a:gdLst/>
            <a:ahLst/>
            <a:cxnLst/>
            <a:rect l="l" t="t" r="r" b="b"/>
            <a:pathLst>
              <a:path w="78104" h="52705">
                <a:moveTo>
                  <a:pt x="0" y="0"/>
                </a:moveTo>
                <a:lnTo>
                  <a:pt x="0" y="52105"/>
                </a:lnTo>
                <a:lnTo>
                  <a:pt x="78006" y="259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21" name="object 21"/>
          <p:cNvSpPr txBox="1"/>
          <p:nvPr/>
        </p:nvSpPr>
        <p:spPr>
          <a:xfrm>
            <a:off x="7783591" y="2543201"/>
            <a:ext cx="339375" cy="183038"/>
          </a:xfrm>
          <a:prstGeom prst="rect">
            <a:avLst/>
          </a:prstGeom>
        </p:spPr>
        <p:txBody>
          <a:bodyPr vert="horz" wrap="square" lIns="0" tIns="24169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1031" b="1" spc="8" dirty="0">
                <a:solidFill>
                  <a:srgbClr val="007F00"/>
                </a:solidFill>
                <a:latin typeface="Times New Roman"/>
                <a:cs typeface="Times New Roman"/>
              </a:rPr>
              <a:t>g</a:t>
            </a:r>
            <a:r>
              <a:rPr sz="1031" b="1" spc="-16" dirty="0">
                <a:solidFill>
                  <a:srgbClr val="007F00"/>
                </a:solidFill>
                <a:latin typeface="Times New Roman"/>
                <a:cs typeface="Times New Roman"/>
              </a:rPr>
              <a:t>r</a:t>
            </a:r>
            <a:r>
              <a:rPr sz="1031" b="1" dirty="0">
                <a:solidFill>
                  <a:srgbClr val="007F00"/>
                </a:solidFill>
                <a:latin typeface="Times New Roman"/>
                <a:cs typeface="Times New Roman"/>
              </a:rPr>
              <a:t>een</a:t>
            </a:r>
            <a:endParaRPr sz="1031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71277" y="3709265"/>
            <a:ext cx="212487" cy="183038"/>
          </a:xfrm>
          <a:prstGeom prst="rect">
            <a:avLst/>
          </a:prstGeom>
        </p:spPr>
        <p:txBody>
          <a:bodyPr vert="horz" wrap="square" lIns="0" tIns="24169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1031" b="1" spc="-24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sz="1031" b="1" dirty="0">
                <a:solidFill>
                  <a:srgbClr val="FF0000"/>
                </a:solidFill>
                <a:latin typeface="Times New Roman"/>
                <a:cs typeface="Times New Roman"/>
              </a:rPr>
              <a:t>ed</a:t>
            </a:r>
            <a:endParaRPr sz="1031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779897" y="4221829"/>
            <a:ext cx="47331" cy="29204"/>
          </a:xfrm>
          <a:custGeom>
            <a:avLst/>
            <a:gdLst/>
            <a:ahLst/>
            <a:cxnLst/>
            <a:rect l="l" t="t" r="r" b="b"/>
            <a:pathLst>
              <a:path w="29845" h="18414">
                <a:moveTo>
                  <a:pt x="0" y="18282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24" name="object 24"/>
          <p:cNvSpPr/>
          <p:nvPr/>
        </p:nvSpPr>
        <p:spPr>
          <a:xfrm>
            <a:off x="6872680" y="4163357"/>
            <a:ext cx="46323" cy="29204"/>
          </a:xfrm>
          <a:custGeom>
            <a:avLst/>
            <a:gdLst/>
            <a:ahLst/>
            <a:cxnLst/>
            <a:rect l="l" t="t" r="r" b="b"/>
            <a:pathLst>
              <a:path w="29210" h="18414">
                <a:moveTo>
                  <a:pt x="0" y="18282"/>
                </a:moveTo>
                <a:lnTo>
                  <a:pt x="28947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25" name="object 25"/>
          <p:cNvSpPr/>
          <p:nvPr/>
        </p:nvSpPr>
        <p:spPr>
          <a:xfrm>
            <a:off x="6964980" y="4104884"/>
            <a:ext cx="47331" cy="29204"/>
          </a:xfrm>
          <a:custGeom>
            <a:avLst/>
            <a:gdLst/>
            <a:ahLst/>
            <a:cxnLst/>
            <a:rect l="l" t="t" r="r" b="b"/>
            <a:pathLst>
              <a:path w="29845" h="18414">
                <a:moveTo>
                  <a:pt x="0" y="18282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26" name="object 26"/>
          <p:cNvSpPr/>
          <p:nvPr/>
        </p:nvSpPr>
        <p:spPr>
          <a:xfrm>
            <a:off x="7057761" y="4046411"/>
            <a:ext cx="47331" cy="30211"/>
          </a:xfrm>
          <a:custGeom>
            <a:avLst/>
            <a:gdLst/>
            <a:ahLst/>
            <a:cxnLst/>
            <a:rect l="l" t="t" r="r" b="b"/>
            <a:pathLst>
              <a:path w="29845" h="19050">
                <a:moveTo>
                  <a:pt x="0" y="18587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27" name="object 27"/>
          <p:cNvSpPr/>
          <p:nvPr/>
        </p:nvSpPr>
        <p:spPr>
          <a:xfrm>
            <a:off x="7150545" y="3987939"/>
            <a:ext cx="47331" cy="30211"/>
          </a:xfrm>
          <a:custGeom>
            <a:avLst/>
            <a:gdLst/>
            <a:ahLst/>
            <a:cxnLst/>
            <a:rect l="l" t="t" r="r" b="b"/>
            <a:pathLst>
              <a:path w="29845" h="19050">
                <a:moveTo>
                  <a:pt x="0" y="18587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28" name="object 28"/>
          <p:cNvSpPr/>
          <p:nvPr/>
        </p:nvSpPr>
        <p:spPr>
          <a:xfrm>
            <a:off x="7243327" y="3929467"/>
            <a:ext cx="46323" cy="30211"/>
          </a:xfrm>
          <a:custGeom>
            <a:avLst/>
            <a:gdLst/>
            <a:ahLst/>
            <a:cxnLst/>
            <a:rect l="l" t="t" r="r" b="b"/>
            <a:pathLst>
              <a:path w="29210" h="19050">
                <a:moveTo>
                  <a:pt x="0" y="18587"/>
                </a:moveTo>
                <a:lnTo>
                  <a:pt x="28947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29" name="object 29"/>
          <p:cNvSpPr/>
          <p:nvPr/>
        </p:nvSpPr>
        <p:spPr>
          <a:xfrm>
            <a:off x="7336109" y="3870995"/>
            <a:ext cx="46323" cy="30211"/>
          </a:xfrm>
          <a:custGeom>
            <a:avLst/>
            <a:gdLst/>
            <a:ahLst/>
            <a:cxnLst/>
            <a:rect l="l" t="t" r="r" b="b"/>
            <a:pathLst>
              <a:path w="29210" h="19050">
                <a:moveTo>
                  <a:pt x="0" y="18587"/>
                </a:moveTo>
                <a:lnTo>
                  <a:pt x="28947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30" name="object 30"/>
          <p:cNvSpPr/>
          <p:nvPr/>
        </p:nvSpPr>
        <p:spPr>
          <a:xfrm>
            <a:off x="7428409" y="3812522"/>
            <a:ext cx="47331" cy="30211"/>
          </a:xfrm>
          <a:custGeom>
            <a:avLst/>
            <a:gdLst/>
            <a:ahLst/>
            <a:cxnLst/>
            <a:rect l="l" t="t" r="r" b="b"/>
            <a:pathLst>
              <a:path w="29845" h="19050">
                <a:moveTo>
                  <a:pt x="0" y="18587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31" name="object 31"/>
          <p:cNvSpPr/>
          <p:nvPr/>
        </p:nvSpPr>
        <p:spPr>
          <a:xfrm>
            <a:off x="7521191" y="3754535"/>
            <a:ext cx="47331" cy="29204"/>
          </a:xfrm>
          <a:custGeom>
            <a:avLst/>
            <a:gdLst/>
            <a:ahLst/>
            <a:cxnLst/>
            <a:rect l="l" t="t" r="r" b="b"/>
            <a:pathLst>
              <a:path w="29845" h="18414">
                <a:moveTo>
                  <a:pt x="0" y="18282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32" name="object 32"/>
          <p:cNvSpPr/>
          <p:nvPr/>
        </p:nvSpPr>
        <p:spPr>
          <a:xfrm>
            <a:off x="7613974" y="3696062"/>
            <a:ext cx="47331" cy="29204"/>
          </a:xfrm>
          <a:custGeom>
            <a:avLst/>
            <a:gdLst/>
            <a:ahLst/>
            <a:cxnLst/>
            <a:rect l="l" t="t" r="r" b="b"/>
            <a:pathLst>
              <a:path w="29845" h="18414">
                <a:moveTo>
                  <a:pt x="0" y="18282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33" name="object 33"/>
          <p:cNvSpPr/>
          <p:nvPr/>
        </p:nvSpPr>
        <p:spPr>
          <a:xfrm>
            <a:off x="7706755" y="3637590"/>
            <a:ext cx="46323" cy="29204"/>
          </a:xfrm>
          <a:custGeom>
            <a:avLst/>
            <a:gdLst/>
            <a:ahLst/>
            <a:cxnLst/>
            <a:rect l="l" t="t" r="r" b="b"/>
            <a:pathLst>
              <a:path w="29210" h="18414">
                <a:moveTo>
                  <a:pt x="0" y="18282"/>
                </a:moveTo>
                <a:lnTo>
                  <a:pt x="28947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34" name="object 34"/>
          <p:cNvSpPr/>
          <p:nvPr/>
        </p:nvSpPr>
        <p:spPr>
          <a:xfrm>
            <a:off x="7799539" y="3579118"/>
            <a:ext cx="46323" cy="29204"/>
          </a:xfrm>
          <a:custGeom>
            <a:avLst/>
            <a:gdLst/>
            <a:ahLst/>
            <a:cxnLst/>
            <a:rect l="l" t="t" r="r" b="b"/>
            <a:pathLst>
              <a:path w="29210" h="18414">
                <a:moveTo>
                  <a:pt x="0" y="18282"/>
                </a:moveTo>
                <a:lnTo>
                  <a:pt x="28947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35" name="object 35"/>
          <p:cNvSpPr/>
          <p:nvPr/>
        </p:nvSpPr>
        <p:spPr>
          <a:xfrm>
            <a:off x="7891838" y="3520644"/>
            <a:ext cx="47331" cy="29204"/>
          </a:xfrm>
          <a:custGeom>
            <a:avLst/>
            <a:gdLst/>
            <a:ahLst/>
            <a:cxnLst/>
            <a:rect l="l" t="t" r="r" b="b"/>
            <a:pathLst>
              <a:path w="29845" h="18414">
                <a:moveTo>
                  <a:pt x="0" y="18282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36" name="object 36"/>
          <p:cNvSpPr/>
          <p:nvPr/>
        </p:nvSpPr>
        <p:spPr>
          <a:xfrm>
            <a:off x="7984620" y="3462172"/>
            <a:ext cx="47331" cy="29204"/>
          </a:xfrm>
          <a:custGeom>
            <a:avLst/>
            <a:gdLst/>
            <a:ahLst/>
            <a:cxnLst/>
            <a:rect l="l" t="t" r="r" b="b"/>
            <a:pathLst>
              <a:path w="29845" h="18414">
                <a:moveTo>
                  <a:pt x="0" y="18282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37" name="object 37"/>
          <p:cNvSpPr/>
          <p:nvPr/>
        </p:nvSpPr>
        <p:spPr>
          <a:xfrm>
            <a:off x="8077403" y="3403699"/>
            <a:ext cx="47331" cy="30211"/>
          </a:xfrm>
          <a:custGeom>
            <a:avLst/>
            <a:gdLst/>
            <a:ahLst/>
            <a:cxnLst/>
            <a:rect l="l" t="t" r="r" b="b"/>
            <a:pathLst>
              <a:path w="29845" h="19050">
                <a:moveTo>
                  <a:pt x="0" y="18587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38" name="object 38"/>
          <p:cNvSpPr/>
          <p:nvPr/>
        </p:nvSpPr>
        <p:spPr>
          <a:xfrm>
            <a:off x="8170185" y="3345226"/>
            <a:ext cx="47331" cy="30211"/>
          </a:xfrm>
          <a:custGeom>
            <a:avLst/>
            <a:gdLst/>
            <a:ahLst/>
            <a:cxnLst/>
            <a:rect l="l" t="t" r="r" b="b"/>
            <a:pathLst>
              <a:path w="29845" h="19050">
                <a:moveTo>
                  <a:pt x="0" y="18587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39" name="object 39"/>
          <p:cNvSpPr/>
          <p:nvPr/>
        </p:nvSpPr>
        <p:spPr>
          <a:xfrm>
            <a:off x="8262968" y="3286754"/>
            <a:ext cx="46323" cy="30211"/>
          </a:xfrm>
          <a:custGeom>
            <a:avLst/>
            <a:gdLst/>
            <a:ahLst/>
            <a:cxnLst/>
            <a:rect l="l" t="t" r="r" b="b"/>
            <a:pathLst>
              <a:path w="29210" h="19050">
                <a:moveTo>
                  <a:pt x="0" y="18587"/>
                </a:moveTo>
                <a:lnTo>
                  <a:pt x="28947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40" name="object 40"/>
          <p:cNvSpPr/>
          <p:nvPr/>
        </p:nvSpPr>
        <p:spPr>
          <a:xfrm>
            <a:off x="8355268" y="3228282"/>
            <a:ext cx="47331" cy="30211"/>
          </a:xfrm>
          <a:custGeom>
            <a:avLst/>
            <a:gdLst/>
            <a:ahLst/>
            <a:cxnLst/>
            <a:rect l="l" t="t" r="r" b="b"/>
            <a:pathLst>
              <a:path w="29845" h="19050">
                <a:moveTo>
                  <a:pt x="0" y="18587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41" name="object 41"/>
          <p:cNvSpPr/>
          <p:nvPr/>
        </p:nvSpPr>
        <p:spPr>
          <a:xfrm>
            <a:off x="8448050" y="3169810"/>
            <a:ext cx="47331" cy="30211"/>
          </a:xfrm>
          <a:custGeom>
            <a:avLst/>
            <a:gdLst/>
            <a:ahLst/>
            <a:cxnLst/>
            <a:rect l="l" t="t" r="r" b="b"/>
            <a:pathLst>
              <a:path w="29845" h="19050">
                <a:moveTo>
                  <a:pt x="0" y="18587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42" name="object 42"/>
          <p:cNvSpPr/>
          <p:nvPr/>
        </p:nvSpPr>
        <p:spPr>
          <a:xfrm>
            <a:off x="8540833" y="3111822"/>
            <a:ext cx="47331" cy="29204"/>
          </a:xfrm>
          <a:custGeom>
            <a:avLst/>
            <a:gdLst/>
            <a:ahLst/>
            <a:cxnLst/>
            <a:rect l="l" t="t" r="r" b="b"/>
            <a:pathLst>
              <a:path w="29845" h="18415">
                <a:moveTo>
                  <a:pt x="0" y="18282"/>
                </a:moveTo>
                <a:lnTo>
                  <a:pt x="29252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43" name="object 43"/>
          <p:cNvSpPr/>
          <p:nvPr/>
        </p:nvSpPr>
        <p:spPr>
          <a:xfrm>
            <a:off x="8633614" y="3076061"/>
            <a:ext cx="10070" cy="7049"/>
          </a:xfrm>
          <a:custGeom>
            <a:avLst/>
            <a:gdLst/>
            <a:ahLst/>
            <a:cxnLst/>
            <a:rect l="l" t="t" r="r" b="b"/>
            <a:pathLst>
              <a:path w="6350" h="4444">
                <a:moveTo>
                  <a:pt x="0" y="3961"/>
                </a:moveTo>
                <a:lnTo>
                  <a:pt x="6094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44" name="object 44"/>
          <p:cNvSpPr/>
          <p:nvPr/>
        </p:nvSpPr>
        <p:spPr>
          <a:xfrm>
            <a:off x="6679865" y="4213130"/>
            <a:ext cx="126888" cy="101712"/>
          </a:xfrm>
          <a:custGeom>
            <a:avLst/>
            <a:gdLst/>
            <a:ahLst/>
            <a:cxnLst/>
            <a:rect l="l" t="t" r="r" b="b"/>
            <a:pathLst>
              <a:path w="80010" h="64135">
                <a:moveTo>
                  <a:pt x="52105" y="0"/>
                </a:moveTo>
                <a:lnTo>
                  <a:pt x="0" y="63684"/>
                </a:lnTo>
                <a:lnTo>
                  <a:pt x="79834" y="43878"/>
                </a:lnTo>
                <a:lnTo>
                  <a:pt x="52105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45" name="object 45"/>
          <p:cNvSpPr/>
          <p:nvPr/>
        </p:nvSpPr>
        <p:spPr>
          <a:xfrm>
            <a:off x="8616702" y="3012757"/>
            <a:ext cx="126888" cy="101712"/>
          </a:xfrm>
          <a:custGeom>
            <a:avLst/>
            <a:gdLst/>
            <a:ahLst/>
            <a:cxnLst/>
            <a:rect l="l" t="t" r="r" b="b"/>
            <a:pathLst>
              <a:path w="80010" h="64134">
                <a:moveTo>
                  <a:pt x="79834" y="0"/>
                </a:moveTo>
                <a:lnTo>
                  <a:pt x="0" y="19806"/>
                </a:lnTo>
                <a:lnTo>
                  <a:pt x="27728" y="63684"/>
                </a:lnTo>
                <a:lnTo>
                  <a:pt x="79834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46" name="object 46"/>
          <p:cNvSpPr/>
          <p:nvPr/>
        </p:nvSpPr>
        <p:spPr>
          <a:xfrm>
            <a:off x="8240738" y="4547535"/>
            <a:ext cx="30211" cy="47331"/>
          </a:xfrm>
          <a:custGeom>
            <a:avLst/>
            <a:gdLst/>
            <a:ahLst/>
            <a:cxnLst/>
            <a:rect l="l" t="t" r="r" b="b"/>
            <a:pathLst>
              <a:path w="19050" h="29844">
                <a:moveTo>
                  <a:pt x="18587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47" name="object 47"/>
          <p:cNvSpPr/>
          <p:nvPr/>
        </p:nvSpPr>
        <p:spPr>
          <a:xfrm>
            <a:off x="8182266" y="4454752"/>
            <a:ext cx="30211" cy="47331"/>
          </a:xfrm>
          <a:custGeom>
            <a:avLst/>
            <a:gdLst/>
            <a:ahLst/>
            <a:cxnLst/>
            <a:rect l="l" t="t" r="r" b="b"/>
            <a:pathLst>
              <a:path w="19050" h="29844">
                <a:moveTo>
                  <a:pt x="18587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48" name="object 48"/>
          <p:cNvSpPr/>
          <p:nvPr/>
        </p:nvSpPr>
        <p:spPr>
          <a:xfrm>
            <a:off x="8123794" y="4361969"/>
            <a:ext cx="30211" cy="47331"/>
          </a:xfrm>
          <a:custGeom>
            <a:avLst/>
            <a:gdLst/>
            <a:ahLst/>
            <a:cxnLst/>
            <a:rect l="l" t="t" r="r" b="b"/>
            <a:pathLst>
              <a:path w="19050" h="29844">
                <a:moveTo>
                  <a:pt x="18587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49" name="object 49"/>
          <p:cNvSpPr/>
          <p:nvPr/>
        </p:nvSpPr>
        <p:spPr>
          <a:xfrm>
            <a:off x="8065321" y="4269670"/>
            <a:ext cx="30211" cy="46323"/>
          </a:xfrm>
          <a:custGeom>
            <a:avLst/>
            <a:gdLst/>
            <a:ahLst/>
            <a:cxnLst/>
            <a:rect l="l" t="t" r="r" b="b"/>
            <a:pathLst>
              <a:path w="19050" h="29210">
                <a:moveTo>
                  <a:pt x="18587" y="28947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50" name="object 50"/>
          <p:cNvSpPr/>
          <p:nvPr/>
        </p:nvSpPr>
        <p:spPr>
          <a:xfrm>
            <a:off x="8007334" y="4176887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51" name="object 51"/>
          <p:cNvSpPr/>
          <p:nvPr/>
        </p:nvSpPr>
        <p:spPr>
          <a:xfrm>
            <a:off x="7948861" y="4084106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52" name="object 52"/>
          <p:cNvSpPr/>
          <p:nvPr/>
        </p:nvSpPr>
        <p:spPr>
          <a:xfrm>
            <a:off x="7890389" y="3991323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53" name="object 53"/>
          <p:cNvSpPr/>
          <p:nvPr/>
        </p:nvSpPr>
        <p:spPr>
          <a:xfrm>
            <a:off x="7831917" y="3898539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54" name="object 54"/>
          <p:cNvSpPr/>
          <p:nvPr/>
        </p:nvSpPr>
        <p:spPr>
          <a:xfrm>
            <a:off x="7773445" y="3806241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55" name="object 55"/>
          <p:cNvSpPr/>
          <p:nvPr/>
        </p:nvSpPr>
        <p:spPr>
          <a:xfrm>
            <a:off x="7714971" y="3713458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56" name="object 56"/>
          <p:cNvSpPr/>
          <p:nvPr/>
        </p:nvSpPr>
        <p:spPr>
          <a:xfrm>
            <a:off x="7656498" y="3620676"/>
            <a:ext cx="30211" cy="47331"/>
          </a:xfrm>
          <a:custGeom>
            <a:avLst/>
            <a:gdLst/>
            <a:ahLst/>
            <a:cxnLst/>
            <a:rect l="l" t="t" r="r" b="b"/>
            <a:pathLst>
              <a:path w="19050" h="29844">
                <a:moveTo>
                  <a:pt x="18587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57" name="object 57"/>
          <p:cNvSpPr/>
          <p:nvPr/>
        </p:nvSpPr>
        <p:spPr>
          <a:xfrm>
            <a:off x="7598025" y="3527893"/>
            <a:ext cx="30211" cy="47331"/>
          </a:xfrm>
          <a:custGeom>
            <a:avLst/>
            <a:gdLst/>
            <a:ahLst/>
            <a:cxnLst/>
            <a:rect l="l" t="t" r="r" b="b"/>
            <a:pathLst>
              <a:path w="19050" h="29844">
                <a:moveTo>
                  <a:pt x="18587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58" name="object 58"/>
          <p:cNvSpPr/>
          <p:nvPr/>
        </p:nvSpPr>
        <p:spPr>
          <a:xfrm>
            <a:off x="7539553" y="3435111"/>
            <a:ext cx="30211" cy="47331"/>
          </a:xfrm>
          <a:custGeom>
            <a:avLst/>
            <a:gdLst/>
            <a:ahLst/>
            <a:cxnLst/>
            <a:rect l="l" t="t" r="r" b="b"/>
            <a:pathLst>
              <a:path w="19050" h="29844">
                <a:moveTo>
                  <a:pt x="18587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59" name="object 59"/>
          <p:cNvSpPr/>
          <p:nvPr/>
        </p:nvSpPr>
        <p:spPr>
          <a:xfrm>
            <a:off x="7481081" y="3342812"/>
            <a:ext cx="30211" cy="47331"/>
          </a:xfrm>
          <a:custGeom>
            <a:avLst/>
            <a:gdLst/>
            <a:ahLst/>
            <a:cxnLst/>
            <a:rect l="l" t="t" r="r" b="b"/>
            <a:pathLst>
              <a:path w="19050" h="29844">
                <a:moveTo>
                  <a:pt x="18587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60" name="object 60"/>
          <p:cNvSpPr/>
          <p:nvPr/>
        </p:nvSpPr>
        <p:spPr>
          <a:xfrm>
            <a:off x="7423093" y="3250029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61" name="object 61"/>
          <p:cNvSpPr/>
          <p:nvPr/>
        </p:nvSpPr>
        <p:spPr>
          <a:xfrm>
            <a:off x="7364621" y="3157247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62" name="object 62"/>
          <p:cNvSpPr/>
          <p:nvPr/>
        </p:nvSpPr>
        <p:spPr>
          <a:xfrm>
            <a:off x="7306149" y="3064464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63" name="object 63"/>
          <p:cNvSpPr/>
          <p:nvPr/>
        </p:nvSpPr>
        <p:spPr>
          <a:xfrm>
            <a:off x="7247676" y="2971682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556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64" name="object 64"/>
          <p:cNvSpPr/>
          <p:nvPr/>
        </p:nvSpPr>
        <p:spPr>
          <a:xfrm>
            <a:off x="7189204" y="2879382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65" name="object 65"/>
          <p:cNvSpPr/>
          <p:nvPr/>
        </p:nvSpPr>
        <p:spPr>
          <a:xfrm>
            <a:off x="7130732" y="2786599"/>
            <a:ext cx="29204" cy="47331"/>
          </a:xfrm>
          <a:custGeom>
            <a:avLst/>
            <a:gdLst/>
            <a:ahLst/>
            <a:cxnLst/>
            <a:rect l="l" t="t" r="r" b="b"/>
            <a:pathLst>
              <a:path w="18414" h="29844">
                <a:moveTo>
                  <a:pt x="18282" y="29252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66" name="object 66"/>
          <p:cNvSpPr/>
          <p:nvPr/>
        </p:nvSpPr>
        <p:spPr>
          <a:xfrm>
            <a:off x="7095455" y="2730060"/>
            <a:ext cx="7049" cy="11078"/>
          </a:xfrm>
          <a:custGeom>
            <a:avLst/>
            <a:gdLst/>
            <a:ahLst/>
            <a:cxnLst/>
            <a:rect l="l" t="t" r="r" b="b"/>
            <a:pathLst>
              <a:path w="4445" h="6984">
                <a:moveTo>
                  <a:pt x="3961" y="6398"/>
                </a:moveTo>
                <a:lnTo>
                  <a:pt x="0" y="0"/>
                </a:lnTo>
              </a:path>
            </a:pathLst>
          </a:custGeom>
          <a:ln w="17505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67" name="object 67"/>
          <p:cNvSpPr/>
          <p:nvPr/>
        </p:nvSpPr>
        <p:spPr>
          <a:xfrm>
            <a:off x="8232040" y="4567347"/>
            <a:ext cx="101712" cy="126888"/>
          </a:xfrm>
          <a:custGeom>
            <a:avLst/>
            <a:gdLst/>
            <a:ahLst/>
            <a:cxnLst/>
            <a:rect l="l" t="t" r="r" b="b"/>
            <a:pathLst>
              <a:path w="64135" h="80010">
                <a:moveTo>
                  <a:pt x="44183" y="0"/>
                </a:moveTo>
                <a:lnTo>
                  <a:pt x="0" y="27728"/>
                </a:lnTo>
                <a:lnTo>
                  <a:pt x="63684" y="79834"/>
                </a:lnTo>
                <a:lnTo>
                  <a:pt x="4418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68" name="object 68"/>
          <p:cNvSpPr/>
          <p:nvPr/>
        </p:nvSpPr>
        <p:spPr>
          <a:xfrm>
            <a:off x="7032150" y="2630029"/>
            <a:ext cx="101712" cy="127895"/>
          </a:xfrm>
          <a:custGeom>
            <a:avLst/>
            <a:gdLst/>
            <a:ahLst/>
            <a:cxnLst/>
            <a:rect l="l" t="t" r="r" b="b"/>
            <a:pathLst>
              <a:path w="64135" h="80644">
                <a:moveTo>
                  <a:pt x="0" y="0"/>
                </a:moveTo>
                <a:lnTo>
                  <a:pt x="19501" y="80139"/>
                </a:lnTo>
                <a:lnTo>
                  <a:pt x="63684" y="52105"/>
                </a:lnTo>
                <a:lnTo>
                  <a:pt x="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69" name="object 69"/>
          <p:cNvSpPr txBox="1"/>
          <p:nvPr/>
        </p:nvSpPr>
        <p:spPr>
          <a:xfrm>
            <a:off x="7149577" y="2491010"/>
            <a:ext cx="268882" cy="183038"/>
          </a:xfrm>
          <a:prstGeom prst="rect">
            <a:avLst/>
          </a:prstGeom>
        </p:spPr>
        <p:txBody>
          <a:bodyPr vert="horz" wrap="square" lIns="0" tIns="24169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1031" b="1" dirty="0">
                <a:solidFill>
                  <a:srgbClr val="4B4B4B"/>
                </a:solidFill>
                <a:latin typeface="Times New Roman"/>
                <a:cs typeface="Times New Roman"/>
              </a:rPr>
              <a:t>lime</a:t>
            </a:r>
            <a:endParaRPr sz="1031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439835" y="3152086"/>
            <a:ext cx="401812" cy="183038"/>
          </a:xfrm>
          <a:prstGeom prst="rect">
            <a:avLst/>
          </a:prstGeom>
        </p:spPr>
        <p:txBody>
          <a:bodyPr vert="horz" wrap="square" lIns="0" tIns="24169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1031" b="1" dirty="0">
                <a:solidFill>
                  <a:srgbClr val="4B4B4B"/>
                </a:solidFill>
                <a:latin typeface="Times New Roman"/>
                <a:cs typeface="Times New Roman"/>
              </a:rPr>
              <a:t>cherry</a:t>
            </a:r>
            <a:endParaRPr sz="1031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256687" y="3424962"/>
            <a:ext cx="69486" cy="249748"/>
          </a:xfrm>
          <a:custGeom>
            <a:avLst/>
            <a:gdLst/>
            <a:ahLst/>
            <a:cxnLst/>
            <a:rect l="l" t="t" r="r" b="b"/>
            <a:pathLst>
              <a:path w="43814" h="157480">
                <a:moveTo>
                  <a:pt x="43573" y="156926"/>
                </a:moveTo>
                <a:lnTo>
                  <a:pt x="39679" y="81457"/>
                </a:lnTo>
                <a:lnTo>
                  <a:pt x="29556" y="41326"/>
                </a:lnTo>
                <a:lnTo>
                  <a:pt x="15549" y="19763"/>
                </a:lnTo>
                <a:lnTo>
                  <a:pt x="0" y="0"/>
                </a:lnTo>
              </a:path>
            </a:pathLst>
          </a:custGeom>
          <a:ln w="131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72" name="object 72"/>
          <p:cNvSpPr/>
          <p:nvPr/>
        </p:nvSpPr>
        <p:spPr>
          <a:xfrm>
            <a:off x="8204011" y="3360690"/>
            <a:ext cx="78550" cy="87612"/>
          </a:xfrm>
          <a:custGeom>
            <a:avLst/>
            <a:gdLst/>
            <a:ahLst/>
            <a:cxnLst/>
            <a:rect l="l" t="t" r="r" b="b"/>
            <a:pathLst>
              <a:path w="49529" h="55244">
                <a:moveTo>
                  <a:pt x="0" y="0"/>
                </a:moveTo>
                <a:lnTo>
                  <a:pt x="20415" y="54848"/>
                </a:lnTo>
                <a:lnTo>
                  <a:pt x="49058" y="316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73" name="object 73"/>
          <p:cNvSpPr txBox="1"/>
          <p:nvPr/>
        </p:nvSpPr>
        <p:spPr>
          <a:xfrm>
            <a:off x="8336421" y="3364229"/>
            <a:ext cx="91641" cy="183038"/>
          </a:xfrm>
          <a:prstGeom prst="rect">
            <a:avLst/>
          </a:prstGeom>
        </p:spPr>
        <p:txBody>
          <a:bodyPr vert="horz" wrap="square" lIns="0" tIns="24169" rIns="0" bIns="0" rtlCol="0">
            <a:spAutoFit/>
          </a:bodyPr>
          <a:lstStyle/>
          <a:p>
            <a:pPr>
              <a:spcBef>
                <a:spcPts val="190"/>
              </a:spcBef>
            </a:pPr>
            <a:r>
              <a:rPr sz="1031" b="1" spc="8" dirty="0">
                <a:latin typeface="Times New Roman"/>
                <a:cs typeface="Times New Roman"/>
              </a:rPr>
              <a:t>θ</a:t>
            </a:r>
            <a:endParaRPr sz="1031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821136" y="5796477"/>
            <a:ext cx="174219" cy="160752"/>
          </a:xfrm>
          <a:prstGeom prst="rect">
            <a:avLst/>
          </a:prstGeom>
        </p:spPr>
        <p:txBody>
          <a:bodyPr vert="horz" wrap="square" lIns="0" tIns="14099" rIns="0" bIns="0" rtlCol="0">
            <a:spAutoFit/>
          </a:bodyPr>
          <a:lstStyle/>
          <a:p>
            <a:pPr marL="20141">
              <a:spcBef>
                <a:spcPts val="111"/>
              </a:spcBef>
            </a:pPr>
            <a:r>
              <a:rPr sz="952" spc="-8" dirty="0">
                <a:solidFill>
                  <a:srgbClr val="586D74"/>
                </a:solidFill>
                <a:latin typeface="Arial"/>
                <a:cs typeface="Arial"/>
              </a:rPr>
              <a:t>18</a:t>
            </a:r>
            <a:endParaRPr sz="95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056461"/>
      </p:ext>
    </p:extLst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Three Generation Mixing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This simplifies the mixing equation so that: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Which can be rewritten as: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2200"/>
            <a:ext cx="4969191" cy="12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684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Grand Finale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Where                                                                from experiment evidence so far. 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97" y="1371600"/>
            <a:ext cx="6273800" cy="332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420" y="5112412"/>
            <a:ext cx="4712760" cy="68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371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8526" y="962526"/>
            <a:ext cx="8084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dependence of the oscillation phase on the  distance travel and neutrino energy</a:t>
            </a:r>
          </a:p>
          <a:p>
            <a:r>
              <a:rPr lang="en-US" dirty="0"/>
              <a:t> can be written 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8857"/>
            <a:ext cx="5994400" cy="74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858" y="2867526"/>
            <a:ext cx="45466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9158" y="2473158"/>
            <a:ext cx="7173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probability of a neutrino changing its flavor is (2-neutrino oscillations):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3873136"/>
            <a:ext cx="139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case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35" y="4242468"/>
            <a:ext cx="5067300" cy="144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8453" y="5975684"/>
            <a:ext cx="143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Δm</a:t>
            </a:r>
            <a:r>
              <a:rPr lang="en-US" baseline="30000" dirty="0"/>
              <a:t>2</a:t>
            </a:r>
            <a:r>
              <a:rPr lang="en-US" dirty="0"/>
              <a:t> ~ 10</a:t>
            </a:r>
            <a:r>
              <a:rPr lang="en-US" baseline="30000" dirty="0"/>
              <a:t>-4 </a:t>
            </a:r>
            <a:r>
              <a:rPr lang="en-US" dirty="0" err="1"/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1137" y="1168138"/>
            <a:ext cx="4403823" cy="286711"/>
          </a:xfrm>
          <a:prstGeom prst="rect">
            <a:avLst/>
          </a:prstGeom>
        </p:spPr>
        <p:txBody>
          <a:bodyPr vert="horz" wrap="square" lIns="0" tIns="18127" rIns="0" bIns="0" rtlCol="0" anchor="ctr">
            <a:spAutoFit/>
          </a:bodyPr>
          <a:lstStyle/>
          <a:p>
            <a:pPr marL="20141">
              <a:spcBef>
                <a:spcPts val="143"/>
              </a:spcBef>
            </a:pPr>
            <a:r>
              <a:rPr sz="1744" b="1" spc="-8" dirty="0">
                <a:solidFill>
                  <a:srgbClr val="268BD2"/>
                </a:solidFill>
                <a:latin typeface="Arial"/>
                <a:cs typeface="Arial"/>
              </a:rPr>
              <a:t>Color </a:t>
            </a:r>
            <a:r>
              <a:rPr sz="1744" b="1" spc="-16" dirty="0">
                <a:solidFill>
                  <a:srgbClr val="268BD2"/>
                </a:solidFill>
                <a:latin typeface="Arial"/>
                <a:cs typeface="Arial"/>
              </a:rPr>
              <a:t>and </a:t>
            </a:r>
            <a:r>
              <a:rPr sz="1744" b="1" spc="-24" dirty="0">
                <a:solidFill>
                  <a:srgbClr val="268BD2"/>
                </a:solidFill>
                <a:latin typeface="Arial"/>
                <a:cs typeface="Arial"/>
              </a:rPr>
              <a:t>flavor: </a:t>
            </a:r>
            <a:r>
              <a:rPr sz="1744" b="1" spc="-16" dirty="0">
                <a:solidFill>
                  <a:srgbClr val="268BD2"/>
                </a:solidFill>
                <a:latin typeface="Arial"/>
                <a:cs typeface="Arial"/>
              </a:rPr>
              <a:t>a </a:t>
            </a:r>
            <a:r>
              <a:rPr sz="1744" b="1" spc="-8" dirty="0">
                <a:solidFill>
                  <a:srgbClr val="268BD2"/>
                </a:solidFill>
                <a:latin typeface="Arial"/>
                <a:cs typeface="Arial"/>
              </a:rPr>
              <a:t>mathematical basis</a:t>
            </a:r>
            <a:r>
              <a:rPr sz="1744" b="1" spc="56" dirty="0">
                <a:solidFill>
                  <a:srgbClr val="268BD2"/>
                </a:solidFill>
                <a:latin typeface="Arial"/>
                <a:cs typeface="Arial"/>
              </a:rPr>
              <a:t> </a:t>
            </a:r>
            <a:endParaRPr sz="1744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32927" y="2181948"/>
            <a:ext cx="3372605" cy="689401"/>
          </a:xfrm>
          <a:prstGeom prst="rect">
            <a:avLst/>
          </a:prstGeom>
        </p:spPr>
        <p:txBody>
          <a:bodyPr vert="horz" wrap="square" lIns="0" tIns="87612" rIns="0" bIns="0" rtlCol="0">
            <a:spAutoFit/>
          </a:bodyPr>
          <a:lstStyle/>
          <a:p>
            <a:pPr marL="20141">
              <a:spcBef>
                <a:spcPts val="688"/>
              </a:spcBef>
            </a:pPr>
            <a:r>
              <a:rPr sz="1744" i="1" spc="-111" dirty="0">
                <a:latin typeface="メイリオ"/>
                <a:cs typeface="メイリオ"/>
              </a:rPr>
              <a:t>|</a:t>
            </a:r>
            <a:r>
              <a:rPr sz="1744" i="1" spc="-111" dirty="0">
                <a:latin typeface="Arial"/>
                <a:cs typeface="Arial"/>
              </a:rPr>
              <a:t>c</a:t>
            </a:r>
            <a:r>
              <a:rPr lang="en-US" sz="1744" i="1" spc="-111" dirty="0">
                <a:latin typeface="メイリオ"/>
                <a:cs typeface="メイリオ"/>
              </a:rPr>
              <a:t>&gt;</a:t>
            </a:r>
            <a:r>
              <a:rPr sz="1744" i="1" spc="357" dirty="0">
                <a:latin typeface="メイリオ"/>
                <a:cs typeface="メイリオ"/>
              </a:rPr>
              <a:t> </a:t>
            </a:r>
            <a:r>
              <a:rPr sz="1744" spc="317" dirty="0">
                <a:latin typeface="Arial"/>
                <a:cs typeface="Arial"/>
              </a:rPr>
              <a:t>=</a:t>
            </a:r>
            <a:r>
              <a:rPr sz="1744" spc="95" dirty="0">
                <a:latin typeface="Arial"/>
                <a:cs typeface="Arial"/>
              </a:rPr>
              <a:t> </a:t>
            </a:r>
            <a:r>
              <a:rPr lang="en-US" sz="1744" spc="95" dirty="0">
                <a:latin typeface="Arial"/>
                <a:cs typeface="Arial"/>
              </a:rPr>
              <a:t>    </a:t>
            </a:r>
            <a:r>
              <a:rPr sz="1744" spc="-8" dirty="0">
                <a:latin typeface="Arial"/>
                <a:cs typeface="Arial"/>
              </a:rPr>
              <a:t>cos </a:t>
            </a:r>
            <a:r>
              <a:rPr sz="1744" i="1" spc="-143" dirty="0">
                <a:latin typeface="Arial"/>
                <a:cs typeface="Arial"/>
              </a:rPr>
              <a:t>θ </a:t>
            </a:r>
            <a:r>
              <a:rPr sz="1744" i="1" spc="-151" dirty="0">
                <a:latin typeface="メイリオ"/>
                <a:cs typeface="メイリオ"/>
              </a:rPr>
              <a:t>|</a:t>
            </a:r>
            <a:r>
              <a:rPr sz="1744" i="1" spc="-151" dirty="0">
                <a:latin typeface="Arial"/>
                <a:cs typeface="Arial"/>
              </a:rPr>
              <a:t>r </a:t>
            </a:r>
            <a:r>
              <a:rPr lang="en-US" sz="1744" i="1" spc="-103" dirty="0">
                <a:latin typeface="メイリオ"/>
                <a:cs typeface="メイリオ"/>
              </a:rPr>
              <a:t>&gt;</a:t>
            </a:r>
            <a:r>
              <a:rPr sz="1744" i="1" spc="-103" dirty="0">
                <a:latin typeface="メイリオ"/>
                <a:cs typeface="メイリオ"/>
              </a:rPr>
              <a:t> </a:t>
            </a:r>
            <a:r>
              <a:rPr sz="1744" spc="317" dirty="0">
                <a:latin typeface="Arial"/>
                <a:cs typeface="Arial"/>
              </a:rPr>
              <a:t>+ </a:t>
            </a:r>
            <a:r>
              <a:rPr sz="1744" spc="-8" dirty="0">
                <a:latin typeface="Arial"/>
                <a:cs typeface="Arial"/>
              </a:rPr>
              <a:t>sin </a:t>
            </a:r>
            <a:r>
              <a:rPr sz="1744" i="1" spc="-143" dirty="0">
                <a:latin typeface="Arial"/>
                <a:cs typeface="Arial"/>
              </a:rPr>
              <a:t>θ </a:t>
            </a:r>
            <a:r>
              <a:rPr sz="1744" i="1" spc="-111" dirty="0">
                <a:latin typeface="メイリオ"/>
                <a:cs typeface="メイリオ"/>
              </a:rPr>
              <a:t>|</a:t>
            </a:r>
            <a:r>
              <a:rPr sz="1744" i="1" spc="-111" dirty="0">
                <a:latin typeface="Arial"/>
                <a:cs typeface="Arial"/>
              </a:rPr>
              <a:t>g</a:t>
            </a:r>
            <a:r>
              <a:rPr lang="en-US" sz="1744" i="1" spc="-111" dirty="0">
                <a:latin typeface="メイリオ"/>
                <a:cs typeface="メイリオ"/>
              </a:rPr>
              <a:t>&gt;</a:t>
            </a:r>
            <a:endParaRPr sz="1744" dirty="0">
              <a:latin typeface="メイリオ"/>
              <a:cs typeface="メイリオ"/>
            </a:endParaRPr>
          </a:p>
          <a:p>
            <a:pPr marL="73514">
              <a:spcBef>
                <a:spcPts val="530"/>
              </a:spcBef>
            </a:pPr>
            <a:r>
              <a:rPr sz="1744" i="1" spc="-87" dirty="0">
                <a:latin typeface="メイリオ"/>
                <a:cs typeface="メイリオ"/>
              </a:rPr>
              <a:t>|</a:t>
            </a:r>
            <a:r>
              <a:rPr sz="1744" i="1" spc="-87" dirty="0">
                <a:latin typeface="Arial"/>
                <a:cs typeface="Arial"/>
              </a:rPr>
              <a:t>l</a:t>
            </a:r>
            <a:r>
              <a:rPr lang="en-US" sz="1744" i="1" spc="-87" dirty="0">
                <a:latin typeface="メイリオ"/>
                <a:cs typeface="メイリオ"/>
              </a:rPr>
              <a:t>&gt;</a:t>
            </a:r>
            <a:r>
              <a:rPr sz="1744" i="1" spc="-87" dirty="0">
                <a:latin typeface="メイリオ"/>
                <a:cs typeface="メイリオ"/>
              </a:rPr>
              <a:t> </a:t>
            </a:r>
            <a:r>
              <a:rPr sz="1744" spc="317" dirty="0">
                <a:latin typeface="Arial"/>
                <a:cs typeface="Arial"/>
              </a:rPr>
              <a:t>= </a:t>
            </a:r>
            <a:r>
              <a:rPr sz="1744" i="1" spc="-63" dirty="0">
                <a:latin typeface="メイリオ"/>
                <a:cs typeface="メイリオ"/>
              </a:rPr>
              <a:t>− </a:t>
            </a:r>
            <a:r>
              <a:rPr sz="1744" spc="-8" dirty="0">
                <a:latin typeface="Arial"/>
                <a:cs typeface="Arial"/>
              </a:rPr>
              <a:t>sin </a:t>
            </a:r>
            <a:r>
              <a:rPr sz="1744" i="1" spc="-143" dirty="0">
                <a:latin typeface="Arial"/>
                <a:cs typeface="Arial"/>
              </a:rPr>
              <a:t>θ </a:t>
            </a:r>
            <a:r>
              <a:rPr sz="1744" i="1" spc="-151" dirty="0">
                <a:latin typeface="メイリオ"/>
                <a:cs typeface="メイリオ"/>
              </a:rPr>
              <a:t>|</a:t>
            </a:r>
            <a:r>
              <a:rPr sz="1744" i="1" spc="-151" dirty="0">
                <a:latin typeface="Arial"/>
                <a:cs typeface="Arial"/>
              </a:rPr>
              <a:t>r </a:t>
            </a:r>
            <a:r>
              <a:rPr lang="en-US" sz="1744" i="1" spc="-103" dirty="0">
                <a:latin typeface="メイリオ"/>
                <a:cs typeface="メイリオ"/>
              </a:rPr>
              <a:t>&gt;</a:t>
            </a:r>
            <a:r>
              <a:rPr sz="1744" i="1" spc="-103" dirty="0">
                <a:latin typeface="メイリオ"/>
                <a:cs typeface="メイリオ"/>
              </a:rPr>
              <a:t> </a:t>
            </a:r>
            <a:r>
              <a:rPr sz="1744" spc="317" dirty="0">
                <a:latin typeface="Arial"/>
                <a:cs typeface="Arial"/>
              </a:rPr>
              <a:t>+</a:t>
            </a:r>
            <a:r>
              <a:rPr sz="1744" spc="-230" dirty="0">
                <a:latin typeface="Arial"/>
                <a:cs typeface="Arial"/>
              </a:rPr>
              <a:t> </a:t>
            </a:r>
            <a:r>
              <a:rPr sz="1744" spc="-8" dirty="0">
                <a:latin typeface="Arial"/>
                <a:cs typeface="Arial"/>
              </a:rPr>
              <a:t>cos </a:t>
            </a:r>
            <a:r>
              <a:rPr sz="1744" i="1" spc="-143" dirty="0">
                <a:latin typeface="Arial"/>
                <a:cs typeface="Arial"/>
              </a:rPr>
              <a:t>θ </a:t>
            </a:r>
            <a:r>
              <a:rPr sz="1744" i="1" spc="-111" dirty="0">
                <a:latin typeface="メイリオ"/>
                <a:cs typeface="メイリオ"/>
              </a:rPr>
              <a:t>|</a:t>
            </a:r>
            <a:r>
              <a:rPr sz="1744" i="1" spc="-111" dirty="0">
                <a:latin typeface="Arial"/>
                <a:cs typeface="Arial"/>
              </a:rPr>
              <a:t>g</a:t>
            </a:r>
            <a:r>
              <a:rPr lang="en-US" sz="1744" i="1" spc="-111" dirty="0">
                <a:latin typeface="メイリオ"/>
                <a:cs typeface="メイリオ"/>
              </a:rPr>
              <a:t>&gt;</a:t>
            </a:r>
            <a:endParaRPr sz="1744" dirty="0">
              <a:latin typeface="メイリオ"/>
              <a:cs typeface="メイリオ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5691" y="2181948"/>
            <a:ext cx="431017" cy="689401"/>
          </a:xfrm>
          <a:prstGeom prst="rect">
            <a:avLst/>
          </a:prstGeom>
        </p:spPr>
        <p:txBody>
          <a:bodyPr vert="horz" wrap="square" lIns="0" tIns="87612" rIns="0" bIns="0" rtlCol="0">
            <a:spAutoFit/>
          </a:bodyPr>
          <a:lstStyle/>
          <a:p>
            <a:pPr marL="20141">
              <a:spcBef>
                <a:spcPts val="688"/>
              </a:spcBef>
            </a:pPr>
            <a:r>
              <a:rPr sz="1744" spc="-8" dirty="0">
                <a:solidFill>
                  <a:srgbClr val="657A83"/>
                </a:solidFill>
                <a:latin typeface="Arial"/>
                <a:cs typeface="Arial"/>
              </a:rPr>
              <a:t>(12)</a:t>
            </a:r>
            <a:endParaRPr sz="1744">
              <a:latin typeface="Arial"/>
              <a:cs typeface="Arial"/>
            </a:endParaRPr>
          </a:p>
          <a:p>
            <a:pPr marL="20141">
              <a:spcBef>
                <a:spcPts val="530"/>
              </a:spcBef>
            </a:pPr>
            <a:r>
              <a:rPr sz="1744" spc="-8" dirty="0">
                <a:solidFill>
                  <a:srgbClr val="657A83"/>
                </a:solidFill>
                <a:latin typeface="Arial"/>
                <a:cs typeface="Arial"/>
              </a:rPr>
              <a:t>(13)</a:t>
            </a:r>
            <a:endParaRPr sz="1744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8166" y="3098142"/>
            <a:ext cx="8739167" cy="822434"/>
          </a:xfrm>
          <a:prstGeom prst="rect">
            <a:avLst/>
          </a:prstGeom>
        </p:spPr>
        <p:txBody>
          <a:bodyPr vert="horz" wrap="square" lIns="0" tIns="11078" rIns="0" bIns="0" rtlCol="0">
            <a:spAutoFit/>
          </a:bodyPr>
          <a:lstStyle/>
          <a:p>
            <a:pPr marL="20141" marR="8056">
              <a:lnSpc>
                <a:spcPct val="102600"/>
              </a:lnSpc>
              <a:spcBef>
                <a:spcPts val="87"/>
              </a:spcBef>
            </a:pPr>
            <a:r>
              <a:rPr sz="1744" spc="-32" dirty="0">
                <a:latin typeface="Arial"/>
                <a:cs typeface="Arial"/>
              </a:rPr>
              <a:t>For </a:t>
            </a:r>
            <a:r>
              <a:rPr sz="1744" spc="-8" dirty="0">
                <a:latin typeface="Arial"/>
                <a:cs typeface="Arial"/>
              </a:rPr>
              <a:t>those of </a:t>
            </a:r>
            <a:r>
              <a:rPr sz="1744" spc="-24" dirty="0">
                <a:latin typeface="Arial"/>
                <a:cs typeface="Arial"/>
              </a:rPr>
              <a:t>you </a:t>
            </a:r>
            <a:r>
              <a:rPr sz="1744" spc="-8" dirty="0">
                <a:latin typeface="Arial"/>
                <a:cs typeface="Arial"/>
              </a:rPr>
              <a:t>with linear </a:t>
            </a:r>
            <a:r>
              <a:rPr sz="1744" spc="-16" dirty="0">
                <a:latin typeface="Arial"/>
                <a:cs typeface="Arial"/>
              </a:rPr>
              <a:t>algebra experience, </a:t>
            </a:r>
            <a:r>
              <a:rPr sz="1744" spc="-8" dirty="0">
                <a:latin typeface="Arial"/>
                <a:cs typeface="Arial"/>
              </a:rPr>
              <a:t>the </a:t>
            </a:r>
            <a:r>
              <a:rPr sz="1744" spc="-32" dirty="0">
                <a:latin typeface="Arial"/>
                <a:cs typeface="Arial"/>
              </a:rPr>
              <a:t>above </a:t>
            </a:r>
            <a:r>
              <a:rPr sz="1744" spc="-8" dirty="0">
                <a:latin typeface="Arial"/>
                <a:cs typeface="Arial"/>
              </a:rPr>
              <a:t>pair of equations will look </a:t>
            </a:r>
            <a:r>
              <a:rPr sz="1744" spc="-16" dirty="0">
                <a:latin typeface="Arial"/>
                <a:cs typeface="Arial"/>
              </a:rPr>
              <a:t>more  </a:t>
            </a:r>
            <a:r>
              <a:rPr sz="1744" spc="-8" dirty="0">
                <a:latin typeface="Arial"/>
                <a:cs typeface="Arial"/>
              </a:rPr>
              <a:t>simple if represented as </a:t>
            </a:r>
            <a:r>
              <a:rPr sz="1744" spc="-16" dirty="0">
                <a:latin typeface="Arial"/>
                <a:cs typeface="Arial"/>
              </a:rPr>
              <a:t>a 2 </a:t>
            </a:r>
            <a:r>
              <a:rPr sz="1744" i="1" spc="-63" dirty="0">
                <a:latin typeface="メイリオ"/>
                <a:cs typeface="メイリオ"/>
              </a:rPr>
              <a:t>× </a:t>
            </a:r>
            <a:r>
              <a:rPr sz="1744" spc="-16" dirty="0">
                <a:latin typeface="Arial"/>
                <a:cs typeface="Arial"/>
              </a:rPr>
              <a:t>2 </a:t>
            </a:r>
            <a:r>
              <a:rPr sz="1744" i="1" spc="-8" dirty="0">
                <a:latin typeface="Arial"/>
                <a:cs typeface="Arial"/>
              </a:rPr>
              <a:t>rotation matrix </a:t>
            </a:r>
            <a:r>
              <a:rPr sz="1744" spc="-8" dirty="0">
                <a:latin typeface="Arial"/>
                <a:cs typeface="Arial"/>
              </a:rPr>
              <a:t>acting </a:t>
            </a:r>
            <a:r>
              <a:rPr sz="1744" spc="-16" dirty="0">
                <a:latin typeface="Arial"/>
                <a:cs typeface="Arial"/>
              </a:rPr>
              <a:t>on a </a:t>
            </a:r>
            <a:r>
              <a:rPr sz="1744" i="1" spc="-8" dirty="0">
                <a:latin typeface="Arial"/>
                <a:cs typeface="Arial"/>
              </a:rPr>
              <a:t>column </a:t>
            </a:r>
            <a:r>
              <a:rPr sz="1744" i="1" spc="-16" dirty="0">
                <a:latin typeface="Arial"/>
                <a:cs typeface="Arial"/>
              </a:rPr>
              <a:t>vector </a:t>
            </a:r>
            <a:r>
              <a:rPr sz="1744" spc="-8" dirty="0">
                <a:latin typeface="Arial"/>
                <a:cs typeface="Arial"/>
              </a:rPr>
              <a:t>to produce  another column</a:t>
            </a:r>
            <a:r>
              <a:rPr sz="1744" spc="-16" dirty="0">
                <a:latin typeface="Arial"/>
                <a:cs typeface="Arial"/>
              </a:rPr>
              <a:t> </a:t>
            </a:r>
            <a:r>
              <a:rPr sz="1744" spc="-8" dirty="0">
                <a:latin typeface="Arial"/>
                <a:cs typeface="Arial"/>
              </a:rPr>
              <a:t>vector:</a:t>
            </a:r>
            <a:endParaRPr sz="1744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21136" y="5796477"/>
            <a:ext cx="174219" cy="160752"/>
          </a:xfrm>
          <a:prstGeom prst="rect">
            <a:avLst/>
          </a:prstGeom>
        </p:spPr>
        <p:txBody>
          <a:bodyPr vert="horz" wrap="square" lIns="0" tIns="14099" rIns="0" bIns="0" rtlCol="0">
            <a:spAutoFit/>
          </a:bodyPr>
          <a:lstStyle/>
          <a:p>
            <a:pPr marL="20141">
              <a:spcBef>
                <a:spcPts val="111"/>
              </a:spcBef>
            </a:pPr>
            <a:r>
              <a:rPr sz="952" spc="-8" dirty="0">
                <a:solidFill>
                  <a:srgbClr val="586D74"/>
                </a:solidFill>
                <a:latin typeface="Arial"/>
                <a:cs typeface="Arial"/>
              </a:rPr>
              <a:t>19</a:t>
            </a:r>
            <a:endParaRPr sz="952">
              <a:latin typeface="Arial"/>
              <a:cs typeface="Arial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837498"/>
              </p:ext>
            </p:extLst>
          </p:nvPr>
        </p:nvGraphicFramePr>
        <p:xfrm>
          <a:off x="2396775" y="4274921"/>
          <a:ext cx="4088617" cy="886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3" imgW="2578100" imgH="558800" progId="Equation.3">
                  <p:embed/>
                </p:oleObj>
              </mc:Choice>
              <mc:Fallback>
                <p:oleObj name="Equation" r:id="rId3" imgW="2578100" imgH="55880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6775" y="4274921"/>
                        <a:ext cx="4088617" cy="886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1469226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2386" y="400777"/>
            <a:ext cx="8526679" cy="1588156"/>
          </a:xfrm>
          <a:prstGeom prst="rect">
            <a:avLst/>
          </a:prstGeom>
        </p:spPr>
        <p:txBody>
          <a:bodyPr vert="horz" wrap="square" lIns="0" tIns="11078" rIns="0" bIns="0" rtlCol="0">
            <a:spAutoFit/>
          </a:bodyPr>
          <a:lstStyle/>
          <a:p>
            <a:pPr marL="20141" marR="8056" algn="ctr">
              <a:lnSpc>
                <a:spcPct val="102600"/>
              </a:lnSpc>
              <a:spcBef>
                <a:spcPts val="87"/>
              </a:spcBef>
            </a:pPr>
            <a:r>
              <a:rPr lang="en-US" sz="2000" spc="-40" dirty="0">
                <a:latin typeface="Arial"/>
                <a:cs typeface="Arial"/>
              </a:rPr>
              <a:t>Predictive power</a:t>
            </a:r>
          </a:p>
          <a:p>
            <a:pPr marL="20141" marR="8056">
              <a:lnSpc>
                <a:spcPct val="102600"/>
              </a:lnSpc>
              <a:spcBef>
                <a:spcPts val="87"/>
              </a:spcBef>
            </a:pPr>
            <a:r>
              <a:rPr sz="2000" spc="-40" dirty="0">
                <a:latin typeface="Arial"/>
                <a:cs typeface="Arial"/>
              </a:rPr>
              <a:t>We </a:t>
            </a:r>
            <a:r>
              <a:rPr sz="2000" spc="-24" dirty="0">
                <a:latin typeface="Arial"/>
                <a:cs typeface="Arial"/>
              </a:rPr>
              <a:t>know now </a:t>
            </a:r>
            <a:r>
              <a:rPr sz="2000" spc="-8" dirty="0">
                <a:latin typeface="Arial"/>
                <a:cs typeface="Arial"/>
              </a:rPr>
              <a:t>that </a:t>
            </a:r>
            <a:r>
              <a:rPr sz="2000" spc="-16" dirty="0">
                <a:latin typeface="Arial"/>
                <a:cs typeface="Arial"/>
              </a:rPr>
              <a:t>weak </a:t>
            </a:r>
            <a:r>
              <a:rPr sz="2000" spc="-8" dirty="0">
                <a:latin typeface="Arial"/>
                <a:cs typeface="Arial"/>
              </a:rPr>
              <a:t>interactions </a:t>
            </a:r>
            <a:r>
              <a:rPr sz="2000" spc="-16" dirty="0">
                <a:latin typeface="Arial"/>
                <a:cs typeface="Arial"/>
              </a:rPr>
              <a:t>like  </a:t>
            </a:r>
            <a:r>
              <a:rPr sz="2000" i="1" spc="-16" dirty="0">
                <a:latin typeface="Arial"/>
                <a:cs typeface="Arial"/>
              </a:rPr>
              <a:t>K </a:t>
            </a:r>
            <a:r>
              <a:rPr sz="2000" spc="439" baseline="27777" dirty="0">
                <a:latin typeface="Arial"/>
                <a:cs typeface="Arial"/>
              </a:rPr>
              <a:t>+ </a:t>
            </a:r>
            <a:r>
              <a:rPr sz="2000" i="1" spc="-16" dirty="0">
                <a:latin typeface="メイリオ"/>
                <a:cs typeface="メイリオ"/>
              </a:rPr>
              <a:t>→ </a:t>
            </a:r>
            <a:r>
              <a:rPr sz="2000" i="1" spc="119" dirty="0">
                <a:latin typeface="Arial"/>
                <a:cs typeface="Arial"/>
              </a:rPr>
              <a:t>µ</a:t>
            </a:r>
            <a:r>
              <a:rPr sz="2000" spc="178" baseline="27777" dirty="0">
                <a:latin typeface="Arial"/>
                <a:cs typeface="Arial"/>
              </a:rPr>
              <a:t>+</a:t>
            </a:r>
            <a:r>
              <a:rPr sz="2000" i="1" spc="119" dirty="0">
                <a:latin typeface="Arial"/>
                <a:cs typeface="Arial"/>
              </a:rPr>
              <a:t>ν </a:t>
            </a:r>
            <a:r>
              <a:rPr sz="2000" spc="-8" dirty="0">
                <a:latin typeface="Arial"/>
                <a:cs typeface="Arial"/>
              </a:rPr>
              <a:t>occur </a:t>
            </a:r>
            <a:r>
              <a:rPr sz="2000" spc="-16" dirty="0">
                <a:latin typeface="Arial"/>
                <a:cs typeface="Arial"/>
              </a:rPr>
              <a:t>when </a:t>
            </a:r>
            <a:r>
              <a:rPr sz="2000" spc="-8" dirty="0">
                <a:latin typeface="Arial"/>
                <a:cs typeface="Arial"/>
              </a:rPr>
              <a:t>quarks </a:t>
            </a:r>
            <a:r>
              <a:rPr sz="2000" spc="-16" dirty="0">
                <a:latin typeface="Arial"/>
                <a:cs typeface="Arial"/>
              </a:rPr>
              <a:t>interact </a:t>
            </a:r>
            <a:r>
              <a:rPr sz="2000" spc="-8" dirty="0">
                <a:latin typeface="Arial"/>
                <a:cs typeface="Arial"/>
              </a:rPr>
              <a:t>via </a:t>
            </a:r>
            <a:r>
              <a:rPr sz="2000" spc="-16" dirty="0">
                <a:latin typeface="Arial"/>
                <a:cs typeface="Arial"/>
              </a:rPr>
              <a:t>a </a:t>
            </a:r>
            <a:r>
              <a:rPr sz="2000" spc="-8" dirty="0">
                <a:latin typeface="Arial"/>
                <a:cs typeface="Arial"/>
              </a:rPr>
              <a:t>charged, </a:t>
            </a:r>
            <a:r>
              <a:rPr sz="2000" spc="-16" dirty="0">
                <a:latin typeface="Arial"/>
                <a:cs typeface="Arial"/>
              </a:rPr>
              <a:t>weak boson </a:t>
            </a:r>
            <a:r>
              <a:rPr sz="2000" spc="-8" dirty="0">
                <a:latin typeface="Arial"/>
                <a:cs typeface="Arial"/>
              </a:rPr>
              <a:t>(in this </a:t>
            </a:r>
            <a:r>
              <a:rPr sz="2000" spc="-16" dirty="0">
                <a:latin typeface="Arial"/>
                <a:cs typeface="Arial"/>
              </a:rPr>
              <a:t>case, </a:t>
            </a:r>
            <a:r>
              <a:rPr sz="2000" i="1" spc="-16" dirty="0">
                <a:latin typeface="Arial"/>
                <a:cs typeface="Arial"/>
              </a:rPr>
              <a:t>W </a:t>
            </a:r>
            <a:r>
              <a:rPr sz="2000" spc="262" baseline="27777" dirty="0">
                <a:latin typeface="Arial"/>
                <a:cs typeface="Arial"/>
              </a:rPr>
              <a:t>+</a:t>
            </a:r>
            <a:r>
              <a:rPr sz="2000" spc="174" dirty="0">
                <a:latin typeface="Arial"/>
                <a:cs typeface="Arial"/>
              </a:rPr>
              <a:t>)  </a:t>
            </a:r>
            <a:r>
              <a:rPr sz="2000" spc="-8" dirty="0">
                <a:latin typeface="Arial"/>
                <a:cs typeface="Arial"/>
              </a:rPr>
              <a:t>creating </a:t>
            </a:r>
            <a:r>
              <a:rPr sz="2000" spc="-16" dirty="0">
                <a:latin typeface="Arial"/>
                <a:cs typeface="Arial"/>
              </a:rPr>
              <a:t>a </a:t>
            </a:r>
            <a:r>
              <a:rPr sz="2000" dirty="0">
                <a:latin typeface="Arial"/>
                <a:cs typeface="Arial"/>
              </a:rPr>
              <a:t>virtual </a:t>
            </a:r>
            <a:r>
              <a:rPr sz="2000" spc="-8" dirty="0">
                <a:latin typeface="Arial"/>
                <a:cs typeface="Arial"/>
              </a:rPr>
              <a:t>current that </a:t>
            </a:r>
            <a:r>
              <a:rPr sz="2000" spc="-16" dirty="0">
                <a:latin typeface="Arial"/>
                <a:cs typeface="Arial"/>
              </a:rPr>
              <a:t>quickly </a:t>
            </a:r>
            <a:r>
              <a:rPr sz="2000" spc="-24" dirty="0">
                <a:latin typeface="Arial"/>
                <a:cs typeface="Arial"/>
              </a:rPr>
              <a:t>decays </a:t>
            </a:r>
            <a:r>
              <a:rPr sz="2000" spc="-8" dirty="0">
                <a:latin typeface="Arial"/>
                <a:cs typeface="Arial"/>
              </a:rPr>
              <a:t>to other things (in this </a:t>
            </a:r>
            <a:r>
              <a:rPr sz="2000" spc="-16" dirty="0">
                <a:latin typeface="Arial"/>
                <a:cs typeface="Arial"/>
              </a:rPr>
              <a:t>case, </a:t>
            </a:r>
            <a:r>
              <a:rPr sz="2000" i="1" spc="79" dirty="0">
                <a:latin typeface="Arial"/>
                <a:cs typeface="Arial"/>
              </a:rPr>
              <a:t>µ</a:t>
            </a:r>
            <a:r>
              <a:rPr sz="2000" spc="119" baseline="27777" dirty="0">
                <a:latin typeface="Arial"/>
                <a:cs typeface="Arial"/>
              </a:rPr>
              <a:t>+</a:t>
            </a:r>
            <a:r>
              <a:rPr sz="2000" i="1" spc="79" dirty="0">
                <a:latin typeface="Arial"/>
                <a:cs typeface="Arial"/>
              </a:rPr>
              <a:t>ν</a:t>
            </a:r>
            <a:r>
              <a:rPr sz="2000" i="1" spc="119" baseline="-10416" dirty="0">
                <a:latin typeface="Arial"/>
                <a:cs typeface="Arial"/>
              </a:rPr>
              <a:t>µ</a:t>
            </a:r>
            <a:r>
              <a:rPr sz="2000" spc="79" dirty="0">
                <a:latin typeface="Arial"/>
                <a:cs typeface="Arial"/>
              </a:rPr>
              <a:t>). </a:t>
            </a:r>
            <a:r>
              <a:rPr sz="2000" spc="-16" dirty="0">
                <a:latin typeface="Arial"/>
                <a:cs typeface="Arial"/>
              </a:rPr>
              <a:t>The  </a:t>
            </a:r>
            <a:r>
              <a:rPr sz="2000" spc="-24" dirty="0">
                <a:latin typeface="Arial"/>
                <a:cs typeface="Arial"/>
              </a:rPr>
              <a:t>Feynman </a:t>
            </a:r>
            <a:r>
              <a:rPr lang="en-US" sz="2000" spc="-16" dirty="0">
                <a:latin typeface="Arial"/>
                <a:cs typeface="Arial"/>
              </a:rPr>
              <a:t>d</a:t>
            </a:r>
            <a:r>
              <a:rPr sz="2000" spc="-16" dirty="0">
                <a:latin typeface="Arial"/>
                <a:cs typeface="Arial"/>
              </a:rPr>
              <a:t>iagram </a:t>
            </a:r>
            <a:r>
              <a:rPr sz="2000" spc="-8" dirty="0">
                <a:latin typeface="Arial"/>
                <a:cs typeface="Arial"/>
              </a:rPr>
              <a:t>pictorially representing this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8" dirty="0">
                <a:latin typeface="Arial"/>
                <a:cs typeface="Arial"/>
              </a:rPr>
              <a:t>is: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9231" y="2525998"/>
            <a:ext cx="1393376" cy="1393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7" name="object 7"/>
          <p:cNvSpPr txBox="1"/>
          <p:nvPr/>
        </p:nvSpPr>
        <p:spPr>
          <a:xfrm>
            <a:off x="912314" y="2899592"/>
            <a:ext cx="123867" cy="198272"/>
          </a:xfrm>
          <a:prstGeom prst="rect">
            <a:avLst/>
          </a:prstGeom>
        </p:spPr>
        <p:txBody>
          <a:bodyPr vert="horz" wrap="square" lIns="0" tIns="27190" rIns="0" bIns="0" rtlCol="0">
            <a:spAutoFit/>
          </a:bodyPr>
          <a:lstStyle/>
          <a:p>
            <a:pPr marL="20141">
              <a:spcBef>
                <a:spcPts val="214"/>
              </a:spcBef>
            </a:pPr>
            <a:r>
              <a:rPr sz="1110" b="1" spc="-32" dirty="0">
                <a:latin typeface="Arial"/>
                <a:cs typeface="Arial"/>
              </a:rPr>
              <a:t>u</a:t>
            </a:r>
            <a:endParaRPr sz="111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7991" y="3956281"/>
            <a:ext cx="98691" cy="198272"/>
          </a:xfrm>
          <a:prstGeom prst="rect">
            <a:avLst/>
          </a:prstGeom>
        </p:spPr>
        <p:txBody>
          <a:bodyPr vert="horz" wrap="square" lIns="0" tIns="27190" rIns="0" bIns="0" rtlCol="0">
            <a:spAutoFit/>
          </a:bodyPr>
          <a:lstStyle/>
          <a:p>
            <a:pPr marL="20141">
              <a:spcBef>
                <a:spcPts val="214"/>
              </a:spcBef>
            </a:pPr>
            <a:r>
              <a:rPr sz="1110" b="1" spc="-167" dirty="0">
                <a:latin typeface="Arial"/>
                <a:cs typeface="Arial"/>
              </a:rPr>
              <a:t>s</a:t>
            </a:r>
            <a:endParaRPr sz="111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48132" y="3998290"/>
            <a:ext cx="58409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4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10" name="object 10"/>
          <p:cNvSpPr txBox="1"/>
          <p:nvPr/>
        </p:nvSpPr>
        <p:spPr>
          <a:xfrm>
            <a:off x="1345964" y="3192132"/>
            <a:ext cx="280967" cy="198272"/>
          </a:xfrm>
          <a:prstGeom prst="rect">
            <a:avLst/>
          </a:prstGeom>
        </p:spPr>
        <p:txBody>
          <a:bodyPr vert="horz" wrap="square" lIns="0" tIns="27190" rIns="0" bIns="0" rtlCol="0">
            <a:spAutoFit/>
          </a:bodyPr>
          <a:lstStyle/>
          <a:p>
            <a:pPr marL="20141">
              <a:spcBef>
                <a:spcPts val="214"/>
              </a:spcBef>
            </a:pPr>
            <a:r>
              <a:rPr sz="1665" b="1" spc="178" baseline="-19841" dirty="0">
                <a:latin typeface="Arial"/>
                <a:cs typeface="Arial"/>
              </a:rPr>
              <a:t>W</a:t>
            </a:r>
            <a:r>
              <a:rPr sz="634" b="1" spc="79" dirty="0">
                <a:latin typeface="Arial"/>
                <a:cs typeface="Arial"/>
              </a:rPr>
              <a:t>*</a:t>
            </a:r>
            <a:r>
              <a:rPr sz="634" b="1" spc="8" dirty="0">
                <a:latin typeface="Arial"/>
                <a:cs typeface="Arial"/>
              </a:rPr>
              <a:t>+</a:t>
            </a:r>
            <a:endParaRPr sz="634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96532" y="2899592"/>
            <a:ext cx="106747" cy="198272"/>
          </a:xfrm>
          <a:prstGeom prst="rect">
            <a:avLst/>
          </a:prstGeom>
        </p:spPr>
        <p:txBody>
          <a:bodyPr vert="horz" wrap="square" lIns="0" tIns="27190" rIns="0" bIns="0" rtlCol="0">
            <a:spAutoFit/>
          </a:bodyPr>
          <a:lstStyle/>
          <a:p>
            <a:pPr marL="20141">
              <a:spcBef>
                <a:spcPts val="214"/>
              </a:spcBef>
            </a:pPr>
            <a:r>
              <a:rPr sz="1110" b="1" spc="-95" dirty="0">
                <a:latin typeface="Arial"/>
                <a:cs typeface="Arial"/>
              </a:rPr>
              <a:t>ν</a:t>
            </a:r>
            <a:endParaRPr sz="111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62551" y="3010996"/>
            <a:ext cx="89627" cy="123013"/>
          </a:xfrm>
          <a:prstGeom prst="rect">
            <a:avLst/>
          </a:prstGeom>
        </p:spPr>
        <p:txBody>
          <a:bodyPr vert="horz" wrap="square" lIns="0" tIns="25176" rIns="0" bIns="0" rtlCol="0">
            <a:spAutoFit/>
          </a:bodyPr>
          <a:lstStyle/>
          <a:p>
            <a:pPr marL="20141">
              <a:spcBef>
                <a:spcPts val="198"/>
              </a:spcBef>
            </a:pPr>
            <a:r>
              <a:rPr sz="634" b="1" spc="-8" dirty="0">
                <a:latin typeface="Arial"/>
                <a:cs typeface="Arial"/>
              </a:rPr>
              <a:t>μ</a:t>
            </a:r>
            <a:endParaRPr sz="634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07674" y="3898103"/>
            <a:ext cx="174219" cy="198272"/>
          </a:xfrm>
          <a:prstGeom prst="rect">
            <a:avLst/>
          </a:prstGeom>
        </p:spPr>
        <p:txBody>
          <a:bodyPr vert="horz" wrap="square" lIns="0" tIns="27190" rIns="0" bIns="0" rtlCol="0">
            <a:spAutoFit/>
          </a:bodyPr>
          <a:lstStyle/>
          <a:p>
            <a:pPr marL="20141">
              <a:spcBef>
                <a:spcPts val="214"/>
              </a:spcBef>
            </a:pPr>
            <a:r>
              <a:rPr sz="1665" b="1" spc="-48" baseline="-19841" dirty="0">
                <a:latin typeface="Arial"/>
                <a:cs typeface="Arial"/>
              </a:rPr>
              <a:t>μ</a:t>
            </a:r>
            <a:r>
              <a:rPr sz="634" b="1" spc="8" dirty="0">
                <a:latin typeface="Arial"/>
                <a:cs typeface="Arial"/>
              </a:rPr>
              <a:t>+</a:t>
            </a:r>
            <a:endParaRPr sz="634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2970" y="4248220"/>
            <a:ext cx="1393376" cy="1393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15" name="object 15"/>
          <p:cNvSpPr txBox="1"/>
          <p:nvPr/>
        </p:nvSpPr>
        <p:spPr>
          <a:xfrm>
            <a:off x="912314" y="4314313"/>
            <a:ext cx="123867" cy="198272"/>
          </a:xfrm>
          <a:prstGeom prst="rect">
            <a:avLst/>
          </a:prstGeom>
        </p:spPr>
        <p:txBody>
          <a:bodyPr vert="horz" wrap="square" lIns="0" tIns="27190" rIns="0" bIns="0" rtlCol="0">
            <a:spAutoFit/>
          </a:bodyPr>
          <a:lstStyle/>
          <a:p>
            <a:pPr marL="20141">
              <a:spcBef>
                <a:spcPts val="214"/>
              </a:spcBef>
            </a:pPr>
            <a:r>
              <a:rPr sz="1110" b="1" spc="-32" dirty="0">
                <a:latin typeface="Arial"/>
                <a:cs typeface="Arial"/>
              </a:rPr>
              <a:t>u</a:t>
            </a:r>
            <a:endParaRPr sz="111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45964" y="4606852"/>
            <a:ext cx="280967" cy="198272"/>
          </a:xfrm>
          <a:prstGeom prst="rect">
            <a:avLst/>
          </a:prstGeom>
        </p:spPr>
        <p:txBody>
          <a:bodyPr vert="horz" wrap="square" lIns="0" tIns="27190" rIns="0" bIns="0" rtlCol="0">
            <a:spAutoFit/>
          </a:bodyPr>
          <a:lstStyle/>
          <a:p>
            <a:pPr marL="20141">
              <a:spcBef>
                <a:spcPts val="214"/>
              </a:spcBef>
            </a:pPr>
            <a:r>
              <a:rPr sz="1665" b="1" spc="178" baseline="-19841" dirty="0">
                <a:latin typeface="Arial"/>
                <a:cs typeface="Arial"/>
              </a:rPr>
              <a:t>W</a:t>
            </a:r>
            <a:r>
              <a:rPr sz="634" b="1" spc="79" dirty="0">
                <a:latin typeface="Arial"/>
                <a:cs typeface="Arial"/>
              </a:rPr>
              <a:t>*</a:t>
            </a:r>
            <a:r>
              <a:rPr sz="634" b="1" spc="8" dirty="0">
                <a:latin typeface="Arial"/>
                <a:cs typeface="Arial"/>
              </a:rPr>
              <a:t>+</a:t>
            </a:r>
            <a:endParaRPr sz="634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96532" y="4314313"/>
            <a:ext cx="156093" cy="198272"/>
          </a:xfrm>
          <a:prstGeom prst="rect">
            <a:avLst/>
          </a:prstGeom>
        </p:spPr>
        <p:txBody>
          <a:bodyPr vert="horz" wrap="square" lIns="0" tIns="27190" rIns="0" bIns="0" rtlCol="0">
            <a:spAutoFit/>
          </a:bodyPr>
          <a:lstStyle/>
          <a:p>
            <a:pPr marL="20141">
              <a:spcBef>
                <a:spcPts val="214"/>
              </a:spcBef>
            </a:pPr>
            <a:r>
              <a:rPr sz="1110" b="1" spc="-103" dirty="0">
                <a:latin typeface="Arial"/>
                <a:cs typeface="Arial"/>
              </a:rPr>
              <a:t>ν</a:t>
            </a:r>
            <a:r>
              <a:rPr sz="952" b="1" spc="-11" baseline="-34722" dirty="0">
                <a:latin typeface="Arial"/>
                <a:cs typeface="Arial"/>
              </a:rPr>
              <a:t>μ</a:t>
            </a:r>
            <a:endParaRPr sz="952" baseline="-34722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07674" y="5312825"/>
            <a:ext cx="174219" cy="198272"/>
          </a:xfrm>
          <a:prstGeom prst="rect">
            <a:avLst/>
          </a:prstGeom>
        </p:spPr>
        <p:txBody>
          <a:bodyPr vert="horz" wrap="square" lIns="0" tIns="27190" rIns="0" bIns="0" rtlCol="0">
            <a:spAutoFit/>
          </a:bodyPr>
          <a:lstStyle/>
          <a:p>
            <a:pPr marL="20141">
              <a:spcBef>
                <a:spcPts val="214"/>
              </a:spcBef>
            </a:pPr>
            <a:r>
              <a:rPr sz="1665" b="1" spc="-48" baseline="-19841" dirty="0">
                <a:latin typeface="Arial"/>
                <a:cs typeface="Arial"/>
              </a:rPr>
              <a:t>μ</a:t>
            </a:r>
            <a:r>
              <a:rPr sz="634" b="1" spc="8" dirty="0">
                <a:latin typeface="Arial"/>
                <a:cs typeface="Arial"/>
              </a:rPr>
              <a:t>+</a:t>
            </a:r>
            <a:endParaRPr sz="634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13262" y="2294817"/>
            <a:ext cx="5867064" cy="838162"/>
          </a:xfrm>
          <a:prstGeom prst="rect">
            <a:avLst/>
          </a:prstGeom>
        </p:spPr>
        <p:txBody>
          <a:bodyPr vert="horz" wrap="square" lIns="0" tIns="16113" rIns="0" bIns="0" rtlCol="0">
            <a:spAutoFit/>
          </a:bodyPr>
          <a:lstStyle/>
          <a:p>
            <a:pPr marL="20141" marR="8056">
              <a:lnSpc>
                <a:spcPct val="101499"/>
              </a:lnSpc>
              <a:spcBef>
                <a:spcPts val="127"/>
              </a:spcBef>
            </a:pPr>
            <a:r>
              <a:rPr spc="-8" dirty="0">
                <a:latin typeface="Arial"/>
                <a:cs typeface="Arial"/>
              </a:rPr>
              <a:t>In </a:t>
            </a:r>
            <a:r>
              <a:rPr dirty="0">
                <a:latin typeface="Arial"/>
                <a:cs typeface="Arial"/>
              </a:rPr>
              <a:t>terms </a:t>
            </a:r>
            <a:r>
              <a:rPr spc="-8" dirty="0">
                <a:latin typeface="Arial"/>
                <a:cs typeface="Arial"/>
              </a:rPr>
              <a:t>of </a:t>
            </a:r>
            <a:r>
              <a:rPr spc="-56" dirty="0">
                <a:latin typeface="Arial"/>
                <a:cs typeface="Arial"/>
              </a:rPr>
              <a:t>ONLY </a:t>
            </a:r>
            <a:r>
              <a:rPr spc="-8" dirty="0">
                <a:latin typeface="Arial"/>
                <a:cs typeface="Arial"/>
              </a:rPr>
              <a:t>the interaction strength (ignoring kinematic factors), the  probability of this process </a:t>
            </a:r>
            <a:r>
              <a:rPr spc="-16" dirty="0">
                <a:latin typeface="Arial"/>
                <a:cs typeface="Arial"/>
              </a:rPr>
              <a:t> </a:t>
            </a:r>
            <a:r>
              <a:rPr spc="-8" dirty="0">
                <a:latin typeface="Arial"/>
                <a:cs typeface="Arial"/>
              </a:rPr>
              <a:t>goes </a:t>
            </a:r>
            <a:r>
              <a:rPr spc="-16" dirty="0">
                <a:latin typeface="Arial"/>
                <a:cs typeface="Arial"/>
              </a:rPr>
              <a:t>like</a:t>
            </a:r>
            <a:r>
              <a:rPr spc="63" dirty="0">
                <a:latin typeface="Arial"/>
                <a:cs typeface="Arial"/>
              </a:rPr>
              <a:t> </a:t>
            </a:r>
            <a:r>
              <a:rPr spc="-8" dirty="0">
                <a:latin typeface="Arial"/>
                <a:cs typeface="Arial"/>
              </a:rPr>
              <a:t>this: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19915" y="3549911"/>
            <a:ext cx="1623361" cy="587872"/>
          </a:xfrm>
          <a:prstGeom prst="rect">
            <a:avLst/>
          </a:prstGeom>
        </p:spPr>
        <p:txBody>
          <a:bodyPr vert="horz" wrap="square" lIns="0" tIns="83585" rIns="0" bIns="0" rtlCol="0">
            <a:spAutoFit/>
          </a:bodyPr>
          <a:lstStyle/>
          <a:p>
            <a:pPr marL="30211">
              <a:spcBef>
                <a:spcPts val="658"/>
              </a:spcBef>
            </a:pPr>
            <a:r>
              <a:rPr sz="2141" i="1" spc="-11" baseline="6172" dirty="0">
                <a:solidFill>
                  <a:srgbClr val="657A83"/>
                </a:solidFill>
                <a:latin typeface="Arial"/>
                <a:cs typeface="Arial"/>
              </a:rPr>
              <a:t>P</a:t>
            </a:r>
            <a:r>
              <a:rPr sz="2141" spc="-11" baseline="6172" dirty="0">
                <a:solidFill>
                  <a:srgbClr val="657A83"/>
                </a:solidFill>
                <a:latin typeface="Arial"/>
                <a:cs typeface="Arial"/>
              </a:rPr>
              <a:t>(</a:t>
            </a:r>
            <a:r>
              <a:rPr sz="2141" i="1" spc="-11" baseline="6172" dirty="0">
                <a:solidFill>
                  <a:srgbClr val="657A83"/>
                </a:solidFill>
                <a:latin typeface="Arial"/>
                <a:cs typeface="Arial"/>
              </a:rPr>
              <a:t>π</a:t>
            </a:r>
            <a:r>
              <a:rPr sz="1427" spc="-11" baseline="50925" dirty="0">
                <a:solidFill>
                  <a:srgbClr val="657A83"/>
                </a:solidFill>
                <a:latin typeface="Arial"/>
                <a:cs typeface="Arial"/>
              </a:rPr>
              <a:t>+</a:t>
            </a:r>
            <a:r>
              <a:rPr sz="2141" spc="-11" baseline="6172" dirty="0">
                <a:solidFill>
                  <a:srgbClr val="657A83"/>
                </a:solidFill>
                <a:latin typeface="Arial"/>
                <a:cs typeface="Arial"/>
              </a:rPr>
              <a:t>(</a:t>
            </a:r>
            <a:r>
              <a:rPr sz="2141" i="1" spc="-11" baseline="6172" dirty="0">
                <a:solidFill>
                  <a:srgbClr val="657A83"/>
                </a:solidFill>
                <a:latin typeface="Arial"/>
                <a:cs typeface="Arial"/>
              </a:rPr>
              <a:t>ud</a:t>
            </a:r>
            <a:r>
              <a:rPr sz="2141" spc="-11" baseline="21604" dirty="0">
                <a:solidFill>
                  <a:srgbClr val="657A83"/>
                </a:solidFill>
                <a:latin typeface="Arial"/>
                <a:cs typeface="Arial"/>
              </a:rPr>
              <a:t>¯</a:t>
            </a:r>
            <a:r>
              <a:rPr sz="2141" spc="-11" baseline="6172" dirty="0">
                <a:solidFill>
                  <a:srgbClr val="657A83"/>
                </a:solidFill>
                <a:latin typeface="Arial"/>
                <a:cs typeface="Arial"/>
              </a:rPr>
              <a:t>) </a:t>
            </a:r>
            <a:r>
              <a:rPr sz="2141" i="1" spc="35" baseline="6172" dirty="0">
                <a:solidFill>
                  <a:srgbClr val="657A83"/>
                </a:solidFill>
                <a:latin typeface="メイリオ"/>
                <a:cs typeface="メイリオ"/>
              </a:rPr>
              <a:t>→</a:t>
            </a:r>
            <a:r>
              <a:rPr sz="2141" i="1" spc="-214" baseline="6172" dirty="0">
                <a:solidFill>
                  <a:srgbClr val="657A83"/>
                </a:solidFill>
                <a:latin typeface="メイリオ"/>
                <a:cs typeface="メイリオ"/>
              </a:rPr>
              <a:t> </a:t>
            </a:r>
            <a:r>
              <a:rPr sz="2141" i="1" spc="190" baseline="6172" dirty="0">
                <a:solidFill>
                  <a:srgbClr val="657A83"/>
                </a:solidFill>
                <a:latin typeface="Arial"/>
                <a:cs typeface="Arial"/>
              </a:rPr>
              <a:t>µ</a:t>
            </a:r>
            <a:r>
              <a:rPr sz="1427" spc="190" baseline="50925" dirty="0">
                <a:solidFill>
                  <a:srgbClr val="657A83"/>
                </a:solidFill>
                <a:latin typeface="Arial"/>
                <a:cs typeface="Arial"/>
              </a:rPr>
              <a:t>+</a:t>
            </a:r>
            <a:r>
              <a:rPr sz="2141" i="1" spc="190" baseline="6172" dirty="0">
                <a:solidFill>
                  <a:srgbClr val="657A83"/>
                </a:solidFill>
                <a:latin typeface="Arial"/>
                <a:cs typeface="Arial"/>
              </a:rPr>
              <a:t>ν</a:t>
            </a:r>
            <a:r>
              <a:rPr sz="952" i="1" spc="127" dirty="0">
                <a:solidFill>
                  <a:srgbClr val="657A83"/>
                </a:solidFill>
                <a:latin typeface="Arial"/>
                <a:cs typeface="Arial"/>
              </a:rPr>
              <a:t>µ</a:t>
            </a:r>
            <a:r>
              <a:rPr sz="2141" spc="190" baseline="6172" dirty="0">
                <a:solidFill>
                  <a:srgbClr val="657A83"/>
                </a:solidFill>
                <a:latin typeface="Arial"/>
                <a:cs typeface="Arial"/>
              </a:rPr>
              <a:t>)</a:t>
            </a:r>
            <a:endParaRPr sz="2141" baseline="6172" dirty="0">
              <a:latin typeface="Arial"/>
              <a:cs typeface="Arial"/>
            </a:endParaRPr>
          </a:p>
          <a:p>
            <a:pPr marL="20141">
              <a:spcBef>
                <a:spcPts val="500"/>
              </a:spcBef>
            </a:pPr>
            <a:r>
              <a:rPr sz="2141" i="1" spc="70" baseline="6172" dirty="0">
                <a:solidFill>
                  <a:srgbClr val="657A83"/>
                </a:solidFill>
                <a:latin typeface="Arial"/>
                <a:cs typeface="Arial"/>
              </a:rPr>
              <a:t>P</a:t>
            </a:r>
            <a:r>
              <a:rPr sz="2141" spc="70" baseline="6172" dirty="0">
                <a:solidFill>
                  <a:srgbClr val="657A83"/>
                </a:solidFill>
                <a:latin typeface="Arial"/>
                <a:cs typeface="Arial"/>
              </a:rPr>
              <a:t>(</a:t>
            </a:r>
            <a:r>
              <a:rPr sz="2141" i="1" spc="70" baseline="6172" dirty="0">
                <a:solidFill>
                  <a:srgbClr val="657A83"/>
                </a:solidFill>
                <a:latin typeface="Arial"/>
                <a:cs typeface="Arial"/>
              </a:rPr>
              <a:t>K</a:t>
            </a:r>
            <a:r>
              <a:rPr sz="2141" i="1" spc="-331" baseline="6172" dirty="0">
                <a:solidFill>
                  <a:srgbClr val="657A83"/>
                </a:solidFill>
                <a:latin typeface="Arial"/>
                <a:cs typeface="Arial"/>
              </a:rPr>
              <a:t> </a:t>
            </a:r>
            <a:r>
              <a:rPr sz="1427" spc="-59" baseline="50925" dirty="0">
                <a:solidFill>
                  <a:srgbClr val="657A83"/>
                </a:solidFill>
                <a:latin typeface="Arial"/>
                <a:cs typeface="Arial"/>
              </a:rPr>
              <a:t>+</a:t>
            </a:r>
            <a:r>
              <a:rPr sz="2141" spc="-59" baseline="6172" dirty="0">
                <a:solidFill>
                  <a:srgbClr val="657A83"/>
                </a:solidFill>
                <a:latin typeface="Arial"/>
                <a:cs typeface="Arial"/>
              </a:rPr>
              <a:t>(</a:t>
            </a:r>
            <a:r>
              <a:rPr sz="2141" i="1" spc="-59" baseline="6172" dirty="0">
                <a:solidFill>
                  <a:srgbClr val="657A83"/>
                </a:solidFill>
                <a:latin typeface="Arial"/>
                <a:cs typeface="Arial"/>
              </a:rPr>
              <a:t>us</a:t>
            </a:r>
            <a:r>
              <a:rPr sz="2141" spc="-59" baseline="12345" dirty="0">
                <a:solidFill>
                  <a:srgbClr val="657A83"/>
                </a:solidFill>
                <a:latin typeface="Arial"/>
                <a:cs typeface="Arial"/>
              </a:rPr>
              <a:t>¯</a:t>
            </a:r>
            <a:r>
              <a:rPr sz="2141" spc="-59" baseline="6172" dirty="0">
                <a:solidFill>
                  <a:srgbClr val="657A83"/>
                </a:solidFill>
                <a:latin typeface="Arial"/>
                <a:cs typeface="Arial"/>
              </a:rPr>
              <a:t>) </a:t>
            </a:r>
            <a:r>
              <a:rPr sz="2141" i="1" spc="35" baseline="6172" dirty="0">
                <a:solidFill>
                  <a:srgbClr val="657A83"/>
                </a:solidFill>
                <a:latin typeface="メイリオ"/>
                <a:cs typeface="メイリオ"/>
              </a:rPr>
              <a:t>→</a:t>
            </a:r>
            <a:r>
              <a:rPr sz="2141" i="1" spc="-190" baseline="6172" dirty="0">
                <a:solidFill>
                  <a:srgbClr val="657A83"/>
                </a:solidFill>
                <a:latin typeface="メイリオ"/>
                <a:cs typeface="メイリオ"/>
              </a:rPr>
              <a:t> </a:t>
            </a:r>
            <a:r>
              <a:rPr sz="2141" i="1" spc="190" baseline="6172" dirty="0">
                <a:solidFill>
                  <a:srgbClr val="657A83"/>
                </a:solidFill>
                <a:latin typeface="Arial"/>
                <a:cs typeface="Arial"/>
              </a:rPr>
              <a:t>µ</a:t>
            </a:r>
            <a:r>
              <a:rPr sz="1427" spc="190" baseline="50925" dirty="0">
                <a:solidFill>
                  <a:srgbClr val="657A83"/>
                </a:solidFill>
                <a:latin typeface="Arial"/>
                <a:cs typeface="Arial"/>
              </a:rPr>
              <a:t>+</a:t>
            </a:r>
            <a:r>
              <a:rPr sz="2141" i="1" spc="190" baseline="6172" dirty="0">
                <a:solidFill>
                  <a:srgbClr val="657A83"/>
                </a:solidFill>
                <a:latin typeface="Arial"/>
                <a:cs typeface="Arial"/>
              </a:rPr>
              <a:t>ν</a:t>
            </a:r>
            <a:r>
              <a:rPr sz="952" i="1" spc="127" dirty="0">
                <a:solidFill>
                  <a:srgbClr val="657A83"/>
                </a:solidFill>
                <a:latin typeface="Arial"/>
                <a:cs typeface="Arial"/>
              </a:rPr>
              <a:t>µ</a:t>
            </a:r>
            <a:r>
              <a:rPr sz="2141" spc="190" baseline="6172" dirty="0">
                <a:solidFill>
                  <a:srgbClr val="657A83"/>
                </a:solidFill>
                <a:latin typeface="Arial"/>
                <a:cs typeface="Arial"/>
              </a:rPr>
              <a:t>)</a:t>
            </a:r>
            <a:endParaRPr sz="2141" baseline="6172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03658" y="3529852"/>
            <a:ext cx="1431178" cy="587744"/>
          </a:xfrm>
          <a:prstGeom prst="rect">
            <a:avLst/>
          </a:prstGeom>
        </p:spPr>
        <p:txBody>
          <a:bodyPr vert="horz" wrap="square" lIns="0" tIns="83585" rIns="0" bIns="0" rtlCol="0">
            <a:spAutoFit/>
          </a:bodyPr>
          <a:lstStyle/>
          <a:p>
            <a:pPr marL="20141">
              <a:spcBef>
                <a:spcPts val="658"/>
              </a:spcBef>
            </a:pPr>
            <a:r>
              <a:rPr sz="1427" i="1" spc="-293" dirty="0">
                <a:solidFill>
                  <a:srgbClr val="657A83"/>
                </a:solidFill>
                <a:latin typeface="メイリオ"/>
                <a:cs typeface="メイリオ"/>
              </a:rPr>
              <a:t>∝        </a:t>
            </a:r>
            <a:r>
              <a:rPr sz="1427" spc="-8" dirty="0">
                <a:solidFill>
                  <a:srgbClr val="657A83"/>
                </a:solidFill>
                <a:latin typeface="Arial"/>
                <a:cs typeface="Arial"/>
              </a:rPr>
              <a:t>cos</a:t>
            </a:r>
            <a:r>
              <a:rPr sz="1427" spc="-11" baseline="41666" dirty="0">
                <a:solidFill>
                  <a:srgbClr val="657A83"/>
                </a:solidFill>
                <a:latin typeface="Arial"/>
                <a:cs typeface="Arial"/>
              </a:rPr>
              <a:t>2</a:t>
            </a:r>
            <a:r>
              <a:rPr sz="1427" spc="-59" baseline="41666" dirty="0">
                <a:solidFill>
                  <a:srgbClr val="657A83"/>
                </a:solidFill>
                <a:latin typeface="Arial"/>
                <a:cs typeface="Arial"/>
              </a:rPr>
              <a:t> </a:t>
            </a:r>
            <a:r>
              <a:rPr sz="1427" i="1" spc="-95" dirty="0">
                <a:solidFill>
                  <a:srgbClr val="657A83"/>
                </a:solidFill>
                <a:latin typeface="Arial"/>
                <a:cs typeface="Arial"/>
              </a:rPr>
              <a:t>θ</a:t>
            </a:r>
            <a:endParaRPr sz="1427" dirty="0">
              <a:latin typeface="Arial"/>
              <a:cs typeface="Arial"/>
            </a:endParaRPr>
          </a:p>
          <a:p>
            <a:pPr marL="20141">
              <a:spcBef>
                <a:spcPts val="500"/>
              </a:spcBef>
            </a:pPr>
            <a:r>
              <a:rPr sz="1427" i="1" spc="-293" dirty="0">
                <a:solidFill>
                  <a:srgbClr val="657A83"/>
                </a:solidFill>
                <a:latin typeface="メイリオ"/>
                <a:cs typeface="メイリオ"/>
              </a:rPr>
              <a:t>∝        </a:t>
            </a:r>
            <a:r>
              <a:rPr sz="1427" spc="-8" dirty="0">
                <a:solidFill>
                  <a:srgbClr val="657A83"/>
                </a:solidFill>
                <a:latin typeface="Arial"/>
                <a:cs typeface="Arial"/>
              </a:rPr>
              <a:t>sin</a:t>
            </a:r>
            <a:r>
              <a:rPr sz="1427" spc="-11" baseline="41666" dirty="0">
                <a:solidFill>
                  <a:srgbClr val="657A83"/>
                </a:solidFill>
                <a:latin typeface="Arial"/>
                <a:cs typeface="Arial"/>
              </a:rPr>
              <a:t>2</a:t>
            </a:r>
            <a:r>
              <a:rPr sz="1427" spc="-59" baseline="41666" dirty="0">
                <a:solidFill>
                  <a:srgbClr val="657A83"/>
                </a:solidFill>
                <a:latin typeface="Arial"/>
                <a:cs typeface="Arial"/>
              </a:rPr>
              <a:t> </a:t>
            </a:r>
            <a:r>
              <a:rPr sz="1427" i="1" spc="-95" dirty="0">
                <a:solidFill>
                  <a:srgbClr val="657A83"/>
                </a:solidFill>
                <a:latin typeface="Arial"/>
                <a:cs typeface="Arial"/>
              </a:rPr>
              <a:t>θ</a:t>
            </a:r>
            <a:endParaRPr sz="1427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80419" y="4256242"/>
            <a:ext cx="610925" cy="296320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spcBef>
                <a:spcPts val="151"/>
              </a:spcBef>
            </a:pPr>
            <a:r>
              <a:rPr spc="-8" dirty="0">
                <a:latin typeface="Arial"/>
                <a:cs typeface="Arial"/>
              </a:rPr>
              <a:t>Thu</a:t>
            </a:r>
            <a:r>
              <a:rPr spc="-32" dirty="0">
                <a:latin typeface="Arial"/>
                <a:cs typeface="Arial"/>
              </a:rPr>
              <a:t>s</a:t>
            </a:r>
            <a:r>
              <a:rPr spc="-8" dirty="0">
                <a:latin typeface="Arial"/>
                <a:cs typeface="Arial"/>
              </a:rPr>
              <a:t>,</a:t>
            </a:r>
            <a:endParaRPr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95726" y="4681740"/>
            <a:ext cx="1623361" cy="238996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spcBef>
                <a:spcPts val="151"/>
              </a:spcBef>
            </a:pPr>
            <a:r>
              <a:rPr sz="2141" i="1" spc="70" baseline="6172" dirty="0">
                <a:solidFill>
                  <a:srgbClr val="657A83"/>
                </a:solidFill>
                <a:latin typeface="Arial"/>
                <a:cs typeface="Arial"/>
              </a:rPr>
              <a:t>P</a:t>
            </a:r>
            <a:r>
              <a:rPr sz="2141" spc="70" baseline="6172" dirty="0">
                <a:solidFill>
                  <a:srgbClr val="657A83"/>
                </a:solidFill>
                <a:latin typeface="Arial"/>
                <a:cs typeface="Arial"/>
              </a:rPr>
              <a:t>(</a:t>
            </a:r>
            <a:r>
              <a:rPr sz="2141" i="1" spc="70" baseline="6172" dirty="0">
                <a:solidFill>
                  <a:srgbClr val="657A83"/>
                </a:solidFill>
                <a:latin typeface="Arial"/>
                <a:cs typeface="Arial"/>
              </a:rPr>
              <a:t>K </a:t>
            </a:r>
            <a:r>
              <a:rPr sz="1427" spc="-59" baseline="46296" dirty="0">
                <a:solidFill>
                  <a:srgbClr val="657A83"/>
                </a:solidFill>
                <a:latin typeface="Arial"/>
                <a:cs typeface="Arial"/>
              </a:rPr>
              <a:t>+</a:t>
            </a:r>
            <a:r>
              <a:rPr sz="2141" spc="-59" baseline="6172" dirty="0">
                <a:solidFill>
                  <a:srgbClr val="657A83"/>
                </a:solidFill>
                <a:latin typeface="Arial"/>
                <a:cs typeface="Arial"/>
              </a:rPr>
              <a:t>(</a:t>
            </a:r>
            <a:r>
              <a:rPr sz="2141" i="1" spc="-59" baseline="6172" dirty="0">
                <a:solidFill>
                  <a:srgbClr val="657A83"/>
                </a:solidFill>
                <a:latin typeface="Arial"/>
                <a:cs typeface="Arial"/>
              </a:rPr>
              <a:t>us</a:t>
            </a:r>
            <a:r>
              <a:rPr sz="2141" spc="-59" baseline="12345" dirty="0">
                <a:solidFill>
                  <a:srgbClr val="657A83"/>
                </a:solidFill>
                <a:latin typeface="Arial"/>
                <a:cs typeface="Arial"/>
              </a:rPr>
              <a:t>¯</a:t>
            </a:r>
            <a:r>
              <a:rPr sz="2141" spc="-59" baseline="6172" dirty="0">
                <a:solidFill>
                  <a:srgbClr val="657A83"/>
                </a:solidFill>
                <a:latin typeface="Arial"/>
                <a:cs typeface="Arial"/>
              </a:rPr>
              <a:t>) </a:t>
            </a:r>
            <a:r>
              <a:rPr sz="2141" i="1" spc="35" baseline="6172" dirty="0">
                <a:solidFill>
                  <a:srgbClr val="657A83"/>
                </a:solidFill>
                <a:latin typeface="メイリオ"/>
                <a:cs typeface="メイリオ"/>
              </a:rPr>
              <a:t>→</a:t>
            </a:r>
            <a:r>
              <a:rPr sz="2141" i="1" spc="-558" baseline="6172" dirty="0">
                <a:solidFill>
                  <a:srgbClr val="657A83"/>
                </a:solidFill>
                <a:latin typeface="メイリオ"/>
                <a:cs typeface="メイリオ"/>
              </a:rPr>
              <a:t> </a:t>
            </a:r>
            <a:r>
              <a:rPr sz="2141" i="1" spc="190" baseline="6172" dirty="0">
                <a:solidFill>
                  <a:srgbClr val="657A83"/>
                </a:solidFill>
                <a:latin typeface="Arial"/>
                <a:cs typeface="Arial"/>
              </a:rPr>
              <a:t>µ</a:t>
            </a:r>
            <a:r>
              <a:rPr sz="1427" spc="190" baseline="46296" dirty="0">
                <a:solidFill>
                  <a:srgbClr val="657A83"/>
                </a:solidFill>
                <a:latin typeface="Arial"/>
                <a:cs typeface="Arial"/>
              </a:rPr>
              <a:t>+</a:t>
            </a:r>
            <a:r>
              <a:rPr sz="2141" i="1" spc="190" baseline="6172" dirty="0">
                <a:solidFill>
                  <a:srgbClr val="657A83"/>
                </a:solidFill>
                <a:latin typeface="Arial"/>
                <a:cs typeface="Arial"/>
              </a:rPr>
              <a:t>ν</a:t>
            </a:r>
            <a:r>
              <a:rPr sz="952" i="1" spc="127" dirty="0">
                <a:solidFill>
                  <a:srgbClr val="657A83"/>
                </a:solidFill>
                <a:latin typeface="Arial"/>
                <a:cs typeface="Arial"/>
              </a:rPr>
              <a:t>µ</a:t>
            </a:r>
            <a:r>
              <a:rPr sz="2141" spc="190" baseline="6172" dirty="0">
                <a:solidFill>
                  <a:srgbClr val="657A83"/>
                </a:solidFill>
                <a:latin typeface="Arial"/>
                <a:cs typeface="Arial"/>
              </a:rPr>
              <a:t>)</a:t>
            </a:r>
            <a:endParaRPr sz="2141" baseline="6172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15867" y="4934255"/>
            <a:ext cx="1584087" cy="0"/>
          </a:xfrm>
          <a:custGeom>
            <a:avLst/>
            <a:gdLst/>
            <a:ahLst/>
            <a:cxnLst/>
            <a:rect l="l" t="t" r="r" b="b"/>
            <a:pathLst>
              <a:path w="998854">
                <a:moveTo>
                  <a:pt x="0" y="0"/>
                </a:moveTo>
                <a:lnTo>
                  <a:pt x="998232" y="0"/>
                </a:lnTo>
              </a:path>
            </a:pathLst>
          </a:custGeom>
          <a:ln w="4813">
            <a:solidFill>
              <a:srgbClr val="657A83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26" name="object 26"/>
          <p:cNvSpPr txBox="1"/>
          <p:nvPr/>
        </p:nvSpPr>
        <p:spPr>
          <a:xfrm>
            <a:off x="4719069" y="4870903"/>
            <a:ext cx="1021147" cy="238933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spcBef>
                <a:spcPts val="151"/>
              </a:spcBef>
              <a:tabLst>
                <a:tab pos="322255" algn="l"/>
                <a:tab pos="900300" algn="l"/>
              </a:tabLst>
            </a:pPr>
            <a:r>
              <a:rPr sz="952" spc="214" dirty="0">
                <a:solidFill>
                  <a:srgbClr val="657A83"/>
                </a:solidFill>
                <a:latin typeface="Arial"/>
                <a:cs typeface="Arial"/>
              </a:rPr>
              <a:t>+	</a:t>
            </a:r>
            <a:r>
              <a:rPr sz="1427" spc="-63" dirty="0">
                <a:solidFill>
                  <a:srgbClr val="657A83"/>
                </a:solidFill>
                <a:latin typeface="Arial"/>
                <a:cs typeface="Arial"/>
              </a:rPr>
              <a:t>¯	</a:t>
            </a:r>
            <a:r>
              <a:rPr sz="952" spc="214" dirty="0">
                <a:solidFill>
                  <a:srgbClr val="657A83"/>
                </a:solidFill>
                <a:latin typeface="Arial"/>
                <a:cs typeface="Arial"/>
              </a:rPr>
              <a:t>+</a:t>
            </a:r>
            <a:endParaRPr sz="952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00840" y="4999559"/>
            <a:ext cx="130916" cy="165836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spcBef>
                <a:spcPts val="151"/>
              </a:spcBef>
            </a:pPr>
            <a:r>
              <a:rPr sz="952" i="1" spc="159" dirty="0">
                <a:solidFill>
                  <a:srgbClr val="657A83"/>
                </a:solidFill>
                <a:latin typeface="Arial"/>
                <a:cs typeface="Arial"/>
              </a:rPr>
              <a:t>µ</a:t>
            </a:r>
            <a:endParaRPr sz="952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27492" y="4963010"/>
            <a:ext cx="1613290" cy="238933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spcBef>
                <a:spcPts val="151"/>
              </a:spcBef>
            </a:pPr>
            <a:r>
              <a:rPr sz="1427" i="1" spc="8" dirty="0">
                <a:solidFill>
                  <a:srgbClr val="657A83"/>
                </a:solidFill>
                <a:latin typeface="Arial"/>
                <a:cs typeface="Arial"/>
              </a:rPr>
              <a:t>P</a:t>
            </a:r>
            <a:r>
              <a:rPr sz="1427" spc="8" dirty="0">
                <a:solidFill>
                  <a:srgbClr val="657A83"/>
                </a:solidFill>
                <a:latin typeface="Arial"/>
                <a:cs typeface="Arial"/>
              </a:rPr>
              <a:t>(</a:t>
            </a:r>
            <a:r>
              <a:rPr sz="1427" i="1" spc="8" dirty="0">
                <a:solidFill>
                  <a:srgbClr val="657A83"/>
                </a:solidFill>
                <a:latin typeface="Arial"/>
                <a:cs typeface="Arial"/>
              </a:rPr>
              <a:t>π </a:t>
            </a:r>
            <a:r>
              <a:rPr sz="1427" spc="40" dirty="0">
                <a:solidFill>
                  <a:srgbClr val="657A83"/>
                </a:solidFill>
                <a:latin typeface="Arial"/>
                <a:cs typeface="Arial"/>
              </a:rPr>
              <a:t>(</a:t>
            </a:r>
            <a:r>
              <a:rPr sz="1427" i="1" spc="40" dirty="0">
                <a:solidFill>
                  <a:srgbClr val="657A83"/>
                </a:solidFill>
                <a:latin typeface="Arial"/>
                <a:cs typeface="Arial"/>
              </a:rPr>
              <a:t>ud </a:t>
            </a:r>
            <a:r>
              <a:rPr sz="1427" spc="79" dirty="0">
                <a:solidFill>
                  <a:srgbClr val="657A83"/>
                </a:solidFill>
                <a:latin typeface="Arial"/>
                <a:cs typeface="Arial"/>
              </a:rPr>
              <a:t>) </a:t>
            </a:r>
            <a:r>
              <a:rPr sz="1427" i="1" spc="24" dirty="0">
                <a:solidFill>
                  <a:srgbClr val="657A83"/>
                </a:solidFill>
                <a:latin typeface="メイリオ"/>
                <a:cs typeface="メイリオ"/>
              </a:rPr>
              <a:t>→ </a:t>
            </a:r>
            <a:r>
              <a:rPr sz="1427" i="1" spc="48" dirty="0">
                <a:solidFill>
                  <a:srgbClr val="657A83"/>
                </a:solidFill>
                <a:latin typeface="Arial"/>
                <a:cs typeface="Arial"/>
              </a:rPr>
              <a:t>µ </a:t>
            </a:r>
            <a:r>
              <a:rPr sz="1427" i="1" dirty="0">
                <a:solidFill>
                  <a:srgbClr val="657A83"/>
                </a:solidFill>
                <a:latin typeface="Arial"/>
                <a:cs typeface="Arial"/>
              </a:rPr>
              <a:t>ν</a:t>
            </a:r>
            <a:r>
              <a:rPr sz="1427" i="1" spc="-167" dirty="0">
                <a:solidFill>
                  <a:srgbClr val="657A83"/>
                </a:solidFill>
                <a:latin typeface="Arial"/>
                <a:cs typeface="Arial"/>
              </a:rPr>
              <a:t> </a:t>
            </a:r>
            <a:r>
              <a:rPr sz="1427" spc="79" dirty="0">
                <a:solidFill>
                  <a:srgbClr val="657A83"/>
                </a:solidFill>
                <a:latin typeface="Arial"/>
                <a:cs typeface="Arial"/>
              </a:rPr>
              <a:t>)</a:t>
            </a:r>
            <a:endParaRPr sz="1427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54456" y="4778658"/>
            <a:ext cx="185295" cy="238933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spcBef>
                <a:spcPts val="151"/>
              </a:spcBef>
            </a:pPr>
            <a:r>
              <a:rPr sz="1427" i="1" spc="-293" dirty="0">
                <a:solidFill>
                  <a:srgbClr val="657A83"/>
                </a:solidFill>
                <a:latin typeface="メイリオ"/>
                <a:cs typeface="メイリオ"/>
              </a:rPr>
              <a:t>∝</a:t>
            </a:r>
            <a:endParaRPr sz="1427">
              <a:latin typeface="メイリオ"/>
              <a:cs typeface="メイリオ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99552" y="4661861"/>
            <a:ext cx="466263" cy="238933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spcBef>
                <a:spcPts val="151"/>
              </a:spcBef>
            </a:pPr>
            <a:r>
              <a:rPr sz="1427" spc="-8" dirty="0">
                <a:solidFill>
                  <a:srgbClr val="657A83"/>
                </a:solidFill>
                <a:latin typeface="Arial"/>
                <a:cs typeface="Arial"/>
              </a:rPr>
              <a:t>sin</a:t>
            </a:r>
            <a:r>
              <a:rPr sz="1427" spc="-11" baseline="37037" dirty="0">
                <a:solidFill>
                  <a:srgbClr val="657A83"/>
                </a:solidFill>
                <a:latin typeface="Arial"/>
                <a:cs typeface="Arial"/>
              </a:rPr>
              <a:t>2</a:t>
            </a:r>
            <a:r>
              <a:rPr sz="1427" spc="-48" baseline="37037" dirty="0">
                <a:solidFill>
                  <a:srgbClr val="657A83"/>
                </a:solidFill>
                <a:latin typeface="Arial"/>
                <a:cs typeface="Arial"/>
              </a:rPr>
              <a:t> </a:t>
            </a:r>
            <a:r>
              <a:rPr sz="1427" i="1" spc="-95" dirty="0">
                <a:solidFill>
                  <a:srgbClr val="657A83"/>
                </a:solidFill>
                <a:latin typeface="Arial"/>
                <a:cs typeface="Arial"/>
              </a:rPr>
              <a:t>θ</a:t>
            </a:r>
            <a:endParaRPr sz="1427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94576" y="4934255"/>
            <a:ext cx="481369" cy="0"/>
          </a:xfrm>
          <a:custGeom>
            <a:avLst/>
            <a:gdLst/>
            <a:ahLst/>
            <a:cxnLst/>
            <a:rect l="l" t="t" r="r" b="b"/>
            <a:pathLst>
              <a:path w="303529">
                <a:moveTo>
                  <a:pt x="0" y="0"/>
                </a:moveTo>
                <a:lnTo>
                  <a:pt x="303263" y="0"/>
                </a:lnTo>
              </a:path>
            </a:pathLst>
          </a:custGeom>
          <a:ln w="4813">
            <a:solidFill>
              <a:srgbClr val="657A83"/>
            </a:solidFill>
          </a:ln>
        </p:spPr>
        <p:txBody>
          <a:bodyPr wrap="square" lIns="0" tIns="0" rIns="0" bIns="0" rtlCol="0"/>
          <a:lstStyle/>
          <a:p>
            <a:endParaRPr sz="2855"/>
          </a:p>
        </p:txBody>
      </p:sp>
      <p:sp>
        <p:nvSpPr>
          <p:cNvPr id="32" name="object 32"/>
          <p:cNvSpPr txBox="1"/>
          <p:nvPr/>
        </p:nvSpPr>
        <p:spPr>
          <a:xfrm>
            <a:off x="6555442" y="4909510"/>
            <a:ext cx="107754" cy="165836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spcBef>
                <a:spcPts val="151"/>
              </a:spcBef>
            </a:pPr>
            <a:r>
              <a:rPr sz="952" spc="-8" dirty="0">
                <a:solidFill>
                  <a:srgbClr val="657A83"/>
                </a:solidFill>
                <a:latin typeface="Arial"/>
                <a:cs typeface="Arial"/>
              </a:rPr>
              <a:t>2</a:t>
            </a:r>
            <a:endParaRPr sz="952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74436" y="4901135"/>
            <a:ext cx="516616" cy="238933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spcBef>
                <a:spcPts val="151"/>
              </a:spcBef>
            </a:pPr>
            <a:r>
              <a:rPr sz="1427" spc="-8" dirty="0">
                <a:solidFill>
                  <a:srgbClr val="657A83"/>
                </a:solidFill>
                <a:latin typeface="Arial"/>
                <a:cs typeface="Arial"/>
              </a:rPr>
              <a:t>cos</a:t>
            </a:r>
            <a:r>
              <a:rPr sz="1427" spc="324" dirty="0">
                <a:solidFill>
                  <a:srgbClr val="657A83"/>
                </a:solidFill>
                <a:latin typeface="Arial"/>
                <a:cs typeface="Arial"/>
              </a:rPr>
              <a:t> </a:t>
            </a:r>
            <a:r>
              <a:rPr sz="1427" i="1" spc="-95" dirty="0">
                <a:solidFill>
                  <a:srgbClr val="657A83"/>
                </a:solidFill>
                <a:latin typeface="Arial"/>
                <a:cs typeface="Arial"/>
              </a:rPr>
              <a:t>θ</a:t>
            </a:r>
            <a:endParaRPr sz="1427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77959" y="4752108"/>
            <a:ext cx="194341" cy="165836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spcBef>
                <a:spcPts val="151"/>
              </a:spcBef>
            </a:pPr>
            <a:r>
              <a:rPr sz="952" spc="-8" dirty="0">
                <a:solidFill>
                  <a:srgbClr val="657A83"/>
                </a:solidFill>
                <a:latin typeface="Arial"/>
                <a:cs typeface="Arial"/>
              </a:rPr>
              <a:t>2</a:t>
            </a:r>
            <a:endParaRPr sz="952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31030" y="4778658"/>
            <a:ext cx="682779" cy="238933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spcBef>
                <a:spcPts val="151"/>
              </a:spcBef>
            </a:pPr>
            <a:r>
              <a:rPr sz="1427" spc="293" dirty="0">
                <a:solidFill>
                  <a:srgbClr val="657A83"/>
                </a:solidFill>
                <a:latin typeface="Arial"/>
                <a:cs typeface="Arial"/>
              </a:rPr>
              <a:t>= </a:t>
            </a:r>
            <a:r>
              <a:rPr sz="1427" spc="-8" dirty="0">
                <a:solidFill>
                  <a:srgbClr val="657A83"/>
                </a:solidFill>
                <a:latin typeface="Arial"/>
                <a:cs typeface="Arial"/>
              </a:rPr>
              <a:t>tan</a:t>
            </a:r>
            <a:r>
              <a:rPr lang="en-US" sz="1427" spc="24" dirty="0">
                <a:solidFill>
                  <a:srgbClr val="657A83"/>
                </a:solidFill>
                <a:latin typeface="Arial"/>
                <a:cs typeface="Arial"/>
              </a:rPr>
              <a:t> </a:t>
            </a:r>
            <a:r>
              <a:rPr sz="1427" i="1" spc="-95" dirty="0">
                <a:solidFill>
                  <a:srgbClr val="657A83"/>
                </a:solidFill>
                <a:latin typeface="Arial"/>
                <a:cs typeface="Arial"/>
              </a:rPr>
              <a:t>θ</a:t>
            </a:r>
            <a:endParaRPr sz="1427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5613" y="5197611"/>
            <a:ext cx="163142" cy="378394"/>
          </a:xfrm>
          <a:prstGeom prst="rect">
            <a:avLst/>
          </a:prstGeom>
        </p:spPr>
        <p:txBody>
          <a:bodyPr vert="horz" wrap="square" lIns="0" tIns="19134" rIns="0" bIns="0" rtlCol="0">
            <a:spAutoFit/>
          </a:bodyPr>
          <a:lstStyle/>
          <a:p>
            <a:pPr marL="20141">
              <a:lnSpc>
                <a:spcPts val="1570"/>
              </a:lnSpc>
              <a:spcBef>
                <a:spcPts val="151"/>
              </a:spcBef>
            </a:pPr>
            <a:r>
              <a:rPr sz="1427" u="sng" spc="-8" dirty="0">
                <a:solidFill>
                  <a:srgbClr val="657A83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27" u="sng" spc="-111" dirty="0">
                <a:solidFill>
                  <a:srgbClr val="657A83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1427">
              <a:latin typeface="Times New Roman"/>
              <a:cs typeface="Times New Roman"/>
            </a:endParaRPr>
          </a:p>
          <a:p>
            <a:pPr marL="20141">
              <a:lnSpc>
                <a:spcPts val="1189"/>
              </a:lnSpc>
            </a:pPr>
            <a:r>
              <a:rPr sz="1110" b="1" spc="-32" dirty="0">
                <a:latin typeface="Arial"/>
                <a:cs typeface="Arial"/>
              </a:rPr>
              <a:t>d</a:t>
            </a:r>
            <a:endParaRPr sz="1110">
              <a:latin typeface="Arial"/>
              <a:cs typeface="Arial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5549516" y="3115251"/>
            <a:ext cx="135254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600" b="0" i="0" kern="1200">
                <a:solidFill>
                  <a:srgbClr val="586D74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70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70"/>
                </a:spcBef>
              </a:pPr>
              <a:t>5</a:t>
            </a:fld>
            <a:endParaRPr spc="-8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8E1E7D-F4D6-CD46-9CB1-A28E63DD683B}"/>
              </a:ext>
            </a:extLst>
          </p:cNvPr>
          <p:cNvSpPr txBox="1"/>
          <p:nvPr/>
        </p:nvSpPr>
        <p:spPr>
          <a:xfrm>
            <a:off x="2582286" y="5477964"/>
            <a:ext cx="6204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elements of the mixing matrix are determined from data</a:t>
            </a:r>
          </a:p>
          <a:p>
            <a:r>
              <a:rPr lang="en-US" dirty="0"/>
              <a:t>Can be checked by testing ratios of rates for various processes.</a:t>
            </a:r>
          </a:p>
        </p:txBody>
      </p:sp>
    </p:spTree>
    <p:extLst>
      <p:ext uri="{BB962C8B-B14F-4D97-AF65-F5344CB8AC3E}">
        <p14:creationId xmlns:p14="http://schemas.microsoft.com/office/powerpoint/2010/main" val="2767845770"/>
      </p:ext>
    </p:extLst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1138" y="1176823"/>
            <a:ext cx="6887204" cy="286711"/>
          </a:xfrm>
          <a:prstGeom prst="rect">
            <a:avLst/>
          </a:prstGeom>
        </p:spPr>
        <p:txBody>
          <a:bodyPr vert="horz" wrap="square" lIns="0" tIns="18127" rIns="0" bIns="0" rtlCol="0" anchor="ctr">
            <a:spAutoFit/>
          </a:bodyPr>
          <a:lstStyle/>
          <a:p>
            <a:pPr marL="20141">
              <a:spcBef>
                <a:spcPts val="143"/>
              </a:spcBef>
            </a:pPr>
            <a:r>
              <a:rPr sz="1744" b="1" spc="-16" dirty="0">
                <a:solidFill>
                  <a:srgbClr val="268BD2"/>
                </a:solidFill>
                <a:latin typeface="Arial"/>
                <a:cs typeface="Arial"/>
              </a:rPr>
              <a:t>The </a:t>
            </a:r>
            <a:r>
              <a:rPr sz="1744" b="1" spc="-8" dirty="0">
                <a:solidFill>
                  <a:srgbClr val="268BD2"/>
                </a:solidFill>
                <a:latin typeface="Arial"/>
                <a:cs typeface="Arial"/>
              </a:rPr>
              <a:t>Full </a:t>
            </a:r>
            <a:r>
              <a:rPr sz="1744" b="1" spc="-16" dirty="0">
                <a:solidFill>
                  <a:srgbClr val="268BD2"/>
                </a:solidFill>
                <a:latin typeface="Arial"/>
                <a:cs typeface="Arial"/>
              </a:rPr>
              <a:t>Cabibbo-Kabayashi-Maskawa (CKM) Quark </a:t>
            </a:r>
            <a:r>
              <a:rPr sz="1744" b="1" spc="-8" dirty="0">
                <a:solidFill>
                  <a:srgbClr val="268BD2"/>
                </a:solidFill>
                <a:latin typeface="Arial"/>
                <a:cs typeface="Arial"/>
              </a:rPr>
              <a:t>Mixing</a:t>
            </a:r>
            <a:r>
              <a:rPr sz="1744" b="1" spc="40" dirty="0">
                <a:solidFill>
                  <a:srgbClr val="268BD2"/>
                </a:solidFill>
                <a:latin typeface="Arial"/>
                <a:cs typeface="Arial"/>
              </a:rPr>
              <a:t> </a:t>
            </a:r>
            <a:r>
              <a:rPr sz="1744" b="1" spc="-8" dirty="0">
                <a:solidFill>
                  <a:srgbClr val="268BD2"/>
                </a:solidFill>
                <a:latin typeface="Arial"/>
                <a:cs typeface="Arial"/>
              </a:rPr>
              <a:t>Matrix</a:t>
            </a:r>
            <a:endParaRPr sz="1744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8166" y="3091475"/>
            <a:ext cx="8739167" cy="2384336"/>
          </a:xfrm>
          <a:prstGeom prst="rect">
            <a:avLst/>
          </a:prstGeom>
        </p:spPr>
        <p:txBody>
          <a:bodyPr vert="horz" wrap="square" lIns="0" tIns="11078" rIns="0" bIns="0" rtlCol="0">
            <a:spAutoFit/>
          </a:bodyPr>
          <a:lstStyle/>
          <a:p>
            <a:pPr marL="20141" marR="460220">
              <a:lnSpc>
                <a:spcPct val="102600"/>
              </a:lnSpc>
              <a:spcBef>
                <a:spcPts val="87"/>
              </a:spcBef>
            </a:pPr>
            <a:r>
              <a:rPr sz="1744" spc="-32" dirty="0">
                <a:latin typeface="Arial"/>
                <a:cs typeface="Arial"/>
              </a:rPr>
              <a:t>Why </a:t>
            </a:r>
            <a:r>
              <a:rPr sz="1744" spc="-24" dirty="0">
                <a:latin typeface="Arial"/>
                <a:cs typeface="Arial"/>
              </a:rPr>
              <a:t>extend </a:t>
            </a:r>
            <a:r>
              <a:rPr sz="1744" spc="-8" dirty="0">
                <a:latin typeface="Arial"/>
                <a:cs typeface="Arial"/>
              </a:rPr>
              <a:t>to at least </a:t>
            </a:r>
            <a:r>
              <a:rPr sz="1744" spc="-16" dirty="0">
                <a:latin typeface="Arial"/>
                <a:cs typeface="Arial"/>
              </a:rPr>
              <a:t>6 </a:t>
            </a:r>
            <a:r>
              <a:rPr sz="1744" spc="-8" dirty="0">
                <a:latin typeface="Arial"/>
                <a:cs typeface="Arial"/>
              </a:rPr>
              <a:t>quarks? </a:t>
            </a:r>
            <a:r>
              <a:rPr sz="1744" spc="-16" dirty="0">
                <a:latin typeface="Arial"/>
                <a:cs typeface="Arial"/>
              </a:rPr>
              <a:t>Such a </a:t>
            </a:r>
            <a:r>
              <a:rPr sz="1744" spc="-8" dirty="0">
                <a:latin typeface="Arial"/>
                <a:cs typeface="Arial"/>
              </a:rPr>
              <a:t>matrix is the </a:t>
            </a:r>
            <a:r>
              <a:rPr sz="1744" spc="-16" dirty="0">
                <a:latin typeface="Arial"/>
                <a:cs typeface="Arial"/>
              </a:rPr>
              <a:t>minimum size needed </a:t>
            </a:r>
            <a:r>
              <a:rPr sz="1744" spc="-8" dirty="0">
                <a:latin typeface="Arial"/>
                <a:cs typeface="Arial"/>
              </a:rPr>
              <a:t>to </a:t>
            </a:r>
            <a:r>
              <a:rPr sz="1744" spc="-16" dirty="0">
                <a:latin typeface="Arial"/>
                <a:cs typeface="Arial"/>
              </a:rPr>
              <a:t>add a  complex component </a:t>
            </a:r>
            <a:r>
              <a:rPr sz="1744" spc="-8" dirty="0">
                <a:latin typeface="Arial"/>
                <a:cs typeface="Arial"/>
              </a:rPr>
              <a:t>to the otherwise real </a:t>
            </a:r>
            <a:r>
              <a:rPr sz="1744" spc="-16" dirty="0">
                <a:latin typeface="Arial"/>
                <a:cs typeface="Arial"/>
              </a:rPr>
              <a:t>number components </a:t>
            </a:r>
            <a:r>
              <a:rPr sz="1744" spc="-8" dirty="0">
                <a:latin typeface="Arial"/>
                <a:cs typeface="Arial"/>
              </a:rPr>
              <a:t>of the matrix. That  </a:t>
            </a:r>
            <a:r>
              <a:rPr sz="1744" spc="-16" dirty="0">
                <a:latin typeface="Arial"/>
                <a:cs typeface="Arial"/>
              </a:rPr>
              <a:t>complex component </a:t>
            </a:r>
            <a:r>
              <a:rPr lang="en-US" sz="1744" spc="-16" dirty="0">
                <a:latin typeface="Arial"/>
                <a:cs typeface="Arial"/>
              </a:rPr>
              <a:t>– phase - </a:t>
            </a:r>
            <a:r>
              <a:rPr sz="1744" spc="-8" dirty="0">
                <a:latin typeface="Arial"/>
                <a:cs typeface="Arial"/>
              </a:rPr>
              <a:t>leads to </a:t>
            </a:r>
            <a:r>
              <a:rPr sz="1744" spc="-16" dirty="0">
                <a:latin typeface="Arial"/>
                <a:cs typeface="Arial"/>
              </a:rPr>
              <a:t>CP </a:t>
            </a:r>
            <a:r>
              <a:rPr sz="1744" spc="-8" dirty="0">
                <a:latin typeface="Arial"/>
                <a:cs typeface="Arial"/>
              </a:rPr>
              <a:t>viol</a:t>
            </a:r>
            <a:r>
              <a:rPr lang="en-US" sz="1744" spc="-8" dirty="0">
                <a:latin typeface="Arial"/>
                <a:cs typeface="Arial"/>
              </a:rPr>
              <a:t>ation</a:t>
            </a:r>
            <a:r>
              <a:rPr sz="1744" spc="-16" dirty="0">
                <a:latin typeface="Arial"/>
                <a:cs typeface="Arial"/>
              </a:rPr>
              <a:t>.</a:t>
            </a:r>
            <a:endParaRPr sz="1744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62" dirty="0">
              <a:latin typeface="Times New Roman"/>
              <a:cs typeface="Times New Roman"/>
            </a:endParaRPr>
          </a:p>
          <a:p>
            <a:pPr marL="129909">
              <a:spcBef>
                <a:spcPts val="1570"/>
              </a:spcBef>
            </a:pPr>
            <a:r>
              <a:rPr sz="1744" i="1" spc="-48" dirty="0">
                <a:latin typeface="Arial"/>
                <a:cs typeface="Arial"/>
              </a:rPr>
              <a:t>θ</a:t>
            </a:r>
            <a:r>
              <a:rPr sz="1903" spc="-70" baseline="-13888" dirty="0">
                <a:latin typeface="Arial"/>
                <a:cs typeface="Arial"/>
              </a:rPr>
              <a:t>12</a:t>
            </a:r>
            <a:r>
              <a:rPr sz="1903" spc="297" baseline="-13888" dirty="0">
                <a:latin typeface="Arial"/>
                <a:cs typeface="Arial"/>
              </a:rPr>
              <a:t> </a:t>
            </a:r>
            <a:r>
              <a:rPr sz="1744" spc="317" dirty="0">
                <a:latin typeface="Arial"/>
                <a:cs typeface="Arial"/>
              </a:rPr>
              <a:t>=</a:t>
            </a:r>
            <a:r>
              <a:rPr sz="1744" spc="-16" dirty="0">
                <a:latin typeface="Arial"/>
                <a:cs typeface="Arial"/>
              </a:rPr>
              <a:t> </a:t>
            </a:r>
            <a:r>
              <a:rPr sz="1744" spc="-8" dirty="0">
                <a:latin typeface="Arial"/>
                <a:cs typeface="Arial"/>
              </a:rPr>
              <a:t>13</a:t>
            </a:r>
            <a:r>
              <a:rPr sz="1744" i="1" spc="-8" dirty="0">
                <a:latin typeface="Arial"/>
                <a:cs typeface="Arial"/>
              </a:rPr>
              <a:t>.</a:t>
            </a:r>
            <a:r>
              <a:rPr sz="1744" spc="-8" dirty="0">
                <a:latin typeface="Arial"/>
                <a:cs typeface="Arial"/>
              </a:rPr>
              <a:t>04</a:t>
            </a:r>
            <a:r>
              <a:rPr sz="1744" spc="-135" dirty="0">
                <a:latin typeface="Arial"/>
                <a:cs typeface="Arial"/>
              </a:rPr>
              <a:t> </a:t>
            </a:r>
            <a:r>
              <a:rPr sz="1744" i="1" spc="-63" dirty="0">
                <a:latin typeface="メイリオ"/>
                <a:cs typeface="メイリオ"/>
              </a:rPr>
              <a:t>±</a:t>
            </a:r>
            <a:r>
              <a:rPr sz="1744" i="1" spc="-246" dirty="0">
                <a:latin typeface="メイリオ"/>
                <a:cs typeface="メイリオ"/>
              </a:rPr>
              <a:t> </a:t>
            </a:r>
            <a:r>
              <a:rPr sz="1744" spc="40" dirty="0">
                <a:latin typeface="Arial"/>
                <a:cs typeface="Arial"/>
              </a:rPr>
              <a:t>0</a:t>
            </a:r>
            <a:r>
              <a:rPr sz="1744" i="1" spc="40" dirty="0">
                <a:latin typeface="Arial"/>
                <a:cs typeface="Arial"/>
              </a:rPr>
              <a:t>.</a:t>
            </a:r>
            <a:r>
              <a:rPr sz="1744" spc="40" dirty="0">
                <a:latin typeface="Arial"/>
                <a:cs typeface="Arial"/>
              </a:rPr>
              <a:t>05</a:t>
            </a:r>
            <a:r>
              <a:rPr sz="1903" i="1" spc="59" baseline="31250" dirty="0">
                <a:latin typeface="Arial"/>
                <a:cs typeface="Arial"/>
              </a:rPr>
              <a:t>◦</a:t>
            </a:r>
            <a:r>
              <a:rPr sz="1744" spc="40" dirty="0">
                <a:latin typeface="Arial"/>
                <a:cs typeface="Arial"/>
              </a:rPr>
              <a:t>;</a:t>
            </a:r>
            <a:r>
              <a:rPr sz="1744" spc="-206" dirty="0">
                <a:latin typeface="Arial"/>
                <a:cs typeface="Arial"/>
              </a:rPr>
              <a:t> </a:t>
            </a:r>
            <a:r>
              <a:rPr sz="1744" i="1" spc="-48" dirty="0">
                <a:latin typeface="Arial"/>
                <a:cs typeface="Arial"/>
              </a:rPr>
              <a:t>θ</a:t>
            </a:r>
            <a:r>
              <a:rPr sz="1903" spc="-70" baseline="-13888" dirty="0">
                <a:latin typeface="Arial"/>
                <a:cs typeface="Arial"/>
              </a:rPr>
              <a:t>13</a:t>
            </a:r>
            <a:r>
              <a:rPr sz="1903" spc="297" baseline="-13888" dirty="0">
                <a:latin typeface="Arial"/>
                <a:cs typeface="Arial"/>
              </a:rPr>
              <a:t> </a:t>
            </a:r>
            <a:r>
              <a:rPr sz="1744" spc="317" dirty="0">
                <a:latin typeface="Arial"/>
                <a:cs typeface="Arial"/>
              </a:rPr>
              <a:t>=</a:t>
            </a:r>
            <a:r>
              <a:rPr sz="1744" spc="-16" dirty="0">
                <a:latin typeface="Arial"/>
                <a:cs typeface="Arial"/>
              </a:rPr>
              <a:t> 0</a:t>
            </a:r>
            <a:r>
              <a:rPr sz="1744" i="1" spc="-16" dirty="0">
                <a:latin typeface="Arial"/>
                <a:cs typeface="Arial"/>
              </a:rPr>
              <a:t>.</a:t>
            </a:r>
            <a:r>
              <a:rPr sz="1744" spc="-16" dirty="0">
                <a:latin typeface="Arial"/>
                <a:cs typeface="Arial"/>
              </a:rPr>
              <a:t>201</a:t>
            </a:r>
            <a:r>
              <a:rPr sz="1744" spc="-135" dirty="0">
                <a:latin typeface="Arial"/>
                <a:cs typeface="Arial"/>
              </a:rPr>
              <a:t> </a:t>
            </a:r>
            <a:r>
              <a:rPr sz="1744" i="1" spc="-63" dirty="0">
                <a:latin typeface="メイリオ"/>
                <a:cs typeface="メイリオ"/>
              </a:rPr>
              <a:t>±</a:t>
            </a:r>
            <a:r>
              <a:rPr sz="1744" i="1" spc="-246" dirty="0">
                <a:latin typeface="メイリオ"/>
                <a:cs typeface="メイリオ"/>
              </a:rPr>
              <a:t> </a:t>
            </a:r>
            <a:r>
              <a:rPr sz="1744" spc="24" dirty="0">
                <a:latin typeface="Arial"/>
                <a:cs typeface="Arial"/>
              </a:rPr>
              <a:t>0</a:t>
            </a:r>
            <a:r>
              <a:rPr sz="1744" i="1" spc="24" dirty="0">
                <a:latin typeface="Arial"/>
                <a:cs typeface="Arial"/>
              </a:rPr>
              <a:t>.</a:t>
            </a:r>
            <a:r>
              <a:rPr sz="1744" spc="24" dirty="0">
                <a:latin typeface="Arial"/>
                <a:cs typeface="Arial"/>
              </a:rPr>
              <a:t>011</a:t>
            </a:r>
            <a:r>
              <a:rPr sz="1903" i="1" spc="35" baseline="31250" dirty="0">
                <a:latin typeface="Arial"/>
                <a:cs typeface="Arial"/>
              </a:rPr>
              <a:t>◦</a:t>
            </a:r>
            <a:r>
              <a:rPr sz="1744" spc="24" dirty="0">
                <a:latin typeface="Arial"/>
                <a:cs typeface="Arial"/>
              </a:rPr>
              <a:t>;</a:t>
            </a:r>
            <a:r>
              <a:rPr sz="1744" spc="-206" dirty="0">
                <a:latin typeface="Arial"/>
                <a:cs typeface="Arial"/>
              </a:rPr>
              <a:t> </a:t>
            </a:r>
            <a:r>
              <a:rPr sz="1744" i="1" spc="-48" dirty="0">
                <a:latin typeface="Arial"/>
                <a:cs typeface="Arial"/>
              </a:rPr>
              <a:t>θ</a:t>
            </a:r>
            <a:r>
              <a:rPr sz="1903" spc="-70" baseline="-13888" dirty="0">
                <a:latin typeface="Arial"/>
                <a:cs typeface="Arial"/>
              </a:rPr>
              <a:t>23</a:t>
            </a:r>
            <a:r>
              <a:rPr sz="1903" spc="297" baseline="-13888" dirty="0">
                <a:latin typeface="Arial"/>
                <a:cs typeface="Arial"/>
              </a:rPr>
              <a:t> </a:t>
            </a:r>
            <a:r>
              <a:rPr sz="1744" spc="317" dirty="0">
                <a:latin typeface="Arial"/>
                <a:cs typeface="Arial"/>
              </a:rPr>
              <a:t>=</a:t>
            </a:r>
            <a:r>
              <a:rPr sz="1744" spc="-16" dirty="0">
                <a:latin typeface="Arial"/>
                <a:cs typeface="Arial"/>
              </a:rPr>
              <a:t> </a:t>
            </a:r>
            <a:r>
              <a:rPr sz="1744" spc="-8" dirty="0">
                <a:latin typeface="Arial"/>
                <a:cs typeface="Arial"/>
              </a:rPr>
              <a:t>2</a:t>
            </a:r>
            <a:r>
              <a:rPr sz="1744" i="1" spc="-8" dirty="0">
                <a:latin typeface="Arial"/>
                <a:cs typeface="Arial"/>
              </a:rPr>
              <a:t>.</a:t>
            </a:r>
            <a:r>
              <a:rPr sz="1744" spc="-8" dirty="0">
                <a:latin typeface="Arial"/>
                <a:cs typeface="Arial"/>
              </a:rPr>
              <a:t>38</a:t>
            </a:r>
            <a:r>
              <a:rPr sz="1744" spc="-135" dirty="0">
                <a:latin typeface="Arial"/>
                <a:cs typeface="Arial"/>
              </a:rPr>
              <a:t> </a:t>
            </a:r>
            <a:r>
              <a:rPr sz="1744" i="1" spc="-63" dirty="0">
                <a:latin typeface="メイリオ"/>
                <a:cs typeface="メイリオ"/>
              </a:rPr>
              <a:t>±</a:t>
            </a:r>
            <a:r>
              <a:rPr sz="1744" i="1" spc="-246" dirty="0">
                <a:latin typeface="メイリオ"/>
                <a:cs typeface="メイリオ"/>
              </a:rPr>
              <a:t> </a:t>
            </a:r>
            <a:r>
              <a:rPr sz="1744" spc="40" dirty="0">
                <a:latin typeface="Arial"/>
                <a:cs typeface="Arial"/>
              </a:rPr>
              <a:t>0</a:t>
            </a:r>
            <a:r>
              <a:rPr sz="1744" i="1" spc="40" dirty="0">
                <a:latin typeface="Arial"/>
                <a:cs typeface="Arial"/>
              </a:rPr>
              <a:t>.</a:t>
            </a:r>
            <a:r>
              <a:rPr sz="1744" spc="40" dirty="0">
                <a:latin typeface="Arial"/>
                <a:cs typeface="Arial"/>
              </a:rPr>
              <a:t>06</a:t>
            </a:r>
            <a:r>
              <a:rPr sz="1903" i="1" spc="59" baseline="31250" dirty="0">
                <a:latin typeface="Arial"/>
                <a:cs typeface="Arial"/>
              </a:rPr>
              <a:t>◦</a:t>
            </a:r>
            <a:r>
              <a:rPr sz="1744" spc="40" dirty="0">
                <a:latin typeface="Arial"/>
                <a:cs typeface="Arial"/>
              </a:rPr>
              <a:t>;</a:t>
            </a:r>
            <a:r>
              <a:rPr sz="1744" spc="-206" dirty="0">
                <a:latin typeface="Arial"/>
                <a:cs typeface="Arial"/>
              </a:rPr>
              <a:t> </a:t>
            </a:r>
            <a:r>
              <a:rPr sz="1744" i="1" spc="-71" dirty="0">
                <a:latin typeface="Arial"/>
                <a:cs typeface="Arial"/>
              </a:rPr>
              <a:t>δ</a:t>
            </a:r>
            <a:r>
              <a:rPr sz="1903" spc="-106" baseline="-13888" dirty="0">
                <a:latin typeface="Arial"/>
                <a:cs typeface="Arial"/>
              </a:rPr>
              <a:t>13</a:t>
            </a:r>
            <a:r>
              <a:rPr sz="1903" spc="297" baseline="-13888" dirty="0">
                <a:latin typeface="Arial"/>
                <a:cs typeface="Arial"/>
              </a:rPr>
              <a:t> </a:t>
            </a:r>
            <a:r>
              <a:rPr sz="1744" spc="317" dirty="0">
                <a:latin typeface="Arial"/>
                <a:cs typeface="Arial"/>
              </a:rPr>
              <a:t>=</a:t>
            </a:r>
            <a:r>
              <a:rPr sz="1744" spc="-16" dirty="0">
                <a:latin typeface="Arial"/>
                <a:cs typeface="Arial"/>
              </a:rPr>
              <a:t> </a:t>
            </a:r>
            <a:r>
              <a:rPr sz="1744" spc="-8" dirty="0">
                <a:latin typeface="Arial"/>
                <a:cs typeface="Arial"/>
              </a:rPr>
              <a:t>1</a:t>
            </a:r>
            <a:r>
              <a:rPr sz="1744" i="1" spc="-8" dirty="0">
                <a:latin typeface="Arial"/>
                <a:cs typeface="Arial"/>
              </a:rPr>
              <a:t>.</a:t>
            </a:r>
            <a:r>
              <a:rPr sz="1744" spc="-8" dirty="0">
                <a:latin typeface="Arial"/>
                <a:cs typeface="Arial"/>
              </a:rPr>
              <a:t>20</a:t>
            </a:r>
            <a:r>
              <a:rPr sz="1744" spc="-135" dirty="0">
                <a:latin typeface="Arial"/>
                <a:cs typeface="Arial"/>
              </a:rPr>
              <a:t> </a:t>
            </a:r>
            <a:r>
              <a:rPr sz="1744" i="1" spc="-63" dirty="0">
                <a:latin typeface="メイリオ"/>
                <a:cs typeface="メイリオ"/>
              </a:rPr>
              <a:t>±</a:t>
            </a:r>
            <a:r>
              <a:rPr sz="1744" i="1" spc="-246" dirty="0">
                <a:latin typeface="メイリオ"/>
                <a:cs typeface="メイリオ"/>
              </a:rPr>
              <a:t> </a:t>
            </a:r>
            <a:r>
              <a:rPr sz="1744" spc="-8" dirty="0">
                <a:latin typeface="Arial"/>
                <a:cs typeface="Arial"/>
              </a:rPr>
              <a:t>0</a:t>
            </a:r>
            <a:r>
              <a:rPr sz="1744" i="1" spc="-8" dirty="0">
                <a:latin typeface="Arial"/>
                <a:cs typeface="Arial"/>
              </a:rPr>
              <a:t>.</a:t>
            </a:r>
            <a:r>
              <a:rPr sz="1744" spc="-8" dirty="0">
                <a:latin typeface="Arial"/>
                <a:cs typeface="Arial"/>
              </a:rPr>
              <a:t>08</a:t>
            </a:r>
            <a:r>
              <a:rPr sz="1744" spc="-8" dirty="0">
                <a:latin typeface="Times New Roman"/>
                <a:cs typeface="Times New Roman"/>
              </a:rPr>
              <a:t>rad</a:t>
            </a:r>
            <a:r>
              <a:rPr sz="1744" i="1" spc="-8" dirty="0">
                <a:latin typeface="Arial"/>
                <a:cs typeface="Arial"/>
              </a:rPr>
              <a:t>.</a:t>
            </a:r>
            <a:r>
              <a:rPr sz="1744" i="1" spc="363" dirty="0">
                <a:latin typeface="Arial"/>
                <a:cs typeface="Arial"/>
              </a:rPr>
              <a:t> </a:t>
            </a:r>
            <a:endParaRPr sz="1744" dirty="0">
              <a:latin typeface="Arial"/>
              <a:cs typeface="Arial"/>
            </a:endParaRPr>
          </a:p>
          <a:p>
            <a:pPr marL="20141" marR="313191">
              <a:lnSpc>
                <a:spcPct val="102699"/>
              </a:lnSpc>
              <a:spcBef>
                <a:spcPts val="1737"/>
              </a:spcBef>
            </a:pPr>
            <a:r>
              <a:rPr sz="1744" spc="-16" dirty="0">
                <a:latin typeface="Arial"/>
                <a:cs typeface="Arial"/>
              </a:rPr>
              <a:t>The </a:t>
            </a:r>
            <a:r>
              <a:rPr sz="1744" spc="-8" dirty="0">
                <a:latin typeface="Arial"/>
                <a:cs typeface="Arial"/>
              </a:rPr>
              <a:t>first angle is the </a:t>
            </a:r>
            <a:r>
              <a:rPr sz="1744" spc="-16" dirty="0">
                <a:latin typeface="Arial"/>
                <a:cs typeface="Arial"/>
              </a:rPr>
              <a:t>Cabibbo Angle. </a:t>
            </a:r>
            <a:r>
              <a:rPr sz="1744" spc="-8" dirty="0">
                <a:latin typeface="Arial"/>
                <a:cs typeface="Arial"/>
              </a:rPr>
              <a:t> </a:t>
            </a:r>
            <a:r>
              <a:rPr sz="1744" i="1" spc="-71" dirty="0">
                <a:latin typeface="Arial"/>
                <a:cs typeface="Arial"/>
              </a:rPr>
              <a:t>δ</a:t>
            </a:r>
            <a:r>
              <a:rPr sz="1903" spc="-106" baseline="-13888" dirty="0">
                <a:latin typeface="Arial"/>
                <a:cs typeface="Arial"/>
              </a:rPr>
              <a:t>13 </a:t>
            </a:r>
            <a:r>
              <a:rPr sz="1744" spc="-8" dirty="0">
                <a:latin typeface="Arial"/>
                <a:cs typeface="Arial"/>
              </a:rPr>
              <a:t>is the  </a:t>
            </a:r>
            <a:r>
              <a:rPr sz="1744" spc="-16" dirty="0">
                <a:latin typeface="Arial"/>
                <a:cs typeface="Arial"/>
              </a:rPr>
              <a:t>complex phase. These </a:t>
            </a:r>
            <a:r>
              <a:rPr sz="1744" spc="-8" dirty="0">
                <a:latin typeface="Arial"/>
                <a:cs typeface="Arial"/>
              </a:rPr>
              <a:t>are not predicted; </a:t>
            </a:r>
            <a:r>
              <a:rPr sz="1744" spc="-24" dirty="0">
                <a:latin typeface="Arial"/>
                <a:cs typeface="Arial"/>
              </a:rPr>
              <a:t>they </a:t>
            </a:r>
            <a:r>
              <a:rPr sz="1744" spc="-16" dirty="0">
                <a:latin typeface="Arial"/>
                <a:cs typeface="Arial"/>
              </a:rPr>
              <a:t>must be</a:t>
            </a:r>
            <a:r>
              <a:rPr sz="1744" spc="135" dirty="0">
                <a:latin typeface="Arial"/>
                <a:cs typeface="Arial"/>
              </a:rPr>
              <a:t> </a:t>
            </a:r>
            <a:r>
              <a:rPr sz="1744" spc="-8" dirty="0">
                <a:latin typeface="Arial"/>
                <a:cs typeface="Arial"/>
              </a:rPr>
              <a:t>measured.</a:t>
            </a:r>
            <a:endParaRPr sz="1744" dirty="0">
              <a:latin typeface="Arial"/>
              <a:cs typeface="Arial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832470"/>
              </p:ext>
            </p:extLst>
          </p:nvPr>
        </p:nvGraphicFramePr>
        <p:xfrm>
          <a:off x="1913392" y="1616313"/>
          <a:ext cx="4048335" cy="1289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Equation" r:id="rId4" imgW="2552700" imgH="812800" progId="Equation.3">
                  <p:embed/>
                </p:oleObj>
              </mc:Choice>
              <mc:Fallback>
                <p:oleObj name="Equation" r:id="rId4" imgW="2552700" imgH="81280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13392" y="1616313"/>
                        <a:ext cx="4048335" cy="1289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2891851"/>
      </p:ext>
    </p:extLst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2"/>
          <p:cNvGraphicFramePr>
            <a:graphicFrameLocks noChangeAspect="1"/>
          </p:cNvGraphicFramePr>
          <p:nvPr/>
        </p:nvGraphicFramePr>
        <p:xfrm>
          <a:off x="2438400" y="762000"/>
          <a:ext cx="4114800" cy="171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" name="Equation" r:id="rId3" imgW="1612900" imgH="673100" progId="Equation.3">
                  <p:embed/>
                </p:oleObj>
              </mc:Choice>
              <mc:Fallback>
                <p:oleObj name="Equation" r:id="rId3" imgW="16129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762000"/>
                        <a:ext cx="4114800" cy="171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1219200" y="228600"/>
            <a:ext cx="7099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Quarks - CKM Matrix – </a:t>
            </a:r>
            <a:r>
              <a:rPr lang="en-US" dirty="0" err="1"/>
              <a:t>Cabibbo</a:t>
            </a:r>
            <a:r>
              <a:rPr lang="en-US" dirty="0"/>
              <a:t>-Kobayashi-</a:t>
            </a:r>
            <a:r>
              <a:rPr lang="en-US" dirty="0" err="1"/>
              <a:t>Maskawa</a:t>
            </a:r>
            <a:endParaRPr lang="en-US" dirty="0"/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95275" y="2479675"/>
            <a:ext cx="884794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Introducing </a:t>
            </a:r>
            <a:r>
              <a:rPr lang="en-US" dirty="0" err="1"/>
              <a:t>unitarity</a:t>
            </a:r>
            <a:r>
              <a:rPr lang="en-US" dirty="0"/>
              <a:t> – requirement that the total probability of decay</a:t>
            </a:r>
          </a:p>
          <a:p>
            <a:pPr eaLnBrk="1" hangingPunct="1"/>
            <a:r>
              <a:rPr lang="en-US" dirty="0"/>
              <a:t>is equal to 1, one can rewrite it in terms of sins and cosines and add</a:t>
            </a:r>
          </a:p>
          <a:p>
            <a:pPr eaLnBrk="1" hangingPunct="1"/>
            <a:r>
              <a:rPr lang="en-US" dirty="0"/>
              <a:t>an arbitrary phase.</a:t>
            </a:r>
          </a:p>
        </p:txBody>
      </p:sp>
      <p:graphicFrame>
        <p:nvGraphicFramePr>
          <p:cNvPr id="33796" name="Object 3"/>
          <p:cNvGraphicFramePr>
            <a:graphicFrameLocks noChangeAspect="1"/>
          </p:cNvGraphicFramePr>
          <p:nvPr/>
        </p:nvGraphicFramePr>
        <p:xfrm>
          <a:off x="2057400" y="3886200"/>
          <a:ext cx="6027738" cy="166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" name="Equation" r:id="rId5" imgW="2438400" imgH="673100" progId="Equation.3">
                  <p:embed/>
                </p:oleObj>
              </mc:Choice>
              <mc:Fallback>
                <p:oleObj name="Equation" r:id="rId5" imgW="24384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886200"/>
                        <a:ext cx="6027738" cy="166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0" y="5715000"/>
            <a:ext cx="8982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The phase δ is responsible for the asymmetry in the decays of particles</a:t>
            </a:r>
          </a:p>
          <a:p>
            <a:pPr eaLnBrk="1" hangingPunct="1"/>
            <a:r>
              <a:rPr lang="en-US"/>
              <a:t>versus antiparticles i.e., CP violation. </a:t>
            </a:r>
          </a:p>
          <a:p>
            <a:pPr eaLnBrk="1" hangingPunct="1"/>
            <a:r>
              <a:rPr lang="en-US"/>
              <a:t> Rate not sufficient to explain matter-antimatter asymmetry.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13695" y="333962"/>
            <a:ext cx="8516609" cy="4224391"/>
          </a:xfrm>
          <a:prstGeom prst="rect">
            <a:avLst/>
          </a:prstGeom>
        </p:spPr>
        <p:txBody>
          <a:bodyPr vert="horz" wrap="square" lIns="0" tIns="11078" rIns="0" bIns="0" rtlCol="0">
            <a:spAutoFit/>
          </a:bodyPr>
          <a:lstStyle/>
          <a:p>
            <a:pPr marL="254783" marR="111782" indent="-235649">
              <a:lnSpc>
                <a:spcPct val="102600"/>
              </a:lnSpc>
              <a:spcBef>
                <a:spcPts val="389"/>
              </a:spcBef>
            </a:pPr>
            <a:r>
              <a:rPr sz="1903" spc="-416" baseline="6944" dirty="0">
                <a:latin typeface="Arial"/>
                <a:cs typeface="Arial"/>
              </a:rPr>
              <a:t>► </a:t>
            </a:r>
            <a:r>
              <a:rPr lang="en-US" sz="1903" spc="-416" dirty="0">
                <a:latin typeface="Arial"/>
                <a:cs typeface="Arial"/>
              </a:rPr>
              <a:t>   </a:t>
            </a:r>
            <a:r>
              <a:rPr sz="2000" spc="-16" dirty="0">
                <a:latin typeface="Arial"/>
                <a:cs typeface="Arial"/>
              </a:rPr>
              <a:t>The weak </a:t>
            </a:r>
            <a:r>
              <a:rPr sz="2000" spc="-8" dirty="0">
                <a:latin typeface="Arial"/>
                <a:cs typeface="Arial"/>
              </a:rPr>
              <a:t>interaction has </a:t>
            </a:r>
            <a:r>
              <a:rPr sz="2000" spc="-16" dirty="0">
                <a:latin typeface="Arial"/>
                <a:cs typeface="Arial"/>
              </a:rPr>
              <a:t>a universal </a:t>
            </a:r>
            <a:r>
              <a:rPr sz="2000" spc="-8" dirty="0">
                <a:latin typeface="Arial"/>
                <a:cs typeface="Arial"/>
              </a:rPr>
              <a:t>strength, usually written as the </a:t>
            </a:r>
            <a:r>
              <a:rPr sz="2000" spc="-16" dirty="0">
                <a:latin typeface="Arial"/>
                <a:cs typeface="Arial"/>
              </a:rPr>
              <a:t>Fermi </a:t>
            </a:r>
            <a:r>
              <a:rPr sz="2000" spc="-8" dirty="0">
                <a:latin typeface="Arial"/>
                <a:cs typeface="Arial"/>
              </a:rPr>
              <a:t>Coupling  Constant, </a:t>
            </a:r>
            <a:r>
              <a:rPr sz="2000" i="1" spc="-8" dirty="0">
                <a:latin typeface="Arial"/>
                <a:cs typeface="Arial"/>
              </a:rPr>
              <a:t>G</a:t>
            </a:r>
            <a:r>
              <a:rPr sz="2000" i="1" spc="-11" baseline="-13888" dirty="0">
                <a:latin typeface="Arial"/>
                <a:cs typeface="Arial"/>
              </a:rPr>
              <a:t>F </a:t>
            </a:r>
            <a:r>
              <a:rPr sz="2000" spc="317" dirty="0">
                <a:latin typeface="Arial"/>
                <a:cs typeface="Arial"/>
              </a:rPr>
              <a:t>=</a:t>
            </a:r>
            <a:r>
              <a:rPr sz="2000" spc="-11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</a:t>
            </a:r>
            <a:r>
              <a:rPr sz="2000" i="1" dirty="0">
                <a:latin typeface="Arial"/>
                <a:cs typeface="Arial"/>
              </a:rPr>
              <a:t>.</a:t>
            </a:r>
            <a:r>
              <a:rPr sz="2000" dirty="0">
                <a:latin typeface="Arial"/>
                <a:cs typeface="Arial"/>
              </a:rPr>
              <a:t>16639(1) </a:t>
            </a:r>
            <a:r>
              <a:rPr sz="2000" i="1" spc="-63" dirty="0">
                <a:latin typeface="メイリオ"/>
                <a:cs typeface="メイリオ"/>
              </a:rPr>
              <a:t>× </a:t>
            </a:r>
            <a:r>
              <a:rPr sz="2000" spc="56" dirty="0">
                <a:latin typeface="Arial"/>
                <a:cs typeface="Arial"/>
              </a:rPr>
              <a:t>10</a:t>
            </a:r>
            <a:r>
              <a:rPr sz="2000" i="1" spc="82" baseline="27777" dirty="0">
                <a:latin typeface="Arial"/>
                <a:cs typeface="Arial"/>
              </a:rPr>
              <a:t>−</a:t>
            </a:r>
            <a:r>
              <a:rPr sz="2000" spc="82" baseline="27777" dirty="0">
                <a:latin typeface="Arial"/>
                <a:cs typeface="Arial"/>
              </a:rPr>
              <a:t>5 </a:t>
            </a:r>
            <a:r>
              <a:rPr sz="2000" spc="8" dirty="0">
                <a:latin typeface="Times New Roman"/>
                <a:cs typeface="Times New Roman"/>
              </a:rPr>
              <a:t>GeV</a:t>
            </a:r>
            <a:r>
              <a:rPr sz="2000" i="1" spc="11" baseline="27777" dirty="0">
                <a:latin typeface="Arial"/>
                <a:cs typeface="Arial"/>
              </a:rPr>
              <a:t>−</a:t>
            </a:r>
            <a:r>
              <a:rPr sz="2000" spc="11" baseline="27777" dirty="0">
                <a:latin typeface="Arial"/>
                <a:cs typeface="Arial"/>
              </a:rPr>
              <a:t>2</a:t>
            </a:r>
            <a:endParaRPr lang="en-US" sz="2000" spc="11" baseline="27777" dirty="0">
              <a:latin typeface="Arial"/>
              <a:cs typeface="Arial"/>
            </a:endParaRPr>
          </a:p>
          <a:p>
            <a:pPr marL="254783" marR="111782" indent="-235649">
              <a:lnSpc>
                <a:spcPct val="102600"/>
              </a:lnSpc>
              <a:spcBef>
                <a:spcPts val="389"/>
              </a:spcBef>
            </a:pPr>
            <a:endParaRPr sz="2000" baseline="27777" dirty="0">
              <a:latin typeface="Arial"/>
              <a:cs typeface="Arial"/>
            </a:endParaRPr>
          </a:p>
          <a:p>
            <a:pPr marL="254783" marR="113796" indent="-235649">
              <a:lnSpc>
                <a:spcPct val="102600"/>
              </a:lnSpc>
              <a:spcBef>
                <a:spcPts val="389"/>
              </a:spcBef>
            </a:pPr>
            <a:r>
              <a:rPr sz="2000" spc="-416" baseline="6944" dirty="0">
                <a:latin typeface="Arial"/>
                <a:cs typeface="Arial"/>
              </a:rPr>
              <a:t>► </a:t>
            </a:r>
            <a:r>
              <a:rPr sz="2000" spc="-40" dirty="0">
                <a:latin typeface="Arial"/>
                <a:cs typeface="Arial"/>
              </a:rPr>
              <a:t>However, </a:t>
            </a:r>
            <a:r>
              <a:rPr sz="2000" spc="-8" dirty="0">
                <a:latin typeface="Arial"/>
                <a:cs typeface="Arial"/>
              </a:rPr>
              <a:t>that is modified </a:t>
            </a:r>
            <a:r>
              <a:rPr sz="2000" spc="-32" dirty="0">
                <a:latin typeface="Arial"/>
                <a:cs typeface="Arial"/>
              </a:rPr>
              <a:t>by </a:t>
            </a:r>
            <a:r>
              <a:rPr sz="2000" spc="-24" dirty="0">
                <a:latin typeface="Arial"/>
                <a:cs typeface="Arial"/>
              </a:rPr>
              <a:t>how </a:t>
            </a:r>
            <a:r>
              <a:rPr sz="2000" spc="-8" dirty="0">
                <a:latin typeface="Arial"/>
                <a:cs typeface="Arial"/>
              </a:rPr>
              <a:t>the quark </a:t>
            </a:r>
            <a:r>
              <a:rPr sz="2000" spc="-24" dirty="0">
                <a:latin typeface="Arial"/>
                <a:cs typeface="Arial"/>
              </a:rPr>
              <a:t>flavor </a:t>
            </a:r>
            <a:r>
              <a:rPr sz="2000" spc="-16" dirty="0">
                <a:latin typeface="Arial"/>
                <a:cs typeface="Arial"/>
              </a:rPr>
              <a:t>changes </a:t>
            </a:r>
            <a:r>
              <a:rPr sz="2000" spc="-8" dirty="0">
                <a:latin typeface="Arial"/>
                <a:cs typeface="Arial"/>
              </a:rPr>
              <a:t>in </a:t>
            </a:r>
            <a:r>
              <a:rPr sz="2000" spc="-16" dirty="0">
                <a:latin typeface="Arial"/>
                <a:cs typeface="Arial"/>
              </a:rPr>
              <a:t>a weak </a:t>
            </a:r>
            <a:r>
              <a:rPr sz="2000" spc="-8" dirty="0">
                <a:latin typeface="Arial"/>
                <a:cs typeface="Arial"/>
              </a:rPr>
              <a:t>interaction; the  </a:t>
            </a:r>
            <a:r>
              <a:rPr sz="2000" spc="-16" dirty="0">
                <a:latin typeface="Arial"/>
                <a:cs typeface="Arial"/>
              </a:rPr>
              <a:t>degree </a:t>
            </a:r>
            <a:r>
              <a:rPr sz="2000" spc="-8" dirty="0">
                <a:latin typeface="Arial"/>
                <a:cs typeface="Arial"/>
              </a:rPr>
              <a:t>of modification is </a:t>
            </a:r>
            <a:r>
              <a:rPr sz="2000" spc="-24" dirty="0">
                <a:latin typeface="Arial"/>
                <a:cs typeface="Arial"/>
              </a:rPr>
              <a:t>given </a:t>
            </a:r>
            <a:r>
              <a:rPr sz="2000" spc="-32" dirty="0">
                <a:latin typeface="Arial"/>
                <a:cs typeface="Arial"/>
              </a:rPr>
              <a:t>by </a:t>
            </a:r>
            <a:r>
              <a:rPr sz="2000" spc="-8" dirty="0">
                <a:latin typeface="Arial"/>
                <a:cs typeface="Arial"/>
              </a:rPr>
              <a:t>the </a:t>
            </a:r>
            <a:r>
              <a:rPr sz="2000" spc="-16" dirty="0">
                <a:latin typeface="Arial"/>
                <a:cs typeface="Arial"/>
              </a:rPr>
              <a:t>CKM</a:t>
            </a:r>
            <a:r>
              <a:rPr sz="2000" spc="24" dirty="0">
                <a:latin typeface="Arial"/>
                <a:cs typeface="Arial"/>
              </a:rPr>
              <a:t> </a:t>
            </a:r>
            <a:r>
              <a:rPr sz="2000" spc="-8" dirty="0">
                <a:latin typeface="Arial"/>
                <a:cs typeface="Arial"/>
              </a:rPr>
              <a:t>Matrix.</a:t>
            </a:r>
            <a:endParaRPr lang="en-US" sz="2000" spc="-8" dirty="0">
              <a:latin typeface="Arial"/>
              <a:cs typeface="Arial"/>
            </a:endParaRPr>
          </a:p>
          <a:p>
            <a:pPr marL="254783" marR="113796" indent="-235649">
              <a:lnSpc>
                <a:spcPct val="102600"/>
              </a:lnSpc>
              <a:spcBef>
                <a:spcPts val="389"/>
              </a:spcBef>
            </a:pPr>
            <a:endParaRPr sz="2000" dirty="0">
              <a:latin typeface="Arial"/>
              <a:cs typeface="Arial"/>
            </a:endParaRPr>
          </a:p>
          <a:p>
            <a:pPr marL="254783" marR="197381" indent="-235649">
              <a:lnSpc>
                <a:spcPct val="102600"/>
              </a:lnSpc>
              <a:spcBef>
                <a:spcPts val="389"/>
              </a:spcBef>
            </a:pPr>
            <a:r>
              <a:rPr sz="2000" spc="-416" baseline="6944" dirty="0">
                <a:latin typeface="Arial"/>
                <a:cs typeface="Arial"/>
              </a:rPr>
              <a:t>► </a:t>
            </a:r>
            <a:r>
              <a:rPr sz="2000" spc="-8" dirty="0">
                <a:latin typeface="Arial"/>
                <a:cs typeface="Arial"/>
              </a:rPr>
              <a:t>This simple picture has </a:t>
            </a:r>
            <a:r>
              <a:rPr sz="2000" spc="-16" dirty="0">
                <a:latin typeface="Arial"/>
                <a:cs typeface="Arial"/>
              </a:rPr>
              <a:t>remarkable </a:t>
            </a:r>
            <a:r>
              <a:rPr sz="2000" spc="-32" dirty="0">
                <a:latin typeface="Arial"/>
                <a:cs typeface="Arial"/>
              </a:rPr>
              <a:t>power. </a:t>
            </a:r>
            <a:r>
              <a:rPr sz="2000" spc="-8" dirty="0">
                <a:latin typeface="Arial"/>
                <a:cs typeface="Arial"/>
              </a:rPr>
              <a:t>It has </a:t>
            </a:r>
            <a:r>
              <a:rPr sz="2000" spc="-16" dirty="0">
                <a:latin typeface="Arial"/>
                <a:cs typeface="Arial"/>
              </a:rPr>
              <a:t>been used </a:t>
            </a:r>
            <a:r>
              <a:rPr sz="2000" spc="-8" dirty="0">
                <a:latin typeface="Arial"/>
                <a:cs typeface="Arial"/>
              </a:rPr>
              <a:t>since </a:t>
            </a:r>
            <a:r>
              <a:rPr sz="2000" spc="-16" dirty="0">
                <a:latin typeface="Arial"/>
                <a:cs typeface="Arial"/>
              </a:rPr>
              <a:t>1973 </a:t>
            </a:r>
            <a:r>
              <a:rPr sz="2000" spc="-8" dirty="0">
                <a:latin typeface="Arial"/>
                <a:cs typeface="Arial"/>
              </a:rPr>
              <a:t>to  successfully predict </a:t>
            </a:r>
            <a:r>
              <a:rPr sz="2000" spc="-16" dirty="0">
                <a:latin typeface="Arial"/>
                <a:cs typeface="Arial"/>
              </a:rPr>
              <a:t>as-yet unmeasured parameters </a:t>
            </a:r>
            <a:r>
              <a:rPr sz="2000" spc="-8" dirty="0">
                <a:latin typeface="Arial"/>
                <a:cs typeface="Arial"/>
              </a:rPr>
              <a:t>of the theory of nature (the  </a:t>
            </a:r>
            <a:r>
              <a:rPr lang="en-US" sz="2000" spc="-8" dirty="0">
                <a:latin typeface="Arial"/>
                <a:cs typeface="Arial"/>
              </a:rPr>
              <a:t>S</a:t>
            </a:r>
            <a:r>
              <a:rPr sz="2000" spc="-8" dirty="0">
                <a:latin typeface="Arial"/>
                <a:cs typeface="Arial"/>
              </a:rPr>
              <a:t>tandard </a:t>
            </a:r>
            <a:r>
              <a:rPr lang="en-US" sz="2000" spc="-8" dirty="0">
                <a:latin typeface="Arial"/>
                <a:cs typeface="Arial"/>
              </a:rPr>
              <a:t>M</a:t>
            </a:r>
            <a:r>
              <a:rPr sz="2000" spc="-8" dirty="0">
                <a:latin typeface="Arial"/>
                <a:cs typeface="Arial"/>
              </a:rPr>
              <a:t>odel), specifically the </a:t>
            </a:r>
            <a:r>
              <a:rPr sz="2000" spc="-16" dirty="0">
                <a:latin typeface="Arial"/>
                <a:cs typeface="Arial"/>
              </a:rPr>
              <a:t>parameters </a:t>
            </a:r>
            <a:r>
              <a:rPr sz="2000" spc="-8" dirty="0">
                <a:latin typeface="Arial"/>
                <a:cs typeface="Arial"/>
              </a:rPr>
              <a:t>of the </a:t>
            </a:r>
            <a:r>
              <a:rPr sz="2000" spc="-16" dirty="0">
                <a:latin typeface="Arial"/>
                <a:cs typeface="Arial"/>
              </a:rPr>
              <a:t>CKM </a:t>
            </a:r>
            <a:r>
              <a:rPr sz="2000" spc="-8" dirty="0">
                <a:latin typeface="Arial"/>
                <a:cs typeface="Arial"/>
              </a:rPr>
              <a:t>matrix. </a:t>
            </a:r>
            <a:r>
              <a:rPr sz="2000" spc="-16" dirty="0">
                <a:latin typeface="Arial"/>
                <a:cs typeface="Arial"/>
              </a:rPr>
              <a:t>Measured </a:t>
            </a:r>
            <a:r>
              <a:rPr sz="2000" spc="-8" dirty="0">
                <a:latin typeface="Arial"/>
                <a:cs typeface="Arial"/>
              </a:rPr>
              <a:t>in </a:t>
            </a:r>
            <a:r>
              <a:rPr sz="2000" spc="-16" dirty="0">
                <a:latin typeface="Arial"/>
                <a:cs typeface="Arial"/>
              </a:rPr>
              <a:t>a </a:t>
            </a:r>
            <a:r>
              <a:rPr sz="2000" spc="-40" dirty="0">
                <a:latin typeface="Arial"/>
                <a:cs typeface="Arial"/>
              </a:rPr>
              <a:t>few  </a:t>
            </a:r>
            <a:r>
              <a:rPr sz="2000" spc="-16" dirty="0">
                <a:latin typeface="Arial"/>
                <a:cs typeface="Arial"/>
              </a:rPr>
              <a:t>processes, </a:t>
            </a:r>
            <a:r>
              <a:rPr sz="2000" spc="-24" dirty="0">
                <a:latin typeface="Arial"/>
                <a:cs typeface="Arial"/>
              </a:rPr>
              <a:t>they </a:t>
            </a:r>
            <a:r>
              <a:rPr sz="2000" spc="-32" dirty="0">
                <a:latin typeface="Arial"/>
                <a:cs typeface="Arial"/>
              </a:rPr>
              <a:t>have </a:t>
            </a:r>
            <a:r>
              <a:rPr sz="2000" spc="-8" dirty="0">
                <a:latin typeface="Arial"/>
                <a:cs typeface="Arial"/>
              </a:rPr>
              <a:t>well-predicted then-unseen </a:t>
            </a:r>
            <a:r>
              <a:rPr sz="2000" spc="-16" dirty="0">
                <a:latin typeface="Arial"/>
                <a:cs typeface="Arial"/>
              </a:rPr>
              <a:t>behaviors </a:t>
            </a:r>
            <a:r>
              <a:rPr sz="2000" spc="-8" dirty="0">
                <a:latin typeface="Arial"/>
                <a:cs typeface="Arial"/>
              </a:rPr>
              <a:t>of quark matter that  </a:t>
            </a:r>
            <a:r>
              <a:rPr sz="2000" spc="-16" dirty="0">
                <a:latin typeface="Arial"/>
                <a:cs typeface="Arial"/>
              </a:rPr>
              <a:t>would </a:t>
            </a:r>
            <a:r>
              <a:rPr sz="2000" spc="-8" dirty="0">
                <a:latin typeface="Arial"/>
                <a:cs typeface="Arial"/>
              </a:rPr>
              <a:t>later </a:t>
            </a:r>
            <a:r>
              <a:rPr sz="2000" spc="-16" dirty="0">
                <a:latin typeface="Arial"/>
                <a:cs typeface="Arial"/>
              </a:rPr>
              <a:t>be observed and </a:t>
            </a:r>
            <a:r>
              <a:rPr sz="2000" spc="-8" dirty="0">
                <a:latin typeface="Arial"/>
                <a:cs typeface="Arial"/>
              </a:rPr>
              <a:t>confirm this</a:t>
            </a:r>
            <a:r>
              <a:rPr sz="2000" spc="24" dirty="0">
                <a:latin typeface="Arial"/>
                <a:cs typeface="Arial"/>
              </a:rPr>
              <a:t> </a:t>
            </a:r>
            <a:r>
              <a:rPr sz="2000" spc="-16" dirty="0">
                <a:latin typeface="Arial"/>
                <a:cs typeface="Arial"/>
              </a:rPr>
              <a:t>picture.</a:t>
            </a:r>
            <a:endParaRPr sz="2000" dirty="0">
              <a:latin typeface="Arial"/>
              <a:cs typeface="Arial"/>
            </a:endParaRPr>
          </a:p>
          <a:p>
            <a:pPr marL="254783" marR="8056" indent="-235649">
              <a:lnSpc>
                <a:spcPct val="102600"/>
              </a:lnSpc>
              <a:spcBef>
                <a:spcPts val="389"/>
              </a:spcBef>
            </a:pPr>
            <a:endParaRPr sz="1744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5549516" y="3115251"/>
            <a:ext cx="135254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600" b="0" i="0" kern="1200">
                <a:solidFill>
                  <a:srgbClr val="586D74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70"/>
              </a:spcBef>
            </a:pPr>
            <a:fld id="{81D60167-4931-47E6-BA6A-407CBD079E47}" type="slidenum">
              <a:rPr lang="en-US" spc="-5" smtClean="0"/>
              <a:pPr marL="25400">
                <a:spcBef>
                  <a:spcPts val="70"/>
                </a:spcBef>
              </a:pPr>
              <a:t>8</a:t>
            </a:fld>
            <a:endParaRPr spc="-8" dirty="0"/>
          </a:p>
        </p:txBody>
      </p:sp>
    </p:spTree>
    <p:extLst>
      <p:ext uri="{BB962C8B-B14F-4D97-AF65-F5344CB8AC3E}">
        <p14:creationId xmlns:p14="http://schemas.microsoft.com/office/powerpoint/2010/main" val="830256714"/>
      </p:ext>
    </p:extLst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418" y="334234"/>
            <a:ext cx="894258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In weak processes the d, s and b quarks can be treated as superposition of all three charge -1/3 quarks  - mismatch of quantum states of quarks when. Again analogy to rotation of reference frame. They are eigenstates of flavor in the production, but oscillate when propagate freely.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For two quarks</a:t>
            </a:r>
          </a:p>
          <a:p>
            <a:r>
              <a:rPr lang="en-US" sz="2400" dirty="0"/>
              <a:t>	d’ = </a:t>
            </a:r>
            <a:r>
              <a:rPr lang="en-US" sz="2400" dirty="0" err="1"/>
              <a:t>cosθ</a:t>
            </a:r>
            <a:r>
              <a:rPr lang="en-US" sz="2400" baseline="-25000" dirty="0" err="1"/>
              <a:t>c</a:t>
            </a:r>
            <a:r>
              <a:rPr lang="en-US" sz="2400" dirty="0"/>
              <a:t> d + </a:t>
            </a:r>
            <a:r>
              <a:rPr lang="en-US" sz="2400" dirty="0" err="1"/>
              <a:t>sinθ</a:t>
            </a:r>
            <a:r>
              <a:rPr lang="en-US" sz="2400" baseline="-25000" dirty="0" err="1"/>
              <a:t>c</a:t>
            </a:r>
            <a:r>
              <a:rPr lang="en-US" sz="2400" dirty="0"/>
              <a:t> s			</a:t>
            </a:r>
            <a:r>
              <a:rPr lang="en-US" sz="2400" dirty="0" err="1"/>
              <a:t>θ</a:t>
            </a:r>
            <a:r>
              <a:rPr lang="en-US" sz="2400" baseline="-25000" dirty="0" err="1"/>
              <a:t>c</a:t>
            </a:r>
            <a:r>
              <a:rPr lang="en-US" sz="2400" dirty="0"/>
              <a:t>      – </a:t>
            </a:r>
            <a:r>
              <a:rPr lang="en-US" sz="2400" dirty="0" err="1"/>
              <a:t>Cabbibo</a:t>
            </a:r>
            <a:r>
              <a:rPr lang="en-US" sz="2400" dirty="0"/>
              <a:t> angle</a:t>
            </a:r>
          </a:p>
          <a:p>
            <a:r>
              <a:rPr lang="en-US" sz="2400" dirty="0"/>
              <a:t>	s’ = -</a:t>
            </a:r>
            <a:r>
              <a:rPr lang="en-US" sz="2400" dirty="0" err="1"/>
              <a:t>sinθ</a:t>
            </a:r>
            <a:r>
              <a:rPr lang="en-US" sz="2400" baseline="-25000" dirty="0" err="1"/>
              <a:t>c</a:t>
            </a:r>
            <a:r>
              <a:rPr lang="en-US" sz="2400" dirty="0"/>
              <a:t> d + </a:t>
            </a:r>
            <a:r>
              <a:rPr lang="en-US" sz="2400" dirty="0" err="1"/>
              <a:t>cosθ</a:t>
            </a:r>
            <a:r>
              <a:rPr lang="en-US" sz="2400" baseline="-25000" dirty="0" err="1"/>
              <a:t>c</a:t>
            </a:r>
            <a:r>
              <a:rPr lang="en-US" sz="2400" dirty="0"/>
              <a:t> s 			d, s   – mass </a:t>
            </a:r>
            <a:r>
              <a:rPr lang="en-US" sz="2400" dirty="0" err="1"/>
              <a:t>eignenstates</a:t>
            </a:r>
            <a:endParaRPr lang="en-US" sz="2400" dirty="0"/>
          </a:p>
          <a:p>
            <a:r>
              <a:rPr lang="en-US" sz="2400" dirty="0"/>
              <a:t>									d’, s’ – weak </a:t>
            </a:r>
            <a:r>
              <a:rPr lang="en-US" sz="2400" dirty="0" err="1"/>
              <a:t>eigenstates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 matrix notation</a:t>
            </a: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18" y="5705158"/>
            <a:ext cx="2837442" cy="982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947" y="3881209"/>
            <a:ext cx="2952293" cy="2806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4858549"/>
            <a:ext cx="28321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15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2497</Words>
  <Application>Microsoft Macintosh PowerPoint</Application>
  <PresentationFormat>On-screen Show (4:3)</PresentationFormat>
  <Paragraphs>296</Paragraphs>
  <Slides>32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メイリオ</vt:lpstr>
      <vt:lpstr>Arial</vt:lpstr>
      <vt:lpstr>Calibri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Color and flavor: a mathematical basis </vt:lpstr>
      <vt:lpstr>Color and flavor: a mathematical basis </vt:lpstr>
      <vt:lpstr>PowerPoint Presentation</vt:lpstr>
      <vt:lpstr>The Full Cabibbo-Kabayashi-Maskawa (CKM) Quark Mixing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</vt:lpstr>
      <vt:lpstr>Sources on Earth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Derivation</vt:lpstr>
      <vt:lpstr>Intensity</vt:lpstr>
      <vt:lpstr>Mixing Equation</vt:lpstr>
      <vt:lpstr>Two Generation Mixing</vt:lpstr>
      <vt:lpstr>Two Generation Mixing</vt:lpstr>
      <vt:lpstr>Other Cases</vt:lpstr>
      <vt:lpstr>Three Generation Mixing</vt:lpstr>
      <vt:lpstr>Three Generation Mixing</vt:lpstr>
      <vt:lpstr>The Grand Finale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Ryszard</dc:creator>
  <cp:lastModifiedBy>Microsoft Office User</cp:lastModifiedBy>
  <cp:revision>93</cp:revision>
  <dcterms:created xsi:type="dcterms:W3CDTF">2016-10-10T17:47:00Z</dcterms:created>
  <dcterms:modified xsi:type="dcterms:W3CDTF">2022-09-27T15:11:23Z</dcterms:modified>
</cp:coreProperties>
</file>