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465" r:id="rId2"/>
    <p:sldId id="301" r:id="rId3"/>
    <p:sldId id="380" r:id="rId4"/>
    <p:sldId id="460" r:id="rId5"/>
    <p:sldId id="463" r:id="rId6"/>
    <p:sldId id="459" r:id="rId7"/>
    <p:sldId id="439" r:id="rId8"/>
    <p:sldId id="441" r:id="rId9"/>
    <p:sldId id="462" r:id="rId10"/>
    <p:sldId id="461" r:id="rId11"/>
    <p:sldId id="456" r:id="rId12"/>
    <p:sldId id="457" r:id="rId13"/>
    <p:sldId id="443" r:id="rId14"/>
    <p:sldId id="444" r:id="rId15"/>
    <p:sldId id="445" r:id="rId16"/>
    <p:sldId id="466" r:id="rId17"/>
    <p:sldId id="446" r:id="rId18"/>
    <p:sldId id="447" r:id="rId19"/>
    <p:sldId id="448" r:id="rId20"/>
    <p:sldId id="449" r:id="rId21"/>
    <p:sldId id="45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C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67" autoAdjust="0"/>
    <p:restoredTop sz="94270"/>
  </p:normalViewPr>
  <p:slideViewPr>
    <p:cSldViewPr snapToGrid="0" snapToObjects="1">
      <p:cViewPr varScale="1">
        <p:scale>
          <a:sx n="103" d="100"/>
          <a:sy n="103" d="100"/>
        </p:scale>
        <p:origin x="184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420AC0-1D15-7140-8B21-687A0FA712D2}" type="datetimeFigureOut">
              <a:rPr lang="en-US" smtClean="0"/>
              <a:t>10/2/22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7D8D1D-A34B-8248-94E6-CDD69E6B942A}" type="slidenum">
              <a:rPr lang="en-US" smtClean="0"/>
              <a:t>‹#›</a:t>
            </a:fld>
            <a:endParaRPr lang="en-US"/>
          </a:p>
        </p:txBody>
      </p:sp>
    </p:spTree>
    <p:extLst>
      <p:ext uri="{BB962C8B-B14F-4D97-AF65-F5344CB8AC3E}">
        <p14:creationId xmlns:p14="http://schemas.microsoft.com/office/powerpoint/2010/main" val="1541651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269C2-EC9E-BD44-95CD-9E828A8334E2}" type="slidenum">
              <a:rPr lang="en-US" smtClean="0"/>
              <a:t>2</a:t>
            </a:fld>
            <a:endParaRPr lang="en-US"/>
          </a:p>
        </p:txBody>
      </p:sp>
    </p:spTree>
    <p:extLst>
      <p:ext uri="{BB962C8B-B14F-4D97-AF65-F5344CB8AC3E}">
        <p14:creationId xmlns:p14="http://schemas.microsoft.com/office/powerpoint/2010/main" val="267754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269C2-EC9E-BD44-95CD-9E828A8334E2}" type="slidenum">
              <a:rPr lang="en-US" smtClean="0"/>
              <a:t>11</a:t>
            </a:fld>
            <a:endParaRPr lang="en-US"/>
          </a:p>
        </p:txBody>
      </p:sp>
    </p:spTree>
    <p:extLst>
      <p:ext uri="{BB962C8B-B14F-4D97-AF65-F5344CB8AC3E}">
        <p14:creationId xmlns:p14="http://schemas.microsoft.com/office/powerpoint/2010/main" val="2367675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E513F0-2D94-D544-A80B-8B85EDB11EA4}" type="datetimeFigureOut">
              <a:rPr lang="en-US" smtClean="0"/>
              <a:t>10/2/22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95B21-C566-F24C-A054-F7A6E5EAA97F}" type="slidenum">
              <a:rPr lang="en-US" smtClean="0"/>
              <a:t>‹#›</a:t>
            </a:fld>
            <a:endParaRPr lang="en-US"/>
          </a:p>
        </p:txBody>
      </p:sp>
    </p:spTree>
    <p:extLst>
      <p:ext uri="{BB962C8B-B14F-4D97-AF65-F5344CB8AC3E}">
        <p14:creationId xmlns:p14="http://schemas.microsoft.com/office/powerpoint/2010/main" val="286971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E513F0-2D94-D544-A80B-8B85EDB11EA4}" type="datetimeFigureOut">
              <a:rPr lang="en-US" smtClean="0"/>
              <a:t>10/2/22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95B21-C566-F24C-A054-F7A6E5EAA97F}" type="slidenum">
              <a:rPr lang="en-US" smtClean="0"/>
              <a:t>‹#›</a:t>
            </a:fld>
            <a:endParaRPr lang="en-US"/>
          </a:p>
        </p:txBody>
      </p:sp>
    </p:spTree>
    <p:extLst>
      <p:ext uri="{BB962C8B-B14F-4D97-AF65-F5344CB8AC3E}">
        <p14:creationId xmlns:p14="http://schemas.microsoft.com/office/powerpoint/2010/main" val="93752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E513F0-2D94-D544-A80B-8B85EDB11EA4}" type="datetimeFigureOut">
              <a:rPr lang="en-US" smtClean="0"/>
              <a:t>10/2/22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95B21-C566-F24C-A054-F7A6E5EAA97F}" type="slidenum">
              <a:rPr lang="en-US" smtClean="0"/>
              <a:t>‹#›</a:t>
            </a:fld>
            <a:endParaRPr lang="en-US"/>
          </a:p>
        </p:txBody>
      </p:sp>
    </p:spTree>
    <p:extLst>
      <p:ext uri="{BB962C8B-B14F-4D97-AF65-F5344CB8AC3E}">
        <p14:creationId xmlns:p14="http://schemas.microsoft.com/office/powerpoint/2010/main" val="2361949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E513F0-2D94-D544-A80B-8B85EDB11EA4}" type="datetimeFigureOut">
              <a:rPr lang="en-US" smtClean="0"/>
              <a:t>10/2/22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95B21-C566-F24C-A054-F7A6E5EAA97F}" type="slidenum">
              <a:rPr lang="en-US" smtClean="0"/>
              <a:t>‹#›</a:t>
            </a:fld>
            <a:endParaRPr lang="en-US"/>
          </a:p>
        </p:txBody>
      </p:sp>
    </p:spTree>
    <p:extLst>
      <p:ext uri="{BB962C8B-B14F-4D97-AF65-F5344CB8AC3E}">
        <p14:creationId xmlns:p14="http://schemas.microsoft.com/office/powerpoint/2010/main" val="396871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E513F0-2D94-D544-A80B-8B85EDB11EA4}" type="datetimeFigureOut">
              <a:rPr lang="en-US" smtClean="0"/>
              <a:t>10/2/22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95B21-C566-F24C-A054-F7A6E5EAA97F}" type="slidenum">
              <a:rPr lang="en-US" smtClean="0"/>
              <a:t>‹#›</a:t>
            </a:fld>
            <a:endParaRPr lang="en-US"/>
          </a:p>
        </p:txBody>
      </p:sp>
    </p:spTree>
    <p:extLst>
      <p:ext uri="{BB962C8B-B14F-4D97-AF65-F5344CB8AC3E}">
        <p14:creationId xmlns:p14="http://schemas.microsoft.com/office/powerpoint/2010/main" val="165300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E513F0-2D94-D544-A80B-8B85EDB11EA4}" type="datetimeFigureOut">
              <a:rPr lang="en-US" smtClean="0"/>
              <a:t>10/2/22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95B21-C566-F24C-A054-F7A6E5EAA97F}" type="slidenum">
              <a:rPr lang="en-US" smtClean="0"/>
              <a:t>‹#›</a:t>
            </a:fld>
            <a:endParaRPr lang="en-US"/>
          </a:p>
        </p:txBody>
      </p:sp>
    </p:spTree>
    <p:extLst>
      <p:ext uri="{BB962C8B-B14F-4D97-AF65-F5344CB8AC3E}">
        <p14:creationId xmlns:p14="http://schemas.microsoft.com/office/powerpoint/2010/main" val="837568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E513F0-2D94-D544-A80B-8B85EDB11EA4}" type="datetimeFigureOut">
              <a:rPr lang="en-US" smtClean="0"/>
              <a:t>10/2/22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395B21-C566-F24C-A054-F7A6E5EAA97F}" type="slidenum">
              <a:rPr lang="en-US" smtClean="0"/>
              <a:t>‹#›</a:t>
            </a:fld>
            <a:endParaRPr lang="en-US"/>
          </a:p>
        </p:txBody>
      </p:sp>
    </p:spTree>
    <p:extLst>
      <p:ext uri="{BB962C8B-B14F-4D97-AF65-F5344CB8AC3E}">
        <p14:creationId xmlns:p14="http://schemas.microsoft.com/office/powerpoint/2010/main" val="1836067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E513F0-2D94-D544-A80B-8B85EDB11EA4}" type="datetimeFigureOut">
              <a:rPr lang="en-US" smtClean="0"/>
              <a:t>10/2/22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395B21-C566-F24C-A054-F7A6E5EAA97F}" type="slidenum">
              <a:rPr lang="en-US" smtClean="0"/>
              <a:t>‹#›</a:t>
            </a:fld>
            <a:endParaRPr lang="en-US"/>
          </a:p>
        </p:txBody>
      </p:sp>
    </p:spTree>
    <p:extLst>
      <p:ext uri="{BB962C8B-B14F-4D97-AF65-F5344CB8AC3E}">
        <p14:creationId xmlns:p14="http://schemas.microsoft.com/office/powerpoint/2010/main" val="835042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513F0-2D94-D544-A80B-8B85EDB11EA4}" type="datetimeFigureOut">
              <a:rPr lang="en-US" smtClean="0"/>
              <a:t>10/2/22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395B21-C566-F24C-A054-F7A6E5EAA97F}" type="slidenum">
              <a:rPr lang="en-US" smtClean="0"/>
              <a:t>‹#›</a:t>
            </a:fld>
            <a:endParaRPr lang="en-US"/>
          </a:p>
        </p:txBody>
      </p:sp>
    </p:spTree>
    <p:extLst>
      <p:ext uri="{BB962C8B-B14F-4D97-AF65-F5344CB8AC3E}">
        <p14:creationId xmlns:p14="http://schemas.microsoft.com/office/powerpoint/2010/main" val="295951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E513F0-2D94-D544-A80B-8B85EDB11EA4}" type="datetimeFigureOut">
              <a:rPr lang="en-US" smtClean="0"/>
              <a:t>10/2/22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95B21-C566-F24C-A054-F7A6E5EAA97F}" type="slidenum">
              <a:rPr lang="en-US" smtClean="0"/>
              <a:t>‹#›</a:t>
            </a:fld>
            <a:endParaRPr lang="en-US"/>
          </a:p>
        </p:txBody>
      </p:sp>
    </p:spTree>
    <p:extLst>
      <p:ext uri="{BB962C8B-B14F-4D97-AF65-F5344CB8AC3E}">
        <p14:creationId xmlns:p14="http://schemas.microsoft.com/office/powerpoint/2010/main" val="193954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E513F0-2D94-D544-A80B-8B85EDB11EA4}" type="datetimeFigureOut">
              <a:rPr lang="en-US" smtClean="0"/>
              <a:t>10/2/22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95B21-C566-F24C-A054-F7A6E5EAA97F}" type="slidenum">
              <a:rPr lang="en-US" smtClean="0"/>
              <a:t>‹#›</a:t>
            </a:fld>
            <a:endParaRPr lang="en-US"/>
          </a:p>
        </p:txBody>
      </p:sp>
    </p:spTree>
    <p:extLst>
      <p:ext uri="{BB962C8B-B14F-4D97-AF65-F5344CB8AC3E}">
        <p14:creationId xmlns:p14="http://schemas.microsoft.com/office/powerpoint/2010/main" val="2183039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513F0-2D94-D544-A80B-8B85EDB11EA4}" type="datetimeFigureOut">
              <a:rPr lang="en-US" smtClean="0"/>
              <a:t>10/2/22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95B21-C566-F24C-A054-F7A6E5EAA97F}" type="slidenum">
              <a:rPr lang="en-US" smtClean="0"/>
              <a:t>‹#›</a:t>
            </a:fld>
            <a:endParaRPr lang="en-US"/>
          </a:p>
        </p:txBody>
      </p:sp>
    </p:spTree>
    <p:extLst>
      <p:ext uri="{BB962C8B-B14F-4D97-AF65-F5344CB8AC3E}">
        <p14:creationId xmlns:p14="http://schemas.microsoft.com/office/powerpoint/2010/main" val="3513529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1.emf"/><Relationship Id="rId5" Type="http://schemas.openxmlformats.org/officeDocument/2006/relationships/oleObject" Target="../embeddings/oleObject4.bin"/><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7.emf"/><Relationship Id="rId5" Type="http://schemas.openxmlformats.org/officeDocument/2006/relationships/oleObject" Target="../embeddings/oleObject6.bin"/><Relationship Id="rId4" Type="http://schemas.openxmlformats.org/officeDocument/2006/relationships/image" Target="../media/image3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9.emf"/></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4.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43.e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7.png"/><Relationship Id="rId4" Type="http://schemas.openxmlformats.org/officeDocument/2006/relationships/image" Target="../media/image46.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02A131-4BE3-E743-B061-9AAF523429FE}"/>
              </a:ext>
            </a:extLst>
          </p:cNvPr>
          <p:cNvSpPr txBox="1"/>
          <p:nvPr/>
        </p:nvSpPr>
        <p:spPr>
          <a:xfrm>
            <a:off x="3099460" y="2802577"/>
            <a:ext cx="1173911" cy="369332"/>
          </a:xfrm>
          <a:prstGeom prst="rect">
            <a:avLst/>
          </a:prstGeom>
          <a:noFill/>
        </p:spPr>
        <p:txBody>
          <a:bodyPr wrap="none" rtlCol="0">
            <a:spAutoFit/>
          </a:bodyPr>
          <a:lstStyle/>
          <a:p>
            <a:r>
              <a:rPr lang="en-US" dirty="0"/>
              <a:t>Lecture 16</a:t>
            </a:r>
          </a:p>
        </p:txBody>
      </p:sp>
    </p:spTree>
    <p:extLst>
      <p:ext uri="{BB962C8B-B14F-4D97-AF65-F5344CB8AC3E}">
        <p14:creationId xmlns:p14="http://schemas.microsoft.com/office/powerpoint/2010/main" val="1369772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0" y="228600"/>
            <a:ext cx="88392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a:solidFill>
                  <a:srgbClr val="FF0000"/>
                </a:solidFill>
              </a:rPr>
              <a:t>1928 Wideroe                   </a:t>
            </a:r>
            <a:r>
              <a:rPr lang="en-US" b="1">
                <a:solidFill>
                  <a:srgbClr val="FF0000"/>
                </a:solidFill>
              </a:rPr>
              <a:t>Linac – First RF Accelerator</a:t>
            </a:r>
          </a:p>
          <a:p>
            <a:pPr eaLnBrk="1" hangingPunct="1"/>
            <a:r>
              <a:rPr lang="en-US" sz="2000"/>
              <a:t>Acceleration voltage applied several times to the particle beam</a:t>
            </a:r>
            <a:r>
              <a:rPr lang="en-US" sz="2000">
                <a:solidFill>
                  <a:srgbClr val="FF0000"/>
                </a:solidFill>
              </a:rPr>
              <a:t>           </a:t>
            </a:r>
          </a:p>
        </p:txBody>
      </p:sp>
      <p:pic>
        <p:nvPicPr>
          <p:cNvPr id="40963" name="Picture 2" descr="Lineaer_accelerator_en.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38663" y="1295400"/>
            <a:ext cx="4605337" cy="341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4" name="TextBox 3"/>
          <p:cNvSpPr txBox="1">
            <a:spLocks noChangeArrowheads="1"/>
          </p:cNvSpPr>
          <p:nvPr/>
        </p:nvSpPr>
        <p:spPr bwMode="auto">
          <a:xfrm>
            <a:off x="0" y="1905000"/>
            <a:ext cx="4340225"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buFont typeface="Arial" charset="0"/>
              <a:buChar char="•"/>
            </a:pPr>
            <a:r>
              <a:rPr lang="en-US" sz="2000"/>
              <a:t>Acceleration in the gap</a:t>
            </a:r>
          </a:p>
          <a:p>
            <a:pPr eaLnBrk="1" hangingPunct="1">
              <a:buFont typeface="Arial" charset="0"/>
              <a:buChar char="•"/>
            </a:pPr>
            <a:r>
              <a:rPr lang="en-US" sz="2000"/>
              <a:t>RF – voltage has to be flipped</a:t>
            </a:r>
          </a:p>
          <a:p>
            <a:pPr eaLnBrk="1" hangingPunct="1"/>
            <a:r>
              <a:rPr lang="en-US" sz="2000"/>
              <a:t>to get the right sign in the next gap</a:t>
            </a:r>
          </a:p>
          <a:p>
            <a:pPr eaLnBrk="1" hangingPunct="1">
              <a:buFont typeface="Arial" charset="0"/>
              <a:buChar char="•"/>
            </a:pPr>
            <a:r>
              <a:rPr lang="en-US" sz="2000"/>
              <a:t>Shield particle in a drift tube during the</a:t>
            </a:r>
          </a:p>
          <a:p>
            <a:pPr eaLnBrk="1" hangingPunct="1"/>
            <a:r>
              <a:rPr lang="en-US" sz="2000"/>
              <a:t>negative half-wave of the RF voltage</a:t>
            </a:r>
          </a:p>
        </p:txBody>
      </p:sp>
      <p:sp>
        <p:nvSpPr>
          <p:cNvPr id="40965" name="TextBox 4"/>
          <p:cNvSpPr txBox="1">
            <a:spLocks noChangeArrowheads="1"/>
          </p:cNvSpPr>
          <p:nvPr/>
        </p:nvSpPr>
        <p:spPr bwMode="auto">
          <a:xfrm>
            <a:off x="304800" y="5029200"/>
            <a:ext cx="4805363"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a:t>Energy after n gaps ~ n * q * U * ψ</a:t>
            </a:r>
          </a:p>
          <a:p>
            <a:pPr eaLnBrk="1" hangingPunct="1"/>
            <a:r>
              <a:rPr lang="en-US"/>
              <a:t>U - peak voltage of the RF system</a:t>
            </a:r>
          </a:p>
          <a:p>
            <a:pPr eaLnBrk="1" hangingPunct="1"/>
            <a:r>
              <a:rPr lang="en-US"/>
              <a:t>ψ – synchronous phase of the particle</a:t>
            </a:r>
          </a:p>
        </p:txBody>
      </p:sp>
      <p:sp>
        <p:nvSpPr>
          <p:cNvPr id="2" name="TextBox 1"/>
          <p:cNvSpPr txBox="1"/>
          <p:nvPr/>
        </p:nvSpPr>
        <p:spPr>
          <a:xfrm>
            <a:off x="6644105" y="5400842"/>
            <a:ext cx="1068434" cy="369332"/>
          </a:xfrm>
          <a:prstGeom prst="rect">
            <a:avLst/>
          </a:prstGeom>
          <a:noFill/>
        </p:spPr>
        <p:txBody>
          <a:bodyPr wrap="none" rtlCol="0">
            <a:spAutoFit/>
          </a:bodyPr>
          <a:lstStyle/>
          <a:p>
            <a:r>
              <a:rPr lang="en-US" dirty="0"/>
              <a:t>drift tube</a:t>
            </a:r>
          </a:p>
        </p:txBody>
      </p:sp>
      <p:cxnSp>
        <p:nvCxnSpPr>
          <p:cNvPr id="4" name="Straight Arrow Connector 3"/>
          <p:cNvCxnSpPr>
            <a:stCxn id="2" idx="0"/>
          </p:cNvCxnSpPr>
          <p:nvPr/>
        </p:nvCxnSpPr>
        <p:spPr>
          <a:xfrm flipV="1">
            <a:off x="7178322" y="1905000"/>
            <a:ext cx="775889" cy="34958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9086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193" y="106697"/>
            <a:ext cx="8229600" cy="493667"/>
          </a:xfrm>
        </p:spPr>
        <p:txBody>
          <a:bodyPr>
            <a:normAutofit fontScale="90000"/>
          </a:bodyPr>
          <a:lstStyle/>
          <a:p>
            <a:r>
              <a:rPr lang="en-US" dirty="0"/>
              <a:t>Alternating RF Field </a:t>
            </a:r>
          </a:p>
        </p:txBody>
      </p:sp>
      <p:sp>
        <p:nvSpPr>
          <p:cNvPr id="3" name="Content Placeholder 2"/>
          <p:cNvSpPr>
            <a:spLocks noGrp="1"/>
          </p:cNvSpPr>
          <p:nvPr>
            <p:ph idx="1"/>
          </p:nvPr>
        </p:nvSpPr>
        <p:spPr>
          <a:xfrm>
            <a:off x="199410" y="664430"/>
            <a:ext cx="8837014" cy="6031933"/>
          </a:xfrm>
        </p:spPr>
        <p:txBody>
          <a:bodyPr>
            <a:normAutofit/>
          </a:bodyPr>
          <a:lstStyle/>
          <a:p>
            <a:pPr marL="0" indent="0">
              <a:buNone/>
            </a:pPr>
            <a:r>
              <a:rPr lang="en-US" sz="2000" dirty="0">
                <a:ea typeface="Wingdings"/>
                <a:cs typeface="Wingdings"/>
                <a:sym typeface="Wingdings"/>
              </a:rPr>
              <a:t>Apply the same voltage</a:t>
            </a:r>
            <a:r>
              <a:rPr lang="en-US" sz="2000" dirty="0"/>
              <a:t> through acceleration gap many times.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Particle synchronous with field. In shielding tube when field has opposite sign. Voltage across each cell the same.</a:t>
            </a:r>
          </a:p>
          <a:p>
            <a:endParaRPr lang="en-US" sz="2000" dirty="0"/>
          </a:p>
          <a:p>
            <a:r>
              <a:rPr lang="en-US" sz="2000" dirty="0"/>
              <a:t>Shielding tubes have to become longer and longer, as particles become faster and faster or frequency must become higher    </a:t>
            </a:r>
            <a:r>
              <a:rPr lang="en-US" sz="2000" dirty="0">
                <a:latin typeface="Symbol" charset="2"/>
                <a:cs typeface="Symbol" charset="2"/>
              </a:rPr>
              <a:t>l</a:t>
            </a:r>
            <a:r>
              <a:rPr lang="en-US" sz="2000" dirty="0"/>
              <a:t> = c/</a:t>
            </a:r>
            <a:r>
              <a:rPr lang="en-US" sz="2000" dirty="0" err="1"/>
              <a:t>f</a:t>
            </a:r>
            <a:r>
              <a:rPr lang="en-US" sz="2000" baseline="-25000" dirty="0" err="1"/>
              <a:t>RF</a:t>
            </a:r>
            <a:endParaRPr lang="en-US" sz="2000" dirty="0"/>
          </a:p>
          <a:p>
            <a:r>
              <a:rPr lang="en-US" sz="2000" dirty="0"/>
              <a:t>Problem - radiation power loss: P = </a:t>
            </a:r>
            <a:r>
              <a:rPr lang="en-US" sz="2000" dirty="0">
                <a:latin typeface="Symbol" charset="2"/>
                <a:cs typeface="Symbol" charset="2"/>
              </a:rPr>
              <a:t>ω</a:t>
            </a:r>
            <a:r>
              <a:rPr lang="en-US" sz="2000" baseline="-25000" dirty="0"/>
              <a:t>RF</a:t>
            </a:r>
            <a:r>
              <a:rPr lang="en-US" sz="2000" dirty="0"/>
              <a:t>CV</a:t>
            </a:r>
            <a:r>
              <a:rPr lang="en-US" sz="2000" baseline="-25000" dirty="0"/>
              <a:t>RF</a:t>
            </a:r>
            <a:r>
              <a:rPr lang="en-US" sz="2000" baseline="30000" dirty="0"/>
              <a:t>2</a:t>
            </a:r>
            <a:r>
              <a:rPr lang="en-US" sz="2000" dirty="0"/>
              <a:t>,   C  - gap capacitance</a:t>
            </a:r>
            <a:endParaRPr lang="en-US" sz="2000" baseline="30000" dirty="0"/>
          </a:p>
          <a:p>
            <a:endParaRPr lang="en-US" sz="2000" dirty="0"/>
          </a:p>
        </p:txBody>
      </p:sp>
      <p:pic>
        <p:nvPicPr>
          <p:cNvPr id="4" name="Picture 3" descr="wideroe_linac.png"/>
          <p:cNvPicPr>
            <a:picLocks noChangeAspect="1"/>
          </p:cNvPicPr>
          <p:nvPr/>
        </p:nvPicPr>
        <p:blipFill rotWithShape="1">
          <a:blip r:embed="rId4">
            <a:extLst>
              <a:ext uri="{28A0092B-C50C-407E-A947-70E740481C1C}">
                <a14:useLocalDpi xmlns:a14="http://schemas.microsoft.com/office/drawing/2010/main" val="0"/>
              </a:ext>
            </a:extLst>
          </a:blip>
          <a:srcRect b="49359"/>
          <a:stretch/>
        </p:blipFill>
        <p:spPr>
          <a:xfrm>
            <a:off x="758537" y="1171438"/>
            <a:ext cx="5183908" cy="1949202"/>
          </a:xfrm>
          <a:prstGeom prst="rect">
            <a:avLst/>
          </a:prstGeom>
        </p:spPr>
      </p:pic>
      <p:cxnSp>
        <p:nvCxnSpPr>
          <p:cNvPr id="6" name="Straight Connector 5"/>
          <p:cNvCxnSpPr/>
          <p:nvPr/>
        </p:nvCxnSpPr>
        <p:spPr>
          <a:xfrm>
            <a:off x="2585795" y="2782455"/>
            <a:ext cx="0" cy="75904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609604" y="2782455"/>
            <a:ext cx="0" cy="759044"/>
          </a:xfrm>
          <a:prstGeom prst="line">
            <a:avLst/>
          </a:prstGeom>
          <a:ln>
            <a:prstDash val="dash"/>
          </a:ln>
        </p:spPr>
        <p:style>
          <a:lnRef idx="2">
            <a:schemeClr val="accent1"/>
          </a:lnRef>
          <a:fillRef idx="0">
            <a:schemeClr val="accent1"/>
          </a:fillRef>
          <a:effectRef idx="1">
            <a:schemeClr val="accent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3325272149"/>
              </p:ext>
            </p:extLst>
          </p:nvPr>
        </p:nvGraphicFramePr>
        <p:xfrm>
          <a:off x="2712710" y="2957021"/>
          <a:ext cx="867290" cy="584478"/>
        </p:xfrm>
        <a:graphic>
          <a:graphicData uri="http://schemas.openxmlformats.org/presentationml/2006/ole">
            <mc:AlternateContent xmlns:mc="http://schemas.openxmlformats.org/markup-compatibility/2006">
              <mc:Choice xmlns:v="urn:schemas-microsoft-com:vml" Requires="v">
                <p:oleObj spid="_x0000_s42049" name="Equation" r:id="rId5" imgW="584200" imgH="393700" progId="Equation.3">
                  <p:embed/>
                </p:oleObj>
              </mc:Choice>
              <mc:Fallback>
                <p:oleObj name="Equation" r:id="rId5" imgW="584200" imgH="393700" progId="Equation.3">
                  <p:embed/>
                  <p:pic>
                    <p:nvPicPr>
                      <p:cNvPr id="0" name=""/>
                      <p:cNvPicPr/>
                      <p:nvPr/>
                    </p:nvPicPr>
                    <p:blipFill>
                      <a:blip r:embed="rId6"/>
                      <a:stretch>
                        <a:fillRect/>
                      </a:stretch>
                    </p:blipFill>
                    <p:spPr>
                      <a:xfrm>
                        <a:off x="2712710" y="2957021"/>
                        <a:ext cx="867290" cy="584478"/>
                      </a:xfrm>
                      <a:prstGeom prst="rect">
                        <a:avLst/>
                      </a:prstGeom>
                    </p:spPr>
                  </p:pic>
                </p:oleObj>
              </mc:Fallback>
            </mc:AlternateContent>
          </a:graphicData>
        </a:graphic>
      </p:graphicFrame>
      <p:sp>
        <p:nvSpPr>
          <p:cNvPr id="12" name="TextBox 11"/>
          <p:cNvSpPr txBox="1"/>
          <p:nvPr/>
        </p:nvSpPr>
        <p:spPr>
          <a:xfrm>
            <a:off x="6461273" y="1295028"/>
            <a:ext cx="2365245" cy="1661993"/>
          </a:xfrm>
          <a:prstGeom prst="rect">
            <a:avLst/>
          </a:prstGeom>
          <a:noFill/>
        </p:spPr>
        <p:txBody>
          <a:bodyPr wrap="square" rtlCol="0">
            <a:spAutoFit/>
          </a:bodyPr>
          <a:lstStyle/>
          <a:p>
            <a:r>
              <a:rPr lang="en-US" dirty="0"/>
              <a:t>Energy gain per gap:</a:t>
            </a:r>
          </a:p>
          <a:p>
            <a:endParaRPr lang="en-US" dirty="0"/>
          </a:p>
          <a:p>
            <a:r>
              <a:rPr lang="en-US" dirty="0"/>
              <a:t>E = q </a:t>
            </a:r>
            <a:r>
              <a:rPr lang="en-US" b="1" dirty="0" err="1">
                <a:solidFill>
                  <a:srgbClr val="FF0000"/>
                </a:solidFill>
              </a:rPr>
              <a:t>V</a:t>
            </a:r>
            <a:r>
              <a:rPr lang="en-US" b="1" baseline="-25000" dirty="0" err="1">
                <a:solidFill>
                  <a:srgbClr val="FF0000"/>
                </a:solidFill>
              </a:rPr>
              <a:t>RF</a:t>
            </a:r>
            <a:r>
              <a:rPr lang="en-US" dirty="0" err="1"/>
              <a:t>sin</a:t>
            </a:r>
            <a:r>
              <a:rPr lang="en-US" dirty="0"/>
              <a:t>(</a:t>
            </a:r>
            <a:r>
              <a:rPr lang="en-US" dirty="0" err="1">
                <a:latin typeface="Symbol" charset="2"/>
                <a:cs typeface="Symbol" charset="2"/>
              </a:rPr>
              <a:t>f</a:t>
            </a:r>
            <a:r>
              <a:rPr lang="en-US" baseline="-25000" dirty="0" err="1"/>
              <a:t>s</a:t>
            </a:r>
            <a:r>
              <a:rPr lang="en-US" dirty="0"/>
              <a:t>)</a:t>
            </a:r>
          </a:p>
          <a:p>
            <a:endParaRPr lang="en-US" baseline="-25000" dirty="0"/>
          </a:p>
          <a:p>
            <a:r>
              <a:rPr lang="en-US" dirty="0" err="1">
                <a:latin typeface="Symbol" charset="2"/>
                <a:cs typeface="Symbol" charset="2"/>
              </a:rPr>
              <a:t>f</a:t>
            </a:r>
            <a:r>
              <a:rPr lang="en-US" dirty="0" err="1"/>
              <a:t>s</a:t>
            </a:r>
            <a:r>
              <a:rPr lang="en-US" dirty="0"/>
              <a:t>…phase </a:t>
            </a:r>
            <a:r>
              <a:rPr lang="en-US" dirty="0" err="1"/>
              <a:t>wrt</a:t>
            </a:r>
            <a:r>
              <a:rPr lang="en-US" dirty="0"/>
              <a:t> to RF field</a:t>
            </a:r>
          </a:p>
        </p:txBody>
      </p:sp>
    </p:spTree>
    <p:extLst>
      <p:ext uri="{BB962C8B-B14F-4D97-AF65-F5344CB8AC3E}">
        <p14:creationId xmlns:p14="http://schemas.microsoft.com/office/powerpoint/2010/main" val="128426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31"/>
          <p:cNvSpPr txBox="1"/>
          <p:nvPr/>
        </p:nvSpPr>
        <p:spPr>
          <a:xfrm>
            <a:off x="286841" y="1154351"/>
            <a:ext cx="8602787" cy="2920030"/>
          </a:xfrm>
          <a:prstGeom prst="rect">
            <a:avLst/>
          </a:prstGeom>
        </p:spPr>
        <p:txBody>
          <a:bodyPr vert="horz" wrap="square" lIns="0" tIns="0" rIns="0" bIns="0" rtlCol="0">
            <a:spAutoFit/>
          </a:bodyPr>
          <a:lstStyle/>
          <a:p>
            <a:pPr marL="11135">
              <a:tabLst>
                <a:tab pos="311233" algn="l"/>
              </a:tabLst>
            </a:pPr>
            <a:r>
              <a:rPr dirty="0">
                <a:solidFill>
                  <a:srgbClr val="262626"/>
                </a:solidFill>
                <a:latin typeface="Arial"/>
                <a:cs typeface="Arial"/>
              </a:rPr>
              <a:t>•</a:t>
            </a:r>
            <a:r>
              <a:rPr dirty="0">
                <a:solidFill>
                  <a:srgbClr val="323232"/>
                </a:solidFill>
                <a:latin typeface="Helvetica"/>
                <a:cs typeface="Helvetica"/>
              </a:rPr>
              <a:t> 	</a:t>
            </a:r>
            <a:r>
              <a:rPr lang="en-US" dirty="0">
                <a:solidFill>
                  <a:srgbClr val="323232"/>
                </a:solidFill>
                <a:latin typeface="Helvetica"/>
                <a:cs typeface="Helvetica"/>
              </a:rPr>
              <a:t>To </a:t>
            </a:r>
            <a:r>
              <a:rPr lang="en-US" spc="-9" dirty="0">
                <a:solidFill>
                  <a:srgbClr val="262626"/>
                </a:solidFill>
                <a:latin typeface="Geneva"/>
                <a:cs typeface="Geneva"/>
              </a:rPr>
              <a:t>e</a:t>
            </a:r>
            <a:r>
              <a:rPr spc="-9" dirty="0">
                <a:solidFill>
                  <a:srgbClr val="262626"/>
                </a:solidFill>
                <a:latin typeface="Geneva"/>
                <a:cs typeface="Geneva"/>
              </a:rPr>
              <a:t>liminat</a:t>
            </a:r>
            <a:r>
              <a:rPr spc="-13" dirty="0">
                <a:solidFill>
                  <a:srgbClr val="262626"/>
                </a:solidFill>
                <a:latin typeface="Geneva"/>
                <a:cs typeface="Geneva"/>
              </a:rPr>
              <a:t>e power </a:t>
            </a:r>
            <a:r>
              <a:rPr spc="-4" dirty="0">
                <a:solidFill>
                  <a:srgbClr val="262626"/>
                </a:solidFill>
                <a:latin typeface="Geneva"/>
                <a:cs typeface="Geneva"/>
              </a:rPr>
              <a:t>loss</a:t>
            </a:r>
            <a:r>
              <a:rPr lang="en-US" spc="-4" dirty="0">
                <a:solidFill>
                  <a:srgbClr val="262626"/>
                </a:solidFill>
                <a:latin typeface="Geneva"/>
                <a:cs typeface="Geneva"/>
              </a:rPr>
              <a:t> place</a:t>
            </a:r>
            <a:r>
              <a:rPr spc="-4" dirty="0">
                <a:solidFill>
                  <a:srgbClr val="262626"/>
                </a:solidFill>
                <a:latin typeface="Geneva"/>
                <a:cs typeface="Geneva"/>
              </a:rPr>
              <a:t> drift tu</a:t>
            </a:r>
            <a:r>
              <a:rPr spc="-13" dirty="0">
                <a:solidFill>
                  <a:srgbClr val="262626"/>
                </a:solidFill>
                <a:latin typeface="Geneva"/>
                <a:cs typeface="Geneva"/>
              </a:rPr>
              <a:t>be</a:t>
            </a:r>
            <a:r>
              <a:rPr lang="en-US" spc="-13" dirty="0">
                <a:solidFill>
                  <a:srgbClr val="262626"/>
                </a:solidFill>
                <a:latin typeface="Geneva"/>
                <a:cs typeface="Geneva"/>
              </a:rPr>
              <a:t>s</a:t>
            </a:r>
            <a:r>
              <a:rPr spc="-13" dirty="0">
                <a:solidFill>
                  <a:srgbClr val="262626"/>
                </a:solidFill>
                <a:latin typeface="Geneva"/>
                <a:cs typeface="Geneva"/>
              </a:rPr>
              <a:t> </a:t>
            </a:r>
            <a:r>
              <a:rPr lang="en-US" spc="-13" dirty="0">
                <a:solidFill>
                  <a:srgbClr val="262626"/>
                </a:solidFill>
                <a:latin typeface="Geneva"/>
                <a:cs typeface="Geneva"/>
              </a:rPr>
              <a:t>in a RF</a:t>
            </a:r>
            <a:r>
              <a:rPr spc="-4" dirty="0">
                <a:solidFill>
                  <a:srgbClr val="262626"/>
                </a:solidFill>
                <a:latin typeface="Geneva"/>
                <a:cs typeface="Geneva"/>
              </a:rPr>
              <a:t> cavit</a:t>
            </a:r>
            <a:r>
              <a:rPr spc="-13" dirty="0">
                <a:solidFill>
                  <a:srgbClr val="262626"/>
                </a:solidFill>
                <a:latin typeface="Geneva"/>
                <a:cs typeface="Geneva"/>
              </a:rPr>
              <a:t>y</a:t>
            </a:r>
            <a:endParaRPr dirty="0">
              <a:latin typeface="Geneva"/>
              <a:cs typeface="Geneva"/>
            </a:endParaRPr>
          </a:p>
          <a:p>
            <a:pPr marL="656986" marR="4454" indent="-244978">
              <a:lnSpc>
                <a:spcPts val="2034"/>
              </a:lnSpc>
              <a:spcBef>
                <a:spcPts val="544"/>
              </a:spcBef>
            </a:pPr>
            <a:r>
              <a:rPr dirty="0">
                <a:solidFill>
                  <a:srgbClr val="262626"/>
                </a:solidFill>
                <a:latin typeface="Arial"/>
                <a:cs typeface="Arial"/>
              </a:rPr>
              <a:t>–</a:t>
            </a:r>
            <a:r>
              <a:rPr dirty="0">
                <a:solidFill>
                  <a:srgbClr val="323232"/>
                </a:solidFill>
                <a:latin typeface="Helvetica"/>
                <a:cs typeface="Helvetica"/>
              </a:rPr>
              <a:t>  </a:t>
            </a:r>
            <a:r>
              <a:rPr spc="-223" dirty="0">
                <a:solidFill>
                  <a:srgbClr val="323232"/>
                </a:solidFill>
                <a:latin typeface="Helvetica"/>
                <a:cs typeface="Helvetica"/>
              </a:rPr>
              <a:t> </a:t>
            </a:r>
            <a:r>
              <a:rPr spc="-9" dirty="0">
                <a:solidFill>
                  <a:srgbClr val="262626"/>
                </a:solidFill>
                <a:latin typeface="Geneva"/>
                <a:cs typeface="Geneva"/>
              </a:rPr>
              <a:t>Ele</a:t>
            </a:r>
            <a:r>
              <a:rPr dirty="0">
                <a:solidFill>
                  <a:srgbClr val="262626"/>
                </a:solidFill>
                <a:latin typeface="Geneva"/>
                <a:cs typeface="Geneva"/>
              </a:rPr>
              <a:t>ctrom</a:t>
            </a:r>
            <a:r>
              <a:rPr spc="-4" dirty="0">
                <a:solidFill>
                  <a:srgbClr val="262626"/>
                </a:solidFill>
                <a:latin typeface="Geneva"/>
                <a:cs typeface="Geneva"/>
              </a:rPr>
              <a:t>a</a:t>
            </a:r>
            <a:r>
              <a:rPr spc="-13" dirty="0">
                <a:solidFill>
                  <a:srgbClr val="262626"/>
                </a:solidFill>
                <a:latin typeface="Geneva"/>
                <a:cs typeface="Geneva"/>
              </a:rPr>
              <a:t>g</a:t>
            </a:r>
            <a:r>
              <a:rPr dirty="0">
                <a:solidFill>
                  <a:srgbClr val="262626"/>
                </a:solidFill>
                <a:latin typeface="Geneva"/>
                <a:cs typeface="Geneva"/>
              </a:rPr>
              <a:t>n</a:t>
            </a:r>
            <a:r>
              <a:rPr spc="-13" dirty="0">
                <a:solidFill>
                  <a:srgbClr val="262626"/>
                </a:solidFill>
                <a:latin typeface="Geneva"/>
                <a:cs typeface="Geneva"/>
              </a:rPr>
              <a:t>e</a:t>
            </a:r>
            <a:r>
              <a:rPr dirty="0">
                <a:solidFill>
                  <a:srgbClr val="262626"/>
                </a:solidFill>
                <a:latin typeface="Geneva"/>
                <a:cs typeface="Geneva"/>
              </a:rPr>
              <a:t>t</a:t>
            </a:r>
            <a:r>
              <a:rPr spc="-4" dirty="0">
                <a:solidFill>
                  <a:srgbClr val="262626"/>
                </a:solidFill>
                <a:latin typeface="Geneva"/>
                <a:cs typeface="Geneva"/>
              </a:rPr>
              <a:t>i</a:t>
            </a:r>
            <a:r>
              <a:rPr dirty="0">
                <a:solidFill>
                  <a:srgbClr val="262626"/>
                </a:solidFill>
                <a:latin typeface="Geneva"/>
                <a:cs typeface="Geneva"/>
              </a:rPr>
              <a:t>c </a:t>
            </a:r>
            <a:r>
              <a:rPr spc="-31" dirty="0">
                <a:solidFill>
                  <a:srgbClr val="262626"/>
                </a:solidFill>
                <a:latin typeface="Geneva"/>
                <a:cs typeface="Geneva"/>
              </a:rPr>
              <a:t>fi</a:t>
            </a:r>
            <a:r>
              <a:rPr spc="-9" dirty="0">
                <a:solidFill>
                  <a:srgbClr val="262626"/>
                </a:solidFill>
                <a:latin typeface="Geneva"/>
                <a:cs typeface="Geneva"/>
              </a:rPr>
              <a:t>el</a:t>
            </a:r>
            <a:r>
              <a:rPr dirty="0">
                <a:solidFill>
                  <a:srgbClr val="262626"/>
                </a:solidFill>
                <a:latin typeface="Geneva"/>
                <a:cs typeface="Geneva"/>
              </a:rPr>
              <a:t>d osc</a:t>
            </a:r>
            <a:r>
              <a:rPr spc="-4" dirty="0">
                <a:solidFill>
                  <a:srgbClr val="262626"/>
                </a:solidFill>
                <a:latin typeface="Geneva"/>
                <a:cs typeface="Geneva"/>
              </a:rPr>
              <a:t>ill</a:t>
            </a:r>
            <a:r>
              <a:rPr dirty="0">
                <a:solidFill>
                  <a:srgbClr val="262626"/>
                </a:solidFill>
                <a:latin typeface="Geneva"/>
                <a:cs typeface="Geneva"/>
              </a:rPr>
              <a:t>at</a:t>
            </a:r>
            <a:r>
              <a:rPr spc="-4" dirty="0">
                <a:solidFill>
                  <a:srgbClr val="262626"/>
                </a:solidFill>
                <a:latin typeface="Geneva"/>
                <a:cs typeface="Geneva"/>
              </a:rPr>
              <a:t>i</a:t>
            </a:r>
            <a:r>
              <a:rPr dirty="0">
                <a:solidFill>
                  <a:srgbClr val="262626"/>
                </a:solidFill>
                <a:latin typeface="Geneva"/>
                <a:cs typeface="Geneva"/>
              </a:rPr>
              <a:t>n</a:t>
            </a:r>
            <a:r>
              <a:rPr spc="-13" dirty="0">
                <a:solidFill>
                  <a:srgbClr val="262626"/>
                </a:solidFill>
                <a:latin typeface="Geneva"/>
                <a:cs typeface="Geneva"/>
              </a:rPr>
              <a:t>g</a:t>
            </a:r>
            <a:r>
              <a:rPr dirty="0">
                <a:solidFill>
                  <a:srgbClr val="262626"/>
                </a:solidFill>
                <a:latin typeface="Geneva"/>
                <a:cs typeface="Geneva"/>
              </a:rPr>
              <a:t> </a:t>
            </a:r>
            <a:r>
              <a:rPr spc="-4" dirty="0">
                <a:solidFill>
                  <a:srgbClr val="262626"/>
                </a:solidFill>
                <a:latin typeface="Geneva"/>
                <a:cs typeface="Geneva"/>
              </a:rPr>
              <a:t>i</a:t>
            </a:r>
            <a:r>
              <a:rPr dirty="0">
                <a:solidFill>
                  <a:srgbClr val="262626"/>
                </a:solidFill>
                <a:latin typeface="Geneva"/>
                <a:cs typeface="Geneva"/>
              </a:rPr>
              <a:t>n cav</a:t>
            </a:r>
            <a:r>
              <a:rPr spc="-4" dirty="0">
                <a:solidFill>
                  <a:srgbClr val="262626"/>
                </a:solidFill>
                <a:latin typeface="Geneva"/>
                <a:cs typeface="Geneva"/>
              </a:rPr>
              <a:t>i</a:t>
            </a:r>
            <a:r>
              <a:rPr dirty="0">
                <a:solidFill>
                  <a:srgbClr val="262626"/>
                </a:solidFill>
                <a:latin typeface="Geneva"/>
                <a:cs typeface="Geneva"/>
              </a:rPr>
              <a:t>t</a:t>
            </a:r>
            <a:r>
              <a:rPr spc="-13" dirty="0">
                <a:solidFill>
                  <a:srgbClr val="262626"/>
                </a:solidFill>
                <a:latin typeface="Geneva"/>
                <a:cs typeface="Geneva"/>
              </a:rPr>
              <a:t>y</a:t>
            </a:r>
            <a:r>
              <a:rPr dirty="0">
                <a:solidFill>
                  <a:srgbClr val="262626"/>
                </a:solidFill>
                <a:latin typeface="Geneva"/>
                <a:cs typeface="Geneva"/>
              </a:rPr>
              <a:t>. Stand</a:t>
            </a:r>
            <a:r>
              <a:rPr spc="-4" dirty="0">
                <a:solidFill>
                  <a:srgbClr val="262626"/>
                </a:solidFill>
                <a:latin typeface="Geneva"/>
                <a:cs typeface="Geneva"/>
              </a:rPr>
              <a:t>i</a:t>
            </a:r>
            <a:r>
              <a:rPr dirty="0">
                <a:solidFill>
                  <a:srgbClr val="262626"/>
                </a:solidFill>
                <a:latin typeface="Geneva"/>
                <a:cs typeface="Geneva"/>
              </a:rPr>
              <a:t>n</a:t>
            </a:r>
            <a:r>
              <a:rPr spc="-13" dirty="0">
                <a:solidFill>
                  <a:srgbClr val="262626"/>
                </a:solidFill>
                <a:latin typeface="Geneva"/>
                <a:cs typeface="Geneva"/>
              </a:rPr>
              <a:t>g</a:t>
            </a:r>
            <a:r>
              <a:rPr dirty="0">
                <a:solidFill>
                  <a:srgbClr val="262626"/>
                </a:solidFill>
                <a:latin typeface="Geneva"/>
                <a:cs typeface="Geneva"/>
              </a:rPr>
              <a:t> wav</a:t>
            </a:r>
            <a:r>
              <a:rPr spc="-13" dirty="0">
                <a:solidFill>
                  <a:srgbClr val="262626"/>
                </a:solidFill>
                <a:latin typeface="Geneva"/>
                <a:cs typeface="Geneva"/>
              </a:rPr>
              <a:t>e</a:t>
            </a:r>
            <a:r>
              <a:rPr dirty="0">
                <a:solidFill>
                  <a:srgbClr val="262626"/>
                </a:solidFill>
                <a:latin typeface="Geneva"/>
                <a:cs typeface="Geneva"/>
              </a:rPr>
              <a:t>, TM mod</a:t>
            </a:r>
            <a:r>
              <a:rPr spc="-13" dirty="0">
                <a:solidFill>
                  <a:srgbClr val="262626"/>
                </a:solidFill>
                <a:latin typeface="Geneva"/>
                <a:cs typeface="Geneva"/>
              </a:rPr>
              <a:t>e</a:t>
            </a:r>
            <a:r>
              <a:rPr dirty="0">
                <a:solidFill>
                  <a:srgbClr val="262626"/>
                </a:solidFill>
                <a:latin typeface="Geneva"/>
                <a:cs typeface="Geneva"/>
              </a:rPr>
              <a:t>  </a:t>
            </a:r>
            <a:endParaRPr lang="en-US" dirty="0">
              <a:solidFill>
                <a:srgbClr val="262626"/>
              </a:solidFill>
              <a:latin typeface="Geneva"/>
              <a:cs typeface="Geneva"/>
            </a:endParaRPr>
          </a:p>
          <a:p>
            <a:pPr marL="656986" marR="4454" indent="-244978">
              <a:lnSpc>
                <a:spcPts val="2034"/>
              </a:lnSpc>
              <a:spcBef>
                <a:spcPts val="544"/>
              </a:spcBef>
            </a:pPr>
            <a:r>
              <a:rPr lang="en-US" dirty="0">
                <a:solidFill>
                  <a:srgbClr val="262626"/>
                </a:solidFill>
                <a:latin typeface="Geneva"/>
                <a:cs typeface="Geneva"/>
              </a:rPr>
              <a:t>    TM – transverse magnetic mode of electromagnetic wave propagation  </a:t>
            </a:r>
          </a:p>
          <a:p>
            <a:pPr marL="656986" marR="4454" indent="-244978">
              <a:lnSpc>
                <a:spcPts val="2034"/>
              </a:lnSpc>
              <a:spcBef>
                <a:spcPts val="544"/>
              </a:spcBef>
            </a:pPr>
            <a:r>
              <a:rPr lang="en-US" dirty="0">
                <a:solidFill>
                  <a:srgbClr val="262626"/>
                </a:solidFill>
                <a:latin typeface="Geneva"/>
                <a:cs typeface="Geneva"/>
              </a:rPr>
              <a:t>     imposed by the </a:t>
            </a:r>
            <a:r>
              <a:rPr lang="en-US" spc="-4" dirty="0">
                <a:solidFill>
                  <a:srgbClr val="262626"/>
                </a:solidFill>
                <a:latin typeface="Geneva"/>
                <a:cs typeface="Geneva"/>
              </a:rPr>
              <a:t>boundary condition – no magnetic field in the direction</a:t>
            </a:r>
          </a:p>
          <a:p>
            <a:pPr marL="656986" marR="4454" indent="-244978">
              <a:lnSpc>
                <a:spcPts val="2034"/>
              </a:lnSpc>
              <a:spcBef>
                <a:spcPts val="544"/>
              </a:spcBef>
            </a:pPr>
            <a:r>
              <a:rPr lang="en-US" spc="-4" dirty="0">
                <a:solidFill>
                  <a:srgbClr val="262626"/>
                </a:solidFill>
                <a:latin typeface="Geneva"/>
                <a:cs typeface="Geneva"/>
              </a:rPr>
              <a:t>      of propagation </a:t>
            </a:r>
          </a:p>
          <a:p>
            <a:pPr marL="656986" marR="4454" indent="-244978">
              <a:lnSpc>
                <a:spcPts val="2034"/>
              </a:lnSpc>
              <a:spcBef>
                <a:spcPts val="544"/>
              </a:spcBef>
            </a:pPr>
            <a:r>
              <a:rPr lang="en-US" spc="-4" dirty="0">
                <a:solidFill>
                  <a:srgbClr val="262626"/>
                </a:solidFill>
                <a:latin typeface="Geneva"/>
                <a:cs typeface="Geneva"/>
              </a:rPr>
              <a:t>	            </a:t>
            </a:r>
            <a:r>
              <a:rPr spc="-4" dirty="0">
                <a:solidFill>
                  <a:srgbClr val="262626"/>
                </a:solidFill>
                <a:latin typeface="Geneva"/>
                <a:cs typeface="Geneva"/>
              </a:rPr>
              <a:t>l</a:t>
            </a:r>
            <a:r>
              <a:rPr dirty="0">
                <a:solidFill>
                  <a:srgbClr val="262626"/>
                </a:solidFill>
                <a:latin typeface="Geneva"/>
                <a:cs typeface="Geneva"/>
              </a:rPr>
              <a:t>on</a:t>
            </a:r>
            <a:r>
              <a:rPr spc="-9" dirty="0">
                <a:solidFill>
                  <a:srgbClr val="262626"/>
                </a:solidFill>
                <a:latin typeface="Geneva"/>
                <a:cs typeface="Geneva"/>
              </a:rPr>
              <a:t>gi</a:t>
            </a:r>
            <a:r>
              <a:rPr dirty="0">
                <a:solidFill>
                  <a:srgbClr val="262626"/>
                </a:solidFill>
                <a:latin typeface="Geneva"/>
                <a:cs typeface="Geneva"/>
              </a:rPr>
              <a:t>tud</a:t>
            </a:r>
            <a:r>
              <a:rPr spc="-4" dirty="0">
                <a:solidFill>
                  <a:srgbClr val="262626"/>
                </a:solidFill>
                <a:latin typeface="Geneva"/>
                <a:cs typeface="Geneva"/>
              </a:rPr>
              <a:t>i</a:t>
            </a:r>
            <a:r>
              <a:rPr dirty="0">
                <a:solidFill>
                  <a:srgbClr val="262626"/>
                </a:solidFill>
                <a:latin typeface="Geneva"/>
                <a:cs typeface="Geneva"/>
              </a:rPr>
              <a:t>na</a:t>
            </a:r>
            <a:r>
              <a:rPr spc="-4" dirty="0">
                <a:solidFill>
                  <a:srgbClr val="262626"/>
                </a:solidFill>
                <a:latin typeface="Geneva"/>
                <a:cs typeface="Geneva"/>
              </a:rPr>
              <a:t>l</a:t>
            </a:r>
            <a:r>
              <a:rPr dirty="0">
                <a:solidFill>
                  <a:srgbClr val="262626"/>
                </a:solidFill>
                <a:latin typeface="Geneva"/>
                <a:cs typeface="Geneva"/>
              </a:rPr>
              <a:t> </a:t>
            </a:r>
            <a:r>
              <a:rPr spc="-9" dirty="0">
                <a:solidFill>
                  <a:srgbClr val="262626"/>
                </a:solidFill>
                <a:latin typeface="Geneva"/>
                <a:cs typeface="Geneva"/>
              </a:rPr>
              <a:t>E</a:t>
            </a:r>
            <a:r>
              <a:rPr lang="en-US" spc="-9" dirty="0">
                <a:solidFill>
                  <a:srgbClr val="262626"/>
                </a:solidFill>
                <a:latin typeface="Geneva"/>
                <a:cs typeface="Geneva"/>
              </a:rPr>
              <a:t> </a:t>
            </a:r>
            <a:r>
              <a:rPr dirty="0">
                <a:solidFill>
                  <a:srgbClr val="262626"/>
                </a:solidFill>
                <a:latin typeface="Geneva"/>
                <a:cs typeface="Geneva"/>
              </a:rPr>
              <a:t>F</a:t>
            </a:r>
            <a:r>
              <a:rPr spc="-9" dirty="0">
                <a:solidFill>
                  <a:srgbClr val="262626"/>
                </a:solidFill>
                <a:latin typeface="Geneva"/>
                <a:cs typeface="Geneva"/>
              </a:rPr>
              <a:t>iel</a:t>
            </a:r>
            <a:r>
              <a:rPr dirty="0">
                <a:solidFill>
                  <a:srgbClr val="262626"/>
                </a:solidFill>
                <a:latin typeface="Geneva"/>
                <a:cs typeface="Geneva"/>
              </a:rPr>
              <a:t>d, transv</a:t>
            </a:r>
            <a:r>
              <a:rPr spc="-13" dirty="0">
                <a:solidFill>
                  <a:srgbClr val="262626"/>
                </a:solidFill>
                <a:latin typeface="Geneva"/>
                <a:cs typeface="Geneva"/>
              </a:rPr>
              <a:t>e</a:t>
            </a:r>
            <a:r>
              <a:rPr dirty="0">
                <a:solidFill>
                  <a:srgbClr val="262626"/>
                </a:solidFill>
                <a:latin typeface="Geneva"/>
                <a:cs typeface="Geneva"/>
              </a:rPr>
              <a:t>rs</a:t>
            </a:r>
            <a:r>
              <a:rPr spc="-13" dirty="0">
                <a:solidFill>
                  <a:srgbClr val="262626"/>
                </a:solidFill>
                <a:latin typeface="Geneva"/>
                <a:cs typeface="Geneva"/>
              </a:rPr>
              <a:t>e</a:t>
            </a:r>
            <a:r>
              <a:rPr dirty="0">
                <a:solidFill>
                  <a:srgbClr val="262626"/>
                </a:solidFill>
                <a:latin typeface="Geneva"/>
                <a:cs typeface="Geneva"/>
              </a:rPr>
              <a:t> B</a:t>
            </a:r>
            <a:r>
              <a:rPr lang="en-US" spc="-9" dirty="0">
                <a:solidFill>
                  <a:srgbClr val="262626"/>
                </a:solidFill>
                <a:latin typeface="Geneva"/>
                <a:cs typeface="Geneva"/>
              </a:rPr>
              <a:t> </a:t>
            </a:r>
            <a:r>
              <a:rPr dirty="0">
                <a:solidFill>
                  <a:srgbClr val="262626"/>
                </a:solidFill>
                <a:latin typeface="Geneva"/>
                <a:cs typeface="Geneva"/>
              </a:rPr>
              <a:t>F</a:t>
            </a:r>
            <a:r>
              <a:rPr spc="-9" dirty="0">
                <a:solidFill>
                  <a:srgbClr val="262626"/>
                </a:solidFill>
                <a:latin typeface="Geneva"/>
                <a:cs typeface="Geneva"/>
              </a:rPr>
              <a:t>iel</a:t>
            </a:r>
            <a:r>
              <a:rPr dirty="0">
                <a:solidFill>
                  <a:srgbClr val="262626"/>
                </a:solidFill>
                <a:latin typeface="Geneva"/>
                <a:cs typeface="Geneva"/>
              </a:rPr>
              <a:t>d</a:t>
            </a:r>
            <a:endParaRPr dirty="0">
              <a:latin typeface="Geneva"/>
              <a:cs typeface="Geneva"/>
            </a:endParaRPr>
          </a:p>
          <a:p>
            <a:pPr marL="412008">
              <a:spcBef>
                <a:spcPts val="364"/>
              </a:spcBef>
            </a:pPr>
            <a:r>
              <a:rPr dirty="0">
                <a:solidFill>
                  <a:srgbClr val="262626"/>
                </a:solidFill>
                <a:latin typeface="Arial"/>
                <a:cs typeface="Arial"/>
              </a:rPr>
              <a:t>–</a:t>
            </a:r>
            <a:r>
              <a:rPr dirty="0">
                <a:solidFill>
                  <a:srgbClr val="323232"/>
                </a:solidFill>
                <a:latin typeface="Helvetica"/>
                <a:cs typeface="Helvetica"/>
              </a:rPr>
              <a:t>  </a:t>
            </a:r>
            <a:r>
              <a:rPr spc="-223" dirty="0">
                <a:solidFill>
                  <a:srgbClr val="323232"/>
                </a:solidFill>
                <a:latin typeface="Helvetica"/>
                <a:cs typeface="Helvetica"/>
              </a:rPr>
              <a:t> </a:t>
            </a:r>
            <a:r>
              <a:rPr spc="-13" dirty="0">
                <a:solidFill>
                  <a:srgbClr val="262626"/>
                </a:solidFill>
                <a:latin typeface="Geneva"/>
                <a:cs typeface="Geneva"/>
              </a:rPr>
              <a:t>Re</a:t>
            </a:r>
            <a:r>
              <a:rPr dirty="0">
                <a:solidFill>
                  <a:srgbClr val="262626"/>
                </a:solidFill>
                <a:latin typeface="Geneva"/>
                <a:cs typeface="Geneva"/>
              </a:rPr>
              <a:t>sonant fr</a:t>
            </a:r>
            <a:r>
              <a:rPr spc="-13" dirty="0">
                <a:solidFill>
                  <a:srgbClr val="262626"/>
                </a:solidFill>
                <a:latin typeface="Geneva"/>
                <a:cs typeface="Geneva"/>
              </a:rPr>
              <a:t>e</a:t>
            </a:r>
            <a:r>
              <a:rPr dirty="0">
                <a:solidFill>
                  <a:srgbClr val="262626"/>
                </a:solidFill>
                <a:latin typeface="Geneva"/>
                <a:cs typeface="Geneva"/>
              </a:rPr>
              <a:t>qu</a:t>
            </a:r>
            <a:r>
              <a:rPr spc="-13" dirty="0">
                <a:solidFill>
                  <a:srgbClr val="262626"/>
                </a:solidFill>
                <a:latin typeface="Geneva"/>
                <a:cs typeface="Geneva"/>
              </a:rPr>
              <a:t>e</a:t>
            </a:r>
            <a:r>
              <a:rPr dirty="0">
                <a:solidFill>
                  <a:srgbClr val="262626"/>
                </a:solidFill>
                <a:latin typeface="Geneva"/>
                <a:cs typeface="Geneva"/>
              </a:rPr>
              <a:t>nc</a:t>
            </a:r>
            <a:r>
              <a:rPr spc="-13" dirty="0">
                <a:solidFill>
                  <a:srgbClr val="262626"/>
                </a:solidFill>
                <a:latin typeface="Geneva"/>
                <a:cs typeface="Geneva"/>
              </a:rPr>
              <a:t>y</a:t>
            </a:r>
            <a:r>
              <a:rPr dirty="0">
                <a:solidFill>
                  <a:srgbClr val="262626"/>
                </a:solidFill>
                <a:latin typeface="Geneva"/>
                <a:cs typeface="Geneva"/>
              </a:rPr>
              <a:t> of cav</a:t>
            </a:r>
            <a:r>
              <a:rPr spc="-4" dirty="0">
                <a:solidFill>
                  <a:srgbClr val="262626"/>
                </a:solidFill>
                <a:latin typeface="Geneva"/>
                <a:cs typeface="Geneva"/>
              </a:rPr>
              <a:t>i</a:t>
            </a:r>
            <a:r>
              <a:rPr dirty="0">
                <a:solidFill>
                  <a:srgbClr val="262626"/>
                </a:solidFill>
                <a:latin typeface="Geneva"/>
                <a:cs typeface="Geneva"/>
              </a:rPr>
              <a:t>t</a:t>
            </a:r>
            <a:r>
              <a:rPr spc="-13" dirty="0">
                <a:solidFill>
                  <a:srgbClr val="262626"/>
                </a:solidFill>
                <a:latin typeface="Geneva"/>
                <a:cs typeface="Geneva"/>
              </a:rPr>
              <a:t>y</a:t>
            </a:r>
            <a:r>
              <a:rPr dirty="0">
                <a:solidFill>
                  <a:srgbClr val="262626"/>
                </a:solidFill>
                <a:latin typeface="Geneva"/>
                <a:cs typeface="Geneva"/>
              </a:rPr>
              <a:t> </a:t>
            </a:r>
            <a:r>
              <a:rPr spc="-13" dirty="0">
                <a:solidFill>
                  <a:srgbClr val="262626"/>
                </a:solidFill>
                <a:latin typeface="Geneva"/>
                <a:cs typeface="Geneva"/>
              </a:rPr>
              <a:t>=</a:t>
            </a:r>
            <a:r>
              <a:rPr dirty="0">
                <a:solidFill>
                  <a:srgbClr val="262626"/>
                </a:solidFill>
                <a:latin typeface="Geneva"/>
                <a:cs typeface="Geneva"/>
              </a:rPr>
              <a:t> acc</a:t>
            </a:r>
            <a:r>
              <a:rPr spc="-9" dirty="0">
                <a:solidFill>
                  <a:srgbClr val="262626"/>
                </a:solidFill>
                <a:latin typeface="Geneva"/>
                <a:cs typeface="Geneva"/>
              </a:rPr>
              <a:t>ele</a:t>
            </a:r>
            <a:r>
              <a:rPr dirty="0">
                <a:solidFill>
                  <a:srgbClr val="262626"/>
                </a:solidFill>
                <a:latin typeface="Geneva"/>
                <a:cs typeface="Geneva"/>
              </a:rPr>
              <a:t>rat</a:t>
            </a:r>
            <a:r>
              <a:rPr spc="-4" dirty="0">
                <a:solidFill>
                  <a:srgbClr val="262626"/>
                </a:solidFill>
                <a:latin typeface="Geneva"/>
                <a:cs typeface="Geneva"/>
              </a:rPr>
              <a:t>i</a:t>
            </a:r>
            <a:r>
              <a:rPr dirty="0">
                <a:solidFill>
                  <a:srgbClr val="262626"/>
                </a:solidFill>
                <a:latin typeface="Geneva"/>
                <a:cs typeface="Geneva"/>
              </a:rPr>
              <a:t>n</a:t>
            </a:r>
            <a:r>
              <a:rPr spc="-13" dirty="0">
                <a:solidFill>
                  <a:srgbClr val="262626"/>
                </a:solidFill>
                <a:latin typeface="Geneva"/>
                <a:cs typeface="Geneva"/>
              </a:rPr>
              <a:t>g</a:t>
            </a:r>
            <a:r>
              <a:rPr dirty="0">
                <a:solidFill>
                  <a:srgbClr val="262626"/>
                </a:solidFill>
                <a:latin typeface="Geneva"/>
                <a:cs typeface="Geneva"/>
              </a:rPr>
              <a:t> </a:t>
            </a:r>
            <a:r>
              <a:rPr spc="-31" dirty="0">
                <a:solidFill>
                  <a:srgbClr val="262626"/>
                </a:solidFill>
                <a:latin typeface="Geneva"/>
                <a:cs typeface="Geneva"/>
              </a:rPr>
              <a:t>fi</a:t>
            </a:r>
            <a:r>
              <a:rPr spc="-9" dirty="0">
                <a:solidFill>
                  <a:srgbClr val="262626"/>
                </a:solidFill>
                <a:latin typeface="Geneva"/>
                <a:cs typeface="Geneva"/>
              </a:rPr>
              <a:t>el</a:t>
            </a:r>
            <a:r>
              <a:rPr dirty="0">
                <a:solidFill>
                  <a:srgbClr val="262626"/>
                </a:solidFill>
                <a:latin typeface="Geneva"/>
                <a:cs typeface="Geneva"/>
              </a:rPr>
              <a:t>d fr</a:t>
            </a:r>
            <a:r>
              <a:rPr spc="-13" dirty="0">
                <a:solidFill>
                  <a:srgbClr val="262626"/>
                </a:solidFill>
                <a:latin typeface="Geneva"/>
                <a:cs typeface="Geneva"/>
              </a:rPr>
              <a:t>e</a:t>
            </a:r>
            <a:r>
              <a:rPr dirty="0">
                <a:solidFill>
                  <a:srgbClr val="262626"/>
                </a:solidFill>
                <a:latin typeface="Geneva"/>
                <a:cs typeface="Geneva"/>
              </a:rPr>
              <a:t>qu</a:t>
            </a:r>
            <a:r>
              <a:rPr spc="-13" dirty="0">
                <a:solidFill>
                  <a:srgbClr val="262626"/>
                </a:solidFill>
                <a:latin typeface="Geneva"/>
                <a:cs typeface="Geneva"/>
              </a:rPr>
              <a:t>e</a:t>
            </a:r>
            <a:r>
              <a:rPr dirty="0">
                <a:solidFill>
                  <a:srgbClr val="262626"/>
                </a:solidFill>
                <a:latin typeface="Geneva"/>
                <a:cs typeface="Geneva"/>
              </a:rPr>
              <a:t>nc</a:t>
            </a:r>
            <a:r>
              <a:rPr spc="-13" dirty="0">
                <a:solidFill>
                  <a:srgbClr val="262626"/>
                </a:solidFill>
                <a:latin typeface="Geneva"/>
                <a:cs typeface="Geneva"/>
              </a:rPr>
              <a:t>y</a:t>
            </a:r>
            <a:r>
              <a:rPr spc="53" dirty="0">
                <a:solidFill>
                  <a:srgbClr val="262626"/>
                </a:solidFill>
                <a:latin typeface="Geneva"/>
                <a:cs typeface="Geneva"/>
              </a:rPr>
              <a:t>!</a:t>
            </a:r>
            <a:endParaRPr dirty="0">
              <a:latin typeface="Geneva"/>
              <a:cs typeface="Geneva"/>
            </a:endParaRPr>
          </a:p>
          <a:p>
            <a:pPr marL="412008">
              <a:spcBef>
                <a:spcPts val="438"/>
              </a:spcBef>
            </a:pPr>
            <a:r>
              <a:rPr dirty="0">
                <a:solidFill>
                  <a:srgbClr val="262626"/>
                </a:solidFill>
                <a:latin typeface="Arial"/>
                <a:cs typeface="Arial"/>
              </a:rPr>
              <a:t>–</a:t>
            </a:r>
            <a:r>
              <a:rPr dirty="0">
                <a:solidFill>
                  <a:srgbClr val="323232"/>
                </a:solidFill>
                <a:latin typeface="Helvetica"/>
                <a:cs typeface="Helvetica"/>
              </a:rPr>
              <a:t>  </a:t>
            </a:r>
            <a:r>
              <a:rPr spc="-223" dirty="0">
                <a:solidFill>
                  <a:srgbClr val="323232"/>
                </a:solidFill>
                <a:latin typeface="Helvetica"/>
                <a:cs typeface="Helvetica"/>
              </a:rPr>
              <a:t> </a:t>
            </a:r>
            <a:r>
              <a:rPr spc="-13" dirty="0">
                <a:solidFill>
                  <a:srgbClr val="262626"/>
                </a:solidFill>
                <a:latin typeface="Geneva"/>
                <a:cs typeface="Geneva"/>
              </a:rPr>
              <a:t>Re</a:t>
            </a:r>
            <a:r>
              <a:rPr dirty="0">
                <a:solidFill>
                  <a:srgbClr val="262626"/>
                </a:solidFill>
                <a:latin typeface="Geneva"/>
                <a:cs typeface="Geneva"/>
              </a:rPr>
              <a:t>duc</a:t>
            </a:r>
            <a:r>
              <a:rPr spc="-13" dirty="0">
                <a:solidFill>
                  <a:srgbClr val="262626"/>
                </a:solidFill>
                <a:latin typeface="Geneva"/>
                <a:cs typeface="Geneva"/>
              </a:rPr>
              <a:t>e</a:t>
            </a:r>
            <a:r>
              <a:rPr lang="en-US" spc="-13" dirty="0">
                <a:solidFill>
                  <a:srgbClr val="262626"/>
                </a:solidFill>
                <a:latin typeface="Geneva"/>
                <a:cs typeface="Geneva"/>
              </a:rPr>
              <a:t>s</a:t>
            </a:r>
            <a:r>
              <a:rPr dirty="0">
                <a:solidFill>
                  <a:srgbClr val="262626"/>
                </a:solidFill>
                <a:latin typeface="Geneva"/>
                <a:cs typeface="Geneva"/>
              </a:rPr>
              <a:t> pow</a:t>
            </a:r>
            <a:r>
              <a:rPr spc="-13" dirty="0">
                <a:solidFill>
                  <a:srgbClr val="262626"/>
                </a:solidFill>
                <a:latin typeface="Geneva"/>
                <a:cs typeface="Geneva"/>
              </a:rPr>
              <a:t>e</a:t>
            </a:r>
            <a:r>
              <a:rPr dirty="0">
                <a:solidFill>
                  <a:srgbClr val="262626"/>
                </a:solidFill>
                <a:latin typeface="Geneva"/>
                <a:cs typeface="Geneva"/>
              </a:rPr>
              <a:t>r </a:t>
            </a:r>
            <a:r>
              <a:rPr spc="-4" dirty="0">
                <a:solidFill>
                  <a:srgbClr val="262626"/>
                </a:solidFill>
                <a:latin typeface="Geneva"/>
                <a:cs typeface="Geneva"/>
              </a:rPr>
              <a:t>l</a:t>
            </a:r>
            <a:r>
              <a:rPr dirty="0">
                <a:solidFill>
                  <a:srgbClr val="262626"/>
                </a:solidFill>
                <a:latin typeface="Geneva"/>
                <a:cs typeface="Geneva"/>
              </a:rPr>
              <a:t>oss</a:t>
            </a:r>
            <a:endParaRPr dirty="0">
              <a:latin typeface="Geneva"/>
              <a:cs typeface="Geneva"/>
            </a:endParaRPr>
          </a:p>
          <a:p>
            <a:pPr marL="412008">
              <a:spcBef>
                <a:spcPts val="438"/>
              </a:spcBef>
            </a:pPr>
            <a:r>
              <a:rPr dirty="0">
                <a:solidFill>
                  <a:srgbClr val="262626"/>
                </a:solidFill>
                <a:latin typeface="Arial"/>
                <a:cs typeface="Arial"/>
              </a:rPr>
              <a:t>–</a:t>
            </a:r>
            <a:r>
              <a:rPr dirty="0">
                <a:solidFill>
                  <a:srgbClr val="323232"/>
                </a:solidFill>
                <a:latin typeface="Helvetica"/>
                <a:cs typeface="Helvetica"/>
              </a:rPr>
              <a:t>  </a:t>
            </a:r>
            <a:r>
              <a:rPr spc="-223" dirty="0">
                <a:solidFill>
                  <a:srgbClr val="323232"/>
                </a:solidFill>
                <a:latin typeface="Helvetica"/>
                <a:cs typeface="Helvetica"/>
              </a:rPr>
              <a:t> </a:t>
            </a:r>
            <a:r>
              <a:rPr spc="-13" dirty="0">
                <a:solidFill>
                  <a:srgbClr val="262626"/>
                </a:solidFill>
                <a:latin typeface="Geneva"/>
                <a:cs typeface="Geneva"/>
              </a:rPr>
              <a:t>E</a:t>
            </a:r>
            <a:r>
              <a:rPr dirty="0">
                <a:solidFill>
                  <a:srgbClr val="262626"/>
                </a:solidFill>
                <a:latin typeface="Geneva"/>
                <a:cs typeface="Geneva"/>
              </a:rPr>
              <a:t>xp</a:t>
            </a:r>
            <a:r>
              <a:rPr spc="-9" dirty="0">
                <a:solidFill>
                  <a:srgbClr val="262626"/>
                </a:solidFill>
                <a:latin typeface="Geneva"/>
                <a:cs typeface="Geneva"/>
              </a:rPr>
              <a:t>loi</a:t>
            </a:r>
            <a:r>
              <a:rPr dirty="0">
                <a:solidFill>
                  <a:srgbClr val="262626"/>
                </a:solidFill>
                <a:latin typeface="Geneva"/>
                <a:cs typeface="Geneva"/>
              </a:rPr>
              <a:t>t Farraday’s </a:t>
            </a:r>
            <a:r>
              <a:rPr spc="-9" dirty="0">
                <a:solidFill>
                  <a:srgbClr val="262626"/>
                </a:solidFill>
                <a:latin typeface="Geneva"/>
                <a:cs typeface="Geneva"/>
              </a:rPr>
              <a:t>l</a:t>
            </a:r>
            <a:r>
              <a:rPr dirty="0">
                <a:solidFill>
                  <a:srgbClr val="262626"/>
                </a:solidFill>
                <a:latin typeface="Geneva"/>
                <a:cs typeface="Geneva"/>
              </a:rPr>
              <a:t>aw: </a:t>
            </a:r>
            <a:endParaRPr dirty="0">
              <a:latin typeface="Geneva"/>
              <a:cs typeface="Geneva"/>
            </a:endParaRPr>
          </a:p>
        </p:txBody>
      </p:sp>
      <p:sp>
        <p:nvSpPr>
          <p:cNvPr id="33" name="object 33"/>
          <p:cNvSpPr/>
          <p:nvPr/>
        </p:nvSpPr>
        <p:spPr>
          <a:xfrm>
            <a:off x="2179994" y="4258947"/>
            <a:ext cx="4451792" cy="1728906"/>
          </a:xfrm>
          <a:prstGeom prst="rect">
            <a:avLst/>
          </a:prstGeom>
          <a:blipFill>
            <a:blip r:embed="rId3" cstate="print"/>
            <a:stretch>
              <a:fillRect/>
            </a:stretch>
          </a:blipFill>
        </p:spPr>
        <p:txBody>
          <a:bodyPr wrap="square" lIns="0" tIns="0" rIns="0" bIns="0" rtlCol="0"/>
          <a:lstStyle/>
          <a:p>
            <a:endParaRPr/>
          </a:p>
        </p:txBody>
      </p:sp>
      <p:sp>
        <p:nvSpPr>
          <p:cNvPr id="34" name="object 34"/>
          <p:cNvSpPr/>
          <p:nvPr/>
        </p:nvSpPr>
        <p:spPr>
          <a:xfrm>
            <a:off x="4604117" y="3670639"/>
            <a:ext cx="2027669" cy="443070"/>
          </a:xfrm>
          <a:prstGeom prst="rect">
            <a:avLst/>
          </a:prstGeom>
          <a:blipFill>
            <a:blip r:embed="rId4" cstate="print"/>
            <a:stretch>
              <a:fillRect/>
            </a:stretch>
          </a:blipFill>
        </p:spPr>
        <p:txBody>
          <a:bodyPr wrap="square" lIns="0" tIns="0" rIns="0" bIns="0" rtlCol="0"/>
          <a:lstStyle/>
          <a:p>
            <a:endParaRPr/>
          </a:p>
        </p:txBody>
      </p:sp>
      <p:sp>
        <p:nvSpPr>
          <p:cNvPr id="35" name="TextBox 34"/>
          <p:cNvSpPr txBox="1"/>
          <p:nvPr/>
        </p:nvSpPr>
        <p:spPr>
          <a:xfrm>
            <a:off x="3052126" y="288993"/>
            <a:ext cx="4364897" cy="584776"/>
          </a:xfrm>
          <a:prstGeom prst="rect">
            <a:avLst/>
          </a:prstGeom>
          <a:noFill/>
        </p:spPr>
        <p:txBody>
          <a:bodyPr wrap="none" rtlCol="0">
            <a:spAutoFit/>
          </a:bodyPr>
          <a:lstStyle/>
          <a:p>
            <a:r>
              <a:rPr lang="en-US" sz="3200" dirty="0"/>
              <a:t>Drift Tube </a:t>
            </a:r>
            <a:r>
              <a:rPr lang="en-US" sz="3200" dirty="0" err="1"/>
              <a:t>Linac</a:t>
            </a:r>
            <a:r>
              <a:rPr lang="en-US" sz="3200" dirty="0"/>
              <a:t> (Alvarez)</a:t>
            </a:r>
          </a:p>
        </p:txBody>
      </p:sp>
      <p:sp>
        <p:nvSpPr>
          <p:cNvPr id="36" name="TextBox 35"/>
          <p:cNvSpPr txBox="1"/>
          <p:nvPr/>
        </p:nvSpPr>
        <p:spPr>
          <a:xfrm>
            <a:off x="612023" y="5987853"/>
            <a:ext cx="6700948" cy="646331"/>
          </a:xfrm>
          <a:prstGeom prst="rect">
            <a:avLst/>
          </a:prstGeom>
          <a:noFill/>
        </p:spPr>
        <p:txBody>
          <a:bodyPr wrap="none" rtlCol="0">
            <a:spAutoFit/>
          </a:bodyPr>
          <a:lstStyle/>
          <a:p>
            <a:r>
              <a:rPr lang="en-US" dirty="0"/>
              <a:t>Longest electron </a:t>
            </a:r>
            <a:r>
              <a:rPr lang="en-US" dirty="0" err="1"/>
              <a:t>linac</a:t>
            </a:r>
            <a:r>
              <a:rPr lang="en-US" dirty="0"/>
              <a:t>  - SLAC  2 miles, can reach 50 GeV</a:t>
            </a:r>
          </a:p>
          <a:p>
            <a:r>
              <a:rPr lang="en-US" dirty="0"/>
              <a:t>Proposed International Linear Collider - ~20 miles can reach ~300 GeV</a:t>
            </a:r>
          </a:p>
        </p:txBody>
      </p:sp>
    </p:spTree>
    <p:extLst>
      <p:ext uri="{BB962C8B-B14F-4D97-AF65-F5344CB8AC3E}">
        <p14:creationId xmlns:p14="http://schemas.microsoft.com/office/powerpoint/2010/main" val="2046214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8291513" cy="287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7" name="TextBox 2"/>
          <p:cNvSpPr txBox="1">
            <a:spLocks noChangeArrowheads="1"/>
          </p:cNvSpPr>
          <p:nvPr/>
        </p:nvSpPr>
        <p:spPr bwMode="auto">
          <a:xfrm>
            <a:off x="1219200" y="381000"/>
            <a:ext cx="64420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a:t>Accelerating structure of the proton linac at DESY</a:t>
            </a:r>
          </a:p>
        </p:txBody>
      </p:sp>
      <p:sp>
        <p:nvSpPr>
          <p:cNvPr id="41988" name="TextBox 3"/>
          <p:cNvSpPr txBox="1">
            <a:spLocks noChangeArrowheads="1"/>
          </p:cNvSpPr>
          <p:nvPr/>
        </p:nvSpPr>
        <p:spPr bwMode="auto">
          <a:xfrm>
            <a:off x="533400" y="4648200"/>
            <a:ext cx="6264931"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2000" b="1" dirty="0"/>
              <a:t>Proton rest mass                                   m</a:t>
            </a:r>
            <a:r>
              <a:rPr lang="en-US" sz="2000" b="1" baseline="-25000" dirty="0"/>
              <a:t>0</a:t>
            </a:r>
            <a:r>
              <a:rPr lang="en-US" sz="2000" b="1" dirty="0"/>
              <a:t>c</a:t>
            </a:r>
            <a:r>
              <a:rPr lang="en-US" sz="2000" b="1" baseline="30000" dirty="0"/>
              <a:t>2</a:t>
            </a:r>
            <a:r>
              <a:rPr lang="en-US" sz="2000" b="1" dirty="0"/>
              <a:t> = 938 MeV</a:t>
            </a:r>
          </a:p>
          <a:p>
            <a:pPr eaLnBrk="1" hangingPunct="1"/>
            <a:r>
              <a:rPr lang="en-US" sz="2000" b="1" dirty="0"/>
              <a:t>Total Energy                                         </a:t>
            </a:r>
            <a:r>
              <a:rPr lang="en-US" sz="2000" b="1" dirty="0" err="1"/>
              <a:t>E</a:t>
            </a:r>
            <a:r>
              <a:rPr lang="en-US" sz="2000" b="1" baseline="-25000" dirty="0" err="1"/>
              <a:t>tot</a:t>
            </a:r>
            <a:r>
              <a:rPr lang="en-US" sz="2000" b="1" dirty="0"/>
              <a:t>   = 988 MeV</a:t>
            </a:r>
          </a:p>
          <a:p>
            <a:pPr eaLnBrk="1" hangingPunct="1"/>
            <a:r>
              <a:rPr lang="en-US" sz="2000" b="1" dirty="0"/>
              <a:t>Momentum                                                p  = 310 MeV/c</a:t>
            </a:r>
          </a:p>
          <a:p>
            <a:pPr eaLnBrk="1" hangingPunct="1"/>
            <a:r>
              <a:rPr lang="en-US" sz="2000" b="1" dirty="0"/>
              <a:t>Kinetic energy </a:t>
            </a:r>
            <a:r>
              <a:rPr lang="en-US" sz="2000" b="1" dirty="0" err="1"/>
              <a:t>E</a:t>
            </a:r>
            <a:r>
              <a:rPr lang="en-US" sz="2000" b="1" baseline="-25000" dirty="0" err="1"/>
              <a:t>kin</a:t>
            </a:r>
            <a:r>
              <a:rPr lang="en-US" sz="2000" b="1" dirty="0"/>
              <a:t> = </a:t>
            </a:r>
            <a:r>
              <a:rPr lang="en-US" sz="2000" b="1" dirty="0" err="1"/>
              <a:t>E</a:t>
            </a:r>
            <a:r>
              <a:rPr lang="en-US" sz="2000" b="1" baseline="-25000" dirty="0" err="1"/>
              <a:t>tot</a:t>
            </a:r>
            <a:r>
              <a:rPr lang="en-US" sz="2000" b="1" dirty="0"/>
              <a:t> – m</a:t>
            </a:r>
            <a:r>
              <a:rPr lang="en-US" sz="2000" b="1" baseline="-25000" dirty="0"/>
              <a:t>0</a:t>
            </a:r>
            <a:r>
              <a:rPr lang="en-US" sz="2000" b="1" dirty="0"/>
              <a:t>c</a:t>
            </a:r>
            <a:r>
              <a:rPr lang="en-US" sz="2000" b="1" baseline="30000" dirty="0"/>
              <a:t>2</a:t>
            </a:r>
            <a:r>
              <a:rPr lang="en-US" sz="2000" b="1" dirty="0"/>
              <a:t>           </a:t>
            </a:r>
            <a:r>
              <a:rPr lang="en-US" sz="2000" b="1" dirty="0" err="1"/>
              <a:t>E</a:t>
            </a:r>
            <a:r>
              <a:rPr lang="en-US" sz="2000" b="1" baseline="-25000" dirty="0" err="1"/>
              <a:t>kin</a:t>
            </a:r>
            <a:r>
              <a:rPr lang="en-US" sz="2000" b="1" dirty="0"/>
              <a:t> =  50 MeV </a:t>
            </a:r>
          </a:p>
          <a:p>
            <a:pPr eaLnBrk="1" hangingPunct="1"/>
            <a:endParaRPr lang="en-US" sz="2000" b="1" dirty="0"/>
          </a:p>
          <a:p>
            <a:pPr eaLnBrk="1" hangingPunct="1"/>
            <a:r>
              <a:rPr lang="en-US" sz="2000" b="1" dirty="0"/>
              <a:t>Relativistic relation:      E</a:t>
            </a:r>
            <a:r>
              <a:rPr lang="en-US" sz="2000" b="1" baseline="30000" dirty="0"/>
              <a:t>2</a:t>
            </a:r>
            <a:r>
              <a:rPr lang="en-US" sz="2000" b="1" dirty="0"/>
              <a:t> = p</a:t>
            </a:r>
            <a:r>
              <a:rPr lang="en-US" sz="2000" b="1" baseline="30000" dirty="0"/>
              <a:t>2</a:t>
            </a:r>
            <a:r>
              <a:rPr lang="en-US" sz="2000" b="1" dirty="0"/>
              <a:t>c</a:t>
            </a:r>
            <a:r>
              <a:rPr lang="en-US" sz="2000" b="1" baseline="30000" dirty="0"/>
              <a:t>2</a:t>
            </a:r>
            <a:r>
              <a:rPr lang="en-US" sz="2000" b="1" dirty="0"/>
              <a:t> + m</a:t>
            </a:r>
            <a:r>
              <a:rPr lang="en-US" sz="2000" b="1" baseline="-25000" dirty="0"/>
              <a:t>0</a:t>
            </a:r>
            <a:r>
              <a:rPr lang="en-US" sz="2000" b="1" baseline="30000" dirty="0"/>
              <a:t>2</a:t>
            </a:r>
            <a:r>
              <a:rPr lang="en-US" sz="2000" b="1" dirty="0"/>
              <a:t>c</a:t>
            </a:r>
            <a:r>
              <a:rPr lang="en-US" sz="2000" b="1" baseline="30000" dirty="0"/>
              <a:t>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3733800" y="0"/>
            <a:ext cx="14954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b="1" u="sng">
                <a:solidFill>
                  <a:srgbClr val="FF0000"/>
                </a:solidFill>
              </a:rPr>
              <a:t>Cyclotron</a:t>
            </a:r>
          </a:p>
        </p:txBody>
      </p:sp>
      <p:sp>
        <p:nvSpPr>
          <p:cNvPr id="43011" name="TextBox 2"/>
          <p:cNvSpPr txBox="1">
            <a:spLocks noChangeArrowheads="1"/>
          </p:cNvSpPr>
          <p:nvPr/>
        </p:nvSpPr>
        <p:spPr bwMode="auto">
          <a:xfrm>
            <a:off x="152400" y="609600"/>
            <a:ext cx="87630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1800"/>
              <a:t>A cyclotron is a type of particle accelerator in which charged particles accelerate outwards from the center along a spiral path. The particles are held to a spiral trajectory by a static magnetic field and are accelerated by a rapidly varying electric field.</a:t>
            </a:r>
          </a:p>
        </p:txBody>
      </p:sp>
      <p:sp>
        <p:nvSpPr>
          <p:cNvPr id="43012" name="TextBox 3"/>
          <p:cNvSpPr txBox="1">
            <a:spLocks noChangeArrowheads="1"/>
          </p:cNvSpPr>
          <p:nvPr/>
        </p:nvSpPr>
        <p:spPr bwMode="auto">
          <a:xfrm>
            <a:off x="152400" y="152400"/>
            <a:ext cx="3082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2000"/>
              <a:t>1930 –Livingston/Lawrence</a:t>
            </a:r>
          </a:p>
        </p:txBody>
      </p:sp>
      <p:pic>
        <p:nvPicPr>
          <p:cNvPr id="43013" name="Picture 5" descr="Cyclotron_pat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642100" cy="358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4" name="TextBox 6"/>
          <p:cNvSpPr txBox="1">
            <a:spLocks noChangeArrowheads="1"/>
          </p:cNvSpPr>
          <p:nvPr/>
        </p:nvSpPr>
        <p:spPr bwMode="auto">
          <a:xfrm>
            <a:off x="457200" y="5562600"/>
            <a:ext cx="8764588"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1800"/>
              <a:t>Diagram of cyclotron operation from Lawrence's 1934 patent. The "D" shaped electrodes are</a:t>
            </a:r>
          </a:p>
          <a:p>
            <a:pPr eaLnBrk="1" hangingPunct="1"/>
            <a:r>
              <a:rPr lang="en-US" sz="1800"/>
              <a:t>enclosed in a flat vacuum chamber, which is installed in a narrow gap between the two poles</a:t>
            </a:r>
          </a:p>
          <a:p>
            <a:pPr eaLnBrk="1" hangingPunct="1"/>
            <a:r>
              <a:rPr lang="en-US" sz="1800"/>
              <a:t>of a large magnet.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2362200" y="381000"/>
          <a:ext cx="2514600" cy="508000"/>
        </p:xfrm>
        <a:graphic>
          <a:graphicData uri="http://schemas.openxmlformats.org/presentationml/2006/ole">
            <mc:AlternateContent xmlns:mc="http://schemas.openxmlformats.org/markup-compatibility/2006">
              <mc:Choice xmlns:v="urn:schemas-microsoft-com:vml" Requires="v">
                <p:oleObj spid="_x0000_s31858" name="Equation" r:id="rId3" imgW="1320800" imgH="266700" progId="Equation.3">
                  <p:embed/>
                </p:oleObj>
              </mc:Choice>
              <mc:Fallback>
                <p:oleObj name="Equation" r:id="rId3" imgW="1320800" imgH="266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81000"/>
                        <a:ext cx="2514600" cy="508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4036" name="TextBox 2"/>
          <p:cNvSpPr txBox="1">
            <a:spLocks noChangeArrowheads="1"/>
          </p:cNvSpPr>
          <p:nvPr/>
        </p:nvSpPr>
        <p:spPr bwMode="auto">
          <a:xfrm>
            <a:off x="152400" y="457200"/>
            <a:ext cx="14335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1800"/>
              <a:t>Lorentz force</a:t>
            </a:r>
          </a:p>
        </p:txBody>
      </p:sp>
      <p:sp>
        <p:nvSpPr>
          <p:cNvPr id="44037" name="TextBox 3"/>
          <p:cNvSpPr txBox="1">
            <a:spLocks noChangeArrowheads="1"/>
          </p:cNvSpPr>
          <p:nvPr/>
        </p:nvSpPr>
        <p:spPr bwMode="auto">
          <a:xfrm>
            <a:off x="95250" y="914400"/>
            <a:ext cx="9151938"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1800"/>
              <a:t>Circular orbit    </a:t>
            </a:r>
            <a:r>
              <a:rPr lang="en-US" sz="1800">
                <a:solidFill>
                  <a:srgbClr val="0000CC"/>
                </a:solidFill>
              </a:rPr>
              <a:t>qvB=mv</a:t>
            </a:r>
            <a:r>
              <a:rPr lang="en-US" sz="1800" baseline="30000">
                <a:solidFill>
                  <a:srgbClr val="0000CC"/>
                </a:solidFill>
              </a:rPr>
              <a:t>2</a:t>
            </a:r>
            <a:r>
              <a:rPr lang="en-US" sz="1800">
                <a:solidFill>
                  <a:srgbClr val="0000CC"/>
                </a:solidFill>
              </a:rPr>
              <a:t>/R  </a:t>
            </a:r>
            <a:r>
              <a:rPr lang="en-US" sz="1800"/>
              <a:t>implies   </a:t>
            </a:r>
            <a:r>
              <a:rPr lang="en-US" sz="1800">
                <a:solidFill>
                  <a:srgbClr val="0000CC"/>
                </a:solidFill>
              </a:rPr>
              <a:t>R= p/(qB) </a:t>
            </a:r>
            <a:r>
              <a:rPr lang="en-US" sz="1800"/>
              <a:t>i.e., increasing radius for increasing momentum</a:t>
            </a:r>
          </a:p>
          <a:p>
            <a:pPr eaLnBrk="1" hangingPunct="1"/>
            <a:r>
              <a:rPr lang="en-US" sz="1800"/>
              <a:t>      -&gt; spiral trajectory</a:t>
            </a:r>
          </a:p>
        </p:txBody>
      </p:sp>
      <p:sp>
        <p:nvSpPr>
          <p:cNvPr id="44038" name="TextBox 4"/>
          <p:cNvSpPr txBox="1">
            <a:spLocks noChangeArrowheads="1"/>
          </p:cNvSpPr>
          <p:nvPr/>
        </p:nvSpPr>
        <p:spPr bwMode="auto">
          <a:xfrm>
            <a:off x="304800" y="1905000"/>
            <a:ext cx="57118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1800"/>
              <a:t>Revolution frequency (rf) is  independent of the momentum </a:t>
            </a:r>
          </a:p>
        </p:txBody>
      </p:sp>
      <p:graphicFrame>
        <p:nvGraphicFramePr>
          <p:cNvPr id="44035" name="Object 3"/>
          <p:cNvGraphicFramePr>
            <a:graphicFrameLocks noChangeAspect="1"/>
          </p:cNvGraphicFramePr>
          <p:nvPr/>
        </p:nvGraphicFramePr>
        <p:xfrm>
          <a:off x="6248400" y="1752600"/>
          <a:ext cx="1001713" cy="609600"/>
        </p:xfrm>
        <a:graphic>
          <a:graphicData uri="http://schemas.openxmlformats.org/presentationml/2006/ole">
            <mc:AlternateContent xmlns:mc="http://schemas.openxmlformats.org/markup-compatibility/2006">
              <mc:Choice xmlns:v="urn:schemas-microsoft-com:vml" Requires="v">
                <p:oleObj spid="_x0000_s31859" name="Equation" r:id="rId5" imgW="584200" imgH="355600" progId="Equation.3">
                  <p:embed/>
                </p:oleObj>
              </mc:Choice>
              <mc:Fallback>
                <p:oleObj name="Equation" r:id="rId5" imgW="584200" imgH="355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752600"/>
                        <a:ext cx="1001713" cy="609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44039" name="Picture 6" descr="800px-1937-French-cyclotro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2514600"/>
            <a:ext cx="5075238" cy="3462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40" name="TextBox 7"/>
          <p:cNvSpPr txBox="1">
            <a:spLocks noChangeArrowheads="1"/>
          </p:cNvSpPr>
          <p:nvPr/>
        </p:nvSpPr>
        <p:spPr bwMode="auto">
          <a:xfrm>
            <a:off x="0" y="2819400"/>
            <a:ext cx="3754438" cy="147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1800"/>
              <a:t>Need huge magnets</a:t>
            </a:r>
          </a:p>
          <a:p>
            <a:pPr eaLnBrk="1" hangingPunct="1"/>
            <a:endParaRPr lang="en-US" sz="1800"/>
          </a:p>
          <a:p>
            <a:pPr eaLnBrk="1" hangingPunct="1"/>
            <a:endParaRPr lang="en-US" sz="1800"/>
          </a:p>
          <a:p>
            <a:pPr eaLnBrk="1" hangingPunct="1"/>
            <a:r>
              <a:rPr lang="en-US" sz="1800"/>
              <a:t>proton/ion acceleration up to ~60MeV</a:t>
            </a:r>
          </a:p>
          <a:p>
            <a:pPr eaLnBrk="1" hangingPunct="1"/>
            <a:r>
              <a:rPr lang="en-US" sz="1800"/>
              <a:t>used for radiation therapy</a:t>
            </a:r>
          </a:p>
        </p:txBody>
      </p:sp>
      <p:sp>
        <p:nvSpPr>
          <p:cNvPr id="44041" name="TextBox 8"/>
          <p:cNvSpPr txBox="1">
            <a:spLocks noChangeArrowheads="1"/>
          </p:cNvSpPr>
          <p:nvPr/>
        </p:nvSpPr>
        <p:spPr bwMode="auto">
          <a:xfrm>
            <a:off x="5486400" y="6096000"/>
            <a:ext cx="24860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1800"/>
              <a:t>1937 cyclotron in Zurich</a:t>
            </a:r>
          </a:p>
        </p:txBody>
      </p:sp>
      <p:sp>
        <p:nvSpPr>
          <p:cNvPr id="44042" name="TextBox 9"/>
          <p:cNvSpPr txBox="1">
            <a:spLocks noChangeArrowheads="1"/>
          </p:cNvSpPr>
          <p:nvPr/>
        </p:nvSpPr>
        <p:spPr bwMode="auto">
          <a:xfrm>
            <a:off x="0" y="5105400"/>
            <a:ext cx="38322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1800"/>
              <a:t>At low energy frequency does not</a:t>
            </a:r>
          </a:p>
          <a:p>
            <a:pPr eaLnBrk="1" hangingPunct="1"/>
            <a:r>
              <a:rPr lang="en-US" sz="1800"/>
              <a:t>depend on the radius – mass is constant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FDB597C4-684B-A84A-89A7-C4478E85CFAF}"/>
              </a:ext>
            </a:extLst>
          </p:cNvPr>
          <p:cNvCxnSpPr/>
          <p:nvPr/>
        </p:nvCxnSpPr>
        <p:spPr>
          <a:xfrm>
            <a:off x="2149434" y="3681351"/>
            <a:ext cx="473825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DD7AADE0-CDAD-F949-B413-9818AD68A90A}"/>
              </a:ext>
            </a:extLst>
          </p:cNvPr>
          <p:cNvCxnSpPr/>
          <p:nvPr/>
        </p:nvCxnSpPr>
        <p:spPr>
          <a:xfrm flipV="1">
            <a:off x="2113808" y="1365662"/>
            <a:ext cx="0" cy="38832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Freeform 6">
            <a:extLst>
              <a:ext uri="{FF2B5EF4-FFF2-40B4-BE49-F238E27FC236}">
                <a16:creationId xmlns:a16="http://schemas.microsoft.com/office/drawing/2014/main" id="{963D2D6A-FDC1-BD4D-AC63-B43938469C3E}"/>
              </a:ext>
            </a:extLst>
          </p:cNvPr>
          <p:cNvSpPr/>
          <p:nvPr/>
        </p:nvSpPr>
        <p:spPr>
          <a:xfrm>
            <a:off x="2874132" y="2282830"/>
            <a:ext cx="3027904" cy="2622177"/>
          </a:xfrm>
          <a:custGeom>
            <a:avLst/>
            <a:gdLst>
              <a:gd name="connsiteX0" fmla="*/ 70949 w 3027904"/>
              <a:gd name="connsiteY0" fmla="*/ 1398521 h 2622177"/>
              <a:gd name="connsiteX1" fmla="*/ 82824 w 3027904"/>
              <a:gd name="connsiteY1" fmla="*/ 1339144 h 2622177"/>
              <a:gd name="connsiteX2" fmla="*/ 902221 w 3027904"/>
              <a:gd name="connsiteY2" fmla="*/ 20983 h 2622177"/>
              <a:gd name="connsiteX3" fmla="*/ 2149130 w 3027904"/>
              <a:gd name="connsiteY3" fmla="*/ 2538552 h 2622177"/>
              <a:gd name="connsiteX4" fmla="*/ 3027904 w 3027904"/>
              <a:gd name="connsiteY4" fmla="*/ 2016038 h 2622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7904" h="2622177">
                <a:moveTo>
                  <a:pt x="70949" y="1398521"/>
                </a:moveTo>
                <a:cubicBezTo>
                  <a:pt x="7614" y="1483627"/>
                  <a:pt x="-55721" y="1568734"/>
                  <a:pt x="82824" y="1339144"/>
                </a:cubicBezTo>
                <a:cubicBezTo>
                  <a:pt x="221369" y="1109554"/>
                  <a:pt x="557837" y="-178918"/>
                  <a:pt x="902221" y="20983"/>
                </a:cubicBezTo>
                <a:cubicBezTo>
                  <a:pt x="1246605" y="220884"/>
                  <a:pt x="1794850" y="2206043"/>
                  <a:pt x="2149130" y="2538552"/>
                </a:cubicBezTo>
                <a:cubicBezTo>
                  <a:pt x="2503410" y="2871061"/>
                  <a:pt x="2869566" y="2111041"/>
                  <a:pt x="3027904" y="201603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0EA3644-7A0C-2349-9357-5811784ED427}"/>
              </a:ext>
            </a:extLst>
          </p:cNvPr>
          <p:cNvSpPr txBox="1"/>
          <p:nvPr/>
        </p:nvSpPr>
        <p:spPr>
          <a:xfrm>
            <a:off x="617517" y="1270660"/>
            <a:ext cx="1286121" cy="369332"/>
          </a:xfrm>
          <a:prstGeom prst="rect">
            <a:avLst/>
          </a:prstGeom>
          <a:noFill/>
        </p:spPr>
        <p:txBody>
          <a:bodyPr wrap="none" rtlCol="0">
            <a:spAutoFit/>
          </a:bodyPr>
          <a:lstStyle/>
          <a:p>
            <a:r>
              <a:rPr lang="en-US" dirty="0"/>
              <a:t>V -potential</a:t>
            </a:r>
          </a:p>
        </p:txBody>
      </p:sp>
      <p:sp>
        <p:nvSpPr>
          <p:cNvPr id="9" name="TextBox 8">
            <a:extLst>
              <a:ext uri="{FF2B5EF4-FFF2-40B4-BE49-F238E27FC236}">
                <a16:creationId xmlns:a16="http://schemas.microsoft.com/office/drawing/2014/main" id="{884D74F2-20BA-3C4C-9892-4D01A6A12084}"/>
              </a:ext>
            </a:extLst>
          </p:cNvPr>
          <p:cNvSpPr txBox="1"/>
          <p:nvPr/>
        </p:nvSpPr>
        <p:spPr>
          <a:xfrm>
            <a:off x="6543304" y="3895106"/>
            <a:ext cx="1220206" cy="369332"/>
          </a:xfrm>
          <a:prstGeom prst="rect">
            <a:avLst/>
          </a:prstGeom>
          <a:noFill/>
        </p:spPr>
        <p:txBody>
          <a:bodyPr wrap="none" rtlCol="0">
            <a:spAutoFit/>
          </a:bodyPr>
          <a:lstStyle/>
          <a:p>
            <a:r>
              <a:rPr lang="en-US" dirty="0"/>
              <a:t>x - position</a:t>
            </a:r>
          </a:p>
        </p:txBody>
      </p:sp>
      <p:sp>
        <p:nvSpPr>
          <p:cNvPr id="10" name="Oval 9">
            <a:extLst>
              <a:ext uri="{FF2B5EF4-FFF2-40B4-BE49-F238E27FC236}">
                <a16:creationId xmlns:a16="http://schemas.microsoft.com/office/drawing/2014/main" id="{812D0CEF-F6C0-F34C-BA0D-B90BEF80D7EE}"/>
              </a:ext>
            </a:extLst>
          </p:cNvPr>
          <p:cNvSpPr/>
          <p:nvPr/>
        </p:nvSpPr>
        <p:spPr>
          <a:xfrm>
            <a:off x="2980706" y="2836622"/>
            <a:ext cx="273133" cy="290937"/>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4897B12-87D9-6C48-9D2A-E7C96F96B7B5}"/>
              </a:ext>
            </a:extLst>
          </p:cNvPr>
          <p:cNvSpPr txBox="1"/>
          <p:nvPr/>
        </p:nvSpPr>
        <p:spPr>
          <a:xfrm>
            <a:off x="2592550" y="1657483"/>
            <a:ext cx="1009572" cy="646331"/>
          </a:xfrm>
          <a:prstGeom prst="rect">
            <a:avLst/>
          </a:prstGeom>
          <a:noFill/>
        </p:spPr>
        <p:txBody>
          <a:bodyPr wrap="none" rtlCol="0">
            <a:spAutoFit/>
          </a:bodyPr>
          <a:lstStyle/>
          <a:p>
            <a:r>
              <a:rPr lang="en-US" dirty="0"/>
              <a:t>Negative</a:t>
            </a:r>
          </a:p>
          <a:p>
            <a:r>
              <a:rPr lang="en-US" dirty="0"/>
              <a:t>charge</a:t>
            </a:r>
          </a:p>
        </p:txBody>
      </p:sp>
      <p:cxnSp>
        <p:nvCxnSpPr>
          <p:cNvPr id="13" name="Straight Arrow Connector 12">
            <a:extLst>
              <a:ext uri="{FF2B5EF4-FFF2-40B4-BE49-F238E27FC236}">
                <a16:creationId xmlns:a16="http://schemas.microsoft.com/office/drawing/2014/main" id="{E232CF44-BC09-0C4C-99D7-FF31DEF5C8E3}"/>
              </a:ext>
            </a:extLst>
          </p:cNvPr>
          <p:cNvCxnSpPr>
            <a:cxnSpLocks/>
            <a:stCxn id="11" idx="2"/>
            <a:endCxn id="10" idx="0"/>
          </p:cNvCxnSpPr>
          <p:nvPr/>
        </p:nvCxnSpPr>
        <p:spPr>
          <a:xfrm>
            <a:off x="3097336" y="2303814"/>
            <a:ext cx="19937" cy="532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D3B4B80A-8E92-EE47-83C3-09A9AD2AFF62}"/>
              </a:ext>
            </a:extLst>
          </p:cNvPr>
          <p:cNvCxnSpPr>
            <a:cxnSpLocks/>
          </p:cNvCxnSpPr>
          <p:nvPr/>
        </p:nvCxnSpPr>
        <p:spPr>
          <a:xfrm>
            <a:off x="4037610" y="2648198"/>
            <a:ext cx="123503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CDB3E9F-B0BA-304E-92DC-4E1D6764E71E}"/>
              </a:ext>
            </a:extLst>
          </p:cNvPr>
          <p:cNvCxnSpPr>
            <a:cxnSpLocks/>
            <a:stCxn id="10" idx="6"/>
          </p:cNvCxnSpPr>
          <p:nvPr/>
        </p:nvCxnSpPr>
        <p:spPr>
          <a:xfrm>
            <a:off x="3253839" y="2982091"/>
            <a:ext cx="1185333" cy="209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4CB9372B-7FE3-CB46-AB07-C14D25EA900F}"/>
              </a:ext>
            </a:extLst>
          </p:cNvPr>
          <p:cNvSpPr txBox="1"/>
          <p:nvPr/>
        </p:nvSpPr>
        <p:spPr>
          <a:xfrm>
            <a:off x="4330111" y="2259365"/>
            <a:ext cx="2578847" cy="369332"/>
          </a:xfrm>
          <a:prstGeom prst="rect">
            <a:avLst/>
          </a:prstGeom>
          <a:noFill/>
        </p:spPr>
        <p:txBody>
          <a:bodyPr wrap="none" rtlCol="0">
            <a:spAutoFit/>
          </a:bodyPr>
          <a:lstStyle/>
          <a:p>
            <a:r>
              <a:rPr lang="en-US" dirty="0"/>
              <a:t>velocity of the wave front</a:t>
            </a:r>
          </a:p>
        </p:txBody>
      </p:sp>
      <p:sp>
        <p:nvSpPr>
          <p:cNvPr id="21" name="TextBox 20">
            <a:extLst>
              <a:ext uri="{FF2B5EF4-FFF2-40B4-BE49-F238E27FC236}">
                <a16:creationId xmlns:a16="http://schemas.microsoft.com/office/drawing/2014/main" id="{6D3F3096-F5F3-DC45-97BA-E8C6F2259475}"/>
              </a:ext>
            </a:extLst>
          </p:cNvPr>
          <p:cNvSpPr txBox="1"/>
          <p:nvPr/>
        </p:nvSpPr>
        <p:spPr>
          <a:xfrm>
            <a:off x="4291151" y="2936259"/>
            <a:ext cx="2203552" cy="369332"/>
          </a:xfrm>
          <a:prstGeom prst="rect">
            <a:avLst/>
          </a:prstGeom>
          <a:noFill/>
        </p:spPr>
        <p:txBody>
          <a:bodyPr wrap="none" rtlCol="0">
            <a:spAutoFit/>
          </a:bodyPr>
          <a:lstStyle/>
          <a:p>
            <a:r>
              <a:rPr lang="en-US" dirty="0"/>
              <a:t>velocity of the charge</a:t>
            </a:r>
          </a:p>
        </p:txBody>
      </p:sp>
      <p:sp>
        <p:nvSpPr>
          <p:cNvPr id="23" name="TextBox 22">
            <a:extLst>
              <a:ext uri="{FF2B5EF4-FFF2-40B4-BE49-F238E27FC236}">
                <a16:creationId xmlns:a16="http://schemas.microsoft.com/office/drawing/2014/main" id="{36BFE398-7371-A148-A98D-5EEB3F01B87D}"/>
              </a:ext>
            </a:extLst>
          </p:cNvPr>
          <p:cNvSpPr txBox="1"/>
          <p:nvPr/>
        </p:nvSpPr>
        <p:spPr>
          <a:xfrm>
            <a:off x="3117273" y="362262"/>
            <a:ext cx="3014351" cy="400110"/>
          </a:xfrm>
          <a:prstGeom prst="rect">
            <a:avLst/>
          </a:prstGeom>
          <a:noFill/>
        </p:spPr>
        <p:txBody>
          <a:bodyPr wrap="none" rtlCol="0">
            <a:spAutoFit/>
          </a:bodyPr>
          <a:lstStyle/>
          <a:p>
            <a:r>
              <a:rPr lang="en-US" sz="2000" dirty="0"/>
              <a:t>Principle of RF acceleration</a:t>
            </a:r>
          </a:p>
        </p:txBody>
      </p:sp>
      <p:sp>
        <p:nvSpPr>
          <p:cNvPr id="2" name="TextBox 1">
            <a:extLst>
              <a:ext uri="{FF2B5EF4-FFF2-40B4-BE49-F238E27FC236}">
                <a16:creationId xmlns:a16="http://schemas.microsoft.com/office/drawing/2014/main" id="{16F3167E-6D01-9142-8D8E-6AD81F873555}"/>
              </a:ext>
            </a:extLst>
          </p:cNvPr>
          <p:cNvSpPr txBox="1"/>
          <p:nvPr/>
        </p:nvSpPr>
        <p:spPr>
          <a:xfrm>
            <a:off x="617517" y="5684108"/>
            <a:ext cx="7276094" cy="369332"/>
          </a:xfrm>
          <a:prstGeom prst="rect">
            <a:avLst/>
          </a:prstGeom>
          <a:noFill/>
        </p:spPr>
        <p:txBody>
          <a:bodyPr wrap="none" rtlCol="0">
            <a:spAutoFit/>
          </a:bodyPr>
          <a:lstStyle/>
          <a:p>
            <a:r>
              <a:rPr lang="en-US" dirty="0"/>
              <a:t>Developed during WWII for radar – uses high frequency E field in GHz range</a:t>
            </a:r>
          </a:p>
        </p:txBody>
      </p:sp>
    </p:spTree>
    <p:extLst>
      <p:ext uri="{BB962C8B-B14F-4D97-AF65-F5344CB8AC3E}">
        <p14:creationId xmlns:p14="http://schemas.microsoft.com/office/powerpoint/2010/main" val="3511109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Box 1"/>
          <p:cNvSpPr txBox="1">
            <a:spLocks noChangeArrowheads="1"/>
          </p:cNvSpPr>
          <p:nvPr/>
        </p:nvSpPr>
        <p:spPr bwMode="auto">
          <a:xfrm>
            <a:off x="3352800" y="381000"/>
            <a:ext cx="21717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2000" b="1"/>
              <a:t>Relativistic effects</a:t>
            </a:r>
          </a:p>
        </p:txBody>
      </p:sp>
      <p:graphicFrame>
        <p:nvGraphicFramePr>
          <p:cNvPr id="45058" name="Object 2"/>
          <p:cNvGraphicFramePr>
            <a:graphicFrameLocks noChangeAspect="1"/>
          </p:cNvGraphicFramePr>
          <p:nvPr/>
        </p:nvGraphicFramePr>
        <p:xfrm>
          <a:off x="2286000" y="990600"/>
          <a:ext cx="1262063" cy="965200"/>
        </p:xfrm>
        <a:graphic>
          <a:graphicData uri="http://schemas.openxmlformats.org/presentationml/2006/ole">
            <mc:AlternateContent xmlns:mc="http://schemas.openxmlformats.org/markup-compatibility/2006">
              <mc:Choice xmlns:v="urn:schemas-microsoft-com:vml" Requires="v">
                <p:oleObj spid="_x0000_s32833" name="Equation" r:id="rId3" imgW="863600" imgH="660400" progId="Equation.3">
                  <p:embed/>
                </p:oleObj>
              </mc:Choice>
              <mc:Fallback>
                <p:oleObj name="Equation" r:id="rId3" imgW="863600" imgH="660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990600"/>
                        <a:ext cx="1262063" cy="965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60" name="TextBox 3"/>
          <p:cNvSpPr txBox="1">
            <a:spLocks noChangeArrowheads="1"/>
          </p:cNvSpPr>
          <p:nvPr/>
        </p:nvSpPr>
        <p:spPr bwMode="auto">
          <a:xfrm>
            <a:off x="304800" y="1066800"/>
            <a:ext cx="1524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1800"/>
              <a:t>Lorentz factor</a:t>
            </a:r>
          </a:p>
        </p:txBody>
      </p:sp>
      <p:sp>
        <p:nvSpPr>
          <p:cNvPr id="45061" name="TextBox 6"/>
          <p:cNvSpPr txBox="1">
            <a:spLocks noChangeArrowheads="1"/>
          </p:cNvSpPr>
          <p:nvPr/>
        </p:nvSpPr>
        <p:spPr bwMode="auto">
          <a:xfrm>
            <a:off x="457200" y="2209800"/>
            <a:ext cx="8801100" cy="304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1800"/>
              <a:t>Relativistic mass    m = γm</a:t>
            </a:r>
            <a:r>
              <a:rPr lang="en-US" sz="1800" baseline="-25000"/>
              <a:t>0 </a:t>
            </a:r>
          </a:p>
          <a:p>
            <a:pPr eaLnBrk="1" hangingPunct="1"/>
            <a:endParaRPr lang="en-US" sz="1800" baseline="-25000"/>
          </a:p>
          <a:p>
            <a:pPr eaLnBrk="1" hangingPunct="1"/>
            <a:r>
              <a:rPr lang="en-US" sz="1800"/>
              <a:t>Relativistic cyclotron frequency  f = f</a:t>
            </a:r>
            <a:r>
              <a:rPr lang="en-US" sz="1800" baseline="-25000"/>
              <a:t>0</a:t>
            </a:r>
            <a:r>
              <a:rPr lang="en-US" sz="1800"/>
              <a:t>/γ</a:t>
            </a:r>
          </a:p>
          <a:p>
            <a:pPr eaLnBrk="1" hangingPunct="1"/>
            <a:endParaRPr lang="en-US" sz="1800"/>
          </a:p>
          <a:p>
            <a:pPr eaLnBrk="1" hangingPunct="1"/>
            <a:r>
              <a:rPr lang="en-US" sz="1800"/>
              <a:t>Here, m</a:t>
            </a:r>
            <a:r>
              <a:rPr lang="en-US" sz="1800" baseline="-25000"/>
              <a:t>0</a:t>
            </a:r>
            <a:r>
              <a:rPr lang="en-US" sz="1800"/>
              <a:t> is the rest mass and f</a:t>
            </a:r>
            <a:r>
              <a:rPr lang="en-US" sz="1800" baseline="-25000"/>
              <a:t>0</a:t>
            </a:r>
            <a:r>
              <a:rPr lang="en-US" sz="1800"/>
              <a:t> is the frequency in classical approximation.</a:t>
            </a:r>
          </a:p>
          <a:p>
            <a:pPr eaLnBrk="1" hangingPunct="1"/>
            <a:endParaRPr lang="en-US" sz="1800"/>
          </a:p>
          <a:p>
            <a:pPr eaLnBrk="1" hangingPunct="1"/>
            <a:r>
              <a:rPr lang="en-US" sz="1800"/>
              <a:t>To correct for relativistic effects </a:t>
            </a:r>
            <a:r>
              <a:rPr lang="en-US" sz="1800" b="1">
                <a:solidFill>
                  <a:srgbClr val="0000CC"/>
                </a:solidFill>
              </a:rPr>
              <a:t>synchrocyclotron</a:t>
            </a:r>
            <a:r>
              <a:rPr lang="en-US" sz="1800"/>
              <a:t> has a frequency of the electric field</a:t>
            </a:r>
          </a:p>
          <a:p>
            <a:pPr eaLnBrk="1" hangingPunct="1"/>
            <a:r>
              <a:rPr lang="en-US" sz="1800"/>
              <a:t>varied to compensate for the apparent </a:t>
            </a:r>
            <a:r>
              <a:rPr lang="ja-JP" altLang="en-US" sz="1800"/>
              <a:t>“</a:t>
            </a:r>
            <a:r>
              <a:rPr lang="en-US" sz="1800"/>
              <a:t>increase</a:t>
            </a:r>
            <a:r>
              <a:rPr lang="ja-JP" altLang="en-US" sz="1800"/>
              <a:t>”</a:t>
            </a:r>
            <a:r>
              <a:rPr lang="en-US" sz="1800"/>
              <a:t> of mass. </a:t>
            </a:r>
          </a:p>
          <a:p>
            <a:pPr eaLnBrk="1" hangingPunct="1"/>
            <a:endParaRPr lang="en-US" sz="1800"/>
          </a:p>
          <a:p>
            <a:pPr eaLnBrk="1" hangingPunct="1"/>
            <a:r>
              <a:rPr lang="en-US" sz="1800"/>
              <a:t>Another solution is </a:t>
            </a:r>
            <a:r>
              <a:rPr lang="en-US" sz="1800" b="1">
                <a:solidFill>
                  <a:srgbClr val="0000CC"/>
                </a:solidFill>
              </a:rPr>
              <a:t>isochronous cyclotron </a:t>
            </a:r>
            <a:r>
              <a:rPr lang="en-US" sz="1800"/>
              <a:t>where the magnetic field is increasing with radius</a:t>
            </a:r>
          </a:p>
          <a:p>
            <a:pPr eaLnBrk="1" hangingPunct="1"/>
            <a:r>
              <a:rPr lang="en-US" sz="1800"/>
              <a:t>and time.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3962400" y="152400"/>
            <a:ext cx="134143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b="1"/>
              <a:t>Betatron</a:t>
            </a:r>
          </a:p>
        </p:txBody>
      </p:sp>
      <p:sp>
        <p:nvSpPr>
          <p:cNvPr id="46083" name="TextBox 2"/>
          <p:cNvSpPr txBox="1">
            <a:spLocks noChangeArrowheads="1"/>
          </p:cNvSpPr>
          <p:nvPr/>
        </p:nvSpPr>
        <p:spPr bwMode="auto">
          <a:xfrm>
            <a:off x="228600" y="228600"/>
            <a:ext cx="26209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1800"/>
              <a:t>1934 Wideroe, 1940 Kerst</a:t>
            </a:r>
          </a:p>
        </p:txBody>
      </p:sp>
      <p:sp>
        <p:nvSpPr>
          <p:cNvPr id="46084" name="TextBox 5"/>
          <p:cNvSpPr txBox="1">
            <a:spLocks noChangeArrowheads="1"/>
          </p:cNvSpPr>
          <p:nvPr/>
        </p:nvSpPr>
        <p:spPr bwMode="auto">
          <a:xfrm>
            <a:off x="228600" y="914400"/>
            <a:ext cx="9009063"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1800"/>
              <a:t>Transformer with a torus-shaped vacuum tube as its secondary coil. An alternating current</a:t>
            </a:r>
          </a:p>
          <a:p>
            <a:pPr eaLnBrk="1" hangingPunct="1"/>
            <a:r>
              <a:rPr lang="en-US" sz="1800"/>
              <a:t>in the primary coils accelerates electrons in the vacuum around a circular path.</a:t>
            </a:r>
          </a:p>
          <a:p>
            <a:pPr eaLnBrk="1" hangingPunct="1"/>
            <a:r>
              <a:rPr lang="en-US" sz="1800"/>
              <a:t>Time varying magnetic field induces a voltage that accelerates the particles. No RF system, just</a:t>
            </a:r>
          </a:p>
          <a:p>
            <a:pPr eaLnBrk="1" hangingPunct="1"/>
            <a:r>
              <a:rPr lang="en-US" sz="1800"/>
              <a:t>changing magnetic field.</a:t>
            </a:r>
          </a:p>
        </p:txBody>
      </p:sp>
      <p:pic>
        <p:nvPicPr>
          <p:cNvPr id="4608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057400"/>
            <a:ext cx="3557588"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p:nvPr/>
        </p:nvSpPr>
        <p:spPr>
          <a:xfrm>
            <a:off x="4648200" y="2057400"/>
            <a:ext cx="3962400" cy="369888"/>
          </a:xfrm>
          <a:prstGeom prst="rect">
            <a:avLst/>
          </a:prstGeom>
          <a:solidFill>
            <a:schemeClr val="accent3"/>
          </a:solidFill>
        </p:spPr>
        <p:txBody>
          <a:bodyPr>
            <a:spAutoFit/>
          </a:bodyPr>
          <a:lstStyle/>
          <a:p>
            <a:pPr>
              <a:defRPr/>
            </a:pPr>
            <a:r>
              <a:rPr lang="en-US" sz="1800" dirty="0">
                <a:ea typeface="Times New Roman" charset="0"/>
              </a:rPr>
              <a:t>                 schematic design</a:t>
            </a:r>
          </a:p>
        </p:txBody>
      </p:sp>
      <p:sp>
        <p:nvSpPr>
          <p:cNvPr id="46087" name="TextBox 9"/>
          <p:cNvSpPr txBox="1">
            <a:spLocks noChangeArrowheads="1"/>
          </p:cNvSpPr>
          <p:nvPr/>
        </p:nvSpPr>
        <p:spPr bwMode="auto">
          <a:xfrm>
            <a:off x="2819400" y="2514600"/>
            <a:ext cx="17510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1400" b="1"/>
              <a:t>Magnetic guide field</a:t>
            </a:r>
          </a:p>
        </p:txBody>
      </p:sp>
      <p:sp>
        <p:nvSpPr>
          <p:cNvPr id="46088" name="TextBox 11"/>
          <p:cNvSpPr txBox="1">
            <a:spLocks noChangeArrowheads="1"/>
          </p:cNvSpPr>
          <p:nvPr/>
        </p:nvSpPr>
        <p:spPr bwMode="auto">
          <a:xfrm>
            <a:off x="2819400" y="4419600"/>
            <a:ext cx="21383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1400" b="1"/>
              <a:t>Accelerating electric field</a:t>
            </a:r>
          </a:p>
        </p:txBody>
      </p:sp>
      <p:cxnSp>
        <p:nvCxnSpPr>
          <p:cNvPr id="14" name="Straight Arrow Connector 13"/>
          <p:cNvCxnSpPr>
            <a:stCxn id="46087" idx="3"/>
          </p:cNvCxnSpPr>
          <p:nvPr/>
        </p:nvCxnSpPr>
        <p:spPr>
          <a:xfrm>
            <a:off x="4570413" y="2668588"/>
            <a:ext cx="1906587" cy="912812"/>
          </a:xfrm>
          <a:prstGeom prst="straightConnector1">
            <a:avLst/>
          </a:prstGeom>
          <a:ln>
            <a:solidFill>
              <a:srgbClr val="0000CC"/>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4572000" y="3657600"/>
            <a:ext cx="1143000" cy="762000"/>
          </a:xfrm>
          <a:prstGeom prst="straightConnector1">
            <a:avLst/>
          </a:prstGeom>
          <a:ln>
            <a:solidFill>
              <a:srgbClr val="0000CC"/>
            </a:solidFill>
            <a:tailEnd type="arrow"/>
          </a:ln>
        </p:spPr>
        <p:style>
          <a:lnRef idx="2">
            <a:schemeClr val="accent1"/>
          </a:lnRef>
          <a:fillRef idx="0">
            <a:schemeClr val="accent1"/>
          </a:fillRef>
          <a:effectRef idx="1">
            <a:schemeClr val="accent1"/>
          </a:effectRef>
          <a:fontRef idx="minor">
            <a:schemeClr val="tx1"/>
          </a:fontRef>
        </p:style>
      </p:cxnSp>
      <p:pic>
        <p:nvPicPr>
          <p:cNvPr id="46091" name="Picture 16" descr="betatr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19400"/>
            <a:ext cx="2697163" cy="203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92" name="TextBox 17"/>
          <p:cNvSpPr txBox="1">
            <a:spLocks noChangeArrowheads="1"/>
          </p:cNvSpPr>
          <p:nvPr/>
        </p:nvSpPr>
        <p:spPr bwMode="auto">
          <a:xfrm>
            <a:off x="0" y="5486400"/>
            <a:ext cx="903287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1800"/>
              <a:t>Initially used to accelerate electrons up to about 300 MeV (limited by synchrotron radiation).</a:t>
            </a:r>
          </a:p>
          <a:p>
            <a:pPr eaLnBrk="1" hangingPunct="1"/>
            <a:r>
              <a:rPr lang="en-US" sz="1800"/>
              <a:t>Also used in medical applications: energetic electrons impinging on a metal plate are a source</a:t>
            </a:r>
          </a:p>
          <a:p>
            <a:pPr eaLnBrk="1" hangingPunct="1"/>
            <a:r>
              <a:rPr lang="en-US" sz="1800"/>
              <a:t>of hard X-rays.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4038600" y="152400"/>
            <a:ext cx="1831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b="1">
                <a:solidFill>
                  <a:srgbClr val="FF0000"/>
                </a:solidFill>
              </a:rPr>
              <a:t>Synchrotron</a:t>
            </a:r>
          </a:p>
        </p:txBody>
      </p:sp>
      <p:sp>
        <p:nvSpPr>
          <p:cNvPr id="47107" name="TextBox 2"/>
          <p:cNvSpPr txBox="1">
            <a:spLocks noChangeArrowheads="1"/>
          </p:cNvSpPr>
          <p:nvPr/>
        </p:nvSpPr>
        <p:spPr bwMode="auto">
          <a:xfrm>
            <a:off x="228600" y="685800"/>
            <a:ext cx="8840788" cy="2586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1800"/>
              <a:t>The guiding magnetic field (bending the particles into a closed path) is time-dependent, </a:t>
            </a:r>
          </a:p>
          <a:p>
            <a:pPr eaLnBrk="1" hangingPunct="1"/>
            <a:r>
              <a:rPr lang="en-US" sz="1800"/>
              <a:t>being synchronized to a particle beam of increasing kinetic energy. </a:t>
            </a:r>
          </a:p>
          <a:p>
            <a:pPr eaLnBrk="1" hangingPunct="1"/>
            <a:r>
              <a:rPr lang="en-US" sz="1800"/>
              <a:t>Idea: define a circular orbit of the particles, keep the beam there during acceleration,</a:t>
            </a:r>
          </a:p>
          <a:p>
            <a:pPr eaLnBrk="1" hangingPunct="1"/>
            <a:r>
              <a:rPr lang="en-US" sz="1800"/>
              <a:t>put magnets at this orbit to guide and focus.</a:t>
            </a:r>
          </a:p>
          <a:p>
            <a:pPr eaLnBrk="1" hangingPunct="1"/>
            <a:r>
              <a:rPr lang="en-US" sz="1800"/>
              <a:t>Derivatives:  </a:t>
            </a:r>
          </a:p>
          <a:p>
            <a:pPr eaLnBrk="1" hangingPunct="1"/>
            <a:r>
              <a:rPr lang="en-US" sz="1800"/>
              <a:t>    Storage rings – synchrotron in which the kinetic energy of the particles is kept constant</a:t>
            </a:r>
          </a:p>
          <a:p>
            <a:pPr eaLnBrk="1" hangingPunct="1"/>
            <a:r>
              <a:rPr lang="en-US" sz="1800"/>
              <a:t>    Colliders – combination of two storage rings with beams circulation in opposite directions</a:t>
            </a:r>
          </a:p>
          <a:p>
            <a:pPr eaLnBrk="1" hangingPunct="1"/>
            <a:r>
              <a:rPr lang="en-US" sz="1800"/>
              <a:t>    Synchrotron light sources – combination of different accelerators to produce intense source </a:t>
            </a:r>
          </a:p>
          <a:p>
            <a:pPr eaLnBrk="1" hangingPunct="1"/>
            <a:r>
              <a:rPr lang="en-US" sz="1800"/>
              <a:t>	of synchrotron radiation and X-rays.</a:t>
            </a:r>
          </a:p>
        </p:txBody>
      </p:sp>
      <p:sp>
        <p:nvSpPr>
          <p:cNvPr id="47108" name="TextBox 4"/>
          <p:cNvSpPr txBox="1">
            <a:spLocks noChangeArrowheads="1"/>
          </p:cNvSpPr>
          <p:nvPr/>
        </p:nvSpPr>
        <p:spPr bwMode="auto">
          <a:xfrm>
            <a:off x="152400" y="228600"/>
            <a:ext cx="29829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1600"/>
              <a:t>1952 Courant, Livingston, Snyder</a:t>
            </a:r>
          </a:p>
        </p:txBody>
      </p:sp>
      <p:pic>
        <p:nvPicPr>
          <p:cNvPr id="471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352800"/>
            <a:ext cx="4419600" cy="2890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6563"/>
          </a:xfrm>
        </p:spPr>
        <p:txBody>
          <a:bodyPr>
            <a:normAutofit/>
          </a:bodyPr>
          <a:lstStyle/>
          <a:p>
            <a:r>
              <a:rPr lang="en-US" sz="3200" dirty="0"/>
              <a:t>Accelerators Ideal Case</a:t>
            </a:r>
          </a:p>
        </p:txBody>
      </p:sp>
      <p:sp>
        <p:nvSpPr>
          <p:cNvPr id="3" name="Content Placeholder 2"/>
          <p:cNvSpPr>
            <a:spLocks noGrp="1"/>
          </p:cNvSpPr>
          <p:nvPr>
            <p:ph idx="1"/>
          </p:nvPr>
        </p:nvSpPr>
        <p:spPr>
          <a:xfrm>
            <a:off x="402648" y="1450000"/>
            <a:ext cx="8229600" cy="4525963"/>
          </a:xfrm>
        </p:spPr>
        <p:txBody>
          <a:bodyPr>
            <a:normAutofit fontScale="55000" lnSpcReduction="20000"/>
          </a:bodyPr>
          <a:lstStyle/>
          <a:p>
            <a:pPr marL="0" indent="0">
              <a:buNone/>
            </a:pPr>
            <a:r>
              <a:rPr lang="en-US" dirty="0"/>
              <a:t>Goal of an accelerator: increase energy of CHARGED particles</a:t>
            </a:r>
          </a:p>
          <a:p>
            <a:endParaRPr lang="en-US" dirty="0"/>
          </a:p>
          <a:p>
            <a:r>
              <a:rPr lang="en-US" dirty="0"/>
              <a:t>Increase energy </a:t>
            </a:r>
          </a:p>
          <a:p>
            <a:endParaRPr lang="en-US" dirty="0"/>
          </a:p>
          <a:p>
            <a:endParaRPr lang="en-US" dirty="0"/>
          </a:p>
          <a:p>
            <a:endParaRPr lang="en-US" dirty="0"/>
          </a:p>
          <a:p>
            <a:endParaRPr lang="en-US" dirty="0"/>
          </a:p>
          <a:p>
            <a:r>
              <a:rPr lang="en-US" dirty="0"/>
              <a:t>The particle trajectory direction </a:t>
            </a:r>
            <a:r>
              <a:rPr lang="en-US" dirty="0" err="1"/>
              <a:t>d</a:t>
            </a:r>
            <a:r>
              <a:rPr lang="en-US" b="1" dirty="0" err="1"/>
              <a:t>r</a:t>
            </a:r>
            <a:r>
              <a:rPr lang="en-US" b="1" dirty="0"/>
              <a:t>  </a:t>
            </a:r>
            <a:r>
              <a:rPr lang="en-US" dirty="0"/>
              <a:t>parallel to </a:t>
            </a:r>
            <a:r>
              <a:rPr lang="en-US" b="1" dirty="0"/>
              <a:t>v</a:t>
            </a:r>
          </a:p>
          <a:p>
            <a:endParaRPr lang="en-US" b="1" dirty="0"/>
          </a:p>
          <a:p>
            <a:endParaRPr lang="en-US" b="1" dirty="0"/>
          </a:p>
          <a:p>
            <a:endParaRPr lang="en-US" b="1" dirty="0"/>
          </a:p>
          <a:p>
            <a:pPr marL="0" indent="0">
              <a:buNone/>
            </a:pPr>
            <a:endParaRPr lang="en-US" b="1" dirty="0"/>
          </a:p>
          <a:p>
            <a:r>
              <a:rPr lang="en-US" b="1" dirty="0"/>
              <a:t>I</a:t>
            </a:r>
            <a:r>
              <a:rPr lang="en-US" dirty="0"/>
              <a:t>ncrease of energy via electric fields</a:t>
            </a:r>
          </a:p>
          <a:p>
            <a:pPr marL="0" indent="0">
              <a:buNone/>
            </a:pPr>
            <a:endParaRPr lang="en-US" dirty="0"/>
          </a:p>
          <a:p>
            <a:r>
              <a:rPr lang="en-US" dirty="0"/>
              <a:t>Magnetic fields are used for control of trajectories</a:t>
            </a:r>
          </a:p>
          <a:p>
            <a:endParaRPr lang="en-US" b="1" dirty="0"/>
          </a:p>
          <a:p>
            <a:endParaRPr lang="en-US" b="1" dirty="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71133956"/>
              </p:ext>
            </p:extLst>
          </p:nvPr>
        </p:nvGraphicFramePr>
        <p:xfrm>
          <a:off x="1839554" y="2454411"/>
          <a:ext cx="3952822" cy="981747"/>
        </p:xfrm>
        <a:graphic>
          <a:graphicData uri="http://schemas.openxmlformats.org/presentationml/2006/ole">
            <mc:AlternateContent xmlns:mc="http://schemas.openxmlformats.org/markup-compatibility/2006">
              <mc:Choice xmlns:v="urn:schemas-microsoft-com:vml" Requires="v">
                <p:oleObj spid="_x0000_s1194" name="Equation" r:id="rId4" imgW="1943100" imgH="482600" progId="Equation.3">
                  <p:embed/>
                </p:oleObj>
              </mc:Choice>
              <mc:Fallback>
                <p:oleObj name="Equation" r:id="rId4" imgW="1943100" imgH="482600" progId="Equation.3">
                  <p:embed/>
                  <p:pic>
                    <p:nvPicPr>
                      <p:cNvPr id="0" name=""/>
                      <p:cNvPicPr/>
                      <p:nvPr/>
                    </p:nvPicPr>
                    <p:blipFill>
                      <a:blip r:embed="rId5"/>
                      <a:stretch>
                        <a:fillRect/>
                      </a:stretch>
                    </p:blipFill>
                    <p:spPr>
                      <a:xfrm>
                        <a:off x="1839554" y="2454411"/>
                        <a:ext cx="3952822" cy="98174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96301395"/>
              </p:ext>
            </p:extLst>
          </p:nvPr>
        </p:nvGraphicFramePr>
        <p:xfrm>
          <a:off x="1800191" y="3730281"/>
          <a:ext cx="3402002" cy="983094"/>
        </p:xfrm>
        <a:graphic>
          <a:graphicData uri="http://schemas.openxmlformats.org/presentationml/2006/ole">
            <mc:AlternateContent xmlns:mc="http://schemas.openxmlformats.org/markup-compatibility/2006">
              <mc:Choice xmlns:v="urn:schemas-microsoft-com:vml" Requires="v">
                <p:oleObj spid="_x0000_s1195" name="Equation" r:id="rId6" imgW="1714500" imgH="495300" progId="Equation.3">
                  <p:embed/>
                </p:oleObj>
              </mc:Choice>
              <mc:Fallback>
                <p:oleObj name="Equation" r:id="rId6" imgW="1714500" imgH="495300" progId="Equation.3">
                  <p:embed/>
                  <p:pic>
                    <p:nvPicPr>
                      <p:cNvPr id="0" name=""/>
                      <p:cNvPicPr/>
                      <p:nvPr/>
                    </p:nvPicPr>
                    <p:blipFill>
                      <a:blip r:embed="rId7"/>
                      <a:stretch>
                        <a:fillRect/>
                      </a:stretch>
                    </p:blipFill>
                    <p:spPr>
                      <a:xfrm>
                        <a:off x="1800191" y="3730281"/>
                        <a:ext cx="3402002" cy="983094"/>
                      </a:xfrm>
                      <a:prstGeom prst="rect">
                        <a:avLst/>
                      </a:prstGeom>
                    </p:spPr>
                  </p:pic>
                </p:oleObj>
              </mc:Fallback>
            </mc:AlternateContent>
          </a:graphicData>
        </a:graphic>
      </p:graphicFrame>
    </p:spTree>
    <p:extLst>
      <p:ext uri="{BB962C8B-B14F-4D97-AF65-F5344CB8AC3E}">
        <p14:creationId xmlns:p14="http://schemas.microsoft.com/office/powerpoint/2010/main" val="4026225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971800"/>
            <a:ext cx="3505200" cy="271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3" name="TextBox 2"/>
          <p:cNvSpPr txBox="1">
            <a:spLocks noChangeArrowheads="1"/>
          </p:cNvSpPr>
          <p:nvPr/>
        </p:nvSpPr>
        <p:spPr bwMode="auto">
          <a:xfrm>
            <a:off x="2667000" y="152400"/>
            <a:ext cx="28463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b="1"/>
              <a:t>Time Varying Fields</a:t>
            </a:r>
          </a:p>
        </p:txBody>
      </p:sp>
      <p:sp>
        <p:nvSpPr>
          <p:cNvPr id="48134" name="TextBox 3"/>
          <p:cNvSpPr txBox="1">
            <a:spLocks noChangeArrowheads="1"/>
          </p:cNvSpPr>
          <p:nvPr/>
        </p:nvSpPr>
        <p:spPr bwMode="auto">
          <a:xfrm>
            <a:off x="457200" y="1066800"/>
            <a:ext cx="27749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1800"/>
              <a:t>Plane electromagnetic wave</a:t>
            </a:r>
          </a:p>
        </p:txBody>
      </p:sp>
      <p:graphicFrame>
        <p:nvGraphicFramePr>
          <p:cNvPr id="48130" name="Object 2"/>
          <p:cNvGraphicFramePr>
            <a:graphicFrameLocks noChangeAspect="1"/>
          </p:cNvGraphicFramePr>
          <p:nvPr/>
        </p:nvGraphicFramePr>
        <p:xfrm>
          <a:off x="4876800" y="990600"/>
          <a:ext cx="1490663" cy="1733550"/>
        </p:xfrm>
        <a:graphic>
          <a:graphicData uri="http://schemas.openxmlformats.org/presentationml/2006/ole">
            <mc:AlternateContent xmlns:mc="http://schemas.openxmlformats.org/markup-compatibility/2006">
              <mc:Choice xmlns:v="urn:schemas-microsoft-com:vml" Requires="v">
                <p:oleObj spid="_x0000_s35954" name="Equation" r:id="rId4" imgW="1016000" imgH="1181100" progId="Equation.3">
                  <p:embed/>
                </p:oleObj>
              </mc:Choice>
              <mc:Fallback>
                <p:oleObj name="Equation" r:id="rId4" imgW="1016000" imgH="1181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990600"/>
                        <a:ext cx="1490663" cy="1733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8135" name="TextBox 5"/>
          <p:cNvSpPr txBox="1">
            <a:spLocks noChangeArrowheads="1"/>
          </p:cNvSpPr>
          <p:nvPr/>
        </p:nvSpPr>
        <p:spPr bwMode="auto">
          <a:xfrm>
            <a:off x="4624388" y="5257800"/>
            <a:ext cx="45196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1800"/>
              <a:t>No acceleration in the direction of propagation</a:t>
            </a:r>
          </a:p>
        </p:txBody>
      </p:sp>
      <p:graphicFrame>
        <p:nvGraphicFramePr>
          <p:cNvPr id="48131" name="Object 3"/>
          <p:cNvGraphicFramePr>
            <a:graphicFrameLocks noChangeAspect="1"/>
          </p:cNvGraphicFramePr>
          <p:nvPr/>
        </p:nvGraphicFramePr>
        <p:xfrm>
          <a:off x="4648200" y="3505200"/>
          <a:ext cx="4122738" cy="1181100"/>
        </p:xfrm>
        <a:graphic>
          <a:graphicData uri="http://schemas.openxmlformats.org/presentationml/2006/ole">
            <mc:AlternateContent xmlns:mc="http://schemas.openxmlformats.org/markup-compatibility/2006">
              <mc:Choice xmlns:v="urn:schemas-microsoft-com:vml" Requires="v">
                <p:oleObj spid="_x0000_s35955" name="Equation" r:id="rId6" imgW="2260600" imgH="647700" progId="Equation.3">
                  <p:embed/>
                </p:oleObj>
              </mc:Choice>
              <mc:Fallback>
                <p:oleObj name="Equation" r:id="rId6" imgW="2260600" imgH="647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505200"/>
                        <a:ext cx="4122738" cy="1181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8136" name="TextBox 7"/>
          <p:cNvSpPr txBox="1">
            <a:spLocks noChangeArrowheads="1"/>
          </p:cNvSpPr>
          <p:nvPr/>
        </p:nvSpPr>
        <p:spPr bwMode="auto">
          <a:xfrm>
            <a:off x="4724400" y="3124200"/>
            <a:ext cx="16462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1800"/>
              <a:t>Wave equations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Box 1"/>
          <p:cNvSpPr txBox="1">
            <a:spLocks noChangeArrowheads="1"/>
          </p:cNvSpPr>
          <p:nvPr/>
        </p:nvSpPr>
        <p:spPr bwMode="auto">
          <a:xfrm>
            <a:off x="3200400" y="152400"/>
            <a:ext cx="29305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b="1"/>
              <a:t>Boundary conditions</a:t>
            </a:r>
          </a:p>
        </p:txBody>
      </p:sp>
      <p:sp>
        <p:nvSpPr>
          <p:cNvPr id="49156" name="TextBox 2"/>
          <p:cNvSpPr txBox="1">
            <a:spLocks noChangeArrowheads="1"/>
          </p:cNvSpPr>
          <p:nvPr/>
        </p:nvSpPr>
        <p:spPr bwMode="auto">
          <a:xfrm>
            <a:off x="457200" y="1143000"/>
            <a:ext cx="3373438"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2000"/>
              <a:t>Transverse electric waves (TE)</a:t>
            </a:r>
          </a:p>
          <a:p>
            <a:pPr eaLnBrk="1" hangingPunct="1"/>
            <a:r>
              <a:rPr lang="en-US" sz="2000"/>
              <a:t>          E</a:t>
            </a:r>
            <a:r>
              <a:rPr lang="en-US" sz="2000" baseline="-25000"/>
              <a:t>z</a:t>
            </a:r>
            <a:r>
              <a:rPr lang="en-US" sz="2000"/>
              <a:t> = 0          everywhere</a:t>
            </a:r>
          </a:p>
        </p:txBody>
      </p:sp>
      <p:graphicFrame>
        <p:nvGraphicFramePr>
          <p:cNvPr id="49154" name="Object 2"/>
          <p:cNvGraphicFramePr>
            <a:graphicFrameLocks noChangeAspect="1"/>
          </p:cNvGraphicFramePr>
          <p:nvPr/>
        </p:nvGraphicFramePr>
        <p:xfrm>
          <a:off x="914400" y="1905000"/>
          <a:ext cx="919163" cy="628650"/>
        </p:xfrm>
        <a:graphic>
          <a:graphicData uri="http://schemas.openxmlformats.org/presentationml/2006/ole">
            <mc:AlternateContent xmlns:mc="http://schemas.openxmlformats.org/markup-compatibility/2006">
              <mc:Choice xmlns:v="urn:schemas-microsoft-com:vml" Requires="v">
                <p:oleObj spid="_x0000_s36929" name="Equation" r:id="rId3" imgW="520700" imgH="355600" progId="Equation.3">
                  <p:embed/>
                </p:oleObj>
              </mc:Choice>
              <mc:Fallback>
                <p:oleObj name="Equation" r:id="rId3" imgW="520700" imgH="355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05000"/>
                        <a:ext cx="919163" cy="628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9157" name="TextBox 4"/>
          <p:cNvSpPr txBox="1">
            <a:spLocks noChangeArrowheads="1"/>
          </p:cNvSpPr>
          <p:nvPr/>
        </p:nvSpPr>
        <p:spPr bwMode="auto">
          <a:xfrm>
            <a:off x="2362200" y="1981200"/>
            <a:ext cx="14033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2000"/>
              <a:t>at boundary</a:t>
            </a:r>
          </a:p>
        </p:txBody>
      </p:sp>
      <p:sp>
        <p:nvSpPr>
          <p:cNvPr id="49158" name="TextBox 5"/>
          <p:cNvSpPr txBox="1">
            <a:spLocks noChangeArrowheads="1"/>
          </p:cNvSpPr>
          <p:nvPr/>
        </p:nvSpPr>
        <p:spPr bwMode="auto">
          <a:xfrm>
            <a:off x="533400" y="2590800"/>
            <a:ext cx="362902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2000"/>
              <a:t>Transverse magnetic waves (TM)</a:t>
            </a:r>
          </a:p>
          <a:p>
            <a:pPr eaLnBrk="1" hangingPunct="1"/>
            <a:r>
              <a:rPr lang="en-US" sz="2000"/>
              <a:t>        B</a:t>
            </a:r>
            <a:r>
              <a:rPr lang="en-US" sz="2000" baseline="-25000"/>
              <a:t>z</a:t>
            </a:r>
            <a:r>
              <a:rPr lang="en-US" sz="2000"/>
              <a:t> = 0          everywhere</a:t>
            </a:r>
          </a:p>
          <a:p>
            <a:pPr eaLnBrk="1" hangingPunct="1"/>
            <a:r>
              <a:rPr lang="en-US" sz="2000"/>
              <a:t>        E</a:t>
            </a:r>
            <a:r>
              <a:rPr lang="en-US" sz="2000" baseline="-25000"/>
              <a:t>n</a:t>
            </a:r>
            <a:r>
              <a:rPr lang="en-US" sz="2000"/>
              <a:t>|</a:t>
            </a:r>
            <a:r>
              <a:rPr lang="en-US" sz="2000" baseline="-25000"/>
              <a:t>s</a:t>
            </a:r>
            <a:r>
              <a:rPr lang="en-US" sz="2000"/>
              <a:t> = 0       at boundary</a:t>
            </a:r>
          </a:p>
        </p:txBody>
      </p:sp>
      <p:pic>
        <p:nvPicPr>
          <p:cNvPr id="4915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713163"/>
            <a:ext cx="7010400" cy="254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0936"/>
          </a:xfrm>
        </p:spPr>
        <p:txBody>
          <a:bodyPr>
            <a:normAutofit fontScale="90000"/>
          </a:bodyPr>
          <a:lstStyle/>
          <a:p>
            <a:r>
              <a:rPr lang="en-US" sz="3200" dirty="0"/>
              <a:t>Energy </a:t>
            </a:r>
            <a:r>
              <a:rPr lang="en-US" sz="3200" dirty="0" err="1"/>
              <a:t>vs</a:t>
            </a:r>
            <a:r>
              <a:rPr lang="en-US" sz="3200" dirty="0"/>
              <a:t> velocity</a:t>
            </a:r>
          </a:p>
        </p:txBody>
      </p:sp>
      <p:sp>
        <p:nvSpPr>
          <p:cNvPr id="3" name="Content Placeholder 2"/>
          <p:cNvSpPr>
            <a:spLocks noGrp="1"/>
          </p:cNvSpPr>
          <p:nvPr>
            <p:ph idx="1"/>
          </p:nvPr>
        </p:nvSpPr>
        <p:spPr>
          <a:xfrm>
            <a:off x="395536" y="1018819"/>
            <a:ext cx="8229600" cy="4525963"/>
          </a:xfrm>
        </p:spPr>
        <p:txBody>
          <a:bodyPr/>
          <a:lstStyle/>
          <a:p>
            <a:r>
              <a:rPr lang="en-US" sz="2000" dirty="0"/>
              <a:t>Acceleration increases velocity of a particle at small β = v/c.</a:t>
            </a:r>
          </a:p>
          <a:p>
            <a:r>
              <a:rPr lang="en-US" sz="2000" dirty="0"/>
              <a:t>For high β the velocity does not change. There is a change of momentum/ energy that can be expressed as a change of effective mass</a:t>
            </a:r>
          </a:p>
        </p:txBody>
      </p:sp>
      <p:pic>
        <p:nvPicPr>
          <p:cNvPr id="4" name="Picture 3" descr="Screen Shot 2013-10-24 at 16.53.34 .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2876111"/>
            <a:ext cx="5156622" cy="3044271"/>
          </a:xfrm>
          <a:prstGeom prst="rect">
            <a:avLst/>
          </a:prstGeom>
        </p:spPr>
      </p:pic>
      <p:graphicFrame>
        <p:nvGraphicFramePr>
          <p:cNvPr id="5" name="Object 3"/>
          <p:cNvGraphicFramePr>
            <a:graphicFrameLocks noChangeAspect="1"/>
          </p:cNvGraphicFramePr>
          <p:nvPr>
            <p:extLst>
              <p:ext uri="{D42A27DB-BD31-4B8C-83A1-F6EECF244321}">
                <p14:modId xmlns:p14="http://schemas.microsoft.com/office/powerpoint/2010/main" val="156029439"/>
              </p:ext>
            </p:extLst>
          </p:nvPr>
        </p:nvGraphicFramePr>
        <p:xfrm>
          <a:off x="7400925" y="5920382"/>
          <a:ext cx="1285875" cy="777875"/>
        </p:xfrm>
        <a:graphic>
          <a:graphicData uri="http://schemas.openxmlformats.org/presentationml/2006/ole">
            <mc:AlternateContent xmlns:mc="http://schemas.openxmlformats.org/markup-compatibility/2006">
              <mc:Choice xmlns:v="urn:schemas-microsoft-com:vml" Requires="v">
                <p:oleObj spid="_x0000_s22620" name="Equation" r:id="rId4" imgW="774700" imgH="431800" progId="Equation.3">
                  <p:embed/>
                </p:oleObj>
              </mc:Choice>
              <mc:Fallback>
                <p:oleObj name="Equation" r:id="rId4" imgW="774700" imgH="431800" progId="Equation.3">
                  <p:embed/>
                  <p:pic>
                    <p:nvPicPr>
                      <p:cNvPr id="0" name=""/>
                      <p:cNvPicPr>
                        <a:picLocks noChangeAspect="1" noChangeArrowheads="1"/>
                      </p:cNvPicPr>
                      <p:nvPr/>
                    </p:nvPicPr>
                    <p:blipFill>
                      <a:blip r:embed="rId5"/>
                      <a:srcRect/>
                      <a:stretch>
                        <a:fillRect/>
                      </a:stretch>
                    </p:blipFill>
                    <p:spPr bwMode="auto">
                      <a:xfrm>
                        <a:off x="7400925" y="5920382"/>
                        <a:ext cx="1285875" cy="777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auto">
          <a:xfrm>
            <a:off x="395536" y="2924944"/>
            <a:ext cx="2520280" cy="1477328"/>
          </a:xfrm>
          <a:prstGeom prst="rect">
            <a:avLst/>
          </a:prstGeom>
          <a:noFill/>
          <a:ln w="9525">
            <a:noFill/>
            <a:miter lim="800000"/>
            <a:headEnd/>
            <a:tailEnd/>
          </a:ln>
        </p:spPr>
        <p:txBody>
          <a:bodyPr wrap="square">
            <a:prstTxWarp prst="textNoShape">
              <a:avLst/>
            </a:prstTxWarp>
            <a:spAutoFit/>
          </a:bodyPr>
          <a:lstStyle/>
          <a:p>
            <a:r>
              <a:rPr lang="en-US" sz="1800" b="1" dirty="0">
                <a:latin typeface="+mj-lt"/>
              </a:rPr>
              <a:t>Particle rest mass:</a:t>
            </a:r>
          </a:p>
          <a:p>
            <a:endParaRPr lang="en-US" sz="1800" dirty="0">
              <a:solidFill>
                <a:srgbClr val="FF0000"/>
              </a:solidFill>
              <a:latin typeface="+mj-lt"/>
            </a:endParaRPr>
          </a:p>
          <a:p>
            <a:r>
              <a:rPr lang="en-US" sz="1800" dirty="0">
                <a:solidFill>
                  <a:srgbClr val="FF0000"/>
                </a:solidFill>
                <a:latin typeface="+mj-lt"/>
              </a:rPr>
              <a:t>electron</a:t>
            </a:r>
            <a:r>
              <a:rPr lang="en-US" sz="1800" dirty="0">
                <a:latin typeface="+mj-lt"/>
              </a:rPr>
              <a:t>    0.511 MeV</a:t>
            </a:r>
          </a:p>
          <a:p>
            <a:r>
              <a:rPr lang="en-US" sz="1800" dirty="0">
                <a:solidFill>
                  <a:srgbClr val="0000FF"/>
                </a:solidFill>
                <a:latin typeface="+mj-lt"/>
              </a:rPr>
              <a:t>proton</a:t>
            </a:r>
            <a:r>
              <a:rPr lang="en-US" sz="1800" dirty="0">
                <a:latin typeface="+mj-lt"/>
              </a:rPr>
              <a:t>       938  MeV</a:t>
            </a:r>
          </a:p>
          <a:p>
            <a:r>
              <a:rPr lang="en-US" sz="1800" baseline="30000" dirty="0">
                <a:solidFill>
                  <a:srgbClr val="008000"/>
                </a:solidFill>
                <a:latin typeface="+mj-lt"/>
              </a:rPr>
              <a:t>239</a:t>
            </a:r>
            <a:r>
              <a:rPr lang="en-US" sz="1800" dirty="0">
                <a:solidFill>
                  <a:srgbClr val="008000"/>
                </a:solidFill>
                <a:latin typeface="+mj-lt"/>
              </a:rPr>
              <a:t>U</a:t>
            </a:r>
            <a:r>
              <a:rPr lang="en-US" sz="1800" dirty="0">
                <a:latin typeface="+mj-lt"/>
              </a:rPr>
              <a:t>    ~220 000 MeV</a:t>
            </a:r>
          </a:p>
        </p:txBody>
      </p:sp>
      <p:cxnSp>
        <p:nvCxnSpPr>
          <p:cNvPr id="8" name="Straight Arrow Connector 7"/>
          <p:cNvCxnSpPr/>
          <p:nvPr/>
        </p:nvCxnSpPr>
        <p:spPr>
          <a:xfrm>
            <a:off x="6410937" y="2616214"/>
            <a:ext cx="0" cy="30873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36475" y="2232655"/>
            <a:ext cx="748923" cy="369332"/>
          </a:xfrm>
          <a:prstGeom prst="rect">
            <a:avLst/>
          </a:prstGeom>
          <a:noFill/>
        </p:spPr>
        <p:txBody>
          <a:bodyPr wrap="none" rtlCol="0">
            <a:spAutoFit/>
          </a:bodyPr>
          <a:lstStyle/>
          <a:p>
            <a:r>
              <a:rPr lang="en-US" dirty="0"/>
              <a:t>1 GeV</a:t>
            </a:r>
          </a:p>
        </p:txBody>
      </p:sp>
      <p:cxnSp>
        <p:nvCxnSpPr>
          <p:cNvPr id="11" name="Straight Arrow Connector 10"/>
          <p:cNvCxnSpPr/>
          <p:nvPr/>
        </p:nvCxnSpPr>
        <p:spPr>
          <a:xfrm>
            <a:off x="4345360" y="2601987"/>
            <a:ext cx="0" cy="32295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945250" y="2231583"/>
            <a:ext cx="800219" cy="369332"/>
          </a:xfrm>
          <a:prstGeom prst="rect">
            <a:avLst/>
          </a:prstGeom>
          <a:noFill/>
        </p:spPr>
        <p:txBody>
          <a:bodyPr wrap="none" rtlCol="0">
            <a:spAutoFit/>
          </a:bodyPr>
          <a:lstStyle/>
          <a:p>
            <a:r>
              <a:rPr lang="en-US" dirty="0"/>
              <a:t>1 MeV</a:t>
            </a:r>
          </a:p>
        </p:txBody>
      </p:sp>
    </p:spTree>
    <p:extLst>
      <p:ext uri="{BB962C8B-B14F-4D97-AF65-F5344CB8AC3E}">
        <p14:creationId xmlns:p14="http://schemas.microsoft.com/office/powerpoint/2010/main" val="489253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58403" y="93199"/>
            <a:ext cx="7114284" cy="984885"/>
          </a:xfrm>
          <a:prstGeom prst="rect">
            <a:avLst/>
          </a:prstGeom>
        </p:spPr>
        <p:txBody>
          <a:bodyPr vert="horz" wrap="square" lIns="0" tIns="0" rIns="0" bIns="0" rtlCol="0">
            <a:spAutoFit/>
          </a:bodyPr>
          <a:lstStyle/>
          <a:p>
            <a:pPr marL="11135"/>
            <a:r>
              <a:rPr lang="en-US" sz="3200" spc="-9" dirty="0"/>
              <a:t>Electrons</a:t>
            </a:r>
            <a:br>
              <a:rPr lang="en-US" sz="3200" spc="-9" dirty="0"/>
            </a:br>
            <a:r>
              <a:rPr sz="3200" spc="-9" dirty="0"/>
              <a:t>Electrostat</a:t>
            </a:r>
            <a:r>
              <a:rPr sz="3200" spc="-4" dirty="0"/>
              <a:t>ic acc</a:t>
            </a:r>
            <a:r>
              <a:rPr sz="3200" spc="-9" dirty="0"/>
              <a:t>elerat</a:t>
            </a:r>
            <a:r>
              <a:rPr lang="en-US" sz="3200" spc="-9" dirty="0"/>
              <a:t>or</a:t>
            </a:r>
            <a:endParaRPr sz="3200" spc="53" dirty="0">
              <a:latin typeface="Geneva"/>
              <a:cs typeface="Geneva"/>
            </a:endParaRPr>
          </a:p>
        </p:txBody>
      </p:sp>
      <p:sp>
        <p:nvSpPr>
          <p:cNvPr id="5" name="object 5"/>
          <p:cNvSpPr txBox="1"/>
          <p:nvPr/>
        </p:nvSpPr>
        <p:spPr>
          <a:xfrm>
            <a:off x="807049" y="1215530"/>
            <a:ext cx="6718994" cy="558061"/>
          </a:xfrm>
          <a:prstGeom prst="rect">
            <a:avLst/>
          </a:prstGeom>
        </p:spPr>
        <p:txBody>
          <a:bodyPr vert="horz" wrap="square" lIns="0" tIns="0" rIns="0" bIns="0" rtlCol="0">
            <a:spAutoFit/>
          </a:bodyPr>
          <a:lstStyle/>
          <a:p>
            <a:pPr marL="11135" marR="4454">
              <a:lnSpc>
                <a:spcPct val="100800"/>
              </a:lnSpc>
            </a:pPr>
            <a:r>
              <a:rPr lang="en-US" dirty="0">
                <a:solidFill>
                  <a:srgbClr val="262626"/>
                </a:solidFill>
                <a:cs typeface="Geneva"/>
              </a:rPr>
              <a:t>Set up electrostatic potential along particle trajectory.</a:t>
            </a:r>
          </a:p>
          <a:p>
            <a:pPr marL="11135" marR="4454">
              <a:lnSpc>
                <a:spcPct val="100800"/>
              </a:lnSpc>
            </a:pPr>
            <a:r>
              <a:rPr dirty="0">
                <a:solidFill>
                  <a:srgbClr val="262626"/>
                </a:solidFill>
                <a:cs typeface="Geneva"/>
              </a:rPr>
              <a:t>Char</a:t>
            </a:r>
            <a:r>
              <a:rPr spc="-13" dirty="0">
                <a:solidFill>
                  <a:srgbClr val="262626"/>
                </a:solidFill>
                <a:cs typeface="Geneva"/>
              </a:rPr>
              <a:t>ged part</a:t>
            </a:r>
            <a:r>
              <a:rPr spc="-4" dirty="0">
                <a:solidFill>
                  <a:srgbClr val="262626"/>
                </a:solidFill>
                <a:cs typeface="Geneva"/>
              </a:rPr>
              <a:t>ic</a:t>
            </a:r>
            <a:r>
              <a:rPr spc="-9" dirty="0">
                <a:solidFill>
                  <a:srgbClr val="262626"/>
                </a:solidFill>
                <a:cs typeface="Geneva"/>
              </a:rPr>
              <a:t>les </a:t>
            </a:r>
            <a:r>
              <a:rPr spc="-13" dirty="0">
                <a:solidFill>
                  <a:srgbClr val="262626"/>
                </a:solidFill>
                <a:cs typeface="Geneva"/>
              </a:rPr>
              <a:t>go through the acc</a:t>
            </a:r>
            <a:r>
              <a:rPr spc="-9" dirty="0">
                <a:solidFill>
                  <a:srgbClr val="262626"/>
                </a:solidFill>
                <a:cs typeface="Geneva"/>
              </a:rPr>
              <a:t>elerat</a:t>
            </a:r>
            <a:r>
              <a:rPr spc="-4" dirty="0">
                <a:solidFill>
                  <a:srgbClr val="262626"/>
                </a:solidFill>
                <a:cs typeface="Geneva"/>
              </a:rPr>
              <a:t>in</a:t>
            </a:r>
            <a:r>
              <a:rPr spc="-13" dirty="0">
                <a:solidFill>
                  <a:srgbClr val="262626"/>
                </a:solidFill>
                <a:cs typeface="Geneva"/>
              </a:rPr>
              <a:t>g v</a:t>
            </a:r>
            <a:r>
              <a:rPr spc="-9" dirty="0">
                <a:solidFill>
                  <a:srgbClr val="262626"/>
                </a:solidFill>
                <a:cs typeface="Geneva"/>
              </a:rPr>
              <a:t>olta</a:t>
            </a:r>
            <a:r>
              <a:rPr spc="-13" dirty="0">
                <a:solidFill>
                  <a:srgbClr val="262626"/>
                </a:solidFill>
                <a:cs typeface="Geneva"/>
              </a:rPr>
              <a:t>ge gap</a:t>
            </a:r>
            <a:r>
              <a:rPr spc="-4" dirty="0">
                <a:solidFill>
                  <a:srgbClr val="262626"/>
                </a:solidFill>
                <a:cs typeface="Geneva"/>
              </a:rPr>
              <a:t> </a:t>
            </a:r>
            <a:endParaRPr dirty="0">
              <a:cs typeface="Geneva"/>
            </a:endParaRPr>
          </a:p>
        </p:txBody>
      </p:sp>
      <p:sp>
        <p:nvSpPr>
          <p:cNvPr id="7" name="object 7"/>
          <p:cNvSpPr txBox="1"/>
          <p:nvPr/>
        </p:nvSpPr>
        <p:spPr>
          <a:xfrm>
            <a:off x="363433" y="4768030"/>
            <a:ext cx="8388490" cy="1938992"/>
          </a:xfrm>
          <a:prstGeom prst="rect">
            <a:avLst/>
          </a:prstGeom>
        </p:spPr>
        <p:txBody>
          <a:bodyPr vert="horz" wrap="square" lIns="0" tIns="0" rIns="0" bIns="0" rtlCol="0">
            <a:spAutoFit/>
          </a:bodyPr>
          <a:lstStyle/>
          <a:p>
            <a:pPr marL="11135"/>
            <a:r>
              <a:rPr dirty="0">
                <a:solidFill>
                  <a:srgbClr val="262626"/>
                </a:solidFill>
                <a:cs typeface="Geneva"/>
              </a:rPr>
              <a:t>L</a:t>
            </a:r>
            <a:r>
              <a:rPr spc="-9" dirty="0">
                <a:solidFill>
                  <a:srgbClr val="262626"/>
                </a:solidFill>
                <a:cs typeface="Geneva"/>
              </a:rPr>
              <a:t>imit</a:t>
            </a:r>
            <a:r>
              <a:rPr spc="-13" dirty="0">
                <a:solidFill>
                  <a:srgbClr val="262626"/>
                </a:solidFill>
                <a:cs typeface="Geneva"/>
              </a:rPr>
              <a:t>ed by the max</a:t>
            </a:r>
            <a:r>
              <a:rPr spc="-4" dirty="0">
                <a:solidFill>
                  <a:srgbClr val="262626"/>
                </a:solidFill>
                <a:cs typeface="Geneva"/>
              </a:rPr>
              <a:t>imum r</a:t>
            </a:r>
            <a:r>
              <a:rPr spc="-13" dirty="0">
                <a:solidFill>
                  <a:srgbClr val="262626"/>
                </a:solidFill>
                <a:cs typeface="Geneva"/>
              </a:rPr>
              <a:t>eacha</a:t>
            </a:r>
            <a:r>
              <a:rPr spc="-9" dirty="0">
                <a:solidFill>
                  <a:srgbClr val="262626"/>
                </a:solidFill>
                <a:cs typeface="Geneva"/>
              </a:rPr>
              <a:t>ble volta</a:t>
            </a:r>
            <a:r>
              <a:rPr spc="-13" dirty="0">
                <a:solidFill>
                  <a:srgbClr val="262626"/>
                </a:solidFill>
                <a:cs typeface="Geneva"/>
              </a:rPr>
              <a:t>ge: ~ 10 MV</a:t>
            </a:r>
            <a:endParaRPr lang="en-US" spc="-13" dirty="0">
              <a:solidFill>
                <a:srgbClr val="262626"/>
              </a:solidFill>
              <a:cs typeface="Geneva"/>
            </a:endParaRPr>
          </a:p>
          <a:p>
            <a:pPr marL="11135"/>
            <a:endParaRPr lang="en-US" spc="-13" dirty="0">
              <a:solidFill>
                <a:srgbClr val="262626"/>
              </a:solidFill>
              <a:cs typeface="Geneva"/>
            </a:endParaRPr>
          </a:p>
          <a:p>
            <a:pPr marL="11135"/>
            <a:r>
              <a:rPr lang="en-US" spc="-13" dirty="0">
                <a:solidFill>
                  <a:srgbClr val="262626"/>
                </a:solidFill>
                <a:cs typeface="Geneva"/>
              </a:rPr>
              <a:t>(For potentials above 10 MeV the electrostatic force may strip orbital electrons from the atoms of the material from which the accelerator is constructed creating sparks, breakdowns of the material and general mayhem).</a:t>
            </a:r>
            <a:endParaRPr lang="en-US" spc="53" dirty="0">
              <a:solidFill>
                <a:srgbClr val="262626"/>
              </a:solidFill>
              <a:cs typeface="Geneva"/>
            </a:endParaRPr>
          </a:p>
          <a:p>
            <a:pPr marL="11135"/>
            <a:endParaRPr lang="en-US" spc="53" dirty="0">
              <a:solidFill>
                <a:srgbClr val="262626"/>
              </a:solidFill>
              <a:latin typeface="Geneva"/>
              <a:cs typeface="Geneva"/>
            </a:endParaRPr>
          </a:p>
          <a:p>
            <a:pPr marL="11135"/>
            <a:endParaRPr dirty="0">
              <a:latin typeface="Geneva"/>
              <a:cs typeface="Geneva"/>
            </a:endParaRPr>
          </a:p>
        </p:txBody>
      </p:sp>
      <p:sp>
        <p:nvSpPr>
          <p:cNvPr id="9" name="object 9"/>
          <p:cNvSpPr/>
          <p:nvPr/>
        </p:nvSpPr>
        <p:spPr>
          <a:xfrm>
            <a:off x="2659974" y="2759436"/>
            <a:ext cx="3059222" cy="962425"/>
          </a:xfrm>
          <a:custGeom>
            <a:avLst/>
            <a:gdLst/>
            <a:ahLst/>
            <a:cxnLst/>
            <a:rect l="l" t="t" r="r" b="b"/>
            <a:pathLst>
              <a:path w="3577590" h="1060450">
                <a:moveTo>
                  <a:pt x="0" y="0"/>
                </a:moveTo>
                <a:lnTo>
                  <a:pt x="3577200" y="0"/>
                </a:lnTo>
                <a:lnTo>
                  <a:pt x="3577200" y="1060229"/>
                </a:lnTo>
                <a:lnTo>
                  <a:pt x="0" y="1060229"/>
                </a:lnTo>
                <a:lnTo>
                  <a:pt x="0" y="0"/>
                </a:lnTo>
                <a:close/>
              </a:path>
            </a:pathLst>
          </a:custGeom>
          <a:ln w="9524">
            <a:solidFill>
              <a:srgbClr val="5B92C7"/>
            </a:solidFill>
          </a:ln>
        </p:spPr>
        <p:txBody>
          <a:bodyPr wrap="square" lIns="0" tIns="0" rIns="0" bIns="0" rtlCol="0"/>
          <a:lstStyle/>
          <a:p>
            <a:endParaRPr/>
          </a:p>
        </p:txBody>
      </p:sp>
      <p:sp>
        <p:nvSpPr>
          <p:cNvPr id="11" name="object 11"/>
          <p:cNvSpPr/>
          <p:nvPr/>
        </p:nvSpPr>
        <p:spPr>
          <a:xfrm>
            <a:off x="1444390" y="3458165"/>
            <a:ext cx="827521" cy="771093"/>
          </a:xfrm>
          <a:custGeom>
            <a:avLst/>
            <a:gdLst/>
            <a:ahLst/>
            <a:cxnLst/>
            <a:rect l="l" t="t" r="r" b="b"/>
            <a:pathLst>
              <a:path w="967739" h="849629">
                <a:moveTo>
                  <a:pt x="0" y="0"/>
                </a:moveTo>
                <a:lnTo>
                  <a:pt x="967125" y="0"/>
                </a:lnTo>
                <a:lnTo>
                  <a:pt x="967125" y="849574"/>
                </a:lnTo>
                <a:lnTo>
                  <a:pt x="0" y="849574"/>
                </a:lnTo>
                <a:lnTo>
                  <a:pt x="0" y="0"/>
                </a:lnTo>
                <a:close/>
              </a:path>
            </a:pathLst>
          </a:custGeom>
          <a:ln w="9524">
            <a:solidFill>
              <a:srgbClr val="5B92C7"/>
            </a:solidFill>
          </a:ln>
        </p:spPr>
        <p:txBody>
          <a:bodyPr wrap="square" lIns="0" tIns="0" rIns="0" bIns="0" rtlCol="0"/>
          <a:lstStyle/>
          <a:p>
            <a:endParaRPr/>
          </a:p>
        </p:txBody>
      </p:sp>
      <p:sp>
        <p:nvSpPr>
          <p:cNvPr id="12" name="object 12"/>
          <p:cNvSpPr/>
          <p:nvPr/>
        </p:nvSpPr>
        <p:spPr>
          <a:xfrm>
            <a:off x="5675953" y="3051678"/>
            <a:ext cx="1030699" cy="399849"/>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5718862" y="3076653"/>
            <a:ext cx="945894" cy="307169"/>
          </a:xfrm>
          <a:custGeom>
            <a:avLst/>
            <a:gdLst/>
            <a:ahLst/>
            <a:cxnLst/>
            <a:rect l="l" t="t" r="r" b="b"/>
            <a:pathLst>
              <a:path w="1106170" h="338454">
                <a:moveTo>
                  <a:pt x="0" y="0"/>
                </a:moveTo>
                <a:lnTo>
                  <a:pt x="1106027" y="0"/>
                </a:lnTo>
                <a:lnTo>
                  <a:pt x="1106027" y="337875"/>
                </a:lnTo>
                <a:lnTo>
                  <a:pt x="0" y="337875"/>
                </a:lnTo>
                <a:lnTo>
                  <a:pt x="0" y="0"/>
                </a:lnTo>
                <a:close/>
              </a:path>
            </a:pathLst>
          </a:custGeom>
          <a:ln w="9524">
            <a:solidFill>
              <a:srgbClr val="5B92C7"/>
            </a:solidFill>
          </a:ln>
        </p:spPr>
        <p:txBody>
          <a:bodyPr wrap="square" lIns="0" tIns="0" rIns="0" bIns="0" rtlCol="0"/>
          <a:lstStyle/>
          <a:p>
            <a:endParaRPr/>
          </a:p>
        </p:txBody>
      </p:sp>
      <p:sp>
        <p:nvSpPr>
          <p:cNvPr id="14" name="object 14"/>
          <p:cNvSpPr/>
          <p:nvPr/>
        </p:nvSpPr>
        <p:spPr>
          <a:xfrm>
            <a:off x="6621352" y="2840437"/>
            <a:ext cx="753476" cy="852508"/>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6887913" y="3078084"/>
            <a:ext cx="220356" cy="392304"/>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6664636" y="2865173"/>
            <a:ext cx="668424" cy="761871"/>
          </a:xfrm>
          <a:custGeom>
            <a:avLst/>
            <a:gdLst/>
            <a:ahLst/>
            <a:cxnLst/>
            <a:rect l="l" t="t" r="r" b="b"/>
            <a:pathLst>
              <a:path w="781684" h="839470">
                <a:moveTo>
                  <a:pt x="0" y="0"/>
                </a:moveTo>
                <a:lnTo>
                  <a:pt x="781613" y="0"/>
                </a:lnTo>
                <a:lnTo>
                  <a:pt x="781613" y="838863"/>
                </a:lnTo>
                <a:lnTo>
                  <a:pt x="0" y="838863"/>
                </a:lnTo>
                <a:lnTo>
                  <a:pt x="0" y="0"/>
                </a:lnTo>
                <a:close/>
              </a:path>
            </a:pathLst>
          </a:custGeom>
          <a:ln w="9524">
            <a:solidFill>
              <a:srgbClr val="5B92C7"/>
            </a:solidFill>
          </a:ln>
        </p:spPr>
        <p:txBody>
          <a:bodyPr wrap="square" lIns="0" tIns="0" rIns="0" bIns="0" rtlCol="0"/>
          <a:lstStyle/>
          <a:p>
            <a:endParaRPr/>
          </a:p>
        </p:txBody>
      </p:sp>
      <p:sp>
        <p:nvSpPr>
          <p:cNvPr id="17" name="object 17"/>
          <p:cNvSpPr txBox="1"/>
          <p:nvPr/>
        </p:nvSpPr>
        <p:spPr>
          <a:xfrm>
            <a:off x="6942939" y="3155470"/>
            <a:ext cx="117286" cy="246221"/>
          </a:xfrm>
          <a:prstGeom prst="rect">
            <a:avLst/>
          </a:prstGeom>
        </p:spPr>
        <p:txBody>
          <a:bodyPr vert="horz" wrap="square" lIns="0" tIns="0" rIns="0" bIns="0" rtlCol="0">
            <a:spAutoFit/>
          </a:bodyPr>
          <a:lstStyle/>
          <a:p>
            <a:pPr marL="11135"/>
            <a:r>
              <a:rPr sz="1600" dirty="0">
                <a:solidFill>
                  <a:srgbClr val="FFFFFF"/>
                </a:solidFill>
                <a:latin typeface="Calibri"/>
                <a:cs typeface="Calibri"/>
              </a:rPr>
              <a:t>T</a:t>
            </a:r>
            <a:endParaRPr sz="1600">
              <a:latin typeface="Calibri"/>
              <a:cs typeface="Calibri"/>
            </a:endParaRPr>
          </a:p>
        </p:txBody>
      </p:sp>
      <p:sp>
        <p:nvSpPr>
          <p:cNvPr id="18" name="object 18"/>
          <p:cNvSpPr/>
          <p:nvPr/>
        </p:nvSpPr>
        <p:spPr>
          <a:xfrm>
            <a:off x="1809054" y="4205960"/>
            <a:ext cx="103069" cy="516785"/>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1857888" y="4229208"/>
            <a:ext cx="5430" cy="433956"/>
          </a:xfrm>
          <a:custGeom>
            <a:avLst/>
            <a:gdLst/>
            <a:ahLst/>
            <a:cxnLst/>
            <a:rect l="l" t="t" r="r" b="b"/>
            <a:pathLst>
              <a:path w="6350" h="478154">
                <a:moveTo>
                  <a:pt x="0" y="0"/>
                </a:moveTo>
                <a:lnTo>
                  <a:pt x="5826" y="477685"/>
                </a:lnTo>
              </a:path>
            </a:pathLst>
          </a:custGeom>
          <a:ln w="25399">
            <a:solidFill>
              <a:srgbClr val="6095C9"/>
            </a:solidFill>
          </a:ln>
        </p:spPr>
        <p:txBody>
          <a:bodyPr wrap="square" lIns="0" tIns="0" rIns="0" bIns="0" rtlCol="0"/>
          <a:lstStyle/>
          <a:p>
            <a:endParaRPr/>
          </a:p>
        </p:txBody>
      </p:sp>
      <p:sp>
        <p:nvSpPr>
          <p:cNvPr id="20" name="object 20"/>
          <p:cNvSpPr/>
          <p:nvPr/>
        </p:nvSpPr>
        <p:spPr>
          <a:xfrm>
            <a:off x="1809054" y="3217653"/>
            <a:ext cx="99516" cy="301773"/>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1857888" y="3240549"/>
            <a:ext cx="0" cy="217841"/>
          </a:xfrm>
          <a:custGeom>
            <a:avLst/>
            <a:gdLst/>
            <a:ahLst/>
            <a:cxnLst/>
            <a:rect l="l" t="t" r="r" b="b"/>
            <a:pathLst>
              <a:path h="240029">
                <a:moveTo>
                  <a:pt x="0" y="239781"/>
                </a:moveTo>
                <a:lnTo>
                  <a:pt x="0" y="0"/>
                </a:lnTo>
              </a:path>
            </a:pathLst>
          </a:custGeom>
          <a:ln w="25399">
            <a:solidFill>
              <a:srgbClr val="6095C9"/>
            </a:solidFill>
          </a:ln>
        </p:spPr>
        <p:txBody>
          <a:bodyPr wrap="square" lIns="0" tIns="0" rIns="0" bIns="0" rtlCol="0"/>
          <a:lstStyle/>
          <a:p>
            <a:endParaRPr/>
          </a:p>
        </p:txBody>
      </p:sp>
      <p:sp>
        <p:nvSpPr>
          <p:cNvPr id="22" name="object 22"/>
          <p:cNvSpPr/>
          <p:nvPr/>
        </p:nvSpPr>
        <p:spPr>
          <a:xfrm>
            <a:off x="1823271" y="3206337"/>
            <a:ext cx="874317" cy="105620"/>
          </a:xfrm>
          <a:prstGeom prst="rect">
            <a:avLst/>
          </a:prstGeom>
          <a:blipFill>
            <a:blip r:embed="rId8" cstate="print"/>
            <a:stretch>
              <a:fillRect/>
            </a:stretch>
          </a:blipFill>
        </p:spPr>
        <p:txBody>
          <a:bodyPr wrap="square" lIns="0" tIns="0" rIns="0" bIns="0" rtlCol="0"/>
          <a:lstStyle/>
          <a:p>
            <a:endParaRPr/>
          </a:p>
        </p:txBody>
      </p:sp>
      <p:sp>
        <p:nvSpPr>
          <p:cNvPr id="23" name="object 23"/>
          <p:cNvSpPr/>
          <p:nvPr/>
        </p:nvSpPr>
        <p:spPr>
          <a:xfrm>
            <a:off x="1862870" y="3240547"/>
            <a:ext cx="797114" cy="0"/>
          </a:xfrm>
          <a:custGeom>
            <a:avLst/>
            <a:gdLst/>
            <a:ahLst/>
            <a:cxnLst/>
            <a:rect l="l" t="t" r="r" b="b"/>
            <a:pathLst>
              <a:path w="932180">
                <a:moveTo>
                  <a:pt x="0" y="0"/>
                </a:moveTo>
                <a:lnTo>
                  <a:pt x="932168" y="1"/>
                </a:lnTo>
              </a:path>
            </a:pathLst>
          </a:custGeom>
          <a:ln w="25399">
            <a:solidFill>
              <a:srgbClr val="6095C9"/>
            </a:solidFill>
          </a:ln>
        </p:spPr>
        <p:txBody>
          <a:bodyPr wrap="square" lIns="0" tIns="0" rIns="0" bIns="0" rtlCol="0"/>
          <a:lstStyle/>
          <a:p>
            <a:endParaRPr/>
          </a:p>
        </p:txBody>
      </p:sp>
      <p:sp>
        <p:nvSpPr>
          <p:cNvPr id="24" name="object 24"/>
          <p:cNvSpPr/>
          <p:nvPr/>
        </p:nvSpPr>
        <p:spPr>
          <a:xfrm>
            <a:off x="5590654" y="3696718"/>
            <a:ext cx="110178" cy="878913"/>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5639152" y="3721660"/>
            <a:ext cx="10317" cy="793568"/>
          </a:xfrm>
          <a:custGeom>
            <a:avLst/>
            <a:gdLst/>
            <a:ahLst/>
            <a:cxnLst/>
            <a:rect l="l" t="t" r="r" b="b"/>
            <a:pathLst>
              <a:path w="12065" h="874395">
                <a:moveTo>
                  <a:pt x="0" y="0"/>
                </a:moveTo>
                <a:lnTo>
                  <a:pt x="11651" y="873815"/>
                </a:lnTo>
              </a:path>
            </a:pathLst>
          </a:custGeom>
          <a:ln w="25399">
            <a:solidFill>
              <a:srgbClr val="6095C9"/>
            </a:solidFill>
          </a:ln>
        </p:spPr>
        <p:txBody>
          <a:bodyPr wrap="square" lIns="0" tIns="0" rIns="0" bIns="0" rtlCol="0"/>
          <a:lstStyle/>
          <a:p>
            <a:endParaRPr/>
          </a:p>
        </p:txBody>
      </p:sp>
      <p:sp>
        <p:nvSpPr>
          <p:cNvPr id="26" name="object 26"/>
          <p:cNvSpPr/>
          <p:nvPr/>
        </p:nvSpPr>
        <p:spPr>
          <a:xfrm>
            <a:off x="1713093" y="4628442"/>
            <a:ext cx="298547" cy="105620"/>
          </a:xfrm>
          <a:prstGeom prst="rect">
            <a:avLst/>
          </a:prstGeom>
          <a:blipFill>
            <a:blip r:embed="rId10" cstate="print"/>
            <a:stretch>
              <a:fillRect/>
            </a:stretch>
          </a:blipFill>
        </p:spPr>
        <p:txBody>
          <a:bodyPr wrap="square" lIns="0" tIns="0" rIns="0" bIns="0" rtlCol="0"/>
          <a:lstStyle/>
          <a:p>
            <a:endParaRPr/>
          </a:p>
        </p:txBody>
      </p:sp>
      <p:sp>
        <p:nvSpPr>
          <p:cNvPr id="27" name="object 27"/>
          <p:cNvSpPr/>
          <p:nvPr/>
        </p:nvSpPr>
        <p:spPr>
          <a:xfrm>
            <a:off x="1753268" y="4662738"/>
            <a:ext cx="219369" cy="0"/>
          </a:xfrm>
          <a:custGeom>
            <a:avLst/>
            <a:gdLst/>
            <a:ahLst/>
            <a:cxnLst/>
            <a:rect l="l" t="t" r="r" b="b"/>
            <a:pathLst>
              <a:path w="256539">
                <a:moveTo>
                  <a:pt x="0" y="0"/>
                </a:moveTo>
                <a:lnTo>
                  <a:pt x="256345" y="0"/>
                </a:lnTo>
              </a:path>
            </a:pathLst>
          </a:custGeom>
          <a:ln w="25399">
            <a:solidFill>
              <a:srgbClr val="6095C9"/>
            </a:solidFill>
          </a:ln>
        </p:spPr>
        <p:txBody>
          <a:bodyPr wrap="square" lIns="0" tIns="0" rIns="0" bIns="0" rtlCol="0"/>
          <a:lstStyle/>
          <a:p>
            <a:endParaRPr/>
          </a:p>
        </p:txBody>
      </p:sp>
      <p:sp>
        <p:nvSpPr>
          <p:cNvPr id="28" name="object 28"/>
          <p:cNvSpPr/>
          <p:nvPr/>
        </p:nvSpPr>
        <p:spPr>
          <a:xfrm>
            <a:off x="5501801" y="4481328"/>
            <a:ext cx="298547" cy="105620"/>
          </a:xfrm>
          <a:prstGeom prst="rect">
            <a:avLst/>
          </a:prstGeom>
          <a:blipFill>
            <a:blip r:embed="rId11" cstate="print"/>
            <a:stretch>
              <a:fillRect/>
            </a:stretch>
          </a:blipFill>
        </p:spPr>
        <p:txBody>
          <a:bodyPr wrap="square" lIns="0" tIns="0" rIns="0" bIns="0" rtlCol="0"/>
          <a:lstStyle/>
          <a:p>
            <a:endParaRPr/>
          </a:p>
        </p:txBody>
      </p:sp>
      <p:sp>
        <p:nvSpPr>
          <p:cNvPr id="29" name="object 29"/>
          <p:cNvSpPr/>
          <p:nvPr/>
        </p:nvSpPr>
        <p:spPr>
          <a:xfrm>
            <a:off x="5540303" y="4515554"/>
            <a:ext cx="219369" cy="0"/>
          </a:xfrm>
          <a:custGeom>
            <a:avLst/>
            <a:gdLst/>
            <a:ahLst/>
            <a:cxnLst/>
            <a:rect l="l" t="t" r="r" b="b"/>
            <a:pathLst>
              <a:path w="256540">
                <a:moveTo>
                  <a:pt x="0" y="0"/>
                </a:moveTo>
                <a:lnTo>
                  <a:pt x="256345" y="0"/>
                </a:lnTo>
              </a:path>
            </a:pathLst>
          </a:custGeom>
          <a:ln w="25399">
            <a:solidFill>
              <a:srgbClr val="6095C9"/>
            </a:solidFill>
          </a:ln>
        </p:spPr>
        <p:txBody>
          <a:bodyPr wrap="square" lIns="0" tIns="0" rIns="0" bIns="0" rtlCol="0"/>
          <a:lstStyle/>
          <a:p>
            <a:endParaRPr/>
          </a:p>
        </p:txBody>
      </p:sp>
      <p:sp>
        <p:nvSpPr>
          <p:cNvPr id="30" name="object 30"/>
          <p:cNvSpPr/>
          <p:nvPr/>
        </p:nvSpPr>
        <p:spPr>
          <a:xfrm>
            <a:off x="2758008" y="3051678"/>
            <a:ext cx="273668" cy="399849"/>
          </a:xfrm>
          <a:prstGeom prst="rect">
            <a:avLst/>
          </a:prstGeom>
          <a:blipFill>
            <a:blip r:embed="rId12" cstate="print"/>
            <a:stretch>
              <a:fillRect/>
            </a:stretch>
          </a:blipFill>
        </p:spPr>
        <p:txBody>
          <a:bodyPr wrap="square" lIns="0" tIns="0" rIns="0" bIns="0" rtlCol="0"/>
          <a:lstStyle/>
          <a:p>
            <a:endParaRPr/>
          </a:p>
        </p:txBody>
      </p:sp>
      <p:sp>
        <p:nvSpPr>
          <p:cNvPr id="31" name="object 31"/>
          <p:cNvSpPr/>
          <p:nvPr/>
        </p:nvSpPr>
        <p:spPr>
          <a:xfrm>
            <a:off x="2799468" y="3076653"/>
            <a:ext cx="189505" cy="307169"/>
          </a:xfrm>
          <a:custGeom>
            <a:avLst/>
            <a:gdLst/>
            <a:ahLst/>
            <a:cxnLst/>
            <a:rect l="l" t="t" r="r" b="b"/>
            <a:pathLst>
              <a:path w="221614" h="338454">
                <a:moveTo>
                  <a:pt x="0" y="0"/>
                </a:moveTo>
                <a:lnTo>
                  <a:pt x="221389" y="0"/>
                </a:lnTo>
                <a:lnTo>
                  <a:pt x="221389" y="337875"/>
                </a:lnTo>
                <a:lnTo>
                  <a:pt x="0" y="337875"/>
                </a:lnTo>
                <a:lnTo>
                  <a:pt x="0" y="0"/>
                </a:lnTo>
                <a:close/>
              </a:path>
            </a:pathLst>
          </a:custGeom>
          <a:ln w="9524">
            <a:solidFill>
              <a:srgbClr val="5B92C7"/>
            </a:solidFill>
          </a:ln>
        </p:spPr>
        <p:txBody>
          <a:bodyPr wrap="square" lIns="0" tIns="0" rIns="0" bIns="0" rtlCol="0"/>
          <a:lstStyle/>
          <a:p>
            <a:endParaRPr/>
          </a:p>
        </p:txBody>
      </p:sp>
      <p:sp>
        <p:nvSpPr>
          <p:cNvPr id="32" name="object 32"/>
          <p:cNvSpPr/>
          <p:nvPr/>
        </p:nvSpPr>
        <p:spPr>
          <a:xfrm>
            <a:off x="2480787" y="3206337"/>
            <a:ext cx="358967" cy="109392"/>
          </a:xfrm>
          <a:prstGeom prst="rect">
            <a:avLst/>
          </a:prstGeom>
          <a:blipFill>
            <a:blip r:embed="rId13" cstate="print"/>
            <a:stretch>
              <a:fillRect/>
            </a:stretch>
          </a:blipFill>
        </p:spPr>
        <p:txBody>
          <a:bodyPr wrap="square" lIns="0" tIns="0" rIns="0" bIns="0" rtlCol="0"/>
          <a:lstStyle/>
          <a:p>
            <a:endParaRPr/>
          </a:p>
        </p:txBody>
      </p:sp>
      <p:sp>
        <p:nvSpPr>
          <p:cNvPr id="33" name="object 33"/>
          <p:cNvSpPr/>
          <p:nvPr/>
        </p:nvSpPr>
        <p:spPr>
          <a:xfrm>
            <a:off x="2521270" y="3240548"/>
            <a:ext cx="278555" cy="4610"/>
          </a:xfrm>
          <a:custGeom>
            <a:avLst/>
            <a:gdLst/>
            <a:ahLst/>
            <a:cxnLst/>
            <a:rect l="l" t="t" r="r" b="b"/>
            <a:pathLst>
              <a:path w="325754" h="5079">
                <a:moveTo>
                  <a:pt x="0" y="0"/>
                </a:moveTo>
                <a:lnTo>
                  <a:pt x="325336" y="4888"/>
                </a:lnTo>
              </a:path>
            </a:pathLst>
          </a:custGeom>
          <a:ln w="25399">
            <a:solidFill>
              <a:srgbClr val="6095C9"/>
            </a:solidFill>
          </a:ln>
        </p:spPr>
        <p:txBody>
          <a:bodyPr wrap="square" lIns="0" tIns="0" rIns="0" bIns="0" rtlCol="0"/>
          <a:lstStyle/>
          <a:p>
            <a:endParaRPr/>
          </a:p>
        </p:txBody>
      </p:sp>
      <p:sp>
        <p:nvSpPr>
          <p:cNvPr id="34" name="object 34"/>
          <p:cNvSpPr/>
          <p:nvPr/>
        </p:nvSpPr>
        <p:spPr>
          <a:xfrm>
            <a:off x="2949933" y="3195021"/>
            <a:ext cx="4044605" cy="116937"/>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2988780" y="3229975"/>
            <a:ext cx="3966020" cy="10950"/>
          </a:xfrm>
          <a:custGeom>
            <a:avLst/>
            <a:gdLst/>
            <a:ahLst/>
            <a:cxnLst/>
            <a:rect l="l" t="t" r="r" b="b"/>
            <a:pathLst>
              <a:path w="4638040" h="12064">
                <a:moveTo>
                  <a:pt x="0" y="0"/>
                </a:moveTo>
                <a:lnTo>
                  <a:pt x="4637541" y="11650"/>
                </a:lnTo>
              </a:path>
            </a:pathLst>
          </a:custGeom>
          <a:ln w="25399">
            <a:solidFill>
              <a:srgbClr val="6095C9"/>
            </a:solidFill>
          </a:ln>
        </p:spPr>
        <p:txBody>
          <a:bodyPr wrap="square" lIns="0" tIns="0" rIns="0" bIns="0" rtlCol="0"/>
          <a:lstStyle/>
          <a:p>
            <a:endParaRPr/>
          </a:p>
        </p:txBody>
      </p:sp>
      <p:sp>
        <p:nvSpPr>
          <p:cNvPr id="36" name="object 36"/>
          <p:cNvSpPr/>
          <p:nvPr/>
        </p:nvSpPr>
        <p:spPr>
          <a:xfrm>
            <a:off x="6813277" y="3029045"/>
            <a:ext cx="369629" cy="441342"/>
          </a:xfrm>
          <a:prstGeom prst="rect">
            <a:avLst/>
          </a:prstGeom>
          <a:blipFill>
            <a:blip r:embed="rId15" cstate="print"/>
            <a:stretch>
              <a:fillRect/>
            </a:stretch>
          </a:blipFill>
        </p:spPr>
        <p:txBody>
          <a:bodyPr wrap="square" lIns="0" tIns="0" rIns="0" bIns="0" rtlCol="0"/>
          <a:lstStyle/>
          <a:p>
            <a:endParaRPr/>
          </a:p>
        </p:txBody>
      </p:sp>
      <p:sp>
        <p:nvSpPr>
          <p:cNvPr id="37" name="object 37"/>
          <p:cNvSpPr/>
          <p:nvPr/>
        </p:nvSpPr>
        <p:spPr>
          <a:xfrm>
            <a:off x="6884628" y="3076653"/>
            <a:ext cx="229686" cy="307169"/>
          </a:xfrm>
          <a:custGeom>
            <a:avLst/>
            <a:gdLst/>
            <a:ahLst/>
            <a:cxnLst/>
            <a:rect l="l" t="t" r="r" b="b"/>
            <a:pathLst>
              <a:path w="268604" h="338454">
                <a:moveTo>
                  <a:pt x="267999" y="0"/>
                </a:moveTo>
                <a:lnTo>
                  <a:pt x="0" y="337875"/>
                </a:lnTo>
              </a:path>
            </a:pathLst>
          </a:custGeom>
          <a:ln w="92074">
            <a:solidFill>
              <a:srgbClr val="6095C9"/>
            </a:solidFill>
          </a:ln>
        </p:spPr>
        <p:txBody>
          <a:bodyPr wrap="square" lIns="0" tIns="0" rIns="0" bIns="0" rtlCol="0"/>
          <a:lstStyle/>
          <a:p>
            <a:endParaRPr/>
          </a:p>
        </p:txBody>
      </p:sp>
      <p:sp>
        <p:nvSpPr>
          <p:cNvPr id="38" name="object 38"/>
          <p:cNvSpPr/>
          <p:nvPr/>
        </p:nvSpPr>
        <p:spPr>
          <a:xfrm>
            <a:off x="4574172" y="3078083"/>
            <a:ext cx="668177" cy="343267"/>
          </a:xfrm>
          <a:prstGeom prst="rect">
            <a:avLst/>
          </a:prstGeom>
          <a:blipFill>
            <a:blip r:embed="rId16" cstate="print"/>
            <a:stretch>
              <a:fillRect/>
            </a:stretch>
          </a:blipFill>
        </p:spPr>
        <p:txBody>
          <a:bodyPr wrap="square" lIns="0" tIns="0" rIns="0" bIns="0" rtlCol="0"/>
          <a:lstStyle/>
          <a:p>
            <a:endParaRPr/>
          </a:p>
        </p:txBody>
      </p:sp>
      <p:sp>
        <p:nvSpPr>
          <p:cNvPr id="39" name="object 39"/>
          <p:cNvSpPr/>
          <p:nvPr/>
        </p:nvSpPr>
        <p:spPr>
          <a:xfrm>
            <a:off x="4612879" y="3229975"/>
            <a:ext cx="446340" cy="0"/>
          </a:xfrm>
          <a:custGeom>
            <a:avLst/>
            <a:gdLst/>
            <a:ahLst/>
            <a:cxnLst/>
            <a:rect l="l" t="t" r="r" b="b"/>
            <a:pathLst>
              <a:path w="521970">
                <a:moveTo>
                  <a:pt x="0" y="0"/>
                </a:moveTo>
                <a:lnTo>
                  <a:pt x="521536" y="0"/>
                </a:lnTo>
              </a:path>
            </a:pathLst>
          </a:custGeom>
          <a:ln w="25399">
            <a:solidFill>
              <a:srgbClr val="6095C9"/>
            </a:solidFill>
          </a:ln>
        </p:spPr>
        <p:txBody>
          <a:bodyPr wrap="square" lIns="0" tIns="0" rIns="0" bIns="0" rtlCol="0"/>
          <a:lstStyle/>
          <a:p>
            <a:endParaRPr/>
          </a:p>
        </p:txBody>
      </p:sp>
      <p:sp>
        <p:nvSpPr>
          <p:cNvPr id="40" name="object 40"/>
          <p:cNvSpPr/>
          <p:nvPr/>
        </p:nvSpPr>
        <p:spPr>
          <a:xfrm>
            <a:off x="4948705" y="3159177"/>
            <a:ext cx="133033" cy="141770"/>
          </a:xfrm>
          <a:custGeom>
            <a:avLst/>
            <a:gdLst/>
            <a:ahLst/>
            <a:cxnLst/>
            <a:rect l="l" t="t" r="r" b="b"/>
            <a:pathLst>
              <a:path w="155575" h="156210">
                <a:moveTo>
                  <a:pt x="14544" y="0"/>
                </a:moveTo>
                <a:lnTo>
                  <a:pt x="6812" y="2209"/>
                </a:lnTo>
                <a:lnTo>
                  <a:pt x="0" y="14471"/>
                </a:lnTo>
                <a:lnTo>
                  <a:pt x="2209" y="22204"/>
                </a:lnTo>
                <a:lnTo>
                  <a:pt x="102657" y="78008"/>
                </a:lnTo>
                <a:lnTo>
                  <a:pt x="2209" y="133812"/>
                </a:lnTo>
                <a:lnTo>
                  <a:pt x="0" y="141545"/>
                </a:lnTo>
                <a:lnTo>
                  <a:pt x="6812" y="153807"/>
                </a:lnTo>
                <a:lnTo>
                  <a:pt x="14544" y="156016"/>
                </a:lnTo>
                <a:lnTo>
                  <a:pt x="154959" y="78008"/>
                </a:lnTo>
                <a:lnTo>
                  <a:pt x="14544" y="0"/>
                </a:lnTo>
                <a:close/>
              </a:path>
            </a:pathLst>
          </a:custGeom>
          <a:solidFill>
            <a:srgbClr val="6095C9"/>
          </a:solidFill>
        </p:spPr>
        <p:txBody>
          <a:bodyPr wrap="square" lIns="0" tIns="0" rIns="0" bIns="0" rtlCol="0"/>
          <a:lstStyle/>
          <a:p>
            <a:endParaRPr/>
          </a:p>
        </p:txBody>
      </p:sp>
      <p:sp>
        <p:nvSpPr>
          <p:cNvPr id="41" name="object 41"/>
          <p:cNvSpPr/>
          <p:nvPr/>
        </p:nvSpPr>
        <p:spPr>
          <a:xfrm>
            <a:off x="4105026" y="3447756"/>
            <a:ext cx="668177" cy="343267"/>
          </a:xfrm>
          <a:prstGeom prst="rect">
            <a:avLst/>
          </a:prstGeom>
          <a:blipFill>
            <a:blip r:embed="rId17" cstate="print"/>
            <a:stretch>
              <a:fillRect/>
            </a:stretch>
          </a:blipFill>
        </p:spPr>
        <p:txBody>
          <a:bodyPr wrap="square" lIns="0" tIns="0" rIns="0" bIns="0" rtlCol="0"/>
          <a:lstStyle/>
          <a:p>
            <a:endParaRPr/>
          </a:p>
        </p:txBody>
      </p:sp>
      <p:sp>
        <p:nvSpPr>
          <p:cNvPr id="42" name="object 42"/>
          <p:cNvSpPr/>
          <p:nvPr/>
        </p:nvSpPr>
        <p:spPr>
          <a:xfrm>
            <a:off x="4144581" y="3600914"/>
            <a:ext cx="446340" cy="0"/>
          </a:xfrm>
          <a:custGeom>
            <a:avLst/>
            <a:gdLst/>
            <a:ahLst/>
            <a:cxnLst/>
            <a:rect l="l" t="t" r="r" b="b"/>
            <a:pathLst>
              <a:path w="521970">
                <a:moveTo>
                  <a:pt x="0" y="0"/>
                </a:moveTo>
                <a:lnTo>
                  <a:pt x="521536" y="0"/>
                </a:lnTo>
              </a:path>
            </a:pathLst>
          </a:custGeom>
          <a:ln w="25399">
            <a:solidFill>
              <a:srgbClr val="6095C9"/>
            </a:solidFill>
          </a:ln>
        </p:spPr>
        <p:txBody>
          <a:bodyPr wrap="square" lIns="0" tIns="0" rIns="0" bIns="0" rtlCol="0"/>
          <a:lstStyle/>
          <a:p>
            <a:endParaRPr/>
          </a:p>
        </p:txBody>
      </p:sp>
      <p:sp>
        <p:nvSpPr>
          <p:cNvPr id="43" name="object 43"/>
          <p:cNvSpPr/>
          <p:nvPr/>
        </p:nvSpPr>
        <p:spPr>
          <a:xfrm>
            <a:off x="4480406" y="3530116"/>
            <a:ext cx="133033" cy="141770"/>
          </a:xfrm>
          <a:custGeom>
            <a:avLst/>
            <a:gdLst/>
            <a:ahLst/>
            <a:cxnLst/>
            <a:rect l="l" t="t" r="r" b="b"/>
            <a:pathLst>
              <a:path w="155575" h="156210">
                <a:moveTo>
                  <a:pt x="14544" y="0"/>
                </a:moveTo>
                <a:lnTo>
                  <a:pt x="6812" y="2208"/>
                </a:lnTo>
                <a:lnTo>
                  <a:pt x="0" y="14471"/>
                </a:lnTo>
                <a:lnTo>
                  <a:pt x="2208" y="22203"/>
                </a:lnTo>
                <a:lnTo>
                  <a:pt x="102656" y="78008"/>
                </a:lnTo>
                <a:lnTo>
                  <a:pt x="2208" y="133812"/>
                </a:lnTo>
                <a:lnTo>
                  <a:pt x="0" y="141544"/>
                </a:lnTo>
                <a:lnTo>
                  <a:pt x="6812" y="153807"/>
                </a:lnTo>
                <a:lnTo>
                  <a:pt x="14544" y="156015"/>
                </a:lnTo>
                <a:lnTo>
                  <a:pt x="154957" y="78008"/>
                </a:lnTo>
                <a:lnTo>
                  <a:pt x="14544" y="0"/>
                </a:lnTo>
                <a:close/>
              </a:path>
            </a:pathLst>
          </a:custGeom>
          <a:solidFill>
            <a:srgbClr val="6095C9"/>
          </a:solidFill>
        </p:spPr>
        <p:txBody>
          <a:bodyPr wrap="square" lIns="0" tIns="0" rIns="0" bIns="0" rtlCol="0"/>
          <a:lstStyle/>
          <a:p>
            <a:endParaRPr/>
          </a:p>
        </p:txBody>
      </p:sp>
      <p:sp>
        <p:nvSpPr>
          <p:cNvPr id="44" name="object 44"/>
          <p:cNvSpPr txBox="1"/>
          <p:nvPr/>
        </p:nvSpPr>
        <p:spPr>
          <a:xfrm>
            <a:off x="1549195" y="3595099"/>
            <a:ext cx="725855" cy="473869"/>
          </a:xfrm>
          <a:prstGeom prst="rect">
            <a:avLst/>
          </a:prstGeom>
        </p:spPr>
        <p:txBody>
          <a:bodyPr vert="horz" wrap="square" lIns="0" tIns="0" rIns="0" bIns="0" rtlCol="0">
            <a:spAutoFit/>
          </a:bodyPr>
          <a:lstStyle/>
          <a:p>
            <a:pPr marL="11135" marR="4454">
              <a:lnSpc>
                <a:spcPts val="1841"/>
              </a:lnSpc>
            </a:pPr>
            <a:r>
              <a:rPr lang="en-US" sz="1600" spc="-9" dirty="0">
                <a:latin typeface="Calibri"/>
                <a:cs typeface="Calibri"/>
              </a:rPr>
              <a:t> </a:t>
            </a:r>
            <a:r>
              <a:rPr sz="1600" spc="-9" dirty="0">
                <a:latin typeface="Calibri"/>
                <a:cs typeface="Calibri"/>
              </a:rPr>
              <a:t>Po</a:t>
            </a:r>
            <a:r>
              <a:rPr sz="1600" spc="-13" dirty="0">
                <a:latin typeface="Calibri"/>
                <a:cs typeface="Calibri"/>
              </a:rPr>
              <a:t>wer</a:t>
            </a:r>
            <a:r>
              <a:rPr sz="1600" spc="-9" dirty="0">
                <a:latin typeface="Calibri"/>
                <a:cs typeface="Calibri"/>
              </a:rPr>
              <a:t> </a:t>
            </a:r>
            <a:r>
              <a:rPr lang="en-US" sz="1600" spc="-9" dirty="0">
                <a:latin typeface="Calibri"/>
                <a:cs typeface="Calibri"/>
              </a:rPr>
              <a:t>    </a:t>
            </a:r>
            <a:r>
              <a:rPr sz="1600" dirty="0">
                <a:latin typeface="Calibri"/>
                <a:cs typeface="Calibri"/>
              </a:rPr>
              <a:t>supply</a:t>
            </a:r>
          </a:p>
        </p:txBody>
      </p:sp>
      <p:sp>
        <p:nvSpPr>
          <p:cNvPr id="45" name="object 45"/>
          <p:cNvSpPr txBox="1"/>
          <p:nvPr/>
        </p:nvSpPr>
        <p:spPr>
          <a:xfrm>
            <a:off x="4680210" y="3458907"/>
            <a:ext cx="600550" cy="246221"/>
          </a:xfrm>
          <a:prstGeom prst="rect">
            <a:avLst/>
          </a:prstGeom>
        </p:spPr>
        <p:txBody>
          <a:bodyPr vert="horz" wrap="square" lIns="0" tIns="0" rIns="0" bIns="0" rtlCol="0">
            <a:spAutoFit/>
          </a:bodyPr>
          <a:lstStyle/>
          <a:p>
            <a:pPr marL="11135"/>
            <a:r>
              <a:rPr sz="1600" spc="-4" dirty="0">
                <a:latin typeface="Calibri"/>
                <a:cs typeface="Calibri"/>
              </a:rPr>
              <a:t>E</a:t>
            </a:r>
            <a:r>
              <a:rPr sz="1600" spc="-850" dirty="0">
                <a:latin typeface="Calibri"/>
                <a:cs typeface="Calibri"/>
              </a:rPr>
              <a:t>-­</a:t>
            </a:r>
            <a:r>
              <a:rPr sz="1600" spc="-399" dirty="0">
                <a:latin typeface="Calibri"/>
                <a:cs typeface="Calibri"/>
              </a:rPr>
              <a:t>‐</a:t>
            </a:r>
            <a:r>
              <a:rPr sz="1600" dirty="0">
                <a:latin typeface="Calibri"/>
                <a:cs typeface="Calibri"/>
              </a:rPr>
              <a:t> </a:t>
            </a:r>
            <a:r>
              <a:rPr sz="1600" spc="-4" dirty="0">
                <a:latin typeface="Calibri"/>
                <a:cs typeface="Calibri"/>
              </a:rPr>
              <a:t>Field</a:t>
            </a:r>
            <a:endParaRPr sz="1600">
              <a:latin typeface="Calibri"/>
              <a:cs typeface="Calibri"/>
            </a:endParaRPr>
          </a:p>
        </p:txBody>
      </p:sp>
      <p:sp>
        <p:nvSpPr>
          <p:cNvPr id="46" name="object 46"/>
          <p:cNvSpPr txBox="1"/>
          <p:nvPr/>
        </p:nvSpPr>
        <p:spPr>
          <a:xfrm>
            <a:off x="2816474" y="2722171"/>
            <a:ext cx="1206530" cy="492443"/>
          </a:xfrm>
          <a:prstGeom prst="rect">
            <a:avLst/>
          </a:prstGeom>
        </p:spPr>
        <p:txBody>
          <a:bodyPr vert="horz" wrap="square" lIns="0" tIns="0" rIns="0" bIns="0" rtlCol="0">
            <a:spAutoFit/>
          </a:bodyPr>
          <a:lstStyle/>
          <a:p>
            <a:pPr marL="11135"/>
            <a:r>
              <a:rPr sz="1600" spc="-9" dirty="0">
                <a:latin typeface="Calibri"/>
                <a:cs typeface="Calibri"/>
              </a:rPr>
              <a:t>Par</a:t>
            </a:r>
            <a:r>
              <a:rPr lang="en-US" sz="1600" spc="70" dirty="0">
                <a:latin typeface="Calibri"/>
                <a:cs typeface="Calibri"/>
              </a:rPr>
              <a:t>ti</a:t>
            </a:r>
            <a:r>
              <a:rPr sz="1600" spc="-9" dirty="0">
                <a:latin typeface="Calibri"/>
                <a:cs typeface="Calibri"/>
              </a:rPr>
              <a:t>cle Source</a:t>
            </a:r>
            <a:endParaRPr sz="1600" dirty="0">
              <a:latin typeface="Calibri"/>
              <a:cs typeface="Calibri"/>
            </a:endParaRPr>
          </a:p>
        </p:txBody>
      </p:sp>
      <p:sp>
        <p:nvSpPr>
          <p:cNvPr id="47" name="object 47"/>
          <p:cNvSpPr txBox="1"/>
          <p:nvPr/>
        </p:nvSpPr>
        <p:spPr>
          <a:xfrm>
            <a:off x="6731967" y="2487694"/>
            <a:ext cx="533762" cy="246221"/>
          </a:xfrm>
          <a:prstGeom prst="rect">
            <a:avLst/>
          </a:prstGeom>
        </p:spPr>
        <p:txBody>
          <a:bodyPr vert="horz" wrap="square" lIns="0" tIns="0" rIns="0" bIns="0" rtlCol="0">
            <a:spAutoFit/>
          </a:bodyPr>
          <a:lstStyle/>
          <a:p>
            <a:pPr marL="11135"/>
            <a:r>
              <a:rPr sz="1600" dirty="0">
                <a:latin typeface="Calibri"/>
                <a:cs typeface="Calibri"/>
              </a:rPr>
              <a:t>T</a:t>
            </a:r>
            <a:r>
              <a:rPr sz="1600" spc="-9" dirty="0">
                <a:latin typeface="Calibri"/>
                <a:cs typeface="Calibri"/>
              </a:rPr>
              <a:t>arget</a:t>
            </a:r>
            <a:endParaRPr sz="1600">
              <a:latin typeface="Calibri"/>
              <a:cs typeface="Calibri"/>
            </a:endParaRPr>
          </a:p>
        </p:txBody>
      </p:sp>
      <p:sp>
        <p:nvSpPr>
          <p:cNvPr id="48" name="object 48"/>
          <p:cNvSpPr/>
          <p:nvPr/>
        </p:nvSpPr>
        <p:spPr>
          <a:xfrm>
            <a:off x="4506643" y="3123350"/>
            <a:ext cx="234573" cy="248963"/>
          </a:xfrm>
          <a:prstGeom prst="rect">
            <a:avLst/>
          </a:prstGeom>
          <a:blipFill>
            <a:blip r:embed="rId18" cstate="print"/>
            <a:stretch>
              <a:fillRect/>
            </a:stretch>
          </a:blipFill>
        </p:spPr>
        <p:txBody>
          <a:bodyPr wrap="square" lIns="0" tIns="0" rIns="0" bIns="0" rtlCol="0"/>
          <a:lstStyle/>
          <a:p>
            <a:endParaRPr/>
          </a:p>
        </p:txBody>
      </p:sp>
      <p:sp>
        <p:nvSpPr>
          <p:cNvPr id="49" name="object 49"/>
          <p:cNvSpPr/>
          <p:nvPr/>
        </p:nvSpPr>
        <p:spPr>
          <a:xfrm>
            <a:off x="4548079" y="3148579"/>
            <a:ext cx="149019" cy="155820"/>
          </a:xfrm>
          <a:prstGeom prst="rect">
            <a:avLst/>
          </a:prstGeom>
          <a:blipFill>
            <a:blip r:embed="rId19" cstate="print"/>
            <a:stretch>
              <a:fillRect/>
            </a:stretch>
          </a:blipFill>
        </p:spPr>
        <p:txBody>
          <a:bodyPr wrap="square" lIns="0" tIns="0" rIns="0" bIns="0" rtlCol="0"/>
          <a:lstStyle/>
          <a:p>
            <a:endParaRPr/>
          </a:p>
        </p:txBody>
      </p:sp>
      <p:sp>
        <p:nvSpPr>
          <p:cNvPr id="50" name="object 50"/>
          <p:cNvSpPr/>
          <p:nvPr/>
        </p:nvSpPr>
        <p:spPr>
          <a:xfrm>
            <a:off x="4548080" y="3148579"/>
            <a:ext cx="149323" cy="156178"/>
          </a:xfrm>
          <a:custGeom>
            <a:avLst/>
            <a:gdLst/>
            <a:ahLst/>
            <a:cxnLst/>
            <a:rect l="l" t="t" r="r" b="b"/>
            <a:pathLst>
              <a:path w="174625" h="172085">
                <a:moveTo>
                  <a:pt x="0" y="86031"/>
                </a:moveTo>
                <a:lnTo>
                  <a:pt x="10366" y="45043"/>
                </a:lnTo>
                <a:lnTo>
                  <a:pt x="37898" y="14594"/>
                </a:lnTo>
                <a:lnTo>
                  <a:pt x="77245" y="0"/>
                </a:lnTo>
                <a:lnTo>
                  <a:pt x="93644" y="927"/>
                </a:lnTo>
                <a:lnTo>
                  <a:pt x="135240" y="15447"/>
                </a:lnTo>
                <a:lnTo>
                  <a:pt x="163110" y="44055"/>
                </a:lnTo>
                <a:lnTo>
                  <a:pt x="174269" y="82230"/>
                </a:lnTo>
                <a:lnTo>
                  <a:pt x="173126" y="97464"/>
                </a:lnTo>
                <a:lnTo>
                  <a:pt x="157168" y="136831"/>
                </a:lnTo>
                <a:lnTo>
                  <a:pt x="126320" y="163323"/>
                </a:lnTo>
                <a:lnTo>
                  <a:pt x="99962" y="171690"/>
                </a:lnTo>
                <a:lnTo>
                  <a:pt x="83103" y="170895"/>
                </a:lnTo>
                <a:lnTo>
                  <a:pt x="40631" y="157057"/>
                </a:lnTo>
                <a:lnTo>
                  <a:pt x="12197" y="129414"/>
                </a:lnTo>
                <a:lnTo>
                  <a:pt x="226" y="92301"/>
                </a:lnTo>
                <a:lnTo>
                  <a:pt x="0" y="86031"/>
                </a:lnTo>
                <a:close/>
              </a:path>
            </a:pathLst>
          </a:custGeom>
          <a:ln w="9524">
            <a:solidFill>
              <a:srgbClr val="5B92C7"/>
            </a:solidFill>
          </a:ln>
        </p:spPr>
        <p:txBody>
          <a:bodyPr wrap="square" lIns="0" tIns="0" rIns="0" bIns="0" rtlCol="0"/>
          <a:lstStyle/>
          <a:p>
            <a:endParaRPr/>
          </a:p>
        </p:txBody>
      </p:sp>
    </p:spTree>
    <p:extLst>
      <p:ext uri="{BB962C8B-B14F-4D97-AF65-F5344CB8AC3E}">
        <p14:creationId xmlns:p14="http://schemas.microsoft.com/office/powerpoint/2010/main" val="152067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p:cNvSpPr txBox="1">
            <a:spLocks noChangeArrowheads="1"/>
          </p:cNvSpPr>
          <p:nvPr/>
        </p:nvSpPr>
        <p:spPr bwMode="auto">
          <a:xfrm>
            <a:off x="2819400" y="457200"/>
            <a:ext cx="35067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b="1">
                <a:solidFill>
                  <a:srgbClr val="FF0000"/>
                </a:solidFill>
              </a:rPr>
              <a:t>van de Graaf Accelerator</a:t>
            </a:r>
          </a:p>
        </p:txBody>
      </p:sp>
      <p:sp>
        <p:nvSpPr>
          <p:cNvPr id="38915" name="TextBox 4"/>
          <p:cNvSpPr txBox="1">
            <a:spLocks noChangeArrowheads="1"/>
          </p:cNvSpPr>
          <p:nvPr/>
        </p:nvSpPr>
        <p:spPr bwMode="auto">
          <a:xfrm>
            <a:off x="228600" y="914400"/>
            <a:ext cx="8534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2000"/>
              <a:t>Creation of high voltages by mechanical transport of charges</a:t>
            </a:r>
          </a:p>
        </p:txBody>
      </p:sp>
      <p:pic>
        <p:nvPicPr>
          <p:cNvPr id="3891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572000"/>
            <a:ext cx="17526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8" name="Rectangle 7"/>
          <p:cNvSpPr>
            <a:spLocks noChangeArrowheads="1"/>
          </p:cNvSpPr>
          <p:nvPr/>
        </p:nvSpPr>
        <p:spPr bwMode="auto">
          <a:xfrm>
            <a:off x="0" y="1371600"/>
            <a:ext cx="59436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a:t>Terminal Potential: U ≈ 12 ...28 MV</a:t>
            </a:r>
          </a:p>
          <a:p>
            <a:r>
              <a:rPr lang="en-US" sz="2000"/>
              <a:t>(use of high pressure gas to suppress discharge)</a:t>
            </a:r>
          </a:p>
          <a:p>
            <a:pPr>
              <a:buFont typeface="Arial" charset="0"/>
              <a:buChar char="•"/>
            </a:pPr>
            <a:r>
              <a:rPr lang="en-US" sz="2000"/>
              <a:t>Particle energy limited by high voltage discharges</a:t>
            </a:r>
          </a:p>
          <a:p>
            <a:pPr>
              <a:buFont typeface="Arial" charset="0"/>
              <a:buChar char="•"/>
            </a:pPr>
            <a:r>
              <a:rPr lang="en-US" sz="2000"/>
              <a:t>High voltage can only be applied once per particle</a:t>
            </a:r>
          </a:p>
        </p:txBody>
      </p:sp>
      <p:pic>
        <p:nvPicPr>
          <p:cNvPr id="38920" name="Picture 11" descr="Van_de_graaff_generator_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1628775" cy="309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5767134" y="1870727"/>
            <a:ext cx="3376866" cy="4453873"/>
          </a:xfrm>
          <a:prstGeom prst="rect">
            <a:avLst/>
          </a:prstGeom>
        </p:spPr>
      </p:pic>
    </p:spTree>
    <p:extLst>
      <p:ext uri="{BB962C8B-B14F-4D97-AF65-F5344CB8AC3E}">
        <p14:creationId xmlns:p14="http://schemas.microsoft.com/office/powerpoint/2010/main" val="387457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p:cNvSpPr txBox="1">
            <a:spLocks noChangeArrowheads="1"/>
          </p:cNvSpPr>
          <p:nvPr/>
        </p:nvSpPr>
        <p:spPr bwMode="auto">
          <a:xfrm>
            <a:off x="2819400" y="457200"/>
            <a:ext cx="35067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b="1">
                <a:solidFill>
                  <a:srgbClr val="FF0000"/>
                </a:solidFill>
              </a:rPr>
              <a:t>van de Graaf Accelerator</a:t>
            </a:r>
          </a:p>
        </p:txBody>
      </p:sp>
      <p:sp>
        <p:nvSpPr>
          <p:cNvPr id="38915" name="TextBox 4"/>
          <p:cNvSpPr txBox="1">
            <a:spLocks noChangeArrowheads="1"/>
          </p:cNvSpPr>
          <p:nvPr/>
        </p:nvSpPr>
        <p:spPr bwMode="auto">
          <a:xfrm>
            <a:off x="228600" y="914400"/>
            <a:ext cx="8534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2000"/>
              <a:t>Creation of high voltages by mechanical transport of charges</a:t>
            </a:r>
          </a:p>
        </p:txBody>
      </p:sp>
      <p:pic>
        <p:nvPicPr>
          <p:cNvPr id="3891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34100" y="1447800"/>
            <a:ext cx="3009900" cy="375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572000"/>
            <a:ext cx="17526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8" name="Rectangle 7"/>
          <p:cNvSpPr>
            <a:spLocks noChangeArrowheads="1"/>
          </p:cNvSpPr>
          <p:nvPr/>
        </p:nvSpPr>
        <p:spPr bwMode="auto">
          <a:xfrm>
            <a:off x="0" y="1371600"/>
            <a:ext cx="59436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a:t>Terminal Potential: U ≈ 12 ...28 MV</a:t>
            </a:r>
          </a:p>
          <a:p>
            <a:r>
              <a:rPr lang="en-US" sz="2000"/>
              <a:t>(use of high pressure gas to suppress discharge)</a:t>
            </a:r>
          </a:p>
          <a:p>
            <a:pPr>
              <a:buFont typeface="Arial" charset="0"/>
              <a:buChar char="•"/>
            </a:pPr>
            <a:r>
              <a:rPr lang="en-US" sz="2000"/>
              <a:t>Particle energy limited by high voltage discharges</a:t>
            </a:r>
          </a:p>
          <a:p>
            <a:pPr>
              <a:buFont typeface="Arial" charset="0"/>
              <a:buChar char="•"/>
            </a:pPr>
            <a:r>
              <a:rPr lang="en-US" sz="2000"/>
              <a:t>High voltage can only be applied once per particle</a:t>
            </a:r>
          </a:p>
        </p:txBody>
      </p:sp>
      <p:cxnSp>
        <p:nvCxnSpPr>
          <p:cNvPr id="10" name="Straight Arrow Connector 9"/>
          <p:cNvCxnSpPr/>
          <p:nvPr/>
        </p:nvCxnSpPr>
        <p:spPr>
          <a:xfrm>
            <a:off x="3962400" y="1600200"/>
            <a:ext cx="26670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8920" name="Picture 11" descr="Van_de_graaff_generator_s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76600"/>
            <a:ext cx="1628775" cy="309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145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2"/>
          <p:cNvSpPr txBox="1">
            <a:spLocks noChangeArrowheads="1"/>
          </p:cNvSpPr>
          <p:nvPr/>
        </p:nvSpPr>
        <p:spPr bwMode="auto">
          <a:xfrm>
            <a:off x="228600" y="304800"/>
            <a:ext cx="8686800"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2000" i="1"/>
              <a:t>1928-1932                        </a:t>
            </a:r>
            <a:r>
              <a:rPr lang="en-US" b="1" u="sng">
                <a:solidFill>
                  <a:srgbClr val="FF0000"/>
                </a:solidFill>
              </a:rPr>
              <a:t>Cockcroft-Walton Generator</a:t>
            </a:r>
          </a:p>
          <a:p>
            <a:pPr eaLnBrk="1" hangingPunct="1"/>
            <a:r>
              <a:rPr lang="en-US" sz="2000"/>
              <a:t>Electric circuit that generates a high DC voltage from a low voltage AC</a:t>
            </a:r>
          </a:p>
          <a:p>
            <a:pPr eaLnBrk="1" hangingPunct="1"/>
            <a:r>
              <a:rPr lang="en-US" sz="2000"/>
              <a:t>or pulsing DC input</a:t>
            </a:r>
          </a:p>
          <a:p>
            <a:pPr eaLnBrk="1" hangingPunct="1"/>
            <a:r>
              <a:rPr lang="en-US" sz="2000"/>
              <a:t>Technically: rectifier circuit, built of capacitors and diodes</a:t>
            </a:r>
          </a:p>
          <a:p>
            <a:pPr eaLnBrk="1" hangingPunct="1"/>
            <a:r>
              <a:rPr lang="en-US" sz="2000"/>
              <a:t>Particle source – hydrogen discharge tube at 400 kV</a:t>
            </a:r>
          </a:p>
          <a:p>
            <a:pPr eaLnBrk="1" hangingPunct="1"/>
            <a:r>
              <a:rPr lang="en-US" sz="2000"/>
              <a:t>Used to split Li nuclei by bombardment with protons with 400 keV</a:t>
            </a:r>
          </a:p>
          <a:p>
            <a:pPr eaLnBrk="1" hangingPunct="1"/>
            <a:endParaRPr lang="en-US" sz="2000"/>
          </a:p>
        </p:txBody>
      </p:sp>
      <p:pic>
        <p:nvPicPr>
          <p:cNvPr id="37891" name="Picture 4" descr="Cockcroft–Walt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362200"/>
            <a:ext cx="2366963"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2" name="Picture 5" descr="Full_waveVoltagemultipli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362200"/>
            <a:ext cx="2055813"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3" name="TextBox 6"/>
          <p:cNvSpPr txBox="1">
            <a:spLocks noChangeArrowheads="1"/>
          </p:cNvSpPr>
          <p:nvPr/>
        </p:nvSpPr>
        <p:spPr bwMode="auto">
          <a:xfrm>
            <a:off x="228600" y="2590800"/>
            <a:ext cx="3198813" cy="169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2000"/>
              <a:t>Simple, cheap and robust.</a:t>
            </a:r>
          </a:p>
          <a:p>
            <a:pPr eaLnBrk="1" hangingPunct="1"/>
            <a:r>
              <a:rPr lang="en-US" sz="2000"/>
              <a:t>Limitation: electric discharge</a:t>
            </a:r>
          </a:p>
          <a:p>
            <a:pPr eaLnBrk="1" hangingPunct="1"/>
            <a:r>
              <a:rPr lang="en-US" sz="2000"/>
              <a:t>    due to too high voltage.</a:t>
            </a:r>
          </a:p>
          <a:p>
            <a:pPr eaLnBrk="1" hangingPunct="1"/>
            <a:r>
              <a:rPr lang="en-US" sz="2000"/>
              <a:t>Practical limit ~ 1MV </a:t>
            </a:r>
          </a:p>
          <a:p>
            <a:pPr eaLnBrk="1" hangingPunct="1"/>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3581400" y="381000"/>
            <a:ext cx="12509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b="1">
                <a:solidFill>
                  <a:srgbClr val="FF0000"/>
                </a:solidFill>
              </a:rPr>
              <a:t>Tandem</a:t>
            </a:r>
          </a:p>
        </p:txBody>
      </p:sp>
      <p:sp>
        <p:nvSpPr>
          <p:cNvPr id="39939" name="TextBox 2"/>
          <p:cNvSpPr txBox="1">
            <a:spLocks noChangeArrowheads="1"/>
          </p:cNvSpPr>
          <p:nvPr/>
        </p:nvSpPr>
        <p:spPr bwMode="auto">
          <a:xfrm>
            <a:off x="74613" y="990600"/>
            <a:ext cx="9069387" cy="193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2000"/>
              <a:t>Tandem principle: Apply the accelerating voltage twice by working with negative</a:t>
            </a:r>
          </a:p>
          <a:p>
            <a:pPr eaLnBrk="1" hangingPunct="1"/>
            <a:r>
              <a:rPr lang="en-US" sz="2000"/>
              <a:t>ions (e.g. H-) and stripping the electrons in the centre of the structure.</a:t>
            </a:r>
          </a:p>
          <a:p>
            <a:pPr eaLnBrk="1" hangingPunct="1"/>
            <a:r>
              <a:rPr lang="en-US" sz="2000"/>
              <a:t>-  negatively charged ions are accelerated through one potential difference before being </a:t>
            </a:r>
          </a:p>
          <a:p>
            <a:pPr eaLnBrk="1" hangingPunct="1"/>
            <a:r>
              <a:rPr lang="en-US" sz="2000"/>
              <a:t>stripped of two or more electrons inside a high voltage terminal and accelerated again</a:t>
            </a:r>
          </a:p>
          <a:p>
            <a:pPr eaLnBrk="1" hangingPunct="1"/>
            <a:endParaRPr lang="en-US" sz="2000"/>
          </a:p>
          <a:p>
            <a:pPr eaLnBrk="1" hangingPunct="1"/>
            <a:endParaRPr lang="en-US" sz="2000"/>
          </a:p>
        </p:txBody>
      </p:sp>
      <p:pic>
        <p:nvPicPr>
          <p:cNvPr id="399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667000"/>
            <a:ext cx="5283200" cy="365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1" name="TextBox 4"/>
          <p:cNvSpPr txBox="1">
            <a:spLocks noChangeArrowheads="1"/>
          </p:cNvSpPr>
          <p:nvPr/>
        </p:nvSpPr>
        <p:spPr bwMode="auto">
          <a:xfrm>
            <a:off x="4648200" y="6396038"/>
            <a:ext cx="22288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1800"/>
              <a:t>Accelerating structure</a:t>
            </a:r>
          </a:p>
        </p:txBody>
      </p:sp>
      <p:cxnSp>
        <p:nvCxnSpPr>
          <p:cNvPr id="7" name="Straight Arrow Connector 6"/>
          <p:cNvCxnSpPr>
            <a:stCxn id="39941" idx="3"/>
          </p:cNvCxnSpPr>
          <p:nvPr/>
        </p:nvCxnSpPr>
        <p:spPr>
          <a:xfrm flipV="1">
            <a:off x="6877050" y="4953000"/>
            <a:ext cx="1047750" cy="1628775"/>
          </a:xfrm>
          <a:prstGeom prst="straightConnector1">
            <a:avLst/>
          </a:prstGeom>
          <a:ln w="38100" cap="flat" cmpd="sng" algn="ctr">
            <a:solidFill>
              <a:srgbClr val="0000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9943" name="TextBox 7"/>
          <p:cNvSpPr txBox="1">
            <a:spLocks noChangeArrowheads="1"/>
          </p:cNvSpPr>
          <p:nvPr/>
        </p:nvSpPr>
        <p:spPr bwMode="auto">
          <a:xfrm>
            <a:off x="0" y="2362200"/>
            <a:ext cx="33496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2000"/>
              <a:t>12 MV-Tandem van de Graaff</a:t>
            </a:r>
          </a:p>
          <a:p>
            <a:pPr eaLnBrk="1" hangingPunct="1"/>
            <a:r>
              <a:rPr lang="en-US" sz="2000"/>
              <a:t>accelerator at MPI Heidelberg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charset="0"/>
                <a:ea typeface="ＭＳ Ｐゴシック" charset="0"/>
                <a:cs typeface="ＭＳ Ｐゴシック" charset="0"/>
              </a:defRPr>
            </a:lvl1pPr>
            <a:lvl2pPr marL="666723" indent="-256432" eaLnBrk="0" hangingPunct="0">
              <a:defRPr sz="1800">
                <a:solidFill>
                  <a:schemeClr val="tx1"/>
                </a:solidFill>
                <a:latin typeface="Arial" charset="0"/>
                <a:ea typeface="ＭＳ Ｐゴシック" charset="0"/>
              </a:defRPr>
            </a:lvl2pPr>
            <a:lvl3pPr marL="1025728" indent="-205146" eaLnBrk="0" hangingPunct="0">
              <a:defRPr sz="1800">
                <a:solidFill>
                  <a:schemeClr val="tx1"/>
                </a:solidFill>
                <a:latin typeface="Arial" charset="0"/>
                <a:ea typeface="ＭＳ Ｐゴシック" charset="0"/>
              </a:defRPr>
            </a:lvl3pPr>
            <a:lvl4pPr marL="1436019" indent="-205146" eaLnBrk="0" hangingPunct="0">
              <a:defRPr sz="1800">
                <a:solidFill>
                  <a:schemeClr val="tx1"/>
                </a:solidFill>
                <a:latin typeface="Arial" charset="0"/>
                <a:ea typeface="ＭＳ Ｐゴシック" charset="0"/>
              </a:defRPr>
            </a:lvl4pPr>
            <a:lvl5pPr marL="1846311" indent="-205146" eaLnBrk="0" hangingPunct="0">
              <a:defRPr sz="1800">
                <a:solidFill>
                  <a:schemeClr val="tx1"/>
                </a:solidFill>
                <a:latin typeface="Arial" charset="0"/>
                <a:ea typeface="ＭＳ Ｐゴシック" charset="0"/>
              </a:defRPr>
            </a:lvl5pPr>
            <a:lvl6pPr marL="2256602" indent="-205146" defTabSz="453030" eaLnBrk="0" fontAlgn="base" hangingPunct="0">
              <a:spcBef>
                <a:spcPct val="0"/>
              </a:spcBef>
              <a:spcAft>
                <a:spcPct val="0"/>
              </a:spcAft>
              <a:defRPr sz="1800">
                <a:solidFill>
                  <a:schemeClr val="tx1"/>
                </a:solidFill>
                <a:latin typeface="Arial" charset="0"/>
                <a:ea typeface="ＭＳ Ｐゴシック" charset="0"/>
              </a:defRPr>
            </a:lvl6pPr>
            <a:lvl7pPr marL="2666893" indent="-205146" defTabSz="453030" eaLnBrk="0" fontAlgn="base" hangingPunct="0">
              <a:spcBef>
                <a:spcPct val="0"/>
              </a:spcBef>
              <a:spcAft>
                <a:spcPct val="0"/>
              </a:spcAft>
              <a:defRPr sz="1800">
                <a:solidFill>
                  <a:schemeClr val="tx1"/>
                </a:solidFill>
                <a:latin typeface="Arial" charset="0"/>
                <a:ea typeface="ＭＳ Ｐゴシック" charset="0"/>
              </a:defRPr>
            </a:lvl7pPr>
            <a:lvl8pPr marL="3077185" indent="-205146" defTabSz="453030" eaLnBrk="0" fontAlgn="base" hangingPunct="0">
              <a:spcBef>
                <a:spcPct val="0"/>
              </a:spcBef>
              <a:spcAft>
                <a:spcPct val="0"/>
              </a:spcAft>
              <a:defRPr sz="1800">
                <a:solidFill>
                  <a:schemeClr val="tx1"/>
                </a:solidFill>
                <a:latin typeface="Arial" charset="0"/>
                <a:ea typeface="ＭＳ Ｐゴシック" charset="0"/>
              </a:defRPr>
            </a:lvl8pPr>
            <a:lvl9pPr marL="3487476" indent="-205146" defTabSz="453030" eaLnBrk="0" fontAlgn="base" hangingPunct="0">
              <a:spcBef>
                <a:spcPct val="0"/>
              </a:spcBef>
              <a:spcAft>
                <a:spcPct val="0"/>
              </a:spcAft>
              <a:defRPr sz="1800">
                <a:solidFill>
                  <a:schemeClr val="tx1"/>
                </a:solidFill>
                <a:latin typeface="Arial" charset="0"/>
                <a:ea typeface="ＭＳ Ｐゴシック" charset="0"/>
              </a:defRPr>
            </a:lvl9pPr>
          </a:lstStyle>
          <a:p>
            <a:pPr eaLnBrk="1" hangingPunct="1"/>
            <a:fld id="{D9145716-582E-6646-814E-8A329A08E562}" type="slidenum">
              <a:rPr lang="en-US" sz="1200">
                <a:solidFill>
                  <a:srgbClr val="898989"/>
                </a:solidFill>
              </a:rPr>
              <a:pPr eaLnBrk="1" hangingPunct="1"/>
              <a:t>9</a:t>
            </a:fld>
            <a:endParaRPr lang="en-US" sz="1200">
              <a:solidFill>
                <a:srgbClr val="898989"/>
              </a:solidFill>
            </a:endParaRPr>
          </a:p>
        </p:txBody>
      </p:sp>
      <p:pic>
        <p:nvPicPr>
          <p:cNvPr id="460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714"/>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7941</TotalTime>
  <Words>1285</Words>
  <Application>Microsoft Macintosh PowerPoint</Application>
  <PresentationFormat>On-screen Show (4:3)</PresentationFormat>
  <Paragraphs>194</Paragraphs>
  <Slides>21</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Geneva</vt:lpstr>
      <vt:lpstr>Helvetica</vt:lpstr>
      <vt:lpstr>Symbol</vt:lpstr>
      <vt:lpstr>Times New Roman</vt:lpstr>
      <vt:lpstr>Office Theme</vt:lpstr>
      <vt:lpstr>Equation</vt:lpstr>
      <vt:lpstr>PowerPoint Presentation</vt:lpstr>
      <vt:lpstr>Accelerators Ideal Case</vt:lpstr>
      <vt:lpstr>Energy vs velocity</vt:lpstr>
      <vt:lpstr>Electrons Electrostatic accelerator</vt:lpstr>
      <vt:lpstr>PowerPoint Presentation</vt:lpstr>
      <vt:lpstr>PowerPoint Presentation</vt:lpstr>
      <vt:lpstr>PowerPoint Presentation</vt:lpstr>
      <vt:lpstr>PowerPoint Presentation</vt:lpstr>
      <vt:lpstr>PowerPoint Presentation</vt:lpstr>
      <vt:lpstr>PowerPoint Presentation</vt:lpstr>
      <vt:lpstr>Alternating RF Field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8361</dc:title>
  <dc:creator>Ryszard</dc:creator>
  <cp:lastModifiedBy>Microsoft Office User</cp:lastModifiedBy>
  <cp:revision>180</cp:revision>
  <cp:lastPrinted>2016-02-02T21:21:52Z</cp:lastPrinted>
  <dcterms:created xsi:type="dcterms:W3CDTF">2016-01-10T22:06:40Z</dcterms:created>
  <dcterms:modified xsi:type="dcterms:W3CDTF">2022-10-02T16:14:21Z</dcterms:modified>
</cp:coreProperties>
</file>