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2"/>
  </p:notesMasterIdLst>
  <p:sldIdLst>
    <p:sldId id="291" r:id="rId2"/>
    <p:sldId id="352" r:id="rId3"/>
    <p:sldId id="351" r:id="rId4"/>
    <p:sldId id="267" r:id="rId5"/>
    <p:sldId id="294" r:id="rId6"/>
    <p:sldId id="274" r:id="rId7"/>
    <p:sldId id="275" r:id="rId8"/>
    <p:sldId id="276" r:id="rId9"/>
    <p:sldId id="277" r:id="rId10"/>
    <p:sldId id="278" r:id="rId11"/>
    <p:sldId id="279" r:id="rId12"/>
    <p:sldId id="280" r:id="rId13"/>
    <p:sldId id="281" r:id="rId14"/>
    <p:sldId id="282" r:id="rId15"/>
    <p:sldId id="269" r:id="rId16"/>
    <p:sldId id="290" r:id="rId17"/>
    <p:sldId id="295" r:id="rId18"/>
    <p:sldId id="268" r:id="rId19"/>
    <p:sldId id="285" r:id="rId20"/>
    <p:sldId id="283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270"/>
  </p:normalViewPr>
  <p:slideViewPr>
    <p:cSldViewPr snapToGrid="0" snapToObjects="1">
      <p:cViewPr>
        <p:scale>
          <a:sx n="102" d="100"/>
          <a:sy n="102" d="100"/>
        </p:scale>
        <p:origin x="1920" y="2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144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image" Target="../media/image3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7" Type="http://schemas.openxmlformats.org/officeDocument/2006/relationships/image" Target="../media/image13.wmf"/><Relationship Id="rId2" Type="http://schemas.openxmlformats.org/officeDocument/2006/relationships/image" Target="../media/image8.wmf"/><Relationship Id="rId1" Type="http://schemas.openxmlformats.org/officeDocument/2006/relationships/image" Target="../media/image7.wmf"/><Relationship Id="rId6" Type="http://schemas.openxmlformats.org/officeDocument/2006/relationships/image" Target="../media/image12.wmf"/><Relationship Id="rId5" Type="http://schemas.openxmlformats.org/officeDocument/2006/relationships/image" Target="../media/image11.wmf"/><Relationship Id="rId4" Type="http://schemas.openxmlformats.org/officeDocument/2006/relationships/image" Target="../media/image10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image" Target="../media/image18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6B5C33-DE48-D643-AE32-90CD14E71235}" type="datetimeFigureOut">
              <a:rPr lang="en-US" smtClean="0"/>
              <a:t>9/29/22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F79C86-DA1C-D547-AC40-8669E044EB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8713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B7829E-AD9F-A34A-9D06-131E214640C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4128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FDE1D-117F-3D4C-BB36-11A2B2C5C778}" type="datetimeFigureOut">
              <a:rPr lang="en-US" smtClean="0"/>
              <a:t>9/29/22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B51A4-50EA-7240-84A8-97180824B85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75696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FDE1D-117F-3D4C-BB36-11A2B2C5C778}" type="datetimeFigureOut">
              <a:rPr lang="en-US" smtClean="0"/>
              <a:t>9/29/22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B51A4-50EA-7240-84A8-97180824B85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79553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FDE1D-117F-3D4C-BB36-11A2B2C5C778}" type="datetimeFigureOut">
              <a:rPr lang="en-US" smtClean="0"/>
              <a:t>9/29/22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B51A4-50EA-7240-84A8-97180824B85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12354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FDE1D-117F-3D4C-BB36-11A2B2C5C778}" type="datetimeFigureOut">
              <a:rPr lang="en-US" smtClean="0"/>
              <a:t>9/29/22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B51A4-50EA-7240-84A8-97180824B85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87782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FDE1D-117F-3D4C-BB36-11A2B2C5C778}" type="datetimeFigureOut">
              <a:rPr lang="en-US" smtClean="0"/>
              <a:t>9/29/22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B51A4-50EA-7240-84A8-97180824B85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76392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FDE1D-117F-3D4C-BB36-11A2B2C5C778}" type="datetimeFigureOut">
              <a:rPr lang="en-US" smtClean="0"/>
              <a:t>9/29/22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B51A4-50EA-7240-84A8-97180824B85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84652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FDE1D-117F-3D4C-BB36-11A2B2C5C778}" type="datetimeFigureOut">
              <a:rPr lang="en-US" smtClean="0"/>
              <a:t>9/29/22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B51A4-50EA-7240-84A8-97180824B85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91650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FDE1D-117F-3D4C-BB36-11A2B2C5C778}" type="datetimeFigureOut">
              <a:rPr lang="en-US" smtClean="0"/>
              <a:t>9/29/22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B51A4-50EA-7240-84A8-97180824B85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51339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FDE1D-117F-3D4C-BB36-11A2B2C5C778}" type="datetimeFigureOut">
              <a:rPr lang="en-US" smtClean="0"/>
              <a:t>9/29/22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B51A4-50EA-7240-84A8-97180824B85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69372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FDE1D-117F-3D4C-BB36-11A2B2C5C778}" type="datetimeFigureOut">
              <a:rPr lang="en-US" smtClean="0"/>
              <a:t>9/29/22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B51A4-50EA-7240-84A8-97180824B85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97293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FDE1D-117F-3D4C-BB36-11A2B2C5C778}" type="datetimeFigureOut">
              <a:rPr lang="en-US" smtClean="0"/>
              <a:t>9/29/22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B51A4-50EA-7240-84A8-97180824B85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4998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4FDE1D-117F-3D4C-BB36-11A2B2C5C778}" type="datetimeFigureOut">
              <a:rPr lang="en-US" smtClean="0"/>
              <a:t>9/29/22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3B51A4-50EA-7240-84A8-97180824B85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3841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23.png"/><Relationship Id="rId4" Type="http://schemas.openxmlformats.org/officeDocument/2006/relationships/image" Target="../media/image22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7" Type="http://schemas.openxmlformats.org/officeDocument/2006/relationships/image" Target="../media/image2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26.png"/><Relationship Id="rId5" Type="http://schemas.openxmlformats.org/officeDocument/2006/relationships/image" Target="../media/image25.emf"/><Relationship Id="rId4" Type="http://schemas.openxmlformats.org/officeDocument/2006/relationships/image" Target="../media/image24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tiff"/><Relationship Id="rId2" Type="http://schemas.openxmlformats.org/officeDocument/2006/relationships/image" Target="../media/image35.tif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tif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emf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7" Type="http://schemas.openxmlformats.org/officeDocument/2006/relationships/image" Target="../media/image4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3.emf"/><Relationship Id="rId4" Type="http://schemas.openxmlformats.org/officeDocument/2006/relationships/oleObject" Target="../embeddings/oleObject2.bin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13" Type="http://schemas.openxmlformats.org/officeDocument/2006/relationships/oleObject" Target="../embeddings/oleObject9.bin"/><Relationship Id="rId3" Type="http://schemas.openxmlformats.org/officeDocument/2006/relationships/oleObject" Target="../embeddings/oleObject4.bin"/><Relationship Id="rId7" Type="http://schemas.openxmlformats.org/officeDocument/2006/relationships/oleObject" Target="../embeddings/oleObject6.bin"/><Relationship Id="rId12" Type="http://schemas.openxmlformats.org/officeDocument/2006/relationships/image" Target="../media/image11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3.wmf"/><Relationship Id="rId1" Type="http://schemas.openxmlformats.org/officeDocument/2006/relationships/vmlDrawing" Target="../drawings/vmlDrawing3.vml"/><Relationship Id="rId6" Type="http://schemas.openxmlformats.org/officeDocument/2006/relationships/image" Target="../media/image8.wmf"/><Relationship Id="rId11" Type="http://schemas.openxmlformats.org/officeDocument/2006/relationships/oleObject" Target="../embeddings/oleObject8.bin"/><Relationship Id="rId5" Type="http://schemas.openxmlformats.org/officeDocument/2006/relationships/oleObject" Target="../embeddings/oleObject5.bin"/><Relationship Id="rId15" Type="http://schemas.openxmlformats.org/officeDocument/2006/relationships/oleObject" Target="../embeddings/oleObject10.bin"/><Relationship Id="rId10" Type="http://schemas.openxmlformats.org/officeDocument/2006/relationships/image" Target="../media/image10.wmf"/><Relationship Id="rId4" Type="http://schemas.openxmlformats.org/officeDocument/2006/relationships/image" Target="../media/image7.wmf"/><Relationship Id="rId9" Type="http://schemas.openxmlformats.org/officeDocument/2006/relationships/oleObject" Target="../embeddings/oleObject7.bin"/><Relationship Id="rId14" Type="http://schemas.openxmlformats.org/officeDocument/2006/relationships/image" Target="../media/image12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7" Type="http://schemas.openxmlformats.org/officeDocument/2006/relationships/image" Target="../media/image16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5.wmf"/><Relationship Id="rId5" Type="http://schemas.openxmlformats.org/officeDocument/2006/relationships/oleObject" Target="../embeddings/oleObject12.bin"/><Relationship Id="rId4" Type="http://schemas.openxmlformats.org/officeDocument/2006/relationships/image" Target="../media/image14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7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emf"/><Relationship Id="rId3" Type="http://schemas.openxmlformats.org/officeDocument/2006/relationships/oleObject" Target="../embeddings/oleObject14.bin"/><Relationship Id="rId7" Type="http://schemas.openxmlformats.org/officeDocument/2006/relationships/image" Target="../media/image20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9.wmf"/><Relationship Id="rId5" Type="http://schemas.openxmlformats.org/officeDocument/2006/relationships/oleObject" Target="../embeddings/oleObject15.bin"/><Relationship Id="rId4" Type="http://schemas.openxmlformats.org/officeDocument/2006/relationships/image" Target="../media/image18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0C39A56-E584-4740-9CEA-E8327C48298A}"/>
              </a:ext>
            </a:extLst>
          </p:cNvPr>
          <p:cNvSpPr txBox="1"/>
          <p:nvPr/>
        </p:nvSpPr>
        <p:spPr>
          <a:xfrm>
            <a:off x="2425705" y="1460665"/>
            <a:ext cx="326063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Lecture 15</a:t>
            </a:r>
          </a:p>
          <a:p>
            <a:pPr algn="ctr"/>
            <a:r>
              <a:rPr lang="en-US" dirty="0"/>
              <a:t>Mixing of three neutrinos</a:t>
            </a:r>
          </a:p>
          <a:p>
            <a:pPr algn="ctr"/>
            <a:r>
              <a:rPr lang="en-US" dirty="0"/>
              <a:t>New ideas about neutrino sector</a:t>
            </a:r>
          </a:p>
        </p:txBody>
      </p:sp>
    </p:spTree>
    <p:extLst>
      <p:ext uri="{BB962C8B-B14F-4D97-AF65-F5344CB8AC3E}">
        <p14:creationId xmlns:p14="http://schemas.microsoft.com/office/powerpoint/2010/main" val="16388765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Two Generation Mixing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CA" dirty="0"/>
              <a:t>And</a:t>
            </a:r>
          </a:p>
          <a:p>
            <a:endParaRPr lang="en-CA" dirty="0"/>
          </a:p>
          <a:p>
            <a:endParaRPr lang="en-CA" dirty="0"/>
          </a:p>
          <a:p>
            <a:endParaRPr lang="en-CA" dirty="0"/>
          </a:p>
          <a:p>
            <a:r>
              <a:rPr lang="en-CA" dirty="0"/>
              <a:t>Which has three important limits:</a:t>
            </a:r>
          </a:p>
          <a:p>
            <a:endParaRPr lang="en-CA" dirty="0"/>
          </a:p>
          <a:p>
            <a:r>
              <a:rPr lang="en-CA" dirty="0"/>
              <a:t>1)</a:t>
            </a:r>
          </a:p>
          <a:p>
            <a:endParaRPr lang="en-CA" dirty="0"/>
          </a:p>
          <a:p>
            <a:pPr marL="0" indent="0">
              <a:buNone/>
            </a:pPr>
            <a:r>
              <a:rPr lang="en-CA" dirty="0"/>
              <a:t>When we are close to the source (small</a:t>
            </a:r>
            <a:r>
              <a:rPr lang="en-CA" i="1" dirty="0"/>
              <a:t> t</a:t>
            </a:r>
            <a:r>
              <a:rPr lang="en-CA" dirty="0"/>
              <a:t>) , no oscillations are noticeable.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12813624"/>
              </p:ext>
            </p:extLst>
          </p:nvPr>
        </p:nvGraphicFramePr>
        <p:xfrm>
          <a:off x="152400" y="2209800"/>
          <a:ext cx="8834855" cy="107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3" name="Equation" r:id="rId3" imgW="3949560" imgH="482400" progId="">
                  <p:embed/>
                </p:oleObj>
              </mc:Choice>
              <mc:Fallback>
                <p:oleObj name="Equation" r:id="rId3" imgW="3949560" imgH="482400" progId="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2209800"/>
                        <a:ext cx="8834855" cy="1079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135" name="Picture 1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3967163"/>
            <a:ext cx="2047875" cy="1076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461870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Other Cases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05800" cy="5257800"/>
          </a:xfrm>
        </p:spPr>
        <p:txBody>
          <a:bodyPr>
            <a:normAutofit fontScale="85000" lnSpcReduction="20000"/>
          </a:bodyPr>
          <a:lstStyle/>
          <a:p>
            <a:endParaRPr lang="en-CA" dirty="0"/>
          </a:p>
          <a:p>
            <a:r>
              <a:rPr lang="en-CA" dirty="0"/>
              <a:t>2)</a:t>
            </a:r>
          </a:p>
          <a:p>
            <a:endParaRPr lang="en-CA" dirty="0"/>
          </a:p>
          <a:p>
            <a:r>
              <a:rPr lang="en-CA" dirty="0"/>
              <a:t>A pattern is noticeable as </a:t>
            </a:r>
            <a:r>
              <a:rPr lang="en-CA" dirty="0">
                <a:solidFill>
                  <a:srgbClr val="FF0000"/>
                </a:solidFill>
              </a:rPr>
              <a:t>t</a:t>
            </a:r>
            <a:r>
              <a:rPr lang="en-CA" dirty="0"/>
              <a:t> varies, so the precise calculation of                  is possible.</a:t>
            </a:r>
          </a:p>
          <a:p>
            <a:endParaRPr lang="en-CA" dirty="0"/>
          </a:p>
          <a:p>
            <a:r>
              <a:rPr lang="en-CA" dirty="0"/>
              <a:t>3)                         The experiment will average over the</a:t>
            </a:r>
          </a:p>
          <a:p>
            <a:pPr marL="0" indent="0">
              <a:buNone/>
            </a:pPr>
            <a:r>
              <a:rPr lang="en-CA" dirty="0"/>
              <a:t>                                  rapid oscillations, resulting in</a:t>
            </a:r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r>
              <a:rPr lang="en-CA" dirty="0"/>
              <a:t>We have oscillations, but cannot measure the mass difference.</a:t>
            </a:r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430163"/>
              </p:ext>
            </p:extLst>
          </p:nvPr>
        </p:nvGraphicFramePr>
        <p:xfrm>
          <a:off x="1535113" y="1837624"/>
          <a:ext cx="1658937" cy="952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7" name="Equation" r:id="rId3" imgW="863600" imgH="495300" progId="Equation.3">
                  <p:embed/>
                </p:oleObj>
              </mc:Choice>
              <mc:Fallback>
                <p:oleObj name="Equation" r:id="rId3" imgW="863600" imgH="495300" progId="Equation.3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35113" y="1837624"/>
                        <a:ext cx="1658937" cy="952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174" name="Picture 3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2258" y="3071568"/>
            <a:ext cx="1295400" cy="6195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75" name="Picture 3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1" y="3733800"/>
            <a:ext cx="1734671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77" name="Picture 3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9258" y="4798570"/>
            <a:ext cx="4876800" cy="902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690819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Three Generation Mixing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For three generation mixing, oscillations can be described in terms of four angles: one CP-violating phase and three differences of masses squared, only two of which are independent.</a:t>
            </a:r>
          </a:p>
          <a:p>
            <a:r>
              <a:rPr lang="en-CA" dirty="0"/>
              <a:t>Experimental evidence suggests that two of the mass eigenstates are more degenerate with each other than they are with the third:</a:t>
            </a:r>
            <a:endParaRPr lang="en-US" dirty="0"/>
          </a:p>
        </p:txBody>
      </p:sp>
      <p:pic>
        <p:nvPicPr>
          <p:cNvPr id="7199" name="Picture 3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6231" y="5707063"/>
            <a:ext cx="4305299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061082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Three Generation Mixing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This simplifies the mixing equation so that:</a:t>
            </a:r>
          </a:p>
          <a:p>
            <a:endParaRPr lang="en-CA" dirty="0"/>
          </a:p>
          <a:p>
            <a:endParaRPr lang="en-CA" dirty="0"/>
          </a:p>
          <a:p>
            <a:endParaRPr lang="en-CA" dirty="0"/>
          </a:p>
          <a:p>
            <a:endParaRPr lang="en-CA" dirty="0"/>
          </a:p>
          <a:p>
            <a:endParaRPr lang="en-CA" dirty="0"/>
          </a:p>
          <a:p>
            <a:r>
              <a:rPr lang="en-CA" dirty="0"/>
              <a:t>Which can be rewritten as: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362200"/>
            <a:ext cx="4969191" cy="1233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072667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The Grand Finale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en-CA" dirty="0"/>
          </a:p>
          <a:p>
            <a:endParaRPr lang="en-CA" dirty="0"/>
          </a:p>
          <a:p>
            <a:endParaRPr lang="en-CA" dirty="0"/>
          </a:p>
          <a:p>
            <a:endParaRPr lang="en-CA" dirty="0"/>
          </a:p>
          <a:p>
            <a:endParaRPr lang="en-CA" dirty="0"/>
          </a:p>
          <a:p>
            <a:endParaRPr lang="en-CA" dirty="0"/>
          </a:p>
          <a:p>
            <a:endParaRPr lang="en-CA" dirty="0"/>
          </a:p>
          <a:p>
            <a:r>
              <a:rPr lang="en-CA" dirty="0"/>
              <a:t>Where                                                                from experimental evidence so far. </a:t>
            </a:r>
          </a:p>
          <a:p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5697" y="1371600"/>
            <a:ext cx="6273800" cy="3321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4420" y="5112412"/>
            <a:ext cx="4712760" cy="682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283164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08526" y="962526"/>
            <a:ext cx="80842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 dependence of the oscillation phase on the  distance travel and neutrino energy</a:t>
            </a:r>
          </a:p>
          <a:p>
            <a:r>
              <a:rPr lang="en-US" dirty="0"/>
              <a:t> can be written as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1608857"/>
            <a:ext cx="5994400" cy="7493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5858" y="2867526"/>
            <a:ext cx="4546600" cy="8382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949158" y="2473158"/>
            <a:ext cx="71733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 probability of a neutrino changing its flavor is (2-neutrino oscillations):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66800" y="3873136"/>
            <a:ext cx="1390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General case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1335" y="4242468"/>
            <a:ext cx="5067300" cy="14478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188453" y="5975684"/>
            <a:ext cx="14363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Δm</a:t>
            </a:r>
            <a:r>
              <a:rPr lang="en-US" baseline="30000" dirty="0"/>
              <a:t>2</a:t>
            </a:r>
            <a:r>
              <a:rPr lang="en-US" dirty="0"/>
              <a:t> ~ 10</a:t>
            </a:r>
            <a:r>
              <a:rPr lang="en-US" baseline="30000" dirty="0"/>
              <a:t>-4 </a:t>
            </a:r>
            <a:r>
              <a:rPr lang="en-US" dirty="0" err="1"/>
              <a:t>eV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B4A84D3-B949-374C-8112-2C2D7F03A122}"/>
              </a:ext>
            </a:extLst>
          </p:cNvPr>
          <p:cNvSpPr txBox="1"/>
          <p:nvPr/>
        </p:nvSpPr>
        <p:spPr>
          <a:xfrm>
            <a:off x="768450" y="324823"/>
            <a:ext cx="74637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Translation to  variables that can be controlled in experimental tests </a:t>
            </a:r>
          </a:p>
        </p:txBody>
      </p:sp>
    </p:spTree>
    <p:extLst>
      <p:ext uri="{BB962C8B-B14F-4D97-AF65-F5344CB8AC3E}">
        <p14:creationId xmlns:p14="http://schemas.microsoft.com/office/powerpoint/2010/main" val="35961664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2923" y="197345"/>
            <a:ext cx="8591198" cy="67403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	                    </a:t>
            </a:r>
            <a:r>
              <a:rPr lang="en-US" b="1" u="sng" dirty="0"/>
              <a:t>Neutrinos – what know (assume) today</a:t>
            </a:r>
          </a:p>
          <a:p>
            <a:pPr marL="285750" indent="-285750">
              <a:buFont typeface="Arial"/>
              <a:buChar char="•"/>
            </a:pP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/>
              <a:t>The number of light neutrinos from the combination of 4 LEP experiments</a:t>
            </a:r>
          </a:p>
          <a:p>
            <a:r>
              <a:rPr lang="en-US" dirty="0"/>
              <a:t>with data collected at energy corresponding to mass of  Z</a:t>
            </a:r>
            <a:r>
              <a:rPr lang="en-US" baseline="30000" dirty="0"/>
              <a:t>0  </a:t>
            </a:r>
            <a:r>
              <a:rPr lang="en-US" dirty="0"/>
              <a:t>(~90 GeV).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At LEP </a:t>
            </a:r>
            <a:r>
              <a:rPr lang="mr-IN" dirty="0"/>
              <a:t>–</a:t>
            </a:r>
            <a:r>
              <a:rPr lang="en-US" dirty="0"/>
              <a:t> Electron-Positron collider with </a:t>
            </a:r>
            <a:r>
              <a:rPr lang="en-US" dirty="0" err="1"/>
              <a:t>c.m</a:t>
            </a:r>
            <a:r>
              <a:rPr lang="en-US" dirty="0"/>
              <a:t>. energy up to ~130 GeV run at energy </a:t>
            </a:r>
          </a:p>
          <a:p>
            <a:r>
              <a:rPr lang="en-US" dirty="0"/>
              <a:t>equal to mass of Z and measure partial decay width to all known charge particles. </a:t>
            </a:r>
          </a:p>
          <a:p>
            <a:r>
              <a:rPr lang="en-US" dirty="0"/>
              <a:t>The difference of the production width and sum of the measured decay width’s limits the </a:t>
            </a:r>
          </a:p>
          <a:p>
            <a:r>
              <a:rPr lang="en-US" dirty="0"/>
              <a:t>Rate for decays to invisible particles i.e. neutrinos to </a:t>
            </a:r>
            <a:r>
              <a:rPr lang="en-US" b="1" dirty="0" err="1"/>
              <a:t>Nν</a:t>
            </a:r>
            <a:r>
              <a:rPr lang="en-US" b="1" dirty="0"/>
              <a:t> = 2.984 ± 0.008</a:t>
            </a:r>
          </a:p>
          <a:p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/>
              <a:t>Neutrinos are produced in weak decays with the definite lepton flavor</a:t>
            </a:r>
          </a:p>
          <a:p>
            <a:r>
              <a:rPr lang="en-US" dirty="0"/>
              <a:t>They are detected via charged current (W</a:t>
            </a:r>
            <a:r>
              <a:rPr lang="en-US" baseline="30000" dirty="0"/>
              <a:t>±</a:t>
            </a:r>
            <a:r>
              <a:rPr lang="en-US" dirty="0"/>
              <a:t>) weak interactions again with a definite</a:t>
            </a:r>
          </a:p>
          <a:p>
            <a:r>
              <a:rPr lang="en-US" dirty="0"/>
              <a:t>lepton flavor.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Between production and detection neutrino oscillate between flavors.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dirty="0"/>
              <a:t> mass &lt; 1 </a:t>
            </a:r>
            <a:r>
              <a:rPr lang="en-US" dirty="0" err="1"/>
              <a:t>eV</a:t>
            </a:r>
            <a:endParaRPr lang="en-US" dirty="0"/>
          </a:p>
          <a:p>
            <a:pPr marL="285750" indent="-285750">
              <a:buFont typeface="Wingdings" pitchFamily="2" charset="2"/>
              <a:buChar char="Ø"/>
            </a:pPr>
            <a:r>
              <a:rPr lang="en-US" dirty="0"/>
              <a:t>mass difference (m</a:t>
            </a:r>
            <a:r>
              <a:rPr lang="en-US" baseline="-25000" dirty="0"/>
              <a:t>2 </a:t>
            </a:r>
            <a:r>
              <a:rPr lang="en-US" dirty="0"/>
              <a:t>- m</a:t>
            </a:r>
            <a:r>
              <a:rPr lang="en-US" baseline="-25000" dirty="0"/>
              <a:t>1</a:t>
            </a:r>
            <a:r>
              <a:rPr lang="en-US" dirty="0"/>
              <a:t>)</a:t>
            </a:r>
            <a:r>
              <a:rPr lang="en-US" baseline="30000" dirty="0"/>
              <a:t>2  </a:t>
            </a:r>
            <a:r>
              <a:rPr lang="en-US" dirty="0"/>
              <a:t>= (7.53 ± 0.18) × 10</a:t>
            </a:r>
            <a:r>
              <a:rPr lang="en-US" baseline="30000" dirty="0"/>
              <a:t>-5</a:t>
            </a:r>
            <a:r>
              <a:rPr lang="en-US" dirty="0"/>
              <a:t> eV</a:t>
            </a:r>
            <a:r>
              <a:rPr lang="en-US" baseline="30000" dirty="0"/>
              <a:t>2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dirty="0"/>
              <a:t>mass difference (m</a:t>
            </a:r>
            <a:r>
              <a:rPr lang="en-US" baseline="-25000" dirty="0"/>
              <a:t>3 </a:t>
            </a:r>
            <a:r>
              <a:rPr lang="en-US" dirty="0"/>
              <a:t>- m</a:t>
            </a:r>
            <a:r>
              <a:rPr lang="en-US" baseline="-25000" dirty="0"/>
              <a:t>2</a:t>
            </a:r>
            <a:r>
              <a:rPr lang="en-US" dirty="0"/>
              <a:t>)</a:t>
            </a:r>
            <a:r>
              <a:rPr lang="en-US" baseline="30000" dirty="0"/>
              <a:t>2</a:t>
            </a:r>
            <a:r>
              <a:rPr lang="en-US" dirty="0"/>
              <a:t> = (2.444 ± 0.034) × 10</a:t>
            </a:r>
            <a:r>
              <a:rPr lang="en-US" baseline="30000" dirty="0"/>
              <a:t>-3 </a:t>
            </a:r>
            <a:r>
              <a:rPr lang="en-US" dirty="0"/>
              <a:t>eV</a:t>
            </a:r>
            <a:r>
              <a:rPr lang="en-US" baseline="30000" dirty="0"/>
              <a:t>2</a:t>
            </a:r>
            <a:endParaRPr lang="en-US" dirty="0"/>
          </a:p>
          <a:p>
            <a:pPr marL="285750" indent="-285750">
              <a:buFont typeface="Wingdings" pitchFamily="2" charset="2"/>
              <a:buChar char="Ø"/>
            </a:pPr>
            <a:r>
              <a:rPr lang="en-US" dirty="0"/>
              <a:t>mass ordering unknown</a:t>
            </a:r>
          </a:p>
          <a:p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/>
              <a:t>All </a:t>
            </a:r>
            <a:r>
              <a:rPr lang="en-US" dirty="0">
                <a:latin typeface="Symbol" pitchFamily="2" charset="2"/>
              </a:rPr>
              <a:t>n’</a:t>
            </a:r>
            <a:r>
              <a:rPr lang="en-US" dirty="0">
                <a:latin typeface="Calibri" panose="020F0502020204030204" pitchFamily="34" charset="0"/>
              </a:rPr>
              <a:t>s</a:t>
            </a:r>
            <a:r>
              <a:rPr lang="en-US" dirty="0"/>
              <a:t> measurable quantities  </a:t>
            </a:r>
            <a:r>
              <a:rPr lang="mr-IN" dirty="0"/>
              <a:t>–</a:t>
            </a:r>
            <a:r>
              <a:rPr lang="en-US" dirty="0"/>
              <a:t> mass, magnetic moments, etc.  depend on the mixing</a:t>
            </a:r>
          </a:p>
          <a:p>
            <a:r>
              <a:rPr lang="en-US" dirty="0"/>
              <a:t>matrix and the detection technique. They can be different for each flavor.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Most of the observables cannot distinguish between Dirac and </a:t>
            </a:r>
            <a:r>
              <a:rPr lang="en-US" dirty="0" err="1"/>
              <a:t>Majorana</a:t>
            </a:r>
            <a:r>
              <a:rPr lang="en-US" dirty="0"/>
              <a:t> neutrinos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Mean lifetime/mass limit  &gt; 10</a:t>
            </a:r>
            <a:r>
              <a:rPr lang="en-US" baseline="30000" dirty="0"/>
              <a:t>7</a:t>
            </a:r>
            <a:r>
              <a:rPr lang="en-US" dirty="0"/>
              <a:t>  s/</a:t>
            </a:r>
            <a:r>
              <a:rPr lang="en-US" dirty="0" err="1"/>
              <a:t>eV</a:t>
            </a:r>
            <a:r>
              <a:rPr lang="en-US" dirty="0"/>
              <a:t> (based on solar neutrinos)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Magnetic moment μ &lt; 0.29 x 10</a:t>
            </a:r>
            <a:r>
              <a:rPr lang="en-US" baseline="30000" dirty="0"/>
              <a:t>-10 </a:t>
            </a:r>
            <a:r>
              <a:rPr lang="en-US" dirty="0"/>
              <a:t>of Bohr </a:t>
            </a:r>
            <a:r>
              <a:rPr lang="en-US" dirty="0" err="1"/>
              <a:t>Magneton</a:t>
            </a:r>
            <a:r>
              <a:rPr lang="en-US" dirty="0"/>
              <a:t> of electron -  </a:t>
            </a:r>
            <a:r>
              <a:rPr lang="en-US" dirty="0" err="1"/>
              <a:t>eħ</a:t>
            </a:r>
            <a:r>
              <a:rPr lang="en-US" dirty="0"/>
              <a:t>/2m</a:t>
            </a:r>
            <a:r>
              <a:rPr lang="en-US" baseline="-25000" dirty="0"/>
              <a:t>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77919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CA6C6CA-5335-224D-A34D-ED80F389BC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9908" y="2525068"/>
            <a:ext cx="3289300" cy="31496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9040705-7C9F-A24F-ADF1-DD098E8360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0719" y="2768600"/>
            <a:ext cx="3175000" cy="22987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610C206-51F9-4648-8AA7-352FE8D1F4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30817" y="302568"/>
            <a:ext cx="4394200" cy="22225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7EDC46F-975F-5749-BED0-0B91C4B7F2BF}"/>
              </a:ext>
            </a:extLst>
          </p:cNvPr>
          <p:cNvSpPr txBox="1"/>
          <p:nvPr/>
        </p:nvSpPr>
        <p:spPr>
          <a:xfrm>
            <a:off x="704335" y="1013254"/>
            <a:ext cx="1696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Production rate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CC9FFA6-0166-B544-900F-94A232149661}"/>
              </a:ext>
            </a:extLst>
          </p:cNvPr>
          <p:cNvSpPr txBox="1"/>
          <p:nvPr/>
        </p:nvSpPr>
        <p:spPr>
          <a:xfrm>
            <a:off x="395416" y="3429000"/>
            <a:ext cx="1244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decay rates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8BF9296-C473-2347-A8DA-DB28A2A95B55}"/>
              </a:ext>
            </a:extLst>
          </p:cNvPr>
          <p:cNvSpPr txBox="1"/>
          <p:nvPr/>
        </p:nvSpPr>
        <p:spPr>
          <a:xfrm>
            <a:off x="704335" y="5968314"/>
            <a:ext cx="66372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Z can decay to a pair of particles with mass &lt; Z/2</a:t>
            </a:r>
          </a:p>
          <a:p>
            <a:r>
              <a:rPr lang="en-US" dirty="0"/>
              <a:t>   </a:t>
            </a:r>
            <a:r>
              <a:rPr lang="en-US" dirty="0">
                <a:sym typeface="Wingdings" pitchFamily="2" charset="2"/>
              </a:rPr>
              <a:t> the limit of the number of neutrinos applies only to light objects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35593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7790" y="499615"/>
            <a:ext cx="8558753" cy="59093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Phase </a:t>
            </a:r>
            <a:r>
              <a:rPr lang="en-US" dirty="0" err="1"/>
              <a:t>δ</a:t>
            </a:r>
            <a:r>
              <a:rPr lang="en-US" dirty="0"/>
              <a:t> is non-zero only if neutrino oscillation violates CP symmetry</a:t>
            </a:r>
          </a:p>
          <a:p>
            <a:r>
              <a:rPr lang="en-US" dirty="0"/>
              <a:t>		-&gt; different rates of oscillations </a:t>
            </a:r>
          </a:p>
          <a:p>
            <a:r>
              <a:rPr lang="en-US" dirty="0"/>
              <a:t>Neutrino is called a </a:t>
            </a:r>
            <a:r>
              <a:rPr lang="en-US" dirty="0" err="1">
                <a:solidFill>
                  <a:srgbClr val="FF0000"/>
                </a:solidFill>
              </a:rPr>
              <a:t>Majorana</a:t>
            </a:r>
            <a:r>
              <a:rPr lang="en-US" dirty="0"/>
              <a:t> neutrino if it is identical to its own antiparticle. </a:t>
            </a:r>
          </a:p>
          <a:p>
            <a:r>
              <a:rPr lang="en-US" dirty="0"/>
              <a:t>Otherwise it is called a </a:t>
            </a:r>
            <a:r>
              <a:rPr lang="en-US" dirty="0">
                <a:solidFill>
                  <a:srgbClr val="FF0000"/>
                </a:solidFill>
              </a:rPr>
              <a:t>Dirac</a:t>
            </a:r>
            <a:r>
              <a:rPr lang="en-US" dirty="0"/>
              <a:t> neutrino.</a:t>
            </a:r>
          </a:p>
          <a:p>
            <a:r>
              <a:rPr lang="en-US" dirty="0"/>
              <a:t>Oscillation becomes complicated for thee neutrinos</a:t>
            </a:r>
          </a:p>
          <a:p>
            <a:endParaRPr lang="en-US" dirty="0"/>
          </a:p>
          <a:p>
            <a:r>
              <a:rPr lang="en-US" u="sng" dirty="0"/>
              <a:t>We do not know 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what are the neutrino masses or even an ordering of their values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whether the oscillations are two-ways or three-ways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whether neutrinos are Dirac or </a:t>
            </a:r>
            <a:r>
              <a:rPr lang="en-US" dirty="0" err="1"/>
              <a:t>Majorana</a:t>
            </a:r>
            <a:endParaRPr lang="en-US" dirty="0"/>
          </a:p>
          <a:p>
            <a:endParaRPr lang="en-US" dirty="0"/>
          </a:p>
          <a:p>
            <a:r>
              <a:rPr lang="en-US" dirty="0"/>
              <a:t>We know from precision measurements of Z boson decays that there are </a:t>
            </a:r>
          </a:p>
          <a:p>
            <a:r>
              <a:rPr lang="en-US" dirty="0"/>
              <a:t>only 3 light neutrinos associated with 3 families of quarks and leptons.</a:t>
            </a:r>
          </a:p>
          <a:p>
            <a:r>
              <a:rPr lang="en-US" dirty="0"/>
              <a:t>We cannot exclude existence of heavy neutrinos with masses above m(Z/2) ~ 45 GeV/c</a:t>
            </a:r>
            <a:r>
              <a:rPr lang="en-US" baseline="30000" dirty="0"/>
              <a:t>2</a:t>
            </a:r>
          </a:p>
          <a:p>
            <a:endParaRPr lang="en-US" dirty="0">
              <a:sym typeface="Wingdings"/>
            </a:endParaRPr>
          </a:p>
          <a:p>
            <a:pPr marL="285750" indent="-285750">
              <a:buFont typeface="Wingdings" charset="0"/>
              <a:buChar char="à"/>
            </a:pPr>
            <a:r>
              <a:rPr lang="en-US" dirty="0">
                <a:sym typeface="Wingdings"/>
              </a:rPr>
              <a:t>Dune</a:t>
            </a:r>
          </a:p>
          <a:p>
            <a:r>
              <a:rPr lang="en-US" dirty="0">
                <a:sym typeface="Wingdings"/>
              </a:rPr>
              <a:t>	Major US national program centered at Fermilab (produce intense neutrino beams)</a:t>
            </a:r>
          </a:p>
          <a:p>
            <a:r>
              <a:rPr lang="en-US" dirty="0">
                <a:sym typeface="Wingdings"/>
              </a:rPr>
              <a:t>      with near detectors at Fermilab and </a:t>
            </a:r>
            <a:r>
              <a:rPr lang="en-US" dirty="0" err="1">
                <a:sym typeface="Wingdings"/>
              </a:rPr>
              <a:t>Homestake</a:t>
            </a:r>
            <a:r>
              <a:rPr lang="en-US" dirty="0">
                <a:sym typeface="Wingdings"/>
              </a:rPr>
              <a:t> mine in Lead, South Dakota 810 miles </a:t>
            </a:r>
          </a:p>
          <a:p>
            <a:r>
              <a:rPr lang="en-US" dirty="0">
                <a:sym typeface="Wingdings"/>
              </a:rPr>
              <a:t>      from Fermilab.</a:t>
            </a:r>
            <a:r>
              <a:rPr lang="en-US" dirty="0"/>
              <a:t>	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81211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408832"/>
            <a:ext cx="9074600" cy="48936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				</a:t>
            </a:r>
            <a:r>
              <a:rPr lang="en-US" sz="2400" b="1" dirty="0">
                <a:solidFill>
                  <a:srgbClr val="FF0000"/>
                </a:solidFill>
              </a:rPr>
              <a:t>Theoretical hypotheses of new physics</a:t>
            </a:r>
          </a:p>
          <a:p>
            <a:endParaRPr lang="en-US" sz="2400" b="1" dirty="0"/>
          </a:p>
          <a:p>
            <a:r>
              <a:rPr lang="en-US" sz="2400" b="1" dirty="0"/>
              <a:t>Sterile neutrinos  - </a:t>
            </a:r>
            <a:r>
              <a:rPr lang="en-US" sz="2400" dirty="0"/>
              <a:t>another attempt to explain the problem of</a:t>
            </a:r>
          </a:p>
          <a:p>
            <a:r>
              <a:rPr lang="en-US" sz="2400" dirty="0"/>
              <a:t>					chirality i.e., spin of the neutrino</a:t>
            </a:r>
          </a:p>
          <a:p>
            <a:r>
              <a:rPr lang="en-US" sz="2400" dirty="0"/>
              <a:t>	Neutrino oscillations indicate that neutrinos have non-zero mass</a:t>
            </a:r>
          </a:p>
          <a:p>
            <a:r>
              <a:rPr lang="en-US" sz="2400" dirty="0"/>
              <a:t>	and therefore move with velocities less than speed of light c. </a:t>
            </a:r>
          </a:p>
          <a:p>
            <a:r>
              <a:rPr lang="en-US" sz="2400" b="1" dirty="0"/>
              <a:t>	</a:t>
            </a:r>
            <a:r>
              <a:rPr lang="en-US" sz="2400" dirty="0"/>
              <a:t>Their </a:t>
            </a:r>
            <a:r>
              <a:rPr lang="en-US" sz="2400" dirty="0" err="1"/>
              <a:t>helicity</a:t>
            </a:r>
            <a:r>
              <a:rPr lang="en-US" sz="2400" dirty="0"/>
              <a:t> is therefore non-invariant because now it is possible </a:t>
            </a:r>
          </a:p>
          <a:p>
            <a:r>
              <a:rPr lang="en-US" sz="2400" dirty="0"/>
              <a:t>	to move faster than they and observe opposite </a:t>
            </a:r>
            <a:r>
              <a:rPr lang="en-US" sz="2400" dirty="0" err="1"/>
              <a:t>helicity</a:t>
            </a:r>
            <a:r>
              <a:rPr lang="en-US" sz="2400" dirty="0"/>
              <a:t>. But right </a:t>
            </a:r>
          </a:p>
          <a:p>
            <a:r>
              <a:rPr lang="en-US" sz="2400" dirty="0"/>
              <a:t>	handed neutrinos have not been observed.</a:t>
            </a:r>
          </a:p>
          <a:p>
            <a:r>
              <a:rPr lang="en-US" sz="2400" b="1" dirty="0"/>
              <a:t>Postulate </a:t>
            </a:r>
            <a:r>
              <a:rPr lang="en-US" sz="2400" dirty="0"/>
              <a:t>– the right handed neutrinos exist but interact only via gravity</a:t>
            </a:r>
          </a:p>
          <a:p>
            <a:r>
              <a:rPr lang="en-US" sz="2400" b="1" dirty="0"/>
              <a:t>	</a:t>
            </a:r>
            <a:r>
              <a:rPr lang="en-US" sz="2400" dirty="0"/>
              <a:t>which is very weak. They may have any mass and if they are </a:t>
            </a:r>
          </a:p>
          <a:p>
            <a:r>
              <a:rPr lang="en-US" sz="2400" dirty="0"/>
              <a:t>	sufficiently heavy they may be an explanation for the “dark mass” </a:t>
            </a:r>
          </a:p>
          <a:p>
            <a:r>
              <a:rPr lang="en-US" sz="2400" dirty="0"/>
              <a:t>	problem.</a:t>
            </a:r>
          </a:p>
        </p:txBody>
      </p:sp>
    </p:spTree>
    <p:extLst>
      <p:ext uri="{BB962C8B-B14F-4D97-AF65-F5344CB8AC3E}">
        <p14:creationId xmlns:p14="http://schemas.microsoft.com/office/powerpoint/2010/main" val="25019473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AE187C5-7B83-9F48-8935-CBE022637B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8979" y="895865"/>
            <a:ext cx="4900613" cy="367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5783DB4-381F-BD43-91FB-38704482FDA9}"/>
              </a:ext>
            </a:extLst>
          </p:cNvPr>
          <p:cNvSpPr txBox="1"/>
          <p:nvPr/>
        </p:nvSpPr>
        <p:spPr>
          <a:xfrm>
            <a:off x="1495138" y="1022855"/>
            <a:ext cx="105916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Electric charge</a:t>
            </a:r>
          </a:p>
          <a:p>
            <a:endParaRPr lang="en-US" dirty="0"/>
          </a:p>
          <a:p>
            <a:r>
              <a:rPr lang="en-US" dirty="0"/>
              <a:t> q = +2/3</a:t>
            </a:r>
          </a:p>
          <a:p>
            <a:endParaRPr lang="en-US" dirty="0"/>
          </a:p>
          <a:p>
            <a:r>
              <a:rPr lang="en-US" dirty="0"/>
              <a:t> q = -1/3</a:t>
            </a:r>
          </a:p>
          <a:p>
            <a:endParaRPr lang="en-US" dirty="0"/>
          </a:p>
          <a:p>
            <a:r>
              <a:rPr lang="en-US" dirty="0"/>
              <a:t> q = +1</a:t>
            </a:r>
          </a:p>
          <a:p>
            <a:endParaRPr lang="en-US" dirty="0"/>
          </a:p>
          <a:p>
            <a:r>
              <a:rPr lang="en-US" dirty="0"/>
              <a:t>    q = 0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B41B363-6E4A-5A45-8023-1B5D4EB172E6}"/>
              </a:ext>
            </a:extLst>
          </p:cNvPr>
          <p:cNvSpPr txBox="1"/>
          <p:nvPr/>
        </p:nvSpPr>
        <p:spPr>
          <a:xfrm>
            <a:off x="4119253" y="150312"/>
            <a:ext cx="14289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Reminder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22641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6084" y="106043"/>
            <a:ext cx="8229600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076575" algn="l">
              <a:lnSpc>
                <a:spcPct val="100000"/>
              </a:lnSpc>
            </a:pPr>
            <a:r>
              <a:rPr lang="en-US" sz="3200" b="0" spc="-15" dirty="0">
                <a:latin typeface="Calibri"/>
                <a:cs typeface="Calibri"/>
              </a:rPr>
              <a:t>Higgs and </a:t>
            </a:r>
            <a:r>
              <a:rPr lang="en-US" sz="3200" spc="-15" dirty="0">
                <a:latin typeface="Calibri"/>
                <a:cs typeface="Calibri"/>
              </a:rPr>
              <a:t>n</a:t>
            </a:r>
            <a:r>
              <a:rPr sz="3200" spc="-15" dirty="0"/>
              <a:t>e</a:t>
            </a:r>
            <a:r>
              <a:rPr sz="3200" spc="-5" dirty="0"/>
              <a:t>u</a:t>
            </a:r>
            <a:r>
              <a:rPr sz="3200" spc="-15" dirty="0"/>
              <a:t>t</a:t>
            </a:r>
            <a:r>
              <a:rPr sz="3200" spc="-5" dirty="0"/>
              <a:t>ri</a:t>
            </a:r>
            <a:r>
              <a:rPr sz="3200" spc="-20" dirty="0"/>
              <a:t>n</a:t>
            </a:r>
            <a:r>
              <a:rPr sz="3200" spc="-15" dirty="0"/>
              <a:t>o</a:t>
            </a:r>
            <a:r>
              <a:rPr sz="3200" dirty="0"/>
              <a:t> </a:t>
            </a:r>
            <a:r>
              <a:rPr sz="3200" spc="-5" dirty="0"/>
              <a:t>ma</a:t>
            </a:r>
            <a:r>
              <a:rPr sz="3200" spc="-15" dirty="0"/>
              <a:t>s</a:t>
            </a:r>
            <a:r>
              <a:rPr sz="3200" spc="-10" dirty="0"/>
              <a:t>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8739" y="631767"/>
            <a:ext cx="8813800" cy="18466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2000" dirty="0">
                <a:latin typeface="Calibri"/>
                <a:cs typeface="Calibri"/>
              </a:rPr>
              <a:t>In general, the Standard Model provides a mechanism for par</a:t>
            </a:r>
            <a:r>
              <a:rPr lang="en-US" sz="2000" dirty="0">
                <a:latin typeface="Calibri"/>
                <a:cs typeface="Calibri"/>
              </a:rPr>
              <a:t>ticles</a:t>
            </a:r>
            <a:r>
              <a:rPr sz="2000" dirty="0">
                <a:latin typeface="Calibri"/>
                <a:cs typeface="Calibri"/>
              </a:rPr>
              <a:t> to acquire mass through interac</a:t>
            </a:r>
            <a:r>
              <a:rPr lang="en-US" sz="2000" dirty="0">
                <a:latin typeface="Calibri"/>
                <a:cs typeface="Calibri"/>
              </a:rPr>
              <a:t>ti</a:t>
            </a:r>
            <a:r>
              <a:rPr sz="2000" dirty="0">
                <a:latin typeface="Calibri"/>
                <a:cs typeface="Calibri"/>
              </a:rPr>
              <a:t>ons with Higgs boson. Higgs boson has spin zero thus</a:t>
            </a:r>
            <a:r>
              <a:rPr lang="en-US" sz="2000" dirty="0">
                <a:latin typeface="Calibri"/>
                <a:cs typeface="Calibri"/>
              </a:rPr>
              <a:t> it</a:t>
            </a:r>
            <a:r>
              <a:rPr sz="2000" dirty="0">
                <a:latin typeface="Calibri"/>
                <a:cs typeface="Calibri"/>
              </a:rPr>
              <a:t> is neither le</a:t>
            </a:r>
            <a:r>
              <a:rPr lang="en-US" sz="2000" dirty="0">
                <a:latin typeface="Calibri"/>
                <a:cs typeface="Calibri"/>
              </a:rPr>
              <a:t>ft</a:t>
            </a:r>
            <a:r>
              <a:rPr sz="2000" dirty="0">
                <a:latin typeface="Calibri"/>
                <a:cs typeface="Calibri"/>
              </a:rPr>
              <a:t>‐handed nor right‐handed. Quantum Field Theory plus Lorenz invariance shows that a par</a:t>
            </a:r>
            <a:r>
              <a:rPr lang="en-US" sz="2000" dirty="0">
                <a:latin typeface="Calibri"/>
                <a:cs typeface="Calibri"/>
              </a:rPr>
              <a:t>ti</a:t>
            </a:r>
            <a:r>
              <a:rPr sz="2000" dirty="0">
                <a:latin typeface="Calibri"/>
                <a:cs typeface="Calibri"/>
              </a:rPr>
              <a:t>cle </a:t>
            </a:r>
            <a:r>
              <a:rPr sz="2000" u="sng" dirty="0">
                <a:latin typeface="Calibri"/>
                <a:cs typeface="Calibri"/>
              </a:rPr>
              <a:t>interac</a:t>
            </a:r>
            <a:r>
              <a:rPr lang="en-US" sz="2000" u="sng" dirty="0">
                <a:latin typeface="Calibri"/>
                <a:cs typeface="Calibri"/>
              </a:rPr>
              <a:t>ti</a:t>
            </a:r>
            <a:r>
              <a:rPr sz="2000" u="sng" dirty="0">
                <a:latin typeface="Calibri"/>
                <a:cs typeface="Calibri"/>
              </a:rPr>
              <a:t>on with Higgs boson results in a le</a:t>
            </a:r>
            <a:r>
              <a:rPr lang="en-US" sz="2000" u="sng" dirty="0">
                <a:latin typeface="Calibri"/>
                <a:cs typeface="Calibri"/>
              </a:rPr>
              <a:t>ft</a:t>
            </a:r>
            <a:r>
              <a:rPr sz="2000" u="sng" dirty="0">
                <a:latin typeface="Calibri"/>
                <a:cs typeface="Calibri"/>
              </a:rPr>
              <a:t>‐handed par</a:t>
            </a:r>
            <a:r>
              <a:rPr lang="en-US" sz="2000" u="sng" dirty="0">
                <a:latin typeface="Calibri"/>
                <a:cs typeface="Calibri"/>
              </a:rPr>
              <a:t>ti</a:t>
            </a:r>
            <a:r>
              <a:rPr sz="2000" u="sng" dirty="0">
                <a:latin typeface="Calibri"/>
                <a:cs typeface="Calibri"/>
              </a:rPr>
              <a:t>cle becoming right‐handed </a:t>
            </a:r>
            <a:r>
              <a:rPr sz="2000" dirty="0">
                <a:latin typeface="Calibri"/>
                <a:cs typeface="Calibri"/>
              </a:rPr>
              <a:t>and then</a:t>
            </a:r>
            <a:r>
              <a:rPr lang="en-US" sz="2000" dirty="0">
                <a:latin typeface="Calibri"/>
                <a:cs typeface="Calibri"/>
              </a:rPr>
              <a:t> again</a:t>
            </a:r>
            <a:r>
              <a:rPr sz="2000" dirty="0">
                <a:latin typeface="Calibri"/>
                <a:cs typeface="Calibri"/>
              </a:rPr>
              <a:t> le</a:t>
            </a:r>
            <a:r>
              <a:rPr lang="en-US" sz="2000" dirty="0">
                <a:latin typeface="Calibri"/>
                <a:cs typeface="Calibri"/>
              </a:rPr>
              <a:t>ft</a:t>
            </a:r>
            <a:r>
              <a:rPr sz="2000" dirty="0">
                <a:latin typeface="Calibri"/>
                <a:cs typeface="Calibri"/>
              </a:rPr>
              <a:t>‐handed </a:t>
            </a:r>
            <a:r>
              <a:rPr lang="en-US" sz="2000" dirty="0">
                <a:latin typeface="Calibri"/>
                <a:cs typeface="Calibri"/>
              </a:rPr>
              <a:t>ov</a:t>
            </a:r>
            <a:r>
              <a:rPr sz="2000" dirty="0">
                <a:latin typeface="Calibri"/>
                <a:cs typeface="Calibri"/>
              </a:rPr>
              <a:t>er the second interac</a:t>
            </a:r>
            <a:r>
              <a:rPr lang="en-US" sz="2000" dirty="0">
                <a:latin typeface="Calibri"/>
                <a:cs typeface="Calibri"/>
              </a:rPr>
              <a:t>ti</a:t>
            </a:r>
            <a:r>
              <a:rPr sz="2000" dirty="0">
                <a:latin typeface="Calibri"/>
                <a:cs typeface="Calibri"/>
              </a:rPr>
              <a:t>on with Higgs and so on. The frequency of such interac</a:t>
            </a:r>
            <a:r>
              <a:rPr lang="en-US" sz="2000" dirty="0">
                <a:latin typeface="Calibri"/>
                <a:cs typeface="Calibri"/>
              </a:rPr>
              <a:t>ti</a:t>
            </a:r>
            <a:r>
              <a:rPr sz="2000" dirty="0">
                <a:latin typeface="Calibri"/>
                <a:cs typeface="Calibri"/>
              </a:rPr>
              <a:t>ons is propor</a:t>
            </a:r>
            <a:r>
              <a:rPr lang="en-US" sz="2000" dirty="0">
                <a:latin typeface="Calibri"/>
                <a:cs typeface="Calibri"/>
              </a:rPr>
              <a:t>ti</a:t>
            </a:r>
            <a:r>
              <a:rPr sz="2000" dirty="0">
                <a:latin typeface="Calibri"/>
                <a:cs typeface="Calibri"/>
              </a:rPr>
              <a:t>onal to pa</a:t>
            </a:r>
            <a:r>
              <a:rPr lang="en-US" sz="2000" dirty="0">
                <a:latin typeface="Calibri"/>
                <a:cs typeface="Calibri"/>
              </a:rPr>
              <a:t>rti</a:t>
            </a:r>
            <a:r>
              <a:rPr sz="2000" dirty="0">
                <a:latin typeface="Calibri"/>
                <a:cs typeface="Calibri"/>
              </a:rPr>
              <a:t>cle mass.</a:t>
            </a:r>
          </a:p>
        </p:txBody>
      </p:sp>
      <p:sp>
        <p:nvSpPr>
          <p:cNvPr id="4" name="object 4"/>
          <p:cNvSpPr/>
          <p:nvPr/>
        </p:nvSpPr>
        <p:spPr>
          <a:xfrm>
            <a:off x="5264623" y="2585387"/>
            <a:ext cx="3782060" cy="3862070"/>
          </a:xfrm>
          <a:custGeom>
            <a:avLst/>
            <a:gdLst/>
            <a:ahLst/>
            <a:cxnLst/>
            <a:rect l="l" t="t" r="r" b="b"/>
            <a:pathLst>
              <a:path w="3782059" h="3862070">
                <a:moveTo>
                  <a:pt x="0" y="0"/>
                </a:moveTo>
                <a:lnTo>
                  <a:pt x="3781441" y="0"/>
                </a:lnTo>
                <a:lnTo>
                  <a:pt x="3781441" y="3861898"/>
                </a:lnTo>
                <a:lnTo>
                  <a:pt x="0" y="3861898"/>
                </a:lnTo>
                <a:lnTo>
                  <a:pt x="0" y="0"/>
                </a:lnTo>
                <a:close/>
              </a:path>
            </a:pathLst>
          </a:custGeom>
          <a:solidFill>
            <a:srgbClr val="E8E6D4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5496566" y="4200227"/>
            <a:ext cx="478155" cy="361315"/>
          </a:xfrm>
          <a:custGeom>
            <a:avLst/>
            <a:gdLst/>
            <a:ahLst/>
            <a:cxnLst/>
            <a:rect l="l" t="t" r="r" b="b"/>
            <a:pathLst>
              <a:path w="478154" h="361314">
                <a:moveTo>
                  <a:pt x="0" y="205955"/>
                </a:moveTo>
                <a:lnTo>
                  <a:pt x="192375" y="0"/>
                </a:lnTo>
                <a:lnTo>
                  <a:pt x="273764" y="109959"/>
                </a:lnTo>
                <a:lnTo>
                  <a:pt x="144072" y="199309"/>
                </a:lnTo>
                <a:lnTo>
                  <a:pt x="208364" y="361023"/>
                </a:lnTo>
                <a:lnTo>
                  <a:pt x="372684" y="275116"/>
                </a:lnTo>
                <a:lnTo>
                  <a:pt x="284884" y="194838"/>
                </a:lnTo>
                <a:lnTo>
                  <a:pt x="371302" y="67840"/>
                </a:lnTo>
                <a:lnTo>
                  <a:pt x="478063" y="182306"/>
                </a:lnTo>
              </a:path>
            </a:pathLst>
          </a:custGeom>
          <a:ln w="13668">
            <a:solidFill>
              <a:srgbClr val="00A6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931261" y="4339726"/>
            <a:ext cx="93345" cy="96520"/>
          </a:xfrm>
          <a:custGeom>
            <a:avLst/>
            <a:gdLst/>
            <a:ahLst/>
            <a:cxnLst/>
            <a:rect l="l" t="t" r="r" b="b"/>
            <a:pathLst>
              <a:path w="93345" h="96520">
                <a:moveTo>
                  <a:pt x="53492" y="0"/>
                </a:moveTo>
                <a:lnTo>
                  <a:pt x="43369" y="42810"/>
                </a:lnTo>
                <a:lnTo>
                  <a:pt x="0" y="49936"/>
                </a:lnTo>
                <a:lnTo>
                  <a:pt x="93247" y="96366"/>
                </a:lnTo>
                <a:lnTo>
                  <a:pt x="53492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501853" y="4946778"/>
            <a:ext cx="3324860" cy="0"/>
          </a:xfrm>
          <a:custGeom>
            <a:avLst/>
            <a:gdLst/>
            <a:ahLst/>
            <a:cxnLst/>
            <a:rect l="l" t="t" r="r" b="b"/>
            <a:pathLst>
              <a:path w="3324859">
                <a:moveTo>
                  <a:pt x="0" y="0"/>
                </a:moveTo>
                <a:lnTo>
                  <a:pt x="3324412" y="0"/>
                </a:lnTo>
              </a:path>
            </a:pathLst>
          </a:custGeom>
          <a:ln w="22796">
            <a:solidFill>
              <a:srgbClr val="9227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792781" y="4896507"/>
            <a:ext cx="133985" cy="100965"/>
          </a:xfrm>
          <a:custGeom>
            <a:avLst/>
            <a:gdLst/>
            <a:ahLst/>
            <a:cxnLst/>
            <a:rect l="l" t="t" r="r" b="b"/>
            <a:pathLst>
              <a:path w="133984" h="100964">
                <a:moveTo>
                  <a:pt x="0" y="0"/>
                </a:moveTo>
                <a:lnTo>
                  <a:pt x="33487" y="50274"/>
                </a:lnTo>
                <a:lnTo>
                  <a:pt x="0" y="100563"/>
                </a:lnTo>
                <a:lnTo>
                  <a:pt x="133949" y="50274"/>
                </a:lnTo>
                <a:lnTo>
                  <a:pt x="0" y="0"/>
                </a:lnTo>
                <a:close/>
              </a:path>
            </a:pathLst>
          </a:custGeom>
          <a:solidFill>
            <a:srgbClr val="9227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495779" y="3151065"/>
            <a:ext cx="3342640" cy="142875"/>
          </a:xfrm>
          <a:custGeom>
            <a:avLst/>
            <a:gdLst/>
            <a:ahLst/>
            <a:cxnLst/>
            <a:rect l="l" t="t" r="r" b="b"/>
            <a:pathLst>
              <a:path w="3342640" h="142875">
                <a:moveTo>
                  <a:pt x="0" y="72891"/>
                </a:moveTo>
                <a:lnTo>
                  <a:pt x="1116236" y="0"/>
                </a:lnTo>
                <a:lnTo>
                  <a:pt x="2017520" y="142296"/>
                </a:lnTo>
                <a:lnTo>
                  <a:pt x="2368511" y="0"/>
                </a:lnTo>
                <a:lnTo>
                  <a:pt x="3342618" y="72891"/>
                </a:lnTo>
              </a:path>
            </a:pathLst>
          </a:custGeom>
          <a:ln w="22796">
            <a:solidFill>
              <a:srgbClr val="ED1C2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801489" y="3171451"/>
            <a:ext cx="137160" cy="100330"/>
          </a:xfrm>
          <a:custGeom>
            <a:avLst/>
            <a:gdLst/>
            <a:ahLst/>
            <a:cxnLst/>
            <a:rect l="l" t="t" r="r" b="b"/>
            <a:pathLst>
              <a:path w="137159" h="100329">
                <a:moveTo>
                  <a:pt x="7006" y="0"/>
                </a:moveTo>
                <a:lnTo>
                  <a:pt x="36910" y="52510"/>
                </a:lnTo>
                <a:lnTo>
                  <a:pt x="0" y="100340"/>
                </a:lnTo>
                <a:lnTo>
                  <a:pt x="137130" y="59526"/>
                </a:lnTo>
                <a:lnTo>
                  <a:pt x="7006" y="0"/>
                </a:lnTo>
                <a:close/>
              </a:path>
            </a:pathLst>
          </a:custGeom>
          <a:solidFill>
            <a:srgbClr val="ED1C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495779" y="3638684"/>
            <a:ext cx="2178050" cy="285115"/>
          </a:xfrm>
          <a:custGeom>
            <a:avLst/>
            <a:gdLst/>
            <a:ahLst/>
            <a:cxnLst/>
            <a:rect l="l" t="t" r="r" b="b"/>
            <a:pathLst>
              <a:path w="2178050" h="285114">
                <a:moveTo>
                  <a:pt x="0" y="136214"/>
                </a:moveTo>
                <a:lnTo>
                  <a:pt x="559868" y="0"/>
                </a:lnTo>
                <a:lnTo>
                  <a:pt x="683792" y="284592"/>
                </a:lnTo>
                <a:lnTo>
                  <a:pt x="1022651" y="81548"/>
                </a:lnTo>
                <a:lnTo>
                  <a:pt x="1329373" y="218954"/>
                </a:lnTo>
                <a:lnTo>
                  <a:pt x="1400477" y="6081"/>
                </a:lnTo>
                <a:lnTo>
                  <a:pt x="1812144" y="227335"/>
                </a:lnTo>
                <a:lnTo>
                  <a:pt x="2177854" y="142296"/>
                </a:lnTo>
              </a:path>
            </a:pathLst>
          </a:custGeom>
          <a:ln w="22795">
            <a:solidFill>
              <a:srgbClr val="0072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629704" y="3739526"/>
            <a:ext cx="142240" cy="98425"/>
          </a:xfrm>
          <a:custGeom>
            <a:avLst/>
            <a:gdLst/>
            <a:ahLst/>
            <a:cxnLst/>
            <a:rect l="l" t="t" r="r" b="b"/>
            <a:pathLst>
              <a:path w="142240" h="98425">
                <a:moveTo>
                  <a:pt x="0" y="0"/>
                </a:moveTo>
                <a:lnTo>
                  <a:pt x="43931" y="41457"/>
                </a:lnTo>
                <a:lnTo>
                  <a:pt x="22592" y="97989"/>
                </a:lnTo>
                <a:lnTo>
                  <a:pt x="141806" y="18837"/>
                </a:lnTo>
                <a:lnTo>
                  <a:pt x="0" y="0"/>
                </a:lnTo>
                <a:close/>
              </a:path>
            </a:pathLst>
          </a:custGeom>
          <a:solidFill>
            <a:srgbClr val="0072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5258106" y="3681648"/>
            <a:ext cx="99695" cy="1543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420" dirty="0">
                <a:solidFill>
                  <a:srgbClr val="231F20"/>
                </a:solidFill>
                <a:latin typeface="Symbol"/>
                <a:cs typeface="Symbol"/>
              </a:rPr>
              <a:t>µ</a:t>
            </a:r>
            <a:endParaRPr sz="1000">
              <a:latin typeface="Symbol"/>
              <a:cs typeface="Symbo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258106" y="3131107"/>
            <a:ext cx="92710" cy="1543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80" dirty="0">
                <a:solidFill>
                  <a:srgbClr val="231F20"/>
                </a:solidFill>
                <a:latin typeface="Times New Roman"/>
                <a:cs typeface="Times New Roman"/>
              </a:rPr>
              <a:t>e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268621" y="2565030"/>
            <a:ext cx="78740" cy="1543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dirty="0">
                <a:solidFill>
                  <a:srgbClr val="231F20"/>
                </a:solidFill>
                <a:latin typeface="Symbol"/>
                <a:cs typeface="Symbol"/>
              </a:rPr>
              <a:t>γ</a:t>
            </a:r>
            <a:endParaRPr sz="1000">
              <a:latin typeface="Symbol"/>
              <a:cs typeface="Symbo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276129" y="4318588"/>
            <a:ext cx="65405" cy="1543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30" dirty="0">
                <a:solidFill>
                  <a:srgbClr val="231F20"/>
                </a:solidFill>
                <a:latin typeface="Times New Roman"/>
                <a:cs typeface="Times New Roman"/>
              </a:rPr>
              <a:t>t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258106" y="4848343"/>
            <a:ext cx="92710" cy="1543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5" dirty="0">
                <a:solidFill>
                  <a:srgbClr val="231F20"/>
                </a:solidFill>
                <a:latin typeface="Symbol"/>
                <a:cs typeface="Symbol"/>
              </a:rPr>
              <a:t>ν</a:t>
            </a:r>
            <a:endParaRPr sz="1000">
              <a:latin typeface="Symbol"/>
              <a:cs typeface="Symbo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7073702" y="4694544"/>
            <a:ext cx="139700" cy="1936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5" dirty="0">
                <a:solidFill>
                  <a:srgbClr val="231F20"/>
                </a:solidFill>
                <a:latin typeface="Symbol"/>
                <a:cs typeface="Symbol"/>
              </a:rPr>
              <a:t>ν</a:t>
            </a:r>
            <a:r>
              <a:rPr sz="1125" spc="-135" baseline="-33333" dirty="0">
                <a:solidFill>
                  <a:srgbClr val="231F20"/>
                </a:solidFill>
                <a:latin typeface="Times New Roman"/>
                <a:cs typeface="Times New Roman"/>
              </a:rPr>
              <a:t>L</a:t>
            </a:r>
            <a:endParaRPr sz="1125" baseline="-33333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5632389" y="4110395"/>
            <a:ext cx="423545" cy="2482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35"/>
              </a:lnSpc>
            </a:pPr>
            <a:r>
              <a:rPr sz="1500" spc="7" baseline="2777" dirty="0">
                <a:solidFill>
                  <a:srgbClr val="231F20"/>
                </a:solidFill>
                <a:latin typeface="Symbol"/>
                <a:cs typeface="Symbol"/>
              </a:rPr>
              <a:t>×  </a:t>
            </a:r>
            <a:r>
              <a:rPr sz="1500" spc="150" baseline="2777" dirty="0">
                <a:solidFill>
                  <a:srgbClr val="231F20"/>
                </a:solidFill>
                <a:latin typeface="Symbol"/>
                <a:cs typeface="Symbol"/>
              </a:rPr>
              <a:t> </a:t>
            </a:r>
            <a:r>
              <a:rPr sz="1500" spc="7" baseline="-30555" dirty="0">
                <a:solidFill>
                  <a:srgbClr val="231F20"/>
                </a:solidFill>
                <a:latin typeface="Symbol"/>
                <a:cs typeface="Symbol"/>
              </a:rPr>
              <a:t>×</a:t>
            </a:r>
            <a:r>
              <a:rPr sz="1500" baseline="-30555" dirty="0">
                <a:solidFill>
                  <a:srgbClr val="231F20"/>
                </a:solidFill>
                <a:latin typeface="Symbol"/>
                <a:cs typeface="Symbol"/>
              </a:rPr>
              <a:t> </a:t>
            </a:r>
            <a:r>
              <a:rPr sz="1500" spc="-172" baseline="-30555" dirty="0">
                <a:solidFill>
                  <a:srgbClr val="231F20"/>
                </a:solidFill>
                <a:latin typeface="Symbol"/>
                <a:cs typeface="Symbol"/>
              </a:rPr>
              <a:t> </a:t>
            </a:r>
            <a:r>
              <a:rPr sz="1000" spc="30" dirty="0">
                <a:solidFill>
                  <a:srgbClr val="231F20"/>
                </a:solidFill>
                <a:latin typeface="Times New Roman"/>
                <a:cs typeface="Times New Roman"/>
              </a:rPr>
              <a:t>t</a:t>
            </a:r>
            <a:r>
              <a:rPr sz="1125" spc="-52" baseline="-33333" dirty="0">
                <a:solidFill>
                  <a:srgbClr val="231F20"/>
                </a:solidFill>
                <a:latin typeface="Times New Roman"/>
                <a:cs typeface="Times New Roman"/>
              </a:rPr>
              <a:t>R</a:t>
            </a:r>
            <a:endParaRPr sz="1125" baseline="-33333">
              <a:latin typeface="Times New Roman"/>
              <a:cs typeface="Times New Roman"/>
            </a:endParaRPr>
          </a:p>
          <a:p>
            <a:pPr marL="95250">
              <a:lnSpc>
                <a:spcPts val="935"/>
              </a:lnSpc>
            </a:pPr>
            <a:r>
              <a:rPr sz="1000" spc="5" dirty="0">
                <a:solidFill>
                  <a:srgbClr val="231F20"/>
                </a:solidFill>
                <a:latin typeface="Symbol"/>
                <a:cs typeface="Symbol"/>
              </a:rPr>
              <a:t>×</a:t>
            </a:r>
            <a:endParaRPr sz="1000">
              <a:latin typeface="Symbol"/>
              <a:cs typeface="Symbo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5505744" y="4314226"/>
            <a:ext cx="403225" cy="3968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5080" algn="r">
              <a:lnSpc>
                <a:spcPct val="100000"/>
              </a:lnSpc>
            </a:pPr>
            <a:r>
              <a:rPr sz="1500" spc="44" baseline="-33333" dirty="0">
                <a:solidFill>
                  <a:srgbClr val="231F20"/>
                </a:solidFill>
                <a:latin typeface="Times New Roman"/>
                <a:cs typeface="Times New Roman"/>
              </a:rPr>
              <a:t>t</a:t>
            </a:r>
            <a:r>
              <a:rPr sz="1500" spc="165" baseline="-33333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000" spc="5" dirty="0">
                <a:solidFill>
                  <a:srgbClr val="231F20"/>
                </a:solidFill>
                <a:latin typeface="Symbol"/>
                <a:cs typeface="Symbol"/>
              </a:rPr>
              <a:t>×</a:t>
            </a:r>
            <a:r>
              <a:rPr sz="1000" dirty="0">
                <a:solidFill>
                  <a:srgbClr val="231F20"/>
                </a:solidFill>
                <a:latin typeface="Symbol"/>
                <a:cs typeface="Symbol"/>
              </a:rPr>
              <a:t> </a:t>
            </a:r>
            <a:r>
              <a:rPr sz="1000" spc="75" dirty="0">
                <a:solidFill>
                  <a:srgbClr val="231F20"/>
                </a:solidFill>
                <a:latin typeface="Symbol"/>
                <a:cs typeface="Symbol"/>
              </a:rPr>
              <a:t> </a:t>
            </a:r>
            <a:r>
              <a:rPr sz="1000" spc="55" dirty="0">
                <a:solidFill>
                  <a:srgbClr val="231F20"/>
                </a:solidFill>
                <a:latin typeface="Symbol"/>
                <a:cs typeface="Symbol"/>
              </a:rPr>
              <a:t>×</a:t>
            </a:r>
            <a:r>
              <a:rPr sz="1500" spc="7" baseline="-30555" dirty="0">
                <a:solidFill>
                  <a:srgbClr val="231F20"/>
                </a:solidFill>
                <a:latin typeface="Symbol"/>
                <a:cs typeface="Symbol"/>
              </a:rPr>
              <a:t>×</a:t>
            </a:r>
            <a:endParaRPr sz="1500" baseline="-30555">
              <a:latin typeface="Symbol"/>
              <a:cs typeface="Symbol"/>
            </a:endParaRPr>
          </a:p>
          <a:p>
            <a:pPr marR="29845" algn="r">
              <a:lnSpc>
                <a:spcPct val="100000"/>
              </a:lnSpc>
              <a:spcBef>
                <a:spcPts val="1075"/>
              </a:spcBef>
            </a:pPr>
            <a:r>
              <a:rPr sz="750" spc="-90" dirty="0">
                <a:solidFill>
                  <a:srgbClr val="231F20"/>
                </a:solidFill>
                <a:latin typeface="Times New Roman"/>
                <a:cs typeface="Times New Roman"/>
              </a:rPr>
              <a:t>L</a:t>
            </a:r>
            <a:endParaRPr sz="75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5545337" y="4464841"/>
            <a:ext cx="290830" cy="1974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50" spc="-35" dirty="0">
                <a:solidFill>
                  <a:srgbClr val="231F20"/>
                </a:solidFill>
                <a:latin typeface="Times New Roman"/>
                <a:cs typeface="Times New Roman"/>
              </a:rPr>
              <a:t>R </a:t>
            </a:r>
            <a:r>
              <a:rPr sz="750" spc="6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500" spc="7" baseline="-13888" dirty="0">
                <a:solidFill>
                  <a:srgbClr val="231F20"/>
                </a:solidFill>
                <a:latin typeface="Symbol"/>
                <a:cs typeface="Symbol"/>
              </a:rPr>
              <a:t>×</a:t>
            </a:r>
            <a:r>
              <a:rPr sz="1500" spc="89" baseline="-13888" dirty="0">
                <a:solidFill>
                  <a:srgbClr val="231F20"/>
                </a:solidFill>
                <a:latin typeface="Symbol"/>
                <a:cs typeface="Symbol"/>
              </a:rPr>
              <a:t> </a:t>
            </a:r>
            <a:r>
              <a:rPr sz="1500" spc="44" baseline="-30555" dirty="0">
                <a:solidFill>
                  <a:srgbClr val="231F20"/>
                </a:solidFill>
                <a:latin typeface="Times New Roman"/>
                <a:cs typeface="Times New Roman"/>
              </a:rPr>
              <a:t>t</a:t>
            </a:r>
            <a:endParaRPr sz="1500" baseline="-30555"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5456753" y="4077022"/>
            <a:ext cx="65405" cy="1543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30" dirty="0">
                <a:solidFill>
                  <a:srgbClr val="231F20"/>
                </a:solidFill>
                <a:latin typeface="Times New Roman"/>
                <a:cs typeface="Times New Roman"/>
              </a:rPr>
              <a:t>t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5496345" y="4157712"/>
            <a:ext cx="73025" cy="1219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50" spc="-90" dirty="0">
                <a:solidFill>
                  <a:srgbClr val="231F20"/>
                </a:solidFill>
                <a:latin typeface="Times New Roman"/>
                <a:cs typeface="Times New Roman"/>
              </a:rPr>
              <a:t>L</a:t>
            </a:r>
            <a:endParaRPr sz="750">
              <a:latin typeface="Times New Roman"/>
              <a:cs typeface="Times New Roman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5663825" y="3488230"/>
            <a:ext cx="147320" cy="1936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420" dirty="0">
                <a:solidFill>
                  <a:srgbClr val="231F20"/>
                </a:solidFill>
                <a:latin typeface="Symbol"/>
                <a:cs typeface="Symbol"/>
              </a:rPr>
              <a:t>µ</a:t>
            </a:r>
            <a:r>
              <a:rPr sz="1125" spc="-135" baseline="-33333" dirty="0">
                <a:solidFill>
                  <a:srgbClr val="231F20"/>
                </a:solidFill>
                <a:latin typeface="Times New Roman"/>
                <a:cs typeface="Times New Roman"/>
              </a:rPr>
              <a:t>L</a:t>
            </a:r>
            <a:endParaRPr sz="1125" baseline="-33333">
              <a:latin typeface="Times New Roman"/>
              <a:cs typeface="Times New Roman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5923363" y="3561778"/>
            <a:ext cx="168275" cy="3244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1755" algn="ctr">
              <a:lnSpc>
                <a:spcPts val="1115"/>
              </a:lnSpc>
            </a:pPr>
            <a:r>
              <a:rPr sz="1000" spc="5" dirty="0">
                <a:solidFill>
                  <a:srgbClr val="231F20"/>
                </a:solidFill>
                <a:latin typeface="Symbol"/>
                <a:cs typeface="Symbol"/>
              </a:rPr>
              <a:t>×</a:t>
            </a:r>
            <a:endParaRPr sz="1000">
              <a:latin typeface="Symbol"/>
              <a:cs typeface="Symbol"/>
            </a:endParaRPr>
          </a:p>
          <a:p>
            <a:pPr marR="1270" algn="ctr">
              <a:lnSpc>
                <a:spcPts val="1115"/>
              </a:lnSpc>
            </a:pPr>
            <a:r>
              <a:rPr sz="1000" spc="-420" dirty="0">
                <a:solidFill>
                  <a:srgbClr val="231F20"/>
                </a:solidFill>
                <a:latin typeface="Symbol"/>
                <a:cs typeface="Symbol"/>
              </a:rPr>
              <a:t>µ</a:t>
            </a:r>
            <a:r>
              <a:rPr sz="1125" spc="-52" baseline="-33333" dirty="0">
                <a:solidFill>
                  <a:srgbClr val="231F20"/>
                </a:solidFill>
                <a:latin typeface="Times New Roman"/>
                <a:cs typeface="Times New Roman"/>
              </a:rPr>
              <a:t>R</a:t>
            </a:r>
            <a:endParaRPr sz="1125" baseline="-33333">
              <a:latin typeface="Times New Roman"/>
              <a:cs typeface="Times New Roman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6226326" y="3595023"/>
            <a:ext cx="99695" cy="1543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420" dirty="0">
                <a:solidFill>
                  <a:srgbClr val="231F20"/>
                </a:solidFill>
                <a:latin typeface="Symbol"/>
                <a:cs typeface="Symbol"/>
              </a:rPr>
              <a:t>µ</a:t>
            </a:r>
            <a:endParaRPr sz="1000">
              <a:latin typeface="Symbol"/>
              <a:cs typeface="Symbo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6300390" y="3647506"/>
            <a:ext cx="257175" cy="1543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50" spc="-90" dirty="0">
                <a:solidFill>
                  <a:srgbClr val="231F20"/>
                </a:solidFill>
                <a:latin typeface="Times New Roman"/>
                <a:cs typeface="Times New Roman"/>
              </a:rPr>
              <a:t>L    </a:t>
            </a:r>
            <a:r>
              <a:rPr sz="750" spc="-4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000" spc="5" dirty="0">
                <a:solidFill>
                  <a:srgbClr val="231F20"/>
                </a:solidFill>
                <a:latin typeface="Symbol"/>
                <a:cs typeface="Symbol"/>
              </a:rPr>
              <a:t>×</a:t>
            </a:r>
            <a:endParaRPr sz="1000">
              <a:latin typeface="Symbol"/>
              <a:cs typeface="Symbo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6555344" y="3756071"/>
            <a:ext cx="99695" cy="1543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420" dirty="0">
                <a:solidFill>
                  <a:srgbClr val="231F20"/>
                </a:solidFill>
                <a:latin typeface="Symbol"/>
                <a:cs typeface="Symbol"/>
              </a:rPr>
              <a:t>µ</a:t>
            </a:r>
            <a:endParaRPr sz="1000">
              <a:latin typeface="Symbol"/>
              <a:cs typeface="Symbo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6629409" y="3827437"/>
            <a:ext cx="85090" cy="1219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50" spc="-35" dirty="0">
                <a:solidFill>
                  <a:srgbClr val="231F20"/>
                </a:solidFill>
                <a:latin typeface="Times New Roman"/>
                <a:cs typeface="Times New Roman"/>
              </a:rPr>
              <a:t>R</a:t>
            </a:r>
            <a:endParaRPr sz="750">
              <a:latin typeface="Times New Roman"/>
              <a:cs typeface="Times New Roman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6127829" y="3837638"/>
            <a:ext cx="96520" cy="1543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5" dirty="0">
                <a:solidFill>
                  <a:srgbClr val="231F20"/>
                </a:solidFill>
                <a:latin typeface="Symbol"/>
                <a:cs typeface="Symbol"/>
              </a:rPr>
              <a:t>×</a:t>
            </a:r>
            <a:endParaRPr sz="1000">
              <a:latin typeface="Symbol"/>
              <a:cs typeface="Symbo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6767804" y="3776028"/>
            <a:ext cx="96520" cy="1543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5" dirty="0">
                <a:solidFill>
                  <a:srgbClr val="231F20"/>
                </a:solidFill>
                <a:latin typeface="Symbol"/>
                <a:cs typeface="Symbol"/>
              </a:rPr>
              <a:t>×</a:t>
            </a:r>
            <a:endParaRPr sz="1000">
              <a:latin typeface="Symbol"/>
              <a:cs typeface="Symbo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6847017" y="3561829"/>
            <a:ext cx="96520" cy="1543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5" dirty="0">
                <a:solidFill>
                  <a:srgbClr val="231F20"/>
                </a:solidFill>
                <a:latin typeface="Symbol"/>
                <a:cs typeface="Symbol"/>
              </a:rPr>
              <a:t>×</a:t>
            </a:r>
            <a:endParaRPr sz="1000">
              <a:latin typeface="Symbol"/>
              <a:cs typeface="Symbo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7259408" y="3788267"/>
            <a:ext cx="96520" cy="1543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5" dirty="0">
                <a:solidFill>
                  <a:srgbClr val="231F20"/>
                </a:solidFill>
                <a:latin typeface="Symbol"/>
                <a:cs typeface="Symbol"/>
              </a:rPr>
              <a:t>×</a:t>
            </a:r>
            <a:endParaRPr sz="1000">
              <a:latin typeface="Symbol"/>
              <a:cs typeface="Symbo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7069204" y="3574828"/>
            <a:ext cx="99695" cy="1543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420" dirty="0">
                <a:solidFill>
                  <a:srgbClr val="231F20"/>
                </a:solidFill>
                <a:latin typeface="Symbol"/>
                <a:cs typeface="Symbol"/>
              </a:rPr>
              <a:t>µ</a:t>
            </a:r>
            <a:endParaRPr sz="1000">
              <a:latin typeface="Symbol"/>
              <a:cs typeface="Symbo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7143262" y="3646206"/>
            <a:ext cx="85090" cy="1219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50" spc="-35" dirty="0">
                <a:solidFill>
                  <a:srgbClr val="231F20"/>
                </a:solidFill>
                <a:latin typeface="Times New Roman"/>
                <a:cs typeface="Times New Roman"/>
              </a:rPr>
              <a:t>R</a:t>
            </a:r>
            <a:endParaRPr sz="750">
              <a:latin typeface="Times New Roman"/>
              <a:cs typeface="Times New Roman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7435740" y="3811029"/>
            <a:ext cx="147320" cy="1936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420" dirty="0">
                <a:solidFill>
                  <a:srgbClr val="231F20"/>
                </a:solidFill>
                <a:latin typeface="Symbol"/>
                <a:cs typeface="Symbol"/>
              </a:rPr>
              <a:t>µ</a:t>
            </a:r>
            <a:r>
              <a:rPr sz="1125" spc="-135" baseline="-33333" dirty="0">
                <a:solidFill>
                  <a:srgbClr val="231F20"/>
                </a:solidFill>
                <a:latin typeface="Times New Roman"/>
                <a:cs typeface="Times New Roman"/>
              </a:rPr>
              <a:t>L</a:t>
            </a:r>
            <a:endParaRPr sz="1125" baseline="-33333">
              <a:latin typeface="Times New Roman"/>
              <a:cs typeface="Times New Roman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6554099" y="3076676"/>
            <a:ext cx="96520" cy="1543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5" dirty="0">
                <a:solidFill>
                  <a:srgbClr val="231F20"/>
                </a:solidFill>
                <a:latin typeface="Symbol"/>
                <a:cs typeface="Symbol"/>
              </a:rPr>
              <a:t>×</a:t>
            </a:r>
            <a:endParaRPr sz="1000">
              <a:latin typeface="Symbol"/>
              <a:cs typeface="Symbol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7458979" y="3211376"/>
            <a:ext cx="96520" cy="1543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5" dirty="0">
                <a:solidFill>
                  <a:srgbClr val="231F20"/>
                </a:solidFill>
                <a:latin typeface="Symbol"/>
                <a:cs typeface="Symbol"/>
              </a:rPr>
              <a:t>×</a:t>
            </a:r>
            <a:endParaRPr sz="1000">
              <a:latin typeface="Symbol"/>
              <a:cs typeface="Symbol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7828998" y="3070216"/>
            <a:ext cx="96520" cy="1543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5" dirty="0">
                <a:solidFill>
                  <a:srgbClr val="231F20"/>
                </a:solidFill>
                <a:latin typeface="Symbol"/>
                <a:cs typeface="Symbol"/>
              </a:rPr>
              <a:t>×</a:t>
            </a:r>
            <a:endParaRPr sz="1000">
              <a:latin typeface="Symbol"/>
              <a:cs typeface="Symbol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5869709" y="2961972"/>
            <a:ext cx="92710" cy="1543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80" dirty="0">
                <a:solidFill>
                  <a:srgbClr val="231F20"/>
                </a:solidFill>
                <a:latin typeface="Times New Roman"/>
                <a:cs typeface="Times New Roman"/>
              </a:rPr>
              <a:t>e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5936546" y="3042658"/>
            <a:ext cx="73025" cy="1219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50" spc="-90" dirty="0">
                <a:solidFill>
                  <a:srgbClr val="231F20"/>
                </a:solidFill>
                <a:latin typeface="Times New Roman"/>
                <a:cs typeface="Times New Roman"/>
              </a:rPr>
              <a:t>L</a:t>
            </a:r>
            <a:endParaRPr sz="750">
              <a:latin typeface="Times New Roman"/>
              <a:cs typeface="Times New Roman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7003457" y="3214662"/>
            <a:ext cx="92710" cy="1543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80" dirty="0">
                <a:solidFill>
                  <a:srgbClr val="231F20"/>
                </a:solidFill>
                <a:latin typeface="Times New Roman"/>
                <a:cs typeface="Times New Roman"/>
              </a:rPr>
              <a:t>e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7070301" y="3295351"/>
            <a:ext cx="85090" cy="1219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50" spc="-35" dirty="0">
                <a:solidFill>
                  <a:srgbClr val="231F20"/>
                </a:solidFill>
                <a:latin typeface="Times New Roman"/>
                <a:cs typeface="Times New Roman"/>
              </a:rPr>
              <a:t>R</a:t>
            </a:r>
            <a:endParaRPr sz="750">
              <a:latin typeface="Times New Roman"/>
              <a:cs typeface="Times New Roman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7651377" y="3214794"/>
            <a:ext cx="92710" cy="1543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80" dirty="0">
                <a:solidFill>
                  <a:srgbClr val="231F20"/>
                </a:solidFill>
                <a:latin typeface="Times New Roman"/>
                <a:cs typeface="Times New Roman"/>
              </a:rPr>
              <a:t>e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7718224" y="3295483"/>
            <a:ext cx="73025" cy="1219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50" spc="-90" dirty="0">
                <a:solidFill>
                  <a:srgbClr val="231F20"/>
                </a:solidFill>
                <a:latin typeface="Times New Roman"/>
                <a:cs typeface="Times New Roman"/>
              </a:rPr>
              <a:t>L</a:t>
            </a:r>
            <a:endParaRPr sz="750">
              <a:latin typeface="Times New Roman"/>
              <a:cs typeface="Times New Roman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8289165" y="2979152"/>
            <a:ext cx="92710" cy="1543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80" dirty="0">
                <a:solidFill>
                  <a:srgbClr val="231F20"/>
                </a:solidFill>
                <a:latin typeface="Times New Roman"/>
                <a:cs typeface="Times New Roman"/>
              </a:rPr>
              <a:t>e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8356010" y="3059843"/>
            <a:ext cx="85090" cy="1219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50" spc="-35" dirty="0">
                <a:solidFill>
                  <a:srgbClr val="231F20"/>
                </a:solidFill>
                <a:latin typeface="Times New Roman"/>
                <a:cs typeface="Times New Roman"/>
              </a:rPr>
              <a:t>R</a:t>
            </a:r>
            <a:endParaRPr sz="750">
              <a:latin typeface="Times New Roman"/>
              <a:cs typeface="Times New Roman"/>
            </a:endParaRPr>
          </a:p>
        </p:txBody>
      </p:sp>
      <p:sp>
        <p:nvSpPr>
          <p:cNvPr id="48" name="object 48"/>
          <p:cNvSpPr/>
          <p:nvPr/>
        </p:nvSpPr>
        <p:spPr>
          <a:xfrm>
            <a:off x="5483031" y="2624289"/>
            <a:ext cx="3182065" cy="8537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5480401" y="5516461"/>
            <a:ext cx="3352800" cy="118745"/>
          </a:xfrm>
          <a:custGeom>
            <a:avLst/>
            <a:gdLst/>
            <a:ahLst/>
            <a:cxnLst/>
            <a:rect l="l" t="t" r="r" b="b"/>
            <a:pathLst>
              <a:path w="3352800" h="118745">
                <a:moveTo>
                  <a:pt x="0" y="55824"/>
                </a:moveTo>
                <a:lnTo>
                  <a:pt x="1115641" y="0"/>
                </a:lnTo>
                <a:lnTo>
                  <a:pt x="2758776" y="118582"/>
                </a:lnTo>
                <a:lnTo>
                  <a:pt x="3352677" y="37902"/>
                </a:lnTo>
              </a:path>
            </a:pathLst>
          </a:custGeom>
          <a:ln w="22796">
            <a:solidFill>
              <a:srgbClr val="9227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8792926" y="5509225"/>
            <a:ext cx="139700" cy="99695"/>
          </a:xfrm>
          <a:custGeom>
            <a:avLst/>
            <a:gdLst/>
            <a:ahLst/>
            <a:cxnLst/>
            <a:rect l="l" t="t" r="r" b="b"/>
            <a:pathLst>
              <a:path w="139700" h="99695">
                <a:moveTo>
                  <a:pt x="0" y="0"/>
                </a:moveTo>
                <a:lnTo>
                  <a:pt x="40154" y="45140"/>
                </a:lnTo>
                <a:lnTo>
                  <a:pt x="13980" y="99598"/>
                </a:lnTo>
                <a:lnTo>
                  <a:pt x="139637" y="31145"/>
                </a:lnTo>
                <a:lnTo>
                  <a:pt x="0" y="0"/>
                </a:lnTo>
                <a:close/>
              </a:path>
            </a:pathLst>
          </a:custGeom>
          <a:solidFill>
            <a:srgbClr val="9227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5502030" y="6191197"/>
            <a:ext cx="3331210" cy="74295"/>
          </a:xfrm>
          <a:custGeom>
            <a:avLst/>
            <a:gdLst/>
            <a:ahLst/>
            <a:cxnLst/>
            <a:rect l="l" t="t" r="r" b="b"/>
            <a:pathLst>
              <a:path w="3331209" h="74295">
                <a:moveTo>
                  <a:pt x="0" y="74035"/>
                </a:moveTo>
                <a:lnTo>
                  <a:pt x="1084452" y="0"/>
                </a:lnTo>
                <a:lnTo>
                  <a:pt x="1167913" y="0"/>
                </a:lnTo>
                <a:lnTo>
                  <a:pt x="3331049" y="56114"/>
                </a:lnTo>
              </a:path>
            </a:pathLst>
          </a:custGeom>
          <a:ln w="22796">
            <a:solidFill>
              <a:srgbClr val="9227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8798710" y="6196444"/>
            <a:ext cx="135255" cy="100965"/>
          </a:xfrm>
          <a:custGeom>
            <a:avLst/>
            <a:gdLst/>
            <a:ahLst/>
            <a:cxnLst/>
            <a:rect l="l" t="t" r="r" b="b"/>
            <a:pathLst>
              <a:path w="135254" h="100964">
                <a:moveTo>
                  <a:pt x="1766" y="0"/>
                </a:moveTo>
                <a:lnTo>
                  <a:pt x="34370" y="50870"/>
                </a:lnTo>
                <a:lnTo>
                  <a:pt x="0" y="100564"/>
                </a:lnTo>
                <a:lnTo>
                  <a:pt x="134816" y="52622"/>
                </a:lnTo>
                <a:lnTo>
                  <a:pt x="1766" y="0"/>
                </a:lnTo>
                <a:close/>
              </a:path>
            </a:pathLst>
          </a:custGeom>
          <a:solidFill>
            <a:srgbClr val="9227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 txBox="1"/>
          <p:nvPr/>
        </p:nvSpPr>
        <p:spPr>
          <a:xfrm>
            <a:off x="6510286" y="5437347"/>
            <a:ext cx="96520" cy="1543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5" dirty="0">
                <a:solidFill>
                  <a:srgbClr val="231F20"/>
                </a:solidFill>
                <a:latin typeface="Symbol"/>
                <a:cs typeface="Symbol"/>
              </a:rPr>
              <a:t>×</a:t>
            </a:r>
            <a:endParaRPr sz="1000">
              <a:latin typeface="Symbol"/>
              <a:cs typeface="Symbol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8178255" y="5555908"/>
            <a:ext cx="96520" cy="1543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5" dirty="0">
                <a:solidFill>
                  <a:srgbClr val="231F20"/>
                </a:solidFill>
                <a:latin typeface="Symbol"/>
                <a:cs typeface="Symbol"/>
              </a:rPr>
              <a:t>×</a:t>
            </a:r>
            <a:endParaRPr sz="1000">
              <a:latin typeface="Symbol"/>
              <a:cs typeface="Symbol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6467609" y="6111282"/>
            <a:ext cx="264160" cy="2952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2230">
              <a:lnSpc>
                <a:spcPts val="1175"/>
              </a:lnSpc>
            </a:pPr>
            <a:r>
              <a:rPr sz="1000" spc="95" dirty="0">
                <a:solidFill>
                  <a:srgbClr val="231F20"/>
                </a:solidFill>
                <a:latin typeface="Symbol"/>
                <a:cs typeface="Symbol"/>
              </a:rPr>
              <a:t>×</a:t>
            </a:r>
            <a:r>
              <a:rPr sz="1500" spc="7" baseline="2777" dirty="0">
                <a:solidFill>
                  <a:srgbClr val="231F20"/>
                </a:solidFill>
                <a:latin typeface="Symbol"/>
                <a:cs typeface="Symbol"/>
              </a:rPr>
              <a:t>×</a:t>
            </a:r>
            <a:endParaRPr sz="1500" baseline="2777">
              <a:latin typeface="Symbol"/>
              <a:cs typeface="Symbol"/>
            </a:endParaRPr>
          </a:p>
          <a:p>
            <a:pPr marL="12700">
              <a:lnSpc>
                <a:spcPts val="1175"/>
              </a:lnSpc>
            </a:pPr>
            <a:r>
              <a:rPr sz="1000" spc="135" dirty="0">
                <a:solidFill>
                  <a:srgbClr val="231F20"/>
                </a:solidFill>
                <a:latin typeface="Times New Roman"/>
                <a:cs typeface="Times New Roman"/>
              </a:rPr>
              <a:t>1/</a:t>
            </a:r>
            <a:r>
              <a:rPr sz="1000" i="1" spc="-10" dirty="0">
                <a:solidFill>
                  <a:srgbClr val="231F20"/>
                </a:solidFill>
                <a:latin typeface="Times New Roman"/>
                <a:cs typeface="Times New Roman"/>
              </a:rPr>
              <a:t>M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5277384" y="5497284"/>
            <a:ext cx="92710" cy="1543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5" dirty="0">
                <a:solidFill>
                  <a:srgbClr val="231F20"/>
                </a:solidFill>
                <a:latin typeface="Symbol"/>
                <a:cs typeface="Symbol"/>
              </a:rPr>
              <a:t>ν</a:t>
            </a:r>
            <a:endParaRPr sz="1000">
              <a:latin typeface="Symbol"/>
              <a:cs typeface="Symbol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5258101" y="6183574"/>
            <a:ext cx="92710" cy="1543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5" dirty="0">
                <a:solidFill>
                  <a:srgbClr val="231F20"/>
                </a:solidFill>
                <a:latin typeface="Symbol"/>
                <a:cs typeface="Symbol"/>
              </a:rPr>
              <a:t>ν</a:t>
            </a:r>
            <a:endParaRPr sz="1000">
              <a:latin typeface="Symbol"/>
              <a:cs typeface="Symbol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5936295" y="5313047"/>
            <a:ext cx="139700" cy="1936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5" dirty="0">
                <a:solidFill>
                  <a:srgbClr val="231F20"/>
                </a:solidFill>
                <a:latin typeface="Symbol"/>
                <a:cs typeface="Symbol"/>
              </a:rPr>
              <a:t>ν</a:t>
            </a:r>
            <a:r>
              <a:rPr sz="1125" spc="-135" baseline="-33333" dirty="0">
                <a:solidFill>
                  <a:srgbClr val="231F20"/>
                </a:solidFill>
                <a:latin typeface="Times New Roman"/>
                <a:cs typeface="Times New Roman"/>
              </a:rPr>
              <a:t>L</a:t>
            </a:r>
            <a:endParaRPr sz="1125" baseline="-33333">
              <a:latin typeface="Times New Roman"/>
              <a:cs typeface="Times New Roman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7265134" y="5349550"/>
            <a:ext cx="151765" cy="1936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5" dirty="0">
                <a:solidFill>
                  <a:srgbClr val="231F20"/>
                </a:solidFill>
                <a:latin typeface="Symbol"/>
                <a:cs typeface="Symbol"/>
              </a:rPr>
              <a:t>ν</a:t>
            </a:r>
            <a:r>
              <a:rPr sz="1125" spc="-52" baseline="-33333" dirty="0">
                <a:solidFill>
                  <a:srgbClr val="231F20"/>
                </a:solidFill>
                <a:latin typeface="Times New Roman"/>
                <a:cs typeface="Times New Roman"/>
              </a:rPr>
              <a:t>R</a:t>
            </a:r>
            <a:endParaRPr sz="1125" baseline="-33333">
              <a:latin typeface="Times New Roman"/>
              <a:cs typeface="Times New Roman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8459244" y="5365088"/>
            <a:ext cx="139700" cy="1936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5" dirty="0">
                <a:solidFill>
                  <a:srgbClr val="231F20"/>
                </a:solidFill>
                <a:latin typeface="Symbol"/>
                <a:cs typeface="Symbol"/>
              </a:rPr>
              <a:t>ν</a:t>
            </a:r>
            <a:r>
              <a:rPr sz="1125" spc="-135" baseline="-33333" dirty="0">
                <a:solidFill>
                  <a:srgbClr val="231F20"/>
                </a:solidFill>
                <a:latin typeface="Times New Roman"/>
                <a:cs typeface="Times New Roman"/>
              </a:rPr>
              <a:t>L</a:t>
            </a:r>
            <a:endParaRPr sz="1125" baseline="-33333">
              <a:latin typeface="Times New Roman"/>
              <a:cs typeface="Times New Roman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5958663" y="6015165"/>
            <a:ext cx="139700" cy="1936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5" dirty="0">
                <a:solidFill>
                  <a:srgbClr val="231F20"/>
                </a:solidFill>
                <a:latin typeface="Symbol"/>
                <a:cs typeface="Symbol"/>
              </a:rPr>
              <a:t>ν</a:t>
            </a:r>
            <a:r>
              <a:rPr sz="1125" spc="-135" baseline="-33333" dirty="0">
                <a:solidFill>
                  <a:srgbClr val="231F20"/>
                </a:solidFill>
                <a:latin typeface="Times New Roman"/>
                <a:cs typeface="Times New Roman"/>
              </a:rPr>
              <a:t>L</a:t>
            </a:r>
            <a:endParaRPr sz="1125" baseline="-33333">
              <a:latin typeface="Times New Roman"/>
              <a:cs typeface="Times New Roman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7799440" y="6002299"/>
            <a:ext cx="139700" cy="1936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5" dirty="0">
                <a:solidFill>
                  <a:srgbClr val="231F20"/>
                </a:solidFill>
                <a:latin typeface="Symbol"/>
                <a:cs typeface="Symbol"/>
              </a:rPr>
              <a:t>ν</a:t>
            </a:r>
            <a:r>
              <a:rPr sz="1125" spc="-135" baseline="-33333" dirty="0">
                <a:solidFill>
                  <a:srgbClr val="231F20"/>
                </a:solidFill>
                <a:latin typeface="Times New Roman"/>
                <a:cs typeface="Times New Roman"/>
              </a:rPr>
              <a:t>L</a:t>
            </a:r>
            <a:endParaRPr sz="1125" baseline="-33333">
              <a:latin typeface="Times New Roman"/>
              <a:cs typeface="Times New Roman"/>
            </a:endParaRPr>
          </a:p>
        </p:txBody>
      </p:sp>
      <p:sp>
        <p:nvSpPr>
          <p:cNvPr id="63" name="object 63"/>
          <p:cNvSpPr/>
          <p:nvPr/>
        </p:nvSpPr>
        <p:spPr>
          <a:xfrm>
            <a:off x="8657543" y="2635897"/>
            <a:ext cx="256540" cy="61594"/>
          </a:xfrm>
          <a:custGeom>
            <a:avLst/>
            <a:gdLst/>
            <a:ahLst/>
            <a:cxnLst/>
            <a:rect l="l" t="t" r="r" b="b"/>
            <a:pathLst>
              <a:path w="256540" h="61594">
                <a:moveTo>
                  <a:pt x="0" y="29704"/>
                </a:moveTo>
                <a:lnTo>
                  <a:pt x="22398" y="60525"/>
                </a:lnTo>
                <a:lnTo>
                  <a:pt x="27473" y="58697"/>
                </a:lnTo>
                <a:lnTo>
                  <a:pt x="32645" y="52474"/>
                </a:lnTo>
                <a:lnTo>
                  <a:pt x="37808" y="40955"/>
                </a:lnTo>
                <a:lnTo>
                  <a:pt x="43587" y="24181"/>
                </a:lnTo>
                <a:lnTo>
                  <a:pt x="49456" y="12090"/>
                </a:lnTo>
                <a:lnTo>
                  <a:pt x="55330" y="4382"/>
                </a:lnTo>
                <a:lnTo>
                  <a:pt x="61125" y="759"/>
                </a:lnTo>
                <a:lnTo>
                  <a:pt x="66755" y="920"/>
                </a:lnTo>
                <a:lnTo>
                  <a:pt x="72135" y="4566"/>
                </a:lnTo>
                <a:lnTo>
                  <a:pt x="77180" y="11399"/>
                </a:lnTo>
                <a:lnTo>
                  <a:pt x="81805" y="21118"/>
                </a:lnTo>
                <a:lnTo>
                  <a:pt x="84977" y="30376"/>
                </a:lnTo>
                <a:lnTo>
                  <a:pt x="88478" y="39252"/>
                </a:lnTo>
                <a:lnTo>
                  <a:pt x="92276" y="47273"/>
                </a:lnTo>
                <a:lnTo>
                  <a:pt x="96344" y="53961"/>
                </a:lnTo>
                <a:lnTo>
                  <a:pt x="100651" y="58842"/>
                </a:lnTo>
                <a:lnTo>
                  <a:pt x="105169" y="61439"/>
                </a:lnTo>
                <a:lnTo>
                  <a:pt x="109868" y="61278"/>
                </a:lnTo>
                <a:lnTo>
                  <a:pt x="114718" y="57883"/>
                </a:lnTo>
                <a:lnTo>
                  <a:pt x="119691" y="50779"/>
                </a:lnTo>
                <a:lnTo>
                  <a:pt x="124756" y="39489"/>
                </a:lnTo>
                <a:lnTo>
                  <a:pt x="130531" y="23472"/>
                </a:lnTo>
                <a:lnTo>
                  <a:pt x="136231" y="12215"/>
                </a:lnTo>
                <a:lnTo>
                  <a:pt x="141825" y="5202"/>
                </a:lnTo>
                <a:lnTo>
                  <a:pt x="147278" y="1918"/>
                </a:lnTo>
                <a:lnTo>
                  <a:pt x="152560" y="1846"/>
                </a:lnTo>
                <a:lnTo>
                  <a:pt x="157637" y="4469"/>
                </a:lnTo>
                <a:lnTo>
                  <a:pt x="177544" y="37153"/>
                </a:lnTo>
                <a:lnTo>
                  <a:pt x="181149" y="44348"/>
                </a:lnTo>
                <a:lnTo>
                  <a:pt x="185429" y="51176"/>
                </a:lnTo>
                <a:lnTo>
                  <a:pt x="190243" y="56554"/>
                </a:lnTo>
                <a:lnTo>
                  <a:pt x="195451" y="59404"/>
                </a:lnTo>
                <a:lnTo>
                  <a:pt x="200913" y="58644"/>
                </a:lnTo>
                <a:lnTo>
                  <a:pt x="206487" y="53194"/>
                </a:lnTo>
                <a:lnTo>
                  <a:pt x="212035" y="41973"/>
                </a:lnTo>
                <a:lnTo>
                  <a:pt x="217922" y="24879"/>
                </a:lnTo>
                <a:lnTo>
                  <a:pt x="223850" y="12434"/>
                </a:lnTo>
                <a:lnTo>
                  <a:pt x="229744" y="4339"/>
                </a:lnTo>
                <a:lnTo>
                  <a:pt x="235530" y="294"/>
                </a:lnTo>
                <a:lnTo>
                  <a:pt x="241132" y="0"/>
                </a:lnTo>
                <a:lnTo>
                  <a:pt x="246478" y="3155"/>
                </a:lnTo>
                <a:lnTo>
                  <a:pt x="251492" y="9460"/>
                </a:lnTo>
                <a:lnTo>
                  <a:pt x="256100" y="18614"/>
                </a:lnTo>
              </a:path>
            </a:pathLst>
          </a:custGeom>
          <a:ln w="22794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0" y="2740130"/>
            <a:ext cx="5022215" cy="2031364"/>
          </a:xfrm>
          <a:custGeom>
            <a:avLst/>
            <a:gdLst/>
            <a:ahLst/>
            <a:cxnLst/>
            <a:rect l="l" t="t" r="r" b="b"/>
            <a:pathLst>
              <a:path w="5022215" h="2031364">
                <a:moveTo>
                  <a:pt x="0" y="0"/>
                </a:moveTo>
                <a:lnTo>
                  <a:pt x="5022074" y="0"/>
                </a:lnTo>
                <a:lnTo>
                  <a:pt x="5022074" y="2031324"/>
                </a:lnTo>
                <a:lnTo>
                  <a:pt x="0" y="2031324"/>
                </a:lnTo>
                <a:lnTo>
                  <a:pt x="0" y="0"/>
                </a:lnTo>
                <a:close/>
              </a:path>
            </a:pathLst>
          </a:custGeom>
          <a:solidFill>
            <a:srgbClr val="FFFAA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 txBox="1"/>
          <p:nvPr/>
        </p:nvSpPr>
        <p:spPr>
          <a:xfrm>
            <a:off x="78739" y="2823442"/>
            <a:ext cx="4620895" cy="8134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411480">
              <a:lnSpc>
                <a:spcPts val="2100"/>
              </a:lnSpc>
            </a:pPr>
            <a:r>
              <a:rPr sz="1800" dirty="0">
                <a:latin typeface="Calibri"/>
                <a:cs typeface="Calibri"/>
              </a:rPr>
              <a:t>Ex</a:t>
            </a:r>
            <a:r>
              <a:rPr sz="1800" spc="-10" dirty="0">
                <a:latin typeface="Calibri"/>
                <a:cs typeface="Calibri"/>
              </a:rPr>
              <a:t>tensions od the Standard Model </a:t>
            </a:r>
            <a:r>
              <a:rPr sz="1800" spc="-15" dirty="0">
                <a:latin typeface="Calibri"/>
                <a:cs typeface="Calibri"/>
              </a:rPr>
              <a:t>with Di</a:t>
            </a:r>
            <a:r>
              <a:rPr sz="1800" spc="-10" dirty="0">
                <a:latin typeface="Calibri"/>
                <a:cs typeface="Calibri"/>
              </a:rPr>
              <a:t>rac right handed neutrinos</a:t>
            </a:r>
            <a:r>
              <a:rPr lang="en-US" sz="1800" spc="-10" dirty="0">
                <a:latin typeface="Calibri"/>
                <a:cs typeface="Calibri"/>
              </a:rPr>
              <a:t> </a:t>
            </a:r>
            <a:r>
              <a:rPr lang="en-US" sz="1800" spc="-10" dirty="0">
                <a:latin typeface="Calibri"/>
                <a:cs typeface="Calibri"/>
                <a:sym typeface="Wingdings"/>
              </a:rPr>
              <a:t></a:t>
            </a:r>
            <a:r>
              <a:rPr lang="en-US" dirty="0">
                <a:latin typeface="Calibri"/>
                <a:cs typeface="Calibri"/>
              </a:rPr>
              <a:t> </a:t>
            </a:r>
            <a:r>
              <a:rPr sz="1800" spc="-79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ri</a:t>
            </a:r>
            <a:r>
              <a:rPr lang="en-US" sz="1800" spc="-10" dirty="0">
                <a:latin typeface="Calibri"/>
                <a:cs typeface="Calibri"/>
              </a:rPr>
              <a:t>ght-hand</a:t>
            </a:r>
            <a:r>
              <a:rPr sz="1800" dirty="0">
                <a:latin typeface="Calibri"/>
                <a:cs typeface="Calibri"/>
              </a:rPr>
              <a:t>ed W is heavy and has weak coupling,</a:t>
            </a:r>
          </a:p>
        </p:txBody>
      </p:sp>
      <p:sp>
        <p:nvSpPr>
          <p:cNvPr id="66" name="object 66"/>
          <p:cNvSpPr txBox="1"/>
          <p:nvPr/>
        </p:nvSpPr>
        <p:spPr>
          <a:xfrm>
            <a:off x="78739" y="3636242"/>
            <a:ext cx="3786504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450215" algn="l"/>
              </a:tabLst>
            </a:pPr>
            <a:r>
              <a:rPr sz="1800" spc="-10" dirty="0">
                <a:latin typeface="Calibri"/>
                <a:cs typeface="Calibri"/>
              </a:rPr>
              <a:t>10	weaker then </a:t>
            </a:r>
            <a:r>
              <a:rPr sz="1800" spc="-15" dirty="0">
                <a:latin typeface="Calibri"/>
                <a:cs typeface="Calibri"/>
              </a:rPr>
              <a:t>with o</a:t>
            </a:r>
            <a:r>
              <a:rPr sz="1800" spc="-10" dirty="0">
                <a:latin typeface="Calibri"/>
                <a:cs typeface="Calibri"/>
              </a:rPr>
              <a:t>rdinary neutrino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310465" y="3627098"/>
            <a:ext cx="18034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-10" dirty="0">
                <a:latin typeface="Calibri"/>
                <a:cs typeface="Calibri"/>
              </a:rPr>
              <a:t>26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78739" y="3915642"/>
            <a:ext cx="4785360" cy="8270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99500"/>
              </a:lnSpc>
            </a:pPr>
            <a:r>
              <a:rPr lang="en-US" dirty="0">
                <a:latin typeface="Calibri"/>
                <a:cs typeface="Calibri"/>
                <a:sym typeface="Wingdings"/>
              </a:rPr>
              <a:t></a:t>
            </a:r>
            <a:r>
              <a:rPr sz="1800" dirty="0" err="1">
                <a:latin typeface="Calibri"/>
                <a:cs typeface="Calibri"/>
              </a:rPr>
              <a:t>Arkani‐Hamed</a:t>
            </a:r>
            <a:r>
              <a:rPr sz="1800" dirty="0">
                <a:latin typeface="Calibri"/>
                <a:cs typeface="Calibri"/>
              </a:rPr>
              <a:t>, </a:t>
            </a:r>
            <a:r>
              <a:rPr sz="1800" dirty="0" err="1">
                <a:latin typeface="Calibri"/>
                <a:cs typeface="Calibri"/>
              </a:rPr>
              <a:t>Dimopoulos</a:t>
            </a:r>
            <a:r>
              <a:rPr sz="1800" dirty="0">
                <a:latin typeface="Calibri"/>
                <a:cs typeface="Calibri"/>
              </a:rPr>
              <a:t>,</a:t>
            </a:r>
            <a:r>
              <a:rPr lang="en-US" sz="1800" dirty="0">
                <a:latin typeface="Calibri"/>
                <a:cs typeface="Calibri"/>
              </a:rPr>
              <a:t> </a:t>
            </a:r>
            <a:r>
              <a:rPr sz="1800" dirty="0" err="1">
                <a:latin typeface="Calibri"/>
                <a:cs typeface="Calibri"/>
              </a:rPr>
              <a:t>Dvali</a:t>
            </a:r>
            <a:r>
              <a:rPr sz="1800" dirty="0">
                <a:latin typeface="Calibri"/>
                <a:cs typeface="Calibri"/>
              </a:rPr>
              <a:t> – superstring theory</a:t>
            </a:r>
            <a:r>
              <a:rPr lang="en-US" sz="1800" dirty="0">
                <a:latin typeface="Calibri"/>
                <a:cs typeface="Calibri"/>
              </a:rPr>
              <a:t>:</a:t>
            </a:r>
            <a:r>
              <a:rPr sz="1800" dirty="0">
                <a:latin typeface="Calibri"/>
                <a:cs typeface="Calibri"/>
              </a:rPr>
              <a:t> – right‐handed neutrinos may move in extra dimensions while all other par</a:t>
            </a:r>
            <a:r>
              <a:rPr lang="en-US" sz="1800" dirty="0">
                <a:latin typeface="Calibri"/>
                <a:cs typeface="Calibri"/>
              </a:rPr>
              <a:t>ti</a:t>
            </a:r>
            <a:r>
              <a:rPr sz="1800" dirty="0">
                <a:latin typeface="Calibri"/>
                <a:cs typeface="Calibri"/>
              </a:rPr>
              <a:t>cles do not</a:t>
            </a:r>
          </a:p>
        </p:txBody>
      </p:sp>
      <p:sp>
        <p:nvSpPr>
          <p:cNvPr id="69" name="object 69"/>
          <p:cNvSpPr/>
          <p:nvPr/>
        </p:nvSpPr>
        <p:spPr>
          <a:xfrm>
            <a:off x="4605251" y="4064923"/>
            <a:ext cx="1068185" cy="154201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4661292" y="4098204"/>
            <a:ext cx="852805" cy="1321435"/>
          </a:xfrm>
          <a:custGeom>
            <a:avLst/>
            <a:gdLst/>
            <a:ahLst/>
            <a:cxnLst/>
            <a:rect l="l" t="t" r="r" b="b"/>
            <a:pathLst>
              <a:path w="852804" h="1321435">
                <a:moveTo>
                  <a:pt x="0" y="0"/>
                </a:moveTo>
                <a:lnTo>
                  <a:pt x="852316" y="1321051"/>
                </a:lnTo>
              </a:path>
            </a:pathLst>
          </a:custGeom>
          <a:ln w="25399">
            <a:solidFill>
              <a:srgbClr val="6095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5420447" y="5318127"/>
            <a:ext cx="107314" cy="122555"/>
          </a:xfrm>
          <a:custGeom>
            <a:avLst/>
            <a:gdLst/>
            <a:ahLst/>
            <a:cxnLst/>
            <a:rect l="l" t="t" r="r" b="b"/>
            <a:pathLst>
              <a:path w="107314" h="122554">
                <a:moveTo>
                  <a:pt x="13994" y="46697"/>
                </a:moveTo>
                <a:lnTo>
                  <a:pt x="6350" y="49194"/>
                </a:lnTo>
                <a:lnTo>
                  <a:pt x="0" y="61702"/>
                </a:lnTo>
                <a:lnTo>
                  <a:pt x="2496" y="69347"/>
                </a:lnTo>
                <a:lnTo>
                  <a:pt x="106826" y="122308"/>
                </a:lnTo>
                <a:lnTo>
                  <a:pt x="104922" y="79950"/>
                </a:lnTo>
                <a:lnTo>
                  <a:pt x="79496" y="79950"/>
                </a:lnTo>
                <a:lnTo>
                  <a:pt x="13994" y="46697"/>
                </a:lnTo>
                <a:close/>
              </a:path>
              <a:path w="107314" h="122554">
                <a:moveTo>
                  <a:pt x="95637" y="0"/>
                </a:moveTo>
                <a:lnTo>
                  <a:pt x="81624" y="628"/>
                </a:lnTo>
                <a:lnTo>
                  <a:pt x="76198" y="6564"/>
                </a:lnTo>
                <a:lnTo>
                  <a:pt x="79496" y="79950"/>
                </a:lnTo>
                <a:lnTo>
                  <a:pt x="104922" y="79950"/>
                </a:lnTo>
                <a:lnTo>
                  <a:pt x="101573" y="5424"/>
                </a:lnTo>
                <a:lnTo>
                  <a:pt x="95637" y="0"/>
                </a:lnTo>
                <a:close/>
              </a:path>
            </a:pathLst>
          </a:custGeom>
          <a:solidFill>
            <a:srgbClr val="6095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0" y="5013248"/>
            <a:ext cx="5135880" cy="1754505"/>
          </a:xfrm>
          <a:custGeom>
            <a:avLst/>
            <a:gdLst/>
            <a:ahLst/>
            <a:cxnLst/>
            <a:rect l="l" t="t" r="r" b="b"/>
            <a:pathLst>
              <a:path w="5135880" h="1754504">
                <a:moveTo>
                  <a:pt x="0" y="0"/>
                </a:moveTo>
                <a:lnTo>
                  <a:pt x="5135276" y="0"/>
                </a:lnTo>
                <a:lnTo>
                  <a:pt x="5135276" y="1754326"/>
                </a:lnTo>
                <a:lnTo>
                  <a:pt x="0" y="1754326"/>
                </a:lnTo>
                <a:lnTo>
                  <a:pt x="0" y="0"/>
                </a:lnTo>
                <a:close/>
              </a:path>
            </a:pathLst>
          </a:custGeom>
          <a:solidFill>
            <a:srgbClr val="EFF3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 txBox="1"/>
          <p:nvPr/>
        </p:nvSpPr>
        <p:spPr>
          <a:xfrm>
            <a:off x="78739" y="5096560"/>
            <a:ext cx="4928235" cy="164745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99100"/>
              </a:lnSpc>
            </a:pPr>
            <a:r>
              <a:rPr sz="1800" dirty="0">
                <a:latin typeface="Calibri"/>
                <a:cs typeface="Calibri"/>
              </a:rPr>
              <a:t>Majorana neutrinos – are their own an</a:t>
            </a:r>
            <a:r>
              <a:rPr lang="en-US" sz="1800" dirty="0">
                <a:latin typeface="Calibri"/>
                <a:cs typeface="Calibri"/>
              </a:rPr>
              <a:t>ti</a:t>
            </a:r>
            <a:r>
              <a:rPr sz="1800" dirty="0">
                <a:latin typeface="Calibri"/>
                <a:cs typeface="Calibri"/>
              </a:rPr>
              <a:t>par</a:t>
            </a:r>
            <a:r>
              <a:rPr lang="en-US" dirty="0">
                <a:latin typeface="Calibri"/>
                <a:cs typeface="Calibri"/>
              </a:rPr>
              <a:t>ti</a:t>
            </a:r>
            <a:r>
              <a:rPr sz="1800" dirty="0">
                <a:latin typeface="Calibri"/>
                <a:cs typeface="Calibri"/>
              </a:rPr>
              <a:t>cles. The le</a:t>
            </a:r>
            <a:r>
              <a:rPr lang="en-US" sz="1800" dirty="0">
                <a:latin typeface="Calibri"/>
                <a:cs typeface="Calibri"/>
              </a:rPr>
              <a:t>ft</a:t>
            </a:r>
            <a:r>
              <a:rPr sz="1800" dirty="0">
                <a:latin typeface="Calibri"/>
                <a:cs typeface="Calibri"/>
              </a:rPr>
              <a:t>‐handed neutrino interac</a:t>
            </a:r>
            <a:r>
              <a:rPr lang="en-US" sz="1800" dirty="0">
                <a:latin typeface="Calibri"/>
                <a:cs typeface="Calibri"/>
              </a:rPr>
              <a:t>ti</a:t>
            </a:r>
            <a:r>
              <a:rPr sz="1800" dirty="0">
                <a:latin typeface="Calibri"/>
                <a:cs typeface="Calibri"/>
              </a:rPr>
              <a:t>ng with Higgs produces a very heavy right‐handed allowed by Heisenberg uncertainty principle. That one interacts right away with Higgs producing another le</a:t>
            </a:r>
            <a:r>
              <a:rPr lang="en-US" sz="1800" dirty="0">
                <a:latin typeface="Calibri"/>
                <a:cs typeface="Calibri"/>
              </a:rPr>
              <a:t>ft</a:t>
            </a:r>
            <a:r>
              <a:rPr sz="1800" dirty="0">
                <a:latin typeface="Calibri"/>
                <a:cs typeface="Calibri"/>
              </a:rPr>
              <a:t>‐handed state.</a:t>
            </a:r>
            <a:r>
              <a:rPr lang="en-US" sz="1800" dirty="0">
                <a:latin typeface="Calibri"/>
                <a:cs typeface="Calibri"/>
              </a:rPr>
              <a:t> </a:t>
            </a:r>
            <a:r>
              <a:rPr lang="en-US" sz="1800" dirty="0">
                <a:latin typeface="Calibri"/>
                <a:cs typeface="Calibri"/>
                <a:sym typeface="Wingdings"/>
              </a:rPr>
              <a:t> left-handed neutrinos are very heavy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74" name="object 74"/>
          <p:cNvSpPr/>
          <p:nvPr/>
        </p:nvSpPr>
        <p:spPr>
          <a:xfrm>
            <a:off x="4971011" y="6192981"/>
            <a:ext cx="702425" cy="51954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5022073" y="6333856"/>
            <a:ext cx="483870" cy="304165"/>
          </a:xfrm>
          <a:custGeom>
            <a:avLst/>
            <a:gdLst/>
            <a:ahLst/>
            <a:cxnLst/>
            <a:rect l="l" t="t" r="r" b="b"/>
            <a:pathLst>
              <a:path w="483870" h="304165">
                <a:moveTo>
                  <a:pt x="0" y="304081"/>
                </a:moveTo>
                <a:lnTo>
                  <a:pt x="483489" y="0"/>
                </a:lnTo>
              </a:path>
            </a:pathLst>
          </a:custGeom>
          <a:ln w="25399">
            <a:solidFill>
              <a:srgbClr val="6095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5404468" y="6320437"/>
            <a:ext cx="122555" cy="106680"/>
          </a:xfrm>
          <a:custGeom>
            <a:avLst/>
            <a:gdLst/>
            <a:ahLst/>
            <a:cxnLst/>
            <a:rect l="l" t="t" r="r" b="b"/>
            <a:pathLst>
              <a:path w="122554" h="106679">
                <a:moveTo>
                  <a:pt x="108414" y="26837"/>
                </a:moveTo>
                <a:lnTo>
                  <a:pt x="79758" y="26837"/>
                </a:lnTo>
                <a:lnTo>
                  <a:pt x="45751" y="91951"/>
                </a:lnTo>
                <a:lnTo>
                  <a:pt x="48159" y="99624"/>
                </a:lnTo>
                <a:lnTo>
                  <a:pt x="60594" y="106118"/>
                </a:lnTo>
                <a:lnTo>
                  <a:pt x="68266" y="103710"/>
                </a:lnTo>
                <a:lnTo>
                  <a:pt x="108414" y="26837"/>
                </a:lnTo>
                <a:close/>
              </a:path>
              <a:path w="122554" h="106679">
                <a:moveTo>
                  <a:pt x="122430" y="0"/>
                </a:moveTo>
                <a:lnTo>
                  <a:pt x="5494" y="3900"/>
                </a:lnTo>
                <a:lnTo>
                  <a:pt x="0" y="9773"/>
                </a:lnTo>
                <a:lnTo>
                  <a:pt x="467" y="23793"/>
                </a:lnTo>
                <a:lnTo>
                  <a:pt x="6339" y="29286"/>
                </a:lnTo>
                <a:lnTo>
                  <a:pt x="79758" y="26837"/>
                </a:lnTo>
                <a:lnTo>
                  <a:pt x="108414" y="26837"/>
                </a:lnTo>
                <a:lnTo>
                  <a:pt x="122430" y="0"/>
                </a:lnTo>
                <a:close/>
              </a:path>
            </a:pathLst>
          </a:custGeom>
          <a:solidFill>
            <a:srgbClr val="6095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33CE7193-7876-3340-8634-371208978704}"/>
              </a:ext>
            </a:extLst>
          </p:cNvPr>
          <p:cNvSpPr txBox="1"/>
          <p:nvPr/>
        </p:nvSpPr>
        <p:spPr>
          <a:xfrm>
            <a:off x="7316559" y="6507370"/>
            <a:ext cx="6142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time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51138" y="1176823"/>
            <a:ext cx="6887204" cy="286711"/>
          </a:xfrm>
          <a:prstGeom prst="rect">
            <a:avLst/>
          </a:prstGeom>
        </p:spPr>
        <p:txBody>
          <a:bodyPr vert="horz" wrap="square" lIns="0" tIns="18127" rIns="0" bIns="0" rtlCol="0" anchor="ctr">
            <a:spAutoFit/>
          </a:bodyPr>
          <a:lstStyle/>
          <a:p>
            <a:pPr marL="20141">
              <a:spcBef>
                <a:spcPts val="143"/>
              </a:spcBef>
            </a:pPr>
            <a:r>
              <a:rPr sz="1744" b="1" spc="-16" dirty="0">
                <a:solidFill>
                  <a:srgbClr val="268BD2"/>
                </a:solidFill>
                <a:latin typeface="Arial"/>
                <a:cs typeface="Arial"/>
              </a:rPr>
              <a:t>The </a:t>
            </a:r>
            <a:r>
              <a:rPr sz="1744" b="1" spc="-8" dirty="0">
                <a:solidFill>
                  <a:srgbClr val="268BD2"/>
                </a:solidFill>
                <a:latin typeface="Arial"/>
                <a:cs typeface="Arial"/>
              </a:rPr>
              <a:t>Full </a:t>
            </a:r>
            <a:r>
              <a:rPr sz="1744" b="1" spc="-16" dirty="0">
                <a:solidFill>
                  <a:srgbClr val="268BD2"/>
                </a:solidFill>
                <a:latin typeface="Arial"/>
                <a:cs typeface="Arial"/>
              </a:rPr>
              <a:t>Cabibbo-Kabayashi-Maskawa (CKM) Quark </a:t>
            </a:r>
            <a:r>
              <a:rPr sz="1744" b="1" spc="-8" dirty="0">
                <a:solidFill>
                  <a:srgbClr val="268BD2"/>
                </a:solidFill>
                <a:latin typeface="Arial"/>
                <a:cs typeface="Arial"/>
              </a:rPr>
              <a:t>Mixing</a:t>
            </a:r>
            <a:r>
              <a:rPr sz="1744" b="1" spc="40" dirty="0">
                <a:solidFill>
                  <a:srgbClr val="268BD2"/>
                </a:solidFill>
                <a:latin typeface="Arial"/>
                <a:cs typeface="Arial"/>
              </a:rPr>
              <a:t> </a:t>
            </a:r>
            <a:r>
              <a:rPr sz="1744" b="1" spc="-8" dirty="0">
                <a:solidFill>
                  <a:srgbClr val="268BD2"/>
                </a:solidFill>
                <a:latin typeface="Arial"/>
                <a:cs typeface="Arial"/>
              </a:rPr>
              <a:t>Matrix</a:t>
            </a:r>
            <a:endParaRPr sz="1744" dirty="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98165" y="3952666"/>
            <a:ext cx="8739167" cy="2384336"/>
          </a:xfrm>
          <a:prstGeom prst="rect">
            <a:avLst/>
          </a:prstGeom>
        </p:spPr>
        <p:txBody>
          <a:bodyPr vert="horz" wrap="square" lIns="0" tIns="11078" rIns="0" bIns="0" rtlCol="0">
            <a:spAutoFit/>
          </a:bodyPr>
          <a:lstStyle/>
          <a:p>
            <a:pPr marL="20141" marR="460220">
              <a:lnSpc>
                <a:spcPct val="102600"/>
              </a:lnSpc>
              <a:spcBef>
                <a:spcPts val="87"/>
              </a:spcBef>
            </a:pPr>
            <a:r>
              <a:rPr sz="1744" spc="-32" dirty="0">
                <a:latin typeface="Arial"/>
                <a:cs typeface="Arial"/>
              </a:rPr>
              <a:t>Why </a:t>
            </a:r>
            <a:r>
              <a:rPr sz="1744" spc="-24" dirty="0">
                <a:latin typeface="Arial"/>
                <a:cs typeface="Arial"/>
              </a:rPr>
              <a:t>extend </a:t>
            </a:r>
            <a:r>
              <a:rPr sz="1744" spc="-8" dirty="0">
                <a:latin typeface="Arial"/>
                <a:cs typeface="Arial"/>
              </a:rPr>
              <a:t>to at least </a:t>
            </a:r>
            <a:r>
              <a:rPr sz="1744" spc="-16" dirty="0">
                <a:latin typeface="Arial"/>
                <a:cs typeface="Arial"/>
              </a:rPr>
              <a:t>6 </a:t>
            </a:r>
            <a:r>
              <a:rPr sz="1744" spc="-8" dirty="0">
                <a:latin typeface="Arial"/>
                <a:cs typeface="Arial"/>
              </a:rPr>
              <a:t>quarks? </a:t>
            </a:r>
            <a:r>
              <a:rPr sz="1744" spc="-16" dirty="0">
                <a:latin typeface="Arial"/>
                <a:cs typeface="Arial"/>
              </a:rPr>
              <a:t>Such a </a:t>
            </a:r>
            <a:r>
              <a:rPr sz="1744" spc="-8" dirty="0">
                <a:latin typeface="Arial"/>
                <a:cs typeface="Arial"/>
              </a:rPr>
              <a:t>matrix is the </a:t>
            </a:r>
            <a:r>
              <a:rPr sz="1744" spc="-16" dirty="0">
                <a:latin typeface="Arial"/>
                <a:cs typeface="Arial"/>
              </a:rPr>
              <a:t>minimum size needed </a:t>
            </a:r>
            <a:r>
              <a:rPr sz="1744" spc="-8" dirty="0">
                <a:latin typeface="Arial"/>
                <a:cs typeface="Arial"/>
              </a:rPr>
              <a:t>to </a:t>
            </a:r>
            <a:r>
              <a:rPr sz="1744" spc="-16" dirty="0">
                <a:latin typeface="Arial"/>
                <a:cs typeface="Arial"/>
              </a:rPr>
              <a:t>add a  complex component </a:t>
            </a:r>
            <a:r>
              <a:rPr sz="1744" spc="-8" dirty="0">
                <a:latin typeface="Arial"/>
                <a:cs typeface="Arial"/>
              </a:rPr>
              <a:t>to the otherwise real </a:t>
            </a:r>
            <a:r>
              <a:rPr sz="1744" spc="-16" dirty="0">
                <a:latin typeface="Arial"/>
                <a:cs typeface="Arial"/>
              </a:rPr>
              <a:t>number components </a:t>
            </a:r>
            <a:r>
              <a:rPr sz="1744" spc="-8" dirty="0">
                <a:latin typeface="Arial"/>
                <a:cs typeface="Arial"/>
              </a:rPr>
              <a:t>of the matrix. That  </a:t>
            </a:r>
            <a:r>
              <a:rPr sz="1744" spc="-16" dirty="0">
                <a:latin typeface="Arial"/>
                <a:cs typeface="Arial"/>
              </a:rPr>
              <a:t>complex component </a:t>
            </a:r>
            <a:r>
              <a:rPr lang="en-US" sz="1744" spc="-16" dirty="0">
                <a:latin typeface="Arial"/>
                <a:cs typeface="Arial"/>
              </a:rPr>
              <a:t>– phase - </a:t>
            </a:r>
            <a:r>
              <a:rPr sz="1744" spc="-8" dirty="0">
                <a:latin typeface="Arial"/>
                <a:cs typeface="Arial"/>
              </a:rPr>
              <a:t>leads to </a:t>
            </a:r>
            <a:r>
              <a:rPr sz="1744" spc="-16" dirty="0">
                <a:latin typeface="Arial"/>
                <a:cs typeface="Arial"/>
              </a:rPr>
              <a:t>CP </a:t>
            </a:r>
            <a:r>
              <a:rPr sz="1744" spc="-8" dirty="0">
                <a:latin typeface="Arial"/>
                <a:cs typeface="Arial"/>
              </a:rPr>
              <a:t>viol</a:t>
            </a:r>
            <a:r>
              <a:rPr lang="en-US" sz="1744" spc="-8" dirty="0">
                <a:latin typeface="Arial"/>
                <a:cs typeface="Arial"/>
              </a:rPr>
              <a:t>ation</a:t>
            </a:r>
            <a:r>
              <a:rPr sz="1744" spc="-16" dirty="0">
                <a:latin typeface="Arial"/>
                <a:cs typeface="Arial"/>
              </a:rPr>
              <a:t>.</a:t>
            </a:r>
            <a:endParaRPr sz="1744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062" dirty="0">
              <a:latin typeface="Times New Roman"/>
              <a:cs typeface="Times New Roman"/>
            </a:endParaRPr>
          </a:p>
          <a:p>
            <a:pPr marL="129909">
              <a:spcBef>
                <a:spcPts val="1570"/>
              </a:spcBef>
            </a:pPr>
            <a:r>
              <a:rPr sz="1744" i="1" spc="-48" dirty="0">
                <a:latin typeface="Arial"/>
                <a:cs typeface="Arial"/>
              </a:rPr>
              <a:t>θ</a:t>
            </a:r>
            <a:r>
              <a:rPr sz="1903" spc="-70" baseline="-13888" dirty="0">
                <a:latin typeface="Arial"/>
                <a:cs typeface="Arial"/>
              </a:rPr>
              <a:t>12</a:t>
            </a:r>
            <a:r>
              <a:rPr sz="1903" spc="297" baseline="-13888" dirty="0">
                <a:latin typeface="Arial"/>
                <a:cs typeface="Arial"/>
              </a:rPr>
              <a:t> </a:t>
            </a:r>
            <a:r>
              <a:rPr sz="1744" spc="317" dirty="0">
                <a:latin typeface="Arial"/>
                <a:cs typeface="Arial"/>
              </a:rPr>
              <a:t>=</a:t>
            </a:r>
            <a:r>
              <a:rPr sz="1744" spc="-16" dirty="0">
                <a:latin typeface="Arial"/>
                <a:cs typeface="Arial"/>
              </a:rPr>
              <a:t> </a:t>
            </a:r>
            <a:r>
              <a:rPr sz="1744" spc="-8" dirty="0">
                <a:latin typeface="Arial"/>
                <a:cs typeface="Arial"/>
              </a:rPr>
              <a:t>13</a:t>
            </a:r>
            <a:r>
              <a:rPr sz="1744" i="1" spc="-8" dirty="0">
                <a:latin typeface="Arial"/>
                <a:cs typeface="Arial"/>
              </a:rPr>
              <a:t>.</a:t>
            </a:r>
            <a:r>
              <a:rPr sz="1744" spc="-8" dirty="0">
                <a:latin typeface="Arial"/>
                <a:cs typeface="Arial"/>
              </a:rPr>
              <a:t>04</a:t>
            </a:r>
            <a:r>
              <a:rPr sz="1744" spc="-135" dirty="0">
                <a:latin typeface="Arial"/>
                <a:cs typeface="Arial"/>
              </a:rPr>
              <a:t> </a:t>
            </a:r>
            <a:r>
              <a:rPr sz="1744" i="1" spc="-63" dirty="0">
                <a:latin typeface="メイリオ"/>
                <a:cs typeface="メイリオ"/>
              </a:rPr>
              <a:t>±</a:t>
            </a:r>
            <a:r>
              <a:rPr sz="1744" i="1" spc="-246" dirty="0">
                <a:latin typeface="メイリオ"/>
                <a:cs typeface="メイリオ"/>
              </a:rPr>
              <a:t> </a:t>
            </a:r>
            <a:r>
              <a:rPr sz="1744" spc="40" dirty="0">
                <a:latin typeface="Arial"/>
                <a:cs typeface="Arial"/>
              </a:rPr>
              <a:t>0</a:t>
            </a:r>
            <a:r>
              <a:rPr sz="1744" i="1" spc="40" dirty="0">
                <a:latin typeface="Arial"/>
                <a:cs typeface="Arial"/>
              </a:rPr>
              <a:t>.</a:t>
            </a:r>
            <a:r>
              <a:rPr sz="1744" spc="40" dirty="0">
                <a:latin typeface="Arial"/>
                <a:cs typeface="Arial"/>
              </a:rPr>
              <a:t>05</a:t>
            </a:r>
            <a:r>
              <a:rPr sz="1903" i="1" spc="59" baseline="31250" dirty="0">
                <a:latin typeface="Arial"/>
                <a:cs typeface="Arial"/>
              </a:rPr>
              <a:t>◦</a:t>
            </a:r>
            <a:r>
              <a:rPr sz="1744" spc="40" dirty="0">
                <a:latin typeface="Arial"/>
                <a:cs typeface="Arial"/>
              </a:rPr>
              <a:t>;</a:t>
            </a:r>
            <a:r>
              <a:rPr sz="1744" spc="-206" dirty="0">
                <a:latin typeface="Arial"/>
                <a:cs typeface="Arial"/>
              </a:rPr>
              <a:t> </a:t>
            </a:r>
            <a:r>
              <a:rPr sz="1744" i="1" spc="-48" dirty="0">
                <a:latin typeface="Arial"/>
                <a:cs typeface="Arial"/>
              </a:rPr>
              <a:t>θ</a:t>
            </a:r>
            <a:r>
              <a:rPr sz="1903" spc="-70" baseline="-13888" dirty="0">
                <a:latin typeface="Arial"/>
                <a:cs typeface="Arial"/>
              </a:rPr>
              <a:t>13</a:t>
            </a:r>
            <a:r>
              <a:rPr sz="1903" spc="297" baseline="-13888" dirty="0">
                <a:latin typeface="Arial"/>
                <a:cs typeface="Arial"/>
              </a:rPr>
              <a:t> </a:t>
            </a:r>
            <a:r>
              <a:rPr sz="1744" spc="317" dirty="0">
                <a:latin typeface="Arial"/>
                <a:cs typeface="Arial"/>
              </a:rPr>
              <a:t>=</a:t>
            </a:r>
            <a:r>
              <a:rPr sz="1744" spc="-16" dirty="0">
                <a:latin typeface="Arial"/>
                <a:cs typeface="Arial"/>
              </a:rPr>
              <a:t> 0</a:t>
            </a:r>
            <a:r>
              <a:rPr sz="1744" i="1" spc="-16" dirty="0">
                <a:latin typeface="Arial"/>
                <a:cs typeface="Arial"/>
              </a:rPr>
              <a:t>.</a:t>
            </a:r>
            <a:r>
              <a:rPr sz="1744" spc="-16" dirty="0">
                <a:latin typeface="Arial"/>
                <a:cs typeface="Arial"/>
              </a:rPr>
              <a:t>201</a:t>
            </a:r>
            <a:r>
              <a:rPr sz="1744" spc="-135" dirty="0">
                <a:latin typeface="Arial"/>
                <a:cs typeface="Arial"/>
              </a:rPr>
              <a:t> </a:t>
            </a:r>
            <a:r>
              <a:rPr sz="1744" i="1" spc="-63" dirty="0">
                <a:latin typeface="メイリオ"/>
                <a:cs typeface="メイリオ"/>
              </a:rPr>
              <a:t>±</a:t>
            </a:r>
            <a:r>
              <a:rPr sz="1744" i="1" spc="-246" dirty="0">
                <a:latin typeface="メイリオ"/>
                <a:cs typeface="メイリオ"/>
              </a:rPr>
              <a:t> </a:t>
            </a:r>
            <a:r>
              <a:rPr sz="1744" spc="24" dirty="0">
                <a:latin typeface="Arial"/>
                <a:cs typeface="Arial"/>
              </a:rPr>
              <a:t>0</a:t>
            </a:r>
            <a:r>
              <a:rPr sz="1744" i="1" spc="24" dirty="0">
                <a:latin typeface="Arial"/>
                <a:cs typeface="Arial"/>
              </a:rPr>
              <a:t>.</a:t>
            </a:r>
            <a:r>
              <a:rPr sz="1744" spc="24" dirty="0">
                <a:latin typeface="Arial"/>
                <a:cs typeface="Arial"/>
              </a:rPr>
              <a:t>011</a:t>
            </a:r>
            <a:r>
              <a:rPr sz="1903" i="1" spc="35" baseline="31250" dirty="0">
                <a:latin typeface="Arial"/>
                <a:cs typeface="Arial"/>
              </a:rPr>
              <a:t>◦</a:t>
            </a:r>
            <a:r>
              <a:rPr sz="1744" spc="24" dirty="0">
                <a:latin typeface="Arial"/>
                <a:cs typeface="Arial"/>
              </a:rPr>
              <a:t>;</a:t>
            </a:r>
            <a:r>
              <a:rPr sz="1744" spc="-206" dirty="0">
                <a:latin typeface="Arial"/>
                <a:cs typeface="Arial"/>
              </a:rPr>
              <a:t> </a:t>
            </a:r>
            <a:r>
              <a:rPr sz="1744" i="1" spc="-48" dirty="0">
                <a:latin typeface="Arial"/>
                <a:cs typeface="Arial"/>
              </a:rPr>
              <a:t>θ</a:t>
            </a:r>
            <a:r>
              <a:rPr sz="1903" spc="-70" baseline="-13888" dirty="0">
                <a:latin typeface="Arial"/>
                <a:cs typeface="Arial"/>
              </a:rPr>
              <a:t>23</a:t>
            </a:r>
            <a:r>
              <a:rPr sz="1903" spc="297" baseline="-13888" dirty="0">
                <a:latin typeface="Arial"/>
                <a:cs typeface="Arial"/>
              </a:rPr>
              <a:t> </a:t>
            </a:r>
            <a:r>
              <a:rPr sz="1744" spc="317" dirty="0">
                <a:latin typeface="Arial"/>
                <a:cs typeface="Arial"/>
              </a:rPr>
              <a:t>=</a:t>
            </a:r>
            <a:r>
              <a:rPr sz="1744" spc="-16" dirty="0">
                <a:latin typeface="Arial"/>
                <a:cs typeface="Arial"/>
              </a:rPr>
              <a:t> </a:t>
            </a:r>
            <a:r>
              <a:rPr sz="1744" spc="-8" dirty="0">
                <a:latin typeface="Arial"/>
                <a:cs typeface="Arial"/>
              </a:rPr>
              <a:t>2</a:t>
            </a:r>
            <a:r>
              <a:rPr sz="1744" i="1" spc="-8" dirty="0">
                <a:latin typeface="Arial"/>
                <a:cs typeface="Arial"/>
              </a:rPr>
              <a:t>.</a:t>
            </a:r>
            <a:r>
              <a:rPr sz="1744" spc="-8" dirty="0">
                <a:latin typeface="Arial"/>
                <a:cs typeface="Arial"/>
              </a:rPr>
              <a:t>38</a:t>
            </a:r>
            <a:r>
              <a:rPr sz="1744" spc="-135" dirty="0">
                <a:latin typeface="Arial"/>
                <a:cs typeface="Arial"/>
              </a:rPr>
              <a:t> </a:t>
            </a:r>
            <a:r>
              <a:rPr sz="1744" i="1" spc="-63" dirty="0">
                <a:latin typeface="メイリオ"/>
                <a:cs typeface="メイリオ"/>
              </a:rPr>
              <a:t>±</a:t>
            </a:r>
            <a:r>
              <a:rPr sz="1744" i="1" spc="-246" dirty="0">
                <a:latin typeface="メイリオ"/>
                <a:cs typeface="メイリオ"/>
              </a:rPr>
              <a:t> </a:t>
            </a:r>
            <a:r>
              <a:rPr sz="1744" spc="40" dirty="0">
                <a:latin typeface="Arial"/>
                <a:cs typeface="Arial"/>
              </a:rPr>
              <a:t>0</a:t>
            </a:r>
            <a:r>
              <a:rPr sz="1744" i="1" spc="40" dirty="0">
                <a:latin typeface="Arial"/>
                <a:cs typeface="Arial"/>
              </a:rPr>
              <a:t>.</a:t>
            </a:r>
            <a:r>
              <a:rPr sz="1744" spc="40" dirty="0">
                <a:latin typeface="Arial"/>
                <a:cs typeface="Arial"/>
              </a:rPr>
              <a:t>06</a:t>
            </a:r>
            <a:r>
              <a:rPr sz="1903" i="1" spc="59" baseline="31250" dirty="0">
                <a:latin typeface="Arial"/>
                <a:cs typeface="Arial"/>
              </a:rPr>
              <a:t>◦</a:t>
            </a:r>
            <a:r>
              <a:rPr sz="1744" spc="40" dirty="0">
                <a:latin typeface="Arial"/>
                <a:cs typeface="Arial"/>
              </a:rPr>
              <a:t>;</a:t>
            </a:r>
            <a:r>
              <a:rPr sz="1744" spc="-206" dirty="0">
                <a:latin typeface="Arial"/>
                <a:cs typeface="Arial"/>
              </a:rPr>
              <a:t> </a:t>
            </a:r>
            <a:r>
              <a:rPr sz="1744" i="1" spc="-71" dirty="0">
                <a:latin typeface="Arial"/>
                <a:cs typeface="Arial"/>
              </a:rPr>
              <a:t>δ</a:t>
            </a:r>
            <a:r>
              <a:rPr sz="1903" spc="-106" baseline="-13888" dirty="0">
                <a:latin typeface="Arial"/>
                <a:cs typeface="Arial"/>
              </a:rPr>
              <a:t>13</a:t>
            </a:r>
            <a:r>
              <a:rPr sz="1903" spc="297" baseline="-13888" dirty="0">
                <a:latin typeface="Arial"/>
                <a:cs typeface="Arial"/>
              </a:rPr>
              <a:t> </a:t>
            </a:r>
            <a:r>
              <a:rPr sz="1744" spc="317" dirty="0">
                <a:latin typeface="Arial"/>
                <a:cs typeface="Arial"/>
              </a:rPr>
              <a:t>=</a:t>
            </a:r>
            <a:r>
              <a:rPr sz="1744" spc="-16" dirty="0">
                <a:latin typeface="Arial"/>
                <a:cs typeface="Arial"/>
              </a:rPr>
              <a:t> </a:t>
            </a:r>
            <a:r>
              <a:rPr sz="1744" spc="-8" dirty="0">
                <a:latin typeface="Arial"/>
                <a:cs typeface="Arial"/>
              </a:rPr>
              <a:t>1</a:t>
            </a:r>
            <a:r>
              <a:rPr sz="1744" i="1" spc="-8" dirty="0">
                <a:latin typeface="Arial"/>
                <a:cs typeface="Arial"/>
              </a:rPr>
              <a:t>.</a:t>
            </a:r>
            <a:r>
              <a:rPr sz="1744" spc="-8" dirty="0">
                <a:latin typeface="Arial"/>
                <a:cs typeface="Arial"/>
              </a:rPr>
              <a:t>20</a:t>
            </a:r>
            <a:r>
              <a:rPr sz="1744" spc="-135" dirty="0">
                <a:latin typeface="Arial"/>
                <a:cs typeface="Arial"/>
              </a:rPr>
              <a:t> </a:t>
            </a:r>
            <a:r>
              <a:rPr sz="1744" i="1" spc="-63" dirty="0">
                <a:latin typeface="メイリオ"/>
                <a:cs typeface="メイリオ"/>
              </a:rPr>
              <a:t>±</a:t>
            </a:r>
            <a:r>
              <a:rPr sz="1744" i="1" spc="-246" dirty="0">
                <a:latin typeface="メイリオ"/>
                <a:cs typeface="メイリオ"/>
              </a:rPr>
              <a:t> </a:t>
            </a:r>
            <a:r>
              <a:rPr sz="1744" spc="-8" dirty="0">
                <a:latin typeface="Arial"/>
                <a:cs typeface="Arial"/>
              </a:rPr>
              <a:t>0</a:t>
            </a:r>
            <a:r>
              <a:rPr sz="1744" i="1" spc="-8" dirty="0">
                <a:latin typeface="Arial"/>
                <a:cs typeface="Arial"/>
              </a:rPr>
              <a:t>.</a:t>
            </a:r>
            <a:r>
              <a:rPr sz="1744" spc="-8" dirty="0">
                <a:latin typeface="Arial"/>
                <a:cs typeface="Arial"/>
              </a:rPr>
              <a:t>08</a:t>
            </a:r>
            <a:r>
              <a:rPr sz="1744" spc="-8" dirty="0">
                <a:latin typeface="Times New Roman"/>
                <a:cs typeface="Times New Roman"/>
              </a:rPr>
              <a:t>rad</a:t>
            </a:r>
            <a:r>
              <a:rPr sz="1744" i="1" spc="-8" dirty="0">
                <a:latin typeface="Arial"/>
                <a:cs typeface="Arial"/>
              </a:rPr>
              <a:t>.</a:t>
            </a:r>
            <a:r>
              <a:rPr sz="1744" i="1" spc="363" dirty="0">
                <a:latin typeface="Arial"/>
                <a:cs typeface="Arial"/>
              </a:rPr>
              <a:t> </a:t>
            </a:r>
            <a:endParaRPr sz="1744" dirty="0">
              <a:latin typeface="Arial"/>
              <a:cs typeface="Arial"/>
            </a:endParaRPr>
          </a:p>
          <a:p>
            <a:pPr marL="20141" marR="313191">
              <a:lnSpc>
                <a:spcPct val="102699"/>
              </a:lnSpc>
              <a:spcBef>
                <a:spcPts val="1737"/>
              </a:spcBef>
            </a:pPr>
            <a:r>
              <a:rPr sz="1744" spc="-16" dirty="0">
                <a:latin typeface="Arial"/>
                <a:cs typeface="Arial"/>
              </a:rPr>
              <a:t>The </a:t>
            </a:r>
            <a:r>
              <a:rPr sz="1744" spc="-8" dirty="0">
                <a:latin typeface="Arial"/>
                <a:cs typeface="Arial"/>
              </a:rPr>
              <a:t>first angle is the </a:t>
            </a:r>
            <a:r>
              <a:rPr sz="1744" spc="-16" dirty="0">
                <a:latin typeface="Arial"/>
                <a:cs typeface="Arial"/>
              </a:rPr>
              <a:t>Cabibbo Angle. </a:t>
            </a:r>
            <a:r>
              <a:rPr sz="1744" spc="-8" dirty="0">
                <a:latin typeface="Arial"/>
                <a:cs typeface="Arial"/>
              </a:rPr>
              <a:t> </a:t>
            </a:r>
            <a:r>
              <a:rPr sz="1744" i="1" spc="-71" dirty="0">
                <a:latin typeface="Arial"/>
                <a:cs typeface="Arial"/>
              </a:rPr>
              <a:t>δ</a:t>
            </a:r>
            <a:r>
              <a:rPr sz="1903" spc="-106" baseline="-13888" dirty="0">
                <a:latin typeface="Arial"/>
                <a:cs typeface="Arial"/>
              </a:rPr>
              <a:t>13 </a:t>
            </a:r>
            <a:r>
              <a:rPr sz="1744" spc="-8" dirty="0">
                <a:latin typeface="Arial"/>
                <a:cs typeface="Arial"/>
              </a:rPr>
              <a:t>is the  </a:t>
            </a:r>
            <a:r>
              <a:rPr sz="1744" spc="-16" dirty="0">
                <a:latin typeface="Arial"/>
                <a:cs typeface="Arial"/>
              </a:rPr>
              <a:t>complex phase. These </a:t>
            </a:r>
            <a:r>
              <a:rPr sz="1744" spc="-8" dirty="0">
                <a:latin typeface="Arial"/>
                <a:cs typeface="Arial"/>
              </a:rPr>
              <a:t>are not predicted; </a:t>
            </a:r>
            <a:r>
              <a:rPr sz="1744" spc="-24" dirty="0">
                <a:latin typeface="Arial"/>
                <a:cs typeface="Arial"/>
              </a:rPr>
              <a:t>they </a:t>
            </a:r>
            <a:r>
              <a:rPr sz="1744" spc="-16" dirty="0">
                <a:latin typeface="Arial"/>
                <a:cs typeface="Arial"/>
              </a:rPr>
              <a:t>must be</a:t>
            </a:r>
            <a:r>
              <a:rPr sz="1744" spc="135" dirty="0">
                <a:latin typeface="Arial"/>
                <a:cs typeface="Arial"/>
              </a:rPr>
              <a:t> </a:t>
            </a:r>
            <a:r>
              <a:rPr sz="1744" spc="-8" dirty="0">
                <a:latin typeface="Arial"/>
                <a:cs typeface="Arial"/>
              </a:rPr>
              <a:t>measured.</a:t>
            </a:r>
            <a:endParaRPr sz="1744" dirty="0">
              <a:latin typeface="Arial"/>
              <a:cs typeface="Arial"/>
            </a:endParaRPr>
          </a:p>
        </p:txBody>
      </p:sp>
      <p:graphicFrame>
        <p:nvGraphicFramePr>
          <p:cNvPr id="28" name="Object 27"/>
          <p:cNvGraphicFramePr>
            <a:graphicFrameLocks noChangeAspect="1"/>
          </p:cNvGraphicFramePr>
          <p:nvPr/>
        </p:nvGraphicFramePr>
        <p:xfrm>
          <a:off x="1913392" y="1616313"/>
          <a:ext cx="4048335" cy="12890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6" name="Equation" r:id="rId4" imgW="2552700" imgH="812800" progId="Equation.3">
                  <p:embed/>
                </p:oleObj>
              </mc:Choice>
              <mc:Fallback>
                <p:oleObj name="Equation" r:id="rId4" imgW="2552700" imgH="812800" progId="Equation.3">
                  <p:embed/>
                  <p:pic>
                    <p:nvPicPr>
                      <p:cNvPr id="28" name="Object 27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913392" y="1616313"/>
                        <a:ext cx="4048335" cy="128902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A6EBB239-3263-444F-BA94-269DE4D8EE35}"/>
              </a:ext>
            </a:extLst>
          </p:cNvPr>
          <p:cNvSpPr txBox="1"/>
          <p:nvPr/>
        </p:nvSpPr>
        <p:spPr>
          <a:xfrm>
            <a:off x="3137549" y="178187"/>
            <a:ext cx="14302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Quark mixing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06D8F06-5B3F-7F45-8F3D-3FC13ADF404B}"/>
              </a:ext>
            </a:extLst>
          </p:cNvPr>
          <p:cNvSpPr txBox="1"/>
          <p:nvPr/>
        </p:nvSpPr>
        <p:spPr>
          <a:xfrm>
            <a:off x="438411" y="3058114"/>
            <a:ext cx="87347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”down”-like quarks are produced as mixture of flavor </a:t>
            </a:r>
            <a:r>
              <a:rPr lang="en-US" dirty="0" err="1"/>
              <a:t>eigentastes</a:t>
            </a:r>
            <a:endParaRPr lang="en-US" dirty="0"/>
          </a:p>
          <a:p>
            <a:r>
              <a:rPr lang="en-US" dirty="0"/>
              <a:t>                              decay as fixed eigenstates with a probability give by CKM matrix elements </a:t>
            </a:r>
          </a:p>
        </p:txBody>
      </p:sp>
    </p:spTree>
    <p:extLst>
      <p:ext uri="{BB962C8B-B14F-4D97-AF65-F5344CB8AC3E}">
        <p14:creationId xmlns:p14="http://schemas.microsoft.com/office/powerpoint/2010/main" val="4120921098"/>
      </p:ext>
    </p:extLst>
  </p:cSld>
  <p:clrMapOvr>
    <a:masterClrMapping/>
  </p:clrMapOvr>
  <p:transition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207" y="3923631"/>
            <a:ext cx="7835900" cy="2819400"/>
          </a:xfrm>
          <a:prstGeom prst="rect">
            <a:avLst/>
          </a:prstGeom>
        </p:spPr>
      </p:pic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7787755"/>
              </p:ext>
            </p:extLst>
          </p:nvPr>
        </p:nvGraphicFramePr>
        <p:xfrm>
          <a:off x="4540250" y="3346450"/>
          <a:ext cx="635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9" name="Equation" r:id="rId4" imgW="63500" imgH="165100" progId="Equation.3">
                  <p:embed/>
                </p:oleObj>
              </mc:Choice>
              <mc:Fallback>
                <p:oleObj name="Equation" r:id="rId4" imgW="63500" imgH="165100" progId="Equation.3">
                  <p:embed/>
                  <p:pic>
                    <p:nvPicPr>
                      <p:cNvPr id="3" name="Object 2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540250" y="3346450"/>
                        <a:ext cx="635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93919826"/>
              </p:ext>
            </p:extLst>
          </p:nvPr>
        </p:nvGraphicFramePr>
        <p:xfrm>
          <a:off x="108259" y="2267216"/>
          <a:ext cx="2177740" cy="10792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0" name="Equation" r:id="rId6" imgW="1435100" imgH="711200" progId="Equation.3">
                  <p:embed/>
                </p:oleObj>
              </mc:Choice>
              <mc:Fallback>
                <p:oleObj name="Equation" r:id="rId6" imgW="1435100" imgH="711200" progId="Equation.3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08259" y="2267216"/>
                        <a:ext cx="2177740" cy="107923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566407" y="2267216"/>
            <a:ext cx="39549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neutrino with definite flavor:   α = e, μ, </a:t>
            </a:r>
            <a:r>
              <a:rPr lang="en-US" dirty="0" err="1"/>
              <a:t>τ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703317" y="2847475"/>
            <a:ext cx="36738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neutrino with definite mass:  </a:t>
            </a:r>
            <a:r>
              <a:rPr lang="en-US" dirty="0" err="1"/>
              <a:t>i</a:t>
            </a:r>
            <a:r>
              <a:rPr lang="en-US" dirty="0"/>
              <a:t>=1, 2, 3 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15207" y="3346450"/>
            <a:ext cx="86691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Unitary transformation can be treated as a product of transformations between two flavors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8259" y="111931"/>
            <a:ext cx="9251059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Neutrino oscillations: each neutrino is a superposition of 3 neutrino states with definite mass.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Neutrinos are produced in weak process in flavor </a:t>
            </a:r>
            <a:r>
              <a:rPr lang="en-US" dirty="0" err="1"/>
              <a:t>eigenstates</a:t>
            </a:r>
            <a:r>
              <a:rPr lang="en-US" dirty="0"/>
              <a:t> – definite flavor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As neutrino propagates in space, the quantum mechanical  phase advances differently due to </a:t>
            </a:r>
          </a:p>
          <a:p>
            <a:r>
              <a:rPr lang="en-US" dirty="0"/>
              <a:t>different masses. Neutrino produced as an electron neutrino can become after some distance</a:t>
            </a:r>
          </a:p>
          <a:p>
            <a:r>
              <a:rPr lang="en-US" dirty="0"/>
              <a:t>a muon neutrino.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Since mass differences are small, the effect becomes visible only at large distances.</a:t>
            </a:r>
          </a:p>
        </p:txBody>
      </p:sp>
    </p:spTree>
    <p:extLst>
      <p:ext uri="{BB962C8B-B14F-4D97-AF65-F5344CB8AC3E}">
        <p14:creationId xmlns:p14="http://schemas.microsoft.com/office/powerpoint/2010/main" val="39289846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diagram of the phase of two waves">
            <a:extLst>
              <a:ext uri="{FF2B5EF4-FFF2-40B4-BE49-F238E27FC236}">
                <a16:creationId xmlns:a16="http://schemas.microsoft.com/office/drawing/2014/main" id="{07694228-F9F5-8940-843F-B6F1013F5C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0" y="1568450"/>
            <a:ext cx="6350000" cy="3721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75718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/>
              <a:t>General Derivation</a:t>
            </a:r>
            <a:br>
              <a:rPr lang="en-CA" dirty="0"/>
            </a:br>
            <a:r>
              <a:rPr lang="en-CA" sz="2700" dirty="0"/>
              <a:t>mixing as function of time, distance and difference of masses</a:t>
            </a:r>
            <a:endParaRPr lang="en-US" sz="27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endParaRPr lang="en-CA" dirty="0"/>
          </a:p>
          <a:p>
            <a:endParaRPr lang="en-CA" dirty="0"/>
          </a:p>
          <a:p>
            <a:r>
              <a:rPr lang="en-CA" dirty="0"/>
              <a:t>Where         are the flavor eigenstates,        are the mass eigenstates with mass      and         is the neutrino analogue of the CKM matrix, i.e., the mixing matrix.</a:t>
            </a:r>
          </a:p>
          <a:p>
            <a:endParaRPr lang="en-CA" dirty="0"/>
          </a:p>
          <a:p>
            <a:endParaRPr lang="en-CA" dirty="0"/>
          </a:p>
          <a:p>
            <a:r>
              <a:rPr lang="en-CA" dirty="0"/>
              <a:t>Gives the eigenstates at a later time t and position    .</a:t>
            </a:r>
          </a:p>
          <a:p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0783918"/>
              </p:ext>
            </p:extLst>
          </p:nvPr>
        </p:nvGraphicFramePr>
        <p:xfrm>
          <a:off x="3276600" y="1676400"/>
          <a:ext cx="2401005" cy="781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03" name="Equation" r:id="rId3" imgW="1054080" imgH="342720" progId="">
                  <p:embed/>
                </p:oleObj>
              </mc:Choice>
              <mc:Fallback>
                <p:oleObj name="Equation" r:id="rId3" imgW="1054080" imgH="342720" progId="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1676400"/>
                        <a:ext cx="2401005" cy="781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2864365"/>
              </p:ext>
            </p:extLst>
          </p:nvPr>
        </p:nvGraphicFramePr>
        <p:xfrm>
          <a:off x="2092325" y="2488096"/>
          <a:ext cx="527050" cy="4583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04" name="Equation" r:id="rId5" imgW="291960" imgH="253800" progId="">
                  <p:embed/>
                </p:oleObj>
              </mc:Choice>
              <mc:Fallback>
                <p:oleObj name="Equation" r:id="rId5" imgW="291960" imgH="253800" progId="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92325" y="2488096"/>
                        <a:ext cx="527050" cy="45830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3964482"/>
              </p:ext>
            </p:extLst>
          </p:nvPr>
        </p:nvGraphicFramePr>
        <p:xfrm>
          <a:off x="6807200" y="2438400"/>
          <a:ext cx="5080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05" name="Equation" r:id="rId7" imgW="253800" imgH="253800" progId="Equation.3">
                  <p:embed/>
                </p:oleObj>
              </mc:Choice>
              <mc:Fallback>
                <p:oleObj name="Equation" r:id="rId7" imgW="253800" imgH="253800" progId="Equation.3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07200" y="2438400"/>
                        <a:ext cx="508000" cy="5080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19012825"/>
              </p:ext>
            </p:extLst>
          </p:nvPr>
        </p:nvGraphicFramePr>
        <p:xfrm>
          <a:off x="5271205" y="2975525"/>
          <a:ext cx="406400" cy="392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06" name="Equation" r:id="rId9" imgW="203040" imgH="228600" progId="">
                  <p:embed/>
                </p:oleObj>
              </mc:Choice>
              <mc:Fallback>
                <p:oleObj name="Equation" r:id="rId9" imgW="203040" imgH="228600" progId="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71205" y="2975525"/>
                        <a:ext cx="406400" cy="3927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50331498"/>
              </p:ext>
            </p:extLst>
          </p:nvPr>
        </p:nvGraphicFramePr>
        <p:xfrm>
          <a:off x="6417733" y="2819400"/>
          <a:ext cx="60960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07" name="Equation" r:id="rId11" imgW="241200" imgH="228600" progId="">
                  <p:embed/>
                </p:oleObj>
              </mc:Choice>
              <mc:Fallback>
                <p:oleObj name="Equation" r:id="rId11" imgW="241200" imgH="228600" progId="">
                  <p:embed/>
                  <p:pic>
                    <p:nvPicPr>
                      <p:cNvPr id="8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17733" y="2819400"/>
                        <a:ext cx="609600" cy="571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52609603"/>
              </p:ext>
            </p:extLst>
          </p:nvPr>
        </p:nvGraphicFramePr>
        <p:xfrm>
          <a:off x="1238332" y="4082158"/>
          <a:ext cx="5021317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08" name="Equation" r:id="rId13" imgW="1625400" imgH="355320" progId="">
                  <p:embed/>
                </p:oleObj>
              </mc:Choice>
              <mc:Fallback>
                <p:oleObj name="Equation" r:id="rId13" imgW="1625400" imgH="355320" progId="">
                  <p:embed/>
                  <p:pic>
                    <p:nvPicPr>
                      <p:cNvPr id="9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38332" y="4082158"/>
                        <a:ext cx="5021317" cy="990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55951820"/>
              </p:ext>
            </p:extLst>
          </p:nvPr>
        </p:nvGraphicFramePr>
        <p:xfrm>
          <a:off x="2085975" y="5177003"/>
          <a:ext cx="5334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09" name="Equation" r:id="rId15" imgW="101520" imgH="152280" progId="">
                  <p:embed/>
                </p:oleObj>
              </mc:Choice>
              <mc:Fallback>
                <p:oleObj name="Equation" r:id="rId15" imgW="101520" imgH="152280" progId="">
                  <p:embed/>
                  <p:pic>
                    <p:nvPicPr>
                      <p:cNvPr id="11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85975" y="5177003"/>
                        <a:ext cx="533400" cy="609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022244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Intensity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83600" cy="4525963"/>
          </a:xfrm>
        </p:spPr>
        <p:txBody>
          <a:bodyPr/>
          <a:lstStyle/>
          <a:p>
            <a:r>
              <a:rPr lang="en-CA" dirty="0"/>
              <a:t>Let us assume the neutrino interacts weakly at time t, and we tag it as a flavor eigenstate        . Then we have an intensity:</a:t>
            </a:r>
          </a:p>
          <a:p>
            <a:endParaRPr lang="en-CA" dirty="0"/>
          </a:p>
          <a:p>
            <a:endParaRPr lang="en-CA" dirty="0"/>
          </a:p>
          <a:p>
            <a:endParaRPr lang="en-CA" dirty="0"/>
          </a:p>
          <a:p>
            <a:r>
              <a:rPr lang="en-CA" dirty="0"/>
              <a:t>We use the ultra-relativistic limit so that: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4831831"/>
              </p:ext>
            </p:extLst>
          </p:nvPr>
        </p:nvGraphicFramePr>
        <p:xfrm>
          <a:off x="1279140" y="3516191"/>
          <a:ext cx="5139824" cy="1155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97" name="Equation" r:id="rId3" imgW="2145960" imgH="482400" progId="Equation.DSMT4">
                  <p:embed/>
                </p:oleObj>
              </mc:Choice>
              <mc:Fallback>
                <p:oleObj name="Equation" r:id="rId3" imgW="2145960" imgH="482400" progId="Equation.DSMT4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79140" y="3516191"/>
                        <a:ext cx="5139824" cy="1155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4321244"/>
              </p:ext>
            </p:extLst>
          </p:nvPr>
        </p:nvGraphicFramePr>
        <p:xfrm>
          <a:off x="3063416" y="5549900"/>
          <a:ext cx="1837146" cy="1054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98" name="Equation" r:id="rId5" imgW="774360" imgH="444240" progId="">
                  <p:embed/>
                </p:oleObj>
              </mc:Choice>
              <mc:Fallback>
                <p:oleObj name="Equation" r:id="rId5" imgW="774360" imgH="444240" progId="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63416" y="5549900"/>
                        <a:ext cx="1837146" cy="1054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74" name="Picture 2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1316" y="2095246"/>
            <a:ext cx="6858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052519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Mixing Equation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So that:</a:t>
            </a:r>
          </a:p>
          <a:p>
            <a:endParaRPr lang="en-CA" dirty="0"/>
          </a:p>
          <a:p>
            <a:endParaRPr lang="en-CA" dirty="0"/>
          </a:p>
          <a:p>
            <a:endParaRPr lang="en-CA" dirty="0"/>
          </a:p>
          <a:p>
            <a:endParaRPr lang="en-CA" dirty="0"/>
          </a:p>
          <a:p>
            <a:r>
              <a:rPr lang="en-CA" dirty="0"/>
              <a:t>which will serve as the standard mixing equation.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6487574"/>
              </p:ext>
            </p:extLst>
          </p:nvPr>
        </p:nvGraphicFramePr>
        <p:xfrm>
          <a:off x="2112201" y="2283750"/>
          <a:ext cx="4299626" cy="1820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5" name="Equation" r:id="rId3" imgW="1409400" imgH="596880" progId="">
                  <p:embed/>
                </p:oleObj>
              </mc:Choice>
              <mc:Fallback>
                <p:oleObj name="Equation" r:id="rId3" imgW="1409400" imgH="596880" progId="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2201" y="2283750"/>
                        <a:ext cx="4299626" cy="18205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072933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Two Generation Mixing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If only two generations (say, electron and muon) participate, then:</a:t>
            </a:r>
          </a:p>
          <a:p>
            <a:endParaRPr lang="en-CA" dirty="0"/>
          </a:p>
          <a:p>
            <a:endParaRPr lang="en-CA" dirty="0"/>
          </a:p>
          <a:p>
            <a:endParaRPr lang="en-CA" dirty="0"/>
          </a:p>
          <a:p>
            <a:r>
              <a:rPr lang="en-CA" dirty="0"/>
              <a:t>Setting              for the initial state, there are two intensities, one for each value of      related by: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7695977"/>
              </p:ext>
            </p:extLst>
          </p:nvPr>
        </p:nvGraphicFramePr>
        <p:xfrm>
          <a:off x="2800865" y="2615513"/>
          <a:ext cx="3270250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45" name="Equation" r:id="rId3" imgW="1307880" imgH="457200" progId="">
                  <p:embed/>
                </p:oleObj>
              </mc:Choice>
              <mc:Fallback>
                <p:oleObj name="Equation" r:id="rId3" imgW="1307880" imgH="457200" progId="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00865" y="2615513"/>
                        <a:ext cx="3270250" cy="1143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49584575"/>
              </p:ext>
            </p:extLst>
          </p:nvPr>
        </p:nvGraphicFramePr>
        <p:xfrm>
          <a:off x="2976938" y="5783263"/>
          <a:ext cx="20574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46" name="Equation" r:id="rId5" imgW="685800" imgH="228600" progId="">
                  <p:embed/>
                </p:oleObj>
              </mc:Choice>
              <mc:Fallback>
                <p:oleObj name="Equation" r:id="rId5" imgW="685800" imgH="228600" progId="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6938" y="5783263"/>
                        <a:ext cx="2057400" cy="685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122" name="Picture 2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2867" y="4485138"/>
            <a:ext cx="914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23" name="Picture 2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7260" y="4877487"/>
            <a:ext cx="456685" cy="608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385441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2756</TotalTime>
  <Words>1487</Words>
  <Application>Microsoft Macintosh PowerPoint</Application>
  <PresentationFormat>On-screen Show (4:3)</PresentationFormat>
  <Paragraphs>221</Paragraphs>
  <Slides>20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メイリオ</vt:lpstr>
      <vt:lpstr>Arial</vt:lpstr>
      <vt:lpstr>Calibri</vt:lpstr>
      <vt:lpstr>Symbol</vt:lpstr>
      <vt:lpstr>Times New Roman</vt:lpstr>
      <vt:lpstr>Wingdings</vt:lpstr>
      <vt:lpstr>Office Theme</vt:lpstr>
      <vt:lpstr>Equation</vt:lpstr>
      <vt:lpstr>PowerPoint Presentation</vt:lpstr>
      <vt:lpstr>PowerPoint Presentation</vt:lpstr>
      <vt:lpstr>The Full Cabibbo-Kabayashi-Maskawa (CKM) Quark Mixing Matrix</vt:lpstr>
      <vt:lpstr>PowerPoint Presentation</vt:lpstr>
      <vt:lpstr>PowerPoint Presentation</vt:lpstr>
      <vt:lpstr>General Derivation mixing as function of time, distance and difference of masses</vt:lpstr>
      <vt:lpstr>Intensity</vt:lpstr>
      <vt:lpstr>Mixing Equation</vt:lpstr>
      <vt:lpstr>Two Generation Mixing</vt:lpstr>
      <vt:lpstr>Two Generation Mixing</vt:lpstr>
      <vt:lpstr>Other Cases</vt:lpstr>
      <vt:lpstr>Three Generation Mixing</vt:lpstr>
      <vt:lpstr>Three Generation Mixing</vt:lpstr>
      <vt:lpstr>The Grand Finale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Higgs and neutrino mass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Ryszard</dc:creator>
  <cp:lastModifiedBy>Microsoft Office User</cp:lastModifiedBy>
  <cp:revision>108</cp:revision>
  <dcterms:created xsi:type="dcterms:W3CDTF">2016-10-10T17:47:00Z</dcterms:created>
  <dcterms:modified xsi:type="dcterms:W3CDTF">2022-09-30T15:31:02Z</dcterms:modified>
</cp:coreProperties>
</file>