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80" r:id="rId3"/>
    <p:sldId id="260" r:id="rId4"/>
    <p:sldId id="272" r:id="rId5"/>
    <p:sldId id="262" r:id="rId6"/>
    <p:sldId id="264" r:id="rId7"/>
    <p:sldId id="258" r:id="rId8"/>
    <p:sldId id="257" r:id="rId9"/>
    <p:sldId id="270" r:id="rId10"/>
    <p:sldId id="271" r:id="rId11"/>
    <p:sldId id="273" r:id="rId12"/>
    <p:sldId id="274" r:id="rId13"/>
    <p:sldId id="275" r:id="rId14"/>
    <p:sldId id="277" r:id="rId15"/>
    <p:sldId id="279" r:id="rId16"/>
    <p:sldId id="278" r:id="rId17"/>
    <p:sldId id="261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13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1C5F43-A4AF-9744-9C2A-F8BA18E36CA4}" type="datetimeFigureOut">
              <a:rPr lang="en-US" smtClean="0"/>
              <a:t>4/5/16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E497C3-334D-9E40-9226-F9E0CD488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7635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6B452-494D-1448-9478-7BCE640F7A37}" type="datetimeFigureOut">
              <a:rPr lang="en-US" smtClean="0"/>
              <a:t>4/5/16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F06233-C9D5-AC41-B18F-D5CDB0D16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7529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06233-C9D5-AC41-B18F-D5CDB0D166A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884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06233-C9D5-AC41-B18F-D5CDB0D166A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74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FFB8D-F79D-4941-B191-803BEE98510B}" type="datetime1">
              <a:rPr lang="en-US" smtClean="0"/>
              <a:t>4/5/16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ECCE2-CEF7-DF43-8066-42DB8087F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612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E11C6-BDE1-AF4D-B497-C5139F3163BE}" type="datetime1">
              <a:rPr lang="en-US" smtClean="0"/>
              <a:t>4/5/16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ECCE2-CEF7-DF43-8066-42DB8087F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759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7CAB2-49A1-6445-8D4E-F75EC19EA2D8}" type="datetime1">
              <a:rPr lang="en-US" smtClean="0"/>
              <a:t>4/5/16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ECCE2-CEF7-DF43-8066-42DB8087F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386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89C9-C752-6E40-8424-30C03A26DE77}" type="datetime1">
              <a:rPr lang="en-US" smtClean="0"/>
              <a:t>4/5/16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ECCE2-CEF7-DF43-8066-42DB8087F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943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2AF2D-F1B5-D945-8ED8-8C6C67298B31}" type="datetime1">
              <a:rPr lang="en-US" smtClean="0"/>
              <a:t>4/5/16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ECCE2-CEF7-DF43-8066-42DB8087F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71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C03B1-70BB-6E4C-9FE7-570469896B0F}" type="datetime1">
              <a:rPr lang="en-US" smtClean="0"/>
              <a:t>4/5/16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ECCE2-CEF7-DF43-8066-42DB8087F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145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C93B8-9889-C847-BE52-B4C852080113}" type="datetime1">
              <a:rPr lang="en-US" smtClean="0"/>
              <a:t>4/5/16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ECCE2-CEF7-DF43-8066-42DB8087F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431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D145A-3603-9749-8E40-F2A804C2D3DC}" type="datetime1">
              <a:rPr lang="en-US" smtClean="0"/>
              <a:t>4/5/16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ECCE2-CEF7-DF43-8066-42DB8087F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892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F2B16-2393-4C42-9A47-068F2182DB07}" type="datetime1">
              <a:rPr lang="en-US" smtClean="0"/>
              <a:t>4/5/16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ECCE2-CEF7-DF43-8066-42DB8087F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491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507DD-7C02-DA4A-B354-63F0B2B80D69}" type="datetime1">
              <a:rPr lang="en-US" smtClean="0"/>
              <a:t>4/5/16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ECCE2-CEF7-DF43-8066-42DB8087F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008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4C344-6C9B-584D-B8C6-7D054CEE08A3}" type="datetime1">
              <a:rPr lang="en-US" smtClean="0"/>
              <a:t>4/5/16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ECCE2-CEF7-DF43-8066-42DB8087F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51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5C977-9B2F-004A-92D7-A5E268EDA63C}" type="datetime1">
              <a:rPr lang="en-US" smtClean="0"/>
              <a:t>4/5/16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ECCE2-CEF7-DF43-8066-42DB8087F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708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HH-&gt;</a:t>
            </a:r>
            <a:r>
              <a:rPr lang="en-US" sz="2400" dirty="0" err="1" smtClean="0"/>
              <a:t>bbyy</a:t>
            </a:r>
            <a:r>
              <a:rPr lang="en-US" sz="2400" dirty="0" smtClean="0"/>
              <a:t> kinematics 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Maddie McKay</a:t>
            </a:r>
          </a:p>
          <a:p>
            <a:r>
              <a:rPr lang="en-US" sz="2000" dirty="0" err="1" smtClean="0"/>
              <a:t>Phys</a:t>
            </a:r>
            <a:r>
              <a:rPr lang="en-US" sz="2000" dirty="0" smtClean="0"/>
              <a:t> 8361</a:t>
            </a:r>
          </a:p>
          <a:p>
            <a:r>
              <a:rPr lang="en-US" sz="2000" dirty="0" smtClean="0"/>
              <a:t>4/5/16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ECCE2-CEF7-DF43-8066-42DB8087FDD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53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2D Phi Distribution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ECCE2-CEF7-DF43-8066-42DB8087FDDF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 descr="h1vsh2Ph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149" y="2256922"/>
            <a:ext cx="4518102" cy="3049049"/>
          </a:xfrm>
          <a:prstGeom prst="rect">
            <a:avLst/>
          </a:prstGeom>
        </p:spPr>
      </p:pic>
      <p:pic>
        <p:nvPicPr>
          <p:cNvPr id="3" name="Picture 2" descr="h1vsh2Ph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826" y="2256923"/>
            <a:ext cx="4518102" cy="304904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57200" y="5470800"/>
            <a:ext cx="6533084" cy="369332"/>
            <a:chOff x="457200" y="5655466"/>
            <a:chExt cx="6533084" cy="369332"/>
          </a:xfrm>
        </p:grpSpPr>
        <p:sp>
          <p:nvSpPr>
            <p:cNvPr id="7" name="TextBox 6"/>
            <p:cNvSpPr txBox="1"/>
            <p:nvPr/>
          </p:nvSpPr>
          <p:spPr>
            <a:xfrm>
              <a:off x="457200" y="5655466"/>
              <a:ext cx="19159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 (99937 entries)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808377" y="5655466"/>
              <a:ext cx="21819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NLO (199899 entries)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69352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Delta Eta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ECCE2-CEF7-DF43-8066-42DB8087FDDF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 descr="LO-NLO-delta-eta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1271453"/>
            <a:ext cx="7199376" cy="485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807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Delta Phi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ECCE2-CEF7-DF43-8066-42DB8087FDDF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 descr="LO-NLO-delta-phi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1251744"/>
            <a:ext cx="7199376" cy="485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704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Delta 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ECCE2-CEF7-DF43-8066-42DB8087FDDF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 descr="LO-NLO-delta-R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1417638"/>
            <a:ext cx="7199376" cy="485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704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Opening angle between HH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ECCE2-CEF7-DF43-8066-42DB8087FDDF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 descr="LO-NLO-cosTheta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1417638"/>
            <a:ext cx="7199376" cy="485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704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ratio plots for LO/NLO</a:t>
            </a:r>
          </a:p>
          <a:p>
            <a:r>
              <a:rPr lang="en-US" dirty="0" smtClean="0"/>
              <a:t>Fix </a:t>
            </a:r>
            <a:r>
              <a:rPr lang="en-US" dirty="0" err="1" smtClean="0"/>
              <a:t>cos</a:t>
            </a:r>
            <a:r>
              <a:rPr lang="en-US" dirty="0" smtClean="0"/>
              <a:t>(theta)?</a:t>
            </a:r>
          </a:p>
          <a:p>
            <a:r>
              <a:rPr lang="en-US" dirty="0" smtClean="0"/>
              <a:t>Look at kinematics of bb, </a:t>
            </a:r>
            <a:r>
              <a:rPr lang="en-US" dirty="0" err="1" smtClean="0"/>
              <a:t>yy</a:t>
            </a:r>
            <a:endParaRPr lang="en-US" dirty="0" smtClean="0"/>
          </a:p>
          <a:p>
            <a:r>
              <a:rPr lang="en-US" dirty="0" smtClean="0"/>
              <a:t>Suggestions?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ECCE2-CEF7-DF43-8066-42DB8087FDD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555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ECCE2-CEF7-DF43-8066-42DB8087FDD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35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Cos(Delta Theta) Distribution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ECCE2-CEF7-DF43-8066-42DB8087FDDF}" type="slidenum">
              <a:rPr lang="en-US" smtClean="0"/>
              <a:t>17</a:t>
            </a:fld>
            <a:endParaRPr lang="en-US"/>
          </a:p>
        </p:txBody>
      </p:sp>
      <p:pic>
        <p:nvPicPr>
          <p:cNvPr id="4" name="Picture 3" descr="cosDeltaThet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1417638"/>
            <a:ext cx="7199376" cy="485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887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Selection Criteria</a:t>
            </a:r>
          </a:p>
          <a:p>
            <a:r>
              <a:rPr lang="en-US" dirty="0" smtClean="0"/>
              <a:t>Comparison of variables between bb parent H and </a:t>
            </a:r>
            <a:r>
              <a:rPr lang="en-US" dirty="0" err="1" smtClean="0"/>
              <a:t>yy</a:t>
            </a:r>
            <a:r>
              <a:rPr lang="en-US" dirty="0" smtClean="0"/>
              <a:t> parent H</a:t>
            </a:r>
          </a:p>
          <a:p>
            <a:r>
              <a:rPr lang="en-US" dirty="0" smtClean="0"/>
              <a:t>LO and NLO comparison</a:t>
            </a:r>
          </a:p>
          <a:p>
            <a:r>
              <a:rPr lang="en-US" smtClean="0"/>
              <a:t>Next steps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ECCE2-CEF7-DF43-8066-42DB8087FDD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671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Selection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Use MC15 HH-&gt;</a:t>
            </a:r>
            <a:r>
              <a:rPr lang="en-US" sz="2400" dirty="0" err="1" smtClean="0"/>
              <a:t>bbyy</a:t>
            </a:r>
            <a:r>
              <a:rPr lang="en-US" sz="2400" dirty="0" smtClean="0"/>
              <a:t> LO (MadGraphPythia8)</a:t>
            </a:r>
          </a:p>
          <a:p>
            <a:r>
              <a:rPr lang="en-US" sz="2400" dirty="0" smtClean="0"/>
              <a:t>Loop over all events (100,000)</a:t>
            </a:r>
            <a:endParaRPr lang="en-US" sz="2400" dirty="0"/>
          </a:p>
          <a:p>
            <a:r>
              <a:rPr lang="en-US" sz="2400" dirty="0" smtClean="0"/>
              <a:t>In each event, loop over all Truth Particles in </a:t>
            </a:r>
            <a:r>
              <a:rPr lang="en-US" sz="2400" dirty="0" err="1" smtClean="0"/>
              <a:t>TruthParticleContainer</a:t>
            </a:r>
            <a:r>
              <a:rPr lang="en-US" sz="2400" dirty="0"/>
              <a:t> </a:t>
            </a:r>
            <a:r>
              <a:rPr lang="en-US" sz="2400" dirty="0" smtClean="0"/>
              <a:t>to find Higgs (require </a:t>
            </a:r>
            <a:r>
              <a:rPr lang="en-US" sz="2400" dirty="0" err="1" smtClean="0"/>
              <a:t>PdgId</a:t>
            </a:r>
            <a:r>
              <a:rPr lang="en-US" sz="2400" dirty="0" smtClean="0"/>
              <a:t> = 25)</a:t>
            </a:r>
          </a:p>
          <a:p>
            <a:r>
              <a:rPr lang="en-US" sz="2400" dirty="0" smtClean="0"/>
              <a:t>If there are fewer than 2 Higgs in an event, move on to next event</a:t>
            </a:r>
          </a:p>
          <a:p>
            <a:r>
              <a:rPr lang="en-US" sz="2400" dirty="0" smtClean="0"/>
              <a:t>Select Higgs with 2 gamma children (require child </a:t>
            </a:r>
            <a:r>
              <a:rPr lang="en-US" sz="2400" dirty="0" err="1" smtClean="0"/>
              <a:t>PdgId</a:t>
            </a:r>
            <a:r>
              <a:rPr lang="en-US" sz="2400" dirty="0" smtClean="0"/>
              <a:t> = 22)</a:t>
            </a:r>
          </a:p>
          <a:p>
            <a:r>
              <a:rPr lang="en-US" sz="2400" dirty="0" smtClean="0"/>
              <a:t>Select Higgs with 2 b children (require child Abs(</a:t>
            </a:r>
            <a:r>
              <a:rPr lang="en-US" sz="2400" dirty="0" err="1" smtClean="0"/>
              <a:t>PdgId</a:t>
            </a:r>
            <a:r>
              <a:rPr lang="en-US" sz="2400" dirty="0" smtClean="0"/>
              <a:t>) = 5)</a:t>
            </a:r>
          </a:p>
          <a:p>
            <a:r>
              <a:rPr lang="en-US" sz="2400" dirty="0" smtClean="0"/>
              <a:t>Require that the two </a:t>
            </a:r>
            <a:r>
              <a:rPr lang="en-US" sz="2400" dirty="0" err="1" smtClean="0"/>
              <a:t>Higgses</a:t>
            </a:r>
            <a:r>
              <a:rPr lang="en-US" sz="2400" dirty="0" smtClean="0"/>
              <a:t> share a production vertex</a:t>
            </a:r>
          </a:p>
          <a:p>
            <a:r>
              <a:rPr lang="en-US" sz="2400" dirty="0" smtClean="0"/>
              <a:t>Find kinematics between those two Higgs for each event</a:t>
            </a:r>
          </a:p>
          <a:p>
            <a:r>
              <a:rPr lang="en-US" sz="2400" dirty="0" smtClean="0"/>
              <a:t>Repeat using MC15 HH-&gt;</a:t>
            </a:r>
            <a:r>
              <a:rPr lang="en-US" sz="2400" dirty="0" err="1" smtClean="0"/>
              <a:t>bbyy</a:t>
            </a:r>
            <a:r>
              <a:rPr lang="en-US" sz="2400" dirty="0" smtClean="0"/>
              <a:t> NLO (</a:t>
            </a:r>
            <a:r>
              <a:rPr lang="en-US" sz="2400" dirty="0" err="1" smtClean="0"/>
              <a:t>Herwig</a:t>
            </a:r>
            <a:r>
              <a:rPr lang="en-US" sz="2400" dirty="0" smtClean="0"/>
              <a:t> - 200,000 events)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ECCE2-CEF7-DF43-8066-42DB8087FDD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32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pT</a:t>
            </a:r>
            <a:r>
              <a:rPr lang="en-US" dirty="0" smtClean="0"/>
              <a:t> Distributions - LO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ECCE2-CEF7-DF43-8066-42DB8087FDDF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 descr="pt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1497838"/>
            <a:ext cx="7199376" cy="48585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470843" y="5590998"/>
            <a:ext cx="473153" cy="298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470843" y="6030148"/>
            <a:ext cx="717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[GeV]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6238735" y="3135611"/>
            <a:ext cx="199222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8027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Eta Distributions - LO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ECCE2-CEF7-DF43-8066-42DB8087FDDF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 descr="eta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1276999"/>
            <a:ext cx="7199376" cy="485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947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 Distributions - LO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ECCE2-CEF7-DF43-8066-42DB8087FDDF}" type="slidenum">
              <a:rPr lang="en-US" smtClean="0"/>
              <a:t>6</a:t>
            </a:fld>
            <a:endParaRPr lang="en-US"/>
          </a:p>
        </p:txBody>
      </p:sp>
      <p:pic>
        <p:nvPicPr>
          <p:cNvPr id="3" name="Picture 2" descr="phi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1417638"/>
            <a:ext cx="7199376" cy="485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732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Delta R distribution - LO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6771" y="6385817"/>
            <a:ext cx="8024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Used </a:t>
            </a:r>
            <a:r>
              <a:rPr lang="en-US" dirty="0" err="1" smtClean="0"/>
              <a:t>DeltaR</a:t>
            </a:r>
            <a:r>
              <a:rPr lang="en-US" dirty="0" smtClean="0"/>
              <a:t> function in </a:t>
            </a:r>
            <a:r>
              <a:rPr lang="en-US" dirty="0" err="1" smtClean="0"/>
              <a:t>TLorentzVector</a:t>
            </a:r>
            <a:r>
              <a:rPr lang="en-US" dirty="0" smtClean="0"/>
              <a:t>. Defined as square root of dEta^2 + dPhi^2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ECCE2-CEF7-DF43-8066-42DB8087FDDF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 descr="delta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38" y="1202286"/>
            <a:ext cx="7199376" cy="485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276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pT</a:t>
            </a:r>
            <a:r>
              <a:rPr lang="en-US" dirty="0" smtClean="0"/>
              <a:t> of </a:t>
            </a:r>
            <a:r>
              <a:rPr lang="en-US" dirty="0" err="1" smtClean="0"/>
              <a:t>yy</a:t>
            </a:r>
            <a:r>
              <a:rPr lang="en-US" dirty="0" smtClean="0"/>
              <a:t> parent H vs. </a:t>
            </a:r>
            <a:r>
              <a:rPr lang="en-US" dirty="0" err="1" smtClean="0"/>
              <a:t>pT</a:t>
            </a:r>
            <a:r>
              <a:rPr lang="en-US" dirty="0" smtClean="0"/>
              <a:t> of bb parent H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ECCE2-CEF7-DF43-8066-42DB8087FDDF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 descr="pt1vspt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4362"/>
            <a:ext cx="4499614" cy="3036573"/>
          </a:xfrm>
          <a:prstGeom prst="rect">
            <a:avLst/>
          </a:prstGeom>
        </p:spPr>
      </p:pic>
      <p:pic>
        <p:nvPicPr>
          <p:cNvPr id="4" name="Picture 3" descr="pt1vspt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392" y="2364362"/>
            <a:ext cx="4499615" cy="303657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57200" y="5655466"/>
            <a:ext cx="6533084" cy="369332"/>
            <a:chOff x="457200" y="5655466"/>
            <a:chExt cx="6533084" cy="369332"/>
          </a:xfrm>
        </p:grpSpPr>
        <p:sp>
          <p:nvSpPr>
            <p:cNvPr id="6" name="TextBox 5"/>
            <p:cNvSpPr txBox="1"/>
            <p:nvPr/>
          </p:nvSpPr>
          <p:spPr>
            <a:xfrm>
              <a:off x="457200" y="5655466"/>
              <a:ext cx="19159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 (99937 entries)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808377" y="5655466"/>
              <a:ext cx="21819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NLO (199899 entries)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18327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2D Eta Distribution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ECCE2-CEF7-DF43-8066-42DB8087FDDF}" type="slidenum">
              <a:rPr lang="en-US" smtClean="0"/>
              <a:t>9</a:t>
            </a:fld>
            <a:endParaRPr lang="en-US"/>
          </a:p>
        </p:txBody>
      </p:sp>
      <p:pic>
        <p:nvPicPr>
          <p:cNvPr id="3" name="Picture 2" descr="h1vsh2E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6" y="2296321"/>
            <a:ext cx="4442134" cy="2997782"/>
          </a:xfrm>
          <a:prstGeom prst="rect">
            <a:avLst/>
          </a:prstGeom>
        </p:spPr>
      </p:pic>
      <p:pic>
        <p:nvPicPr>
          <p:cNvPr id="5" name="Picture 4" descr="h1vsh2Et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972" y="2296321"/>
            <a:ext cx="4442132" cy="299778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57200" y="5470800"/>
            <a:ext cx="6533084" cy="369332"/>
            <a:chOff x="457200" y="5655466"/>
            <a:chExt cx="6533084" cy="369332"/>
          </a:xfrm>
        </p:grpSpPr>
        <p:sp>
          <p:nvSpPr>
            <p:cNvPr id="7" name="TextBox 6"/>
            <p:cNvSpPr txBox="1"/>
            <p:nvPr/>
          </p:nvSpPr>
          <p:spPr>
            <a:xfrm>
              <a:off x="457200" y="5655466"/>
              <a:ext cx="19159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 (99937 entries)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808377" y="5655466"/>
              <a:ext cx="21819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NLO (199899 entries)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121165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37835</TotalTime>
  <Words>296</Words>
  <Application>Microsoft Macintosh PowerPoint</Application>
  <PresentationFormat>On-screen Show (4:3)</PresentationFormat>
  <Paragraphs>64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HH-&gt;bbyy kinematics </vt:lpstr>
      <vt:lpstr>Outline</vt:lpstr>
      <vt:lpstr>Selection Criteria</vt:lpstr>
      <vt:lpstr>pT Distributions - LO</vt:lpstr>
      <vt:lpstr>Eta Distributions - LO</vt:lpstr>
      <vt:lpstr>Phi Distributions - LO</vt:lpstr>
      <vt:lpstr>Delta R distribution - LO</vt:lpstr>
      <vt:lpstr>pT of yy parent H vs. pT of bb parent H</vt:lpstr>
      <vt:lpstr>2D Eta Distribution</vt:lpstr>
      <vt:lpstr>2D Phi Distribution</vt:lpstr>
      <vt:lpstr>Delta Eta</vt:lpstr>
      <vt:lpstr>Delta Phi</vt:lpstr>
      <vt:lpstr>Delta R</vt:lpstr>
      <vt:lpstr>Opening angle between HH</vt:lpstr>
      <vt:lpstr>Next Steps</vt:lpstr>
      <vt:lpstr>Backup</vt:lpstr>
      <vt:lpstr>Cos(Delta Theta) Distribution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 Higgs kinematics </dc:title>
  <dc:creator>Maddie</dc:creator>
  <cp:lastModifiedBy>Ryszard</cp:lastModifiedBy>
  <cp:revision>31</cp:revision>
  <dcterms:created xsi:type="dcterms:W3CDTF">2016-02-23T18:34:08Z</dcterms:created>
  <dcterms:modified xsi:type="dcterms:W3CDTF">2016-04-05T16:41:15Z</dcterms:modified>
</cp:coreProperties>
</file>