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8" r:id="rId2"/>
    <p:sldId id="257" r:id="rId3"/>
    <p:sldId id="258" r:id="rId4"/>
    <p:sldId id="259" r:id="rId5"/>
    <p:sldId id="313" r:id="rId6"/>
    <p:sldId id="261" r:id="rId7"/>
    <p:sldId id="311" r:id="rId8"/>
    <p:sldId id="262" r:id="rId9"/>
    <p:sldId id="263" r:id="rId10"/>
    <p:sldId id="264" r:id="rId11"/>
    <p:sldId id="265" r:id="rId12"/>
    <p:sldId id="266" r:id="rId13"/>
    <p:sldId id="267" r:id="rId14"/>
    <p:sldId id="30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emf"/><Relationship Id="rId1" Type="http://schemas.openxmlformats.org/officeDocument/2006/relationships/image" Target="../media/image25.wmf"/><Relationship Id="rId5" Type="http://schemas.openxmlformats.org/officeDocument/2006/relationships/image" Target="../media/image28.wmf"/><Relationship Id="rId4"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19.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3.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emf"/><Relationship Id="rId1" Type="http://schemas.openxmlformats.org/officeDocument/2006/relationships/image" Target="../media/image69.e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0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0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0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50.wmf"/><Relationship Id="rId7" Type="http://schemas.openxmlformats.org/officeDocument/2006/relationships/image" Target="../media/image154.wmf"/><Relationship Id="rId2" Type="http://schemas.openxmlformats.org/officeDocument/2006/relationships/image" Target="../media/image19.wmf"/><Relationship Id="rId1" Type="http://schemas.openxmlformats.org/officeDocument/2006/relationships/image" Target="../media/image149.wmf"/><Relationship Id="rId6" Type="http://schemas.openxmlformats.org/officeDocument/2006/relationships/image" Target="../media/image153.wmf"/><Relationship Id="rId5" Type="http://schemas.openxmlformats.org/officeDocument/2006/relationships/image" Target="../media/image152.wmf"/><Relationship Id="rId10" Type="http://schemas.openxmlformats.org/officeDocument/2006/relationships/image" Target="../media/image157.wmf"/><Relationship Id="rId4" Type="http://schemas.openxmlformats.org/officeDocument/2006/relationships/image" Target="../media/image151.wmf"/><Relationship Id="rId9" Type="http://schemas.openxmlformats.org/officeDocument/2006/relationships/image" Target="../media/image15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9.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image" Target="../media/image180.wmf"/><Relationship Id="rId7" Type="http://schemas.openxmlformats.org/officeDocument/2006/relationships/image" Target="../media/image184.wmf"/><Relationship Id="rId2" Type="http://schemas.openxmlformats.org/officeDocument/2006/relationships/image" Target="../media/image179.wmf"/><Relationship Id="rId1" Type="http://schemas.openxmlformats.org/officeDocument/2006/relationships/image" Target="../media/image178.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F84F3-EBCD-4DAB-8271-0ED383466951}" type="datetimeFigureOut">
              <a:rPr lang="es-ES" smtClean="0"/>
              <a:t>08/08/2012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BBE42-4916-472B-B516-452EE90CAEFC}" type="slidenum">
              <a:rPr lang="es-ES" smtClean="0"/>
              <a:t>‹Nº›</a:t>
            </a:fld>
            <a:endParaRPr lang="es-ES"/>
          </a:p>
        </p:txBody>
      </p:sp>
    </p:spTree>
    <p:extLst>
      <p:ext uri="{BB962C8B-B14F-4D97-AF65-F5344CB8AC3E}">
        <p14:creationId xmlns:p14="http://schemas.microsoft.com/office/powerpoint/2010/main" val="98593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3FBBE42-4916-472B-B516-452EE90CAEFC}" type="slidenum">
              <a:rPr lang="es-ES" smtClean="0"/>
              <a:t>18</a:t>
            </a:fld>
            <a:endParaRPr lang="es-ES"/>
          </a:p>
        </p:txBody>
      </p:sp>
    </p:spTree>
    <p:extLst>
      <p:ext uri="{BB962C8B-B14F-4D97-AF65-F5344CB8AC3E}">
        <p14:creationId xmlns:p14="http://schemas.microsoft.com/office/powerpoint/2010/main" val="14138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sym typeface="Symbol" pitchFamily="18" charset="2"/>
              </a:defRPr>
            </a:lvl1pPr>
            <a:lvl2pPr marL="742950" indent="-285750" eaLnBrk="0" hangingPunct="0">
              <a:defRPr sz="2400">
                <a:solidFill>
                  <a:schemeClr val="tx1"/>
                </a:solidFill>
                <a:latin typeface="Comic Sans MS" pitchFamily="66" charset="0"/>
                <a:sym typeface="Symbol" pitchFamily="18" charset="2"/>
              </a:defRPr>
            </a:lvl2pPr>
            <a:lvl3pPr marL="1143000" indent="-228600" eaLnBrk="0" hangingPunct="0">
              <a:defRPr sz="2400">
                <a:solidFill>
                  <a:schemeClr val="tx1"/>
                </a:solidFill>
                <a:latin typeface="Comic Sans MS" pitchFamily="66" charset="0"/>
                <a:sym typeface="Symbol" pitchFamily="18" charset="2"/>
              </a:defRPr>
            </a:lvl3pPr>
            <a:lvl4pPr marL="1600200" indent="-228600" eaLnBrk="0" hangingPunct="0">
              <a:defRPr sz="2400">
                <a:solidFill>
                  <a:schemeClr val="tx1"/>
                </a:solidFill>
                <a:latin typeface="Comic Sans MS" pitchFamily="66" charset="0"/>
                <a:sym typeface="Symbol" pitchFamily="18" charset="2"/>
              </a:defRPr>
            </a:lvl4pPr>
            <a:lvl5pPr marL="2057400" indent="-228600" eaLnBrk="0" hangingPunct="0">
              <a:defRPr sz="2400">
                <a:solidFill>
                  <a:schemeClr val="tx1"/>
                </a:solidFill>
                <a:latin typeface="Comic Sans MS" pitchFamily="66" charset="0"/>
                <a:sym typeface="Symbol" pitchFamily="18" charset="2"/>
              </a:defRPr>
            </a:lvl5pPr>
            <a:lvl6pPr marL="25146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6pPr>
            <a:lvl7pPr marL="29718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7pPr>
            <a:lvl8pPr marL="34290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8pPr>
            <a:lvl9pPr marL="38862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9pPr>
          </a:lstStyle>
          <a:p>
            <a:fld id="{A3B88640-FD2D-4DFF-8D35-A34EAE65C2C6}" type="slidenum">
              <a:rPr lang="es-PE" sz="1200" smtClean="0">
                <a:latin typeface="Times New Roman" pitchFamily="18" charset="0"/>
              </a:rPr>
              <a:pPr/>
              <a:t>22</a:t>
            </a:fld>
            <a:endParaRPr lang="es-PE" sz="120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complicated spectrum meant that a variety of solar nu experiments could sort out oscillations as a function of energy and thus measure masses and mixings.  note evidence from super-K that nus point to the sun.</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sym typeface="Symbol" pitchFamily="18" charset="2"/>
              </a:defRPr>
            </a:lvl1pPr>
            <a:lvl2pPr marL="742950" indent="-285750" eaLnBrk="0" hangingPunct="0">
              <a:defRPr sz="2400">
                <a:solidFill>
                  <a:schemeClr val="tx1"/>
                </a:solidFill>
                <a:latin typeface="Comic Sans MS" pitchFamily="66" charset="0"/>
                <a:sym typeface="Symbol" pitchFamily="18" charset="2"/>
              </a:defRPr>
            </a:lvl2pPr>
            <a:lvl3pPr marL="1143000" indent="-228600" eaLnBrk="0" hangingPunct="0">
              <a:defRPr sz="2400">
                <a:solidFill>
                  <a:schemeClr val="tx1"/>
                </a:solidFill>
                <a:latin typeface="Comic Sans MS" pitchFamily="66" charset="0"/>
                <a:sym typeface="Symbol" pitchFamily="18" charset="2"/>
              </a:defRPr>
            </a:lvl3pPr>
            <a:lvl4pPr marL="1600200" indent="-228600" eaLnBrk="0" hangingPunct="0">
              <a:defRPr sz="2400">
                <a:solidFill>
                  <a:schemeClr val="tx1"/>
                </a:solidFill>
                <a:latin typeface="Comic Sans MS" pitchFamily="66" charset="0"/>
                <a:sym typeface="Symbol" pitchFamily="18" charset="2"/>
              </a:defRPr>
            </a:lvl4pPr>
            <a:lvl5pPr marL="2057400" indent="-228600" eaLnBrk="0" hangingPunct="0">
              <a:defRPr sz="2400">
                <a:solidFill>
                  <a:schemeClr val="tx1"/>
                </a:solidFill>
                <a:latin typeface="Comic Sans MS" pitchFamily="66" charset="0"/>
                <a:sym typeface="Symbol" pitchFamily="18" charset="2"/>
              </a:defRPr>
            </a:lvl5pPr>
            <a:lvl6pPr marL="25146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6pPr>
            <a:lvl7pPr marL="29718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7pPr>
            <a:lvl8pPr marL="34290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8pPr>
            <a:lvl9pPr marL="38862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9pPr>
          </a:lstStyle>
          <a:p>
            <a:fld id="{2A2124F2-9FA4-4E9D-B390-D7145FF6D2B0}" type="slidenum">
              <a:rPr lang="es-PE" sz="1200" smtClean="0">
                <a:latin typeface="Times New Roman" pitchFamily="18" charset="0"/>
              </a:rPr>
              <a:pPr/>
              <a:t>23</a:t>
            </a:fld>
            <a:endParaRPr lang="es-PE" sz="1200"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SNO added a new capability… see all active neutrino flavors.  and in fact they find they can account for all neutrinos we think should originate from the sun… it’s just that few remain as electron flavor neutrinos!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242937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366817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400757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687E31C-7A99-42C6-97BA-ADB83D5B90F2}" type="slidenum">
              <a:rPr lang="en-US"/>
              <a:pPr>
                <a:defRPr/>
              </a:pPr>
              <a:t>‹Nº›</a:t>
            </a:fld>
            <a:endParaRPr lang="en-US"/>
          </a:p>
        </p:txBody>
      </p:sp>
    </p:spTree>
    <p:extLst>
      <p:ext uri="{BB962C8B-B14F-4D97-AF65-F5344CB8AC3E}">
        <p14:creationId xmlns:p14="http://schemas.microsoft.com/office/powerpoint/2010/main" val="172645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197878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69981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1052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44165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460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17519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93179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ED5E4B-7FDD-4D51-AFEB-B92FBB77B305}" type="datetimeFigureOut">
              <a:rPr lang="es-ES" smtClean="0"/>
              <a:t>08/08/2012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356859-2860-421B-927C-0387AAA200F9}" type="slidenum">
              <a:rPr lang="es-ES" smtClean="0"/>
              <a:t>‹Nº›</a:t>
            </a:fld>
            <a:endParaRPr lang="es-ES"/>
          </a:p>
        </p:txBody>
      </p:sp>
    </p:spTree>
    <p:extLst>
      <p:ext uri="{BB962C8B-B14F-4D97-AF65-F5344CB8AC3E}">
        <p14:creationId xmlns:p14="http://schemas.microsoft.com/office/powerpoint/2010/main" val="26482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D5E4B-7FDD-4D51-AFEB-B92FBB77B305}" type="datetimeFigureOut">
              <a:rPr lang="es-ES" smtClean="0"/>
              <a:t>08/08/2012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6859-2860-421B-927C-0387AAA200F9}" type="slidenum">
              <a:rPr lang="es-ES" smtClean="0"/>
              <a:t>‹Nº›</a:t>
            </a:fld>
            <a:endParaRPr lang="es-ES"/>
          </a:p>
        </p:txBody>
      </p:sp>
    </p:spTree>
    <p:extLst>
      <p:ext uri="{BB962C8B-B14F-4D97-AF65-F5344CB8AC3E}">
        <p14:creationId xmlns:p14="http://schemas.microsoft.com/office/powerpoint/2010/main" val="1028774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wmf"/><Relationship Id="rId11" Type="http://schemas.openxmlformats.org/officeDocument/2006/relationships/image" Target="../media/image22.wmf"/><Relationship Id="rId5" Type="http://schemas.openxmlformats.org/officeDocument/2006/relationships/oleObject" Target="../embeddings/oleObject19.bin"/><Relationship Id="rId15" Type="http://schemas.openxmlformats.org/officeDocument/2006/relationships/image" Target="../media/image24.wmf"/><Relationship Id="rId10" Type="http://schemas.openxmlformats.org/officeDocument/2006/relationships/oleObject" Target="../embeddings/oleObject22.bin"/><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e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19.wmf"/><Relationship Id="rId4" Type="http://schemas.openxmlformats.org/officeDocument/2006/relationships/image" Target="../media/image25.wmf"/><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3.wmf"/><Relationship Id="rId3" Type="http://schemas.openxmlformats.org/officeDocument/2006/relationships/image" Target="../media/image34.jpeg"/><Relationship Id="rId7" Type="http://schemas.openxmlformats.org/officeDocument/2006/relationships/image" Target="../media/image30.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1.wmf"/></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9.wmf"/><Relationship Id="rId5" Type="http://schemas.openxmlformats.org/officeDocument/2006/relationships/oleObject" Target="../embeddings/oleObject36.bin"/><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44.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wmf"/><Relationship Id="rId5" Type="http://schemas.openxmlformats.org/officeDocument/2006/relationships/oleObject" Target="../embeddings/oleObject48.bin"/><Relationship Id="rId4"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51.bin"/><Relationship Id="rId4" Type="http://schemas.openxmlformats.org/officeDocument/2006/relationships/image" Target="../media/image48.wmf"/><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1.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4.bin"/><Relationship Id="rId5" Type="http://schemas.openxmlformats.org/officeDocument/2006/relationships/image" Target="../media/image52.wmf"/><Relationship Id="rId4" Type="http://schemas.openxmlformats.org/officeDocument/2006/relationships/oleObject" Target="../embeddings/oleObject53.bin"/><Relationship Id="rId9" Type="http://schemas.openxmlformats.org/officeDocument/2006/relationships/image" Target="../media/image5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7.bin"/><Relationship Id="rId5" Type="http://schemas.openxmlformats.org/officeDocument/2006/relationships/image" Target="../media/image55.wmf"/><Relationship Id="rId4" Type="http://schemas.openxmlformats.org/officeDocument/2006/relationships/oleObject" Target="../embeddings/oleObject56.bin"/><Relationship Id="rId9" Type="http://schemas.openxmlformats.org/officeDocument/2006/relationships/image" Target="../media/image57.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0.wmf"/><Relationship Id="rId5" Type="http://schemas.openxmlformats.org/officeDocument/2006/relationships/oleObject" Target="../embeddings/oleObject60.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2.bin"/></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3.wmf"/><Relationship Id="rId5" Type="http://schemas.openxmlformats.org/officeDocument/2006/relationships/oleObject" Target="../embeddings/oleObject63.bin"/><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6.e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Documento_de_Microsoft_Word_97-20031.doc"/><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oleObject" Target="../embeddings/oleObject68.bin"/><Relationship Id="rId18" Type="http://schemas.openxmlformats.org/officeDocument/2006/relationships/image" Target="../media/image75.wmf"/><Relationship Id="rId3" Type="http://schemas.openxmlformats.org/officeDocument/2006/relationships/notesSlide" Target="../notesSlides/notesSlide3.xml"/><Relationship Id="rId7" Type="http://schemas.openxmlformats.org/officeDocument/2006/relationships/oleObject" Target="../embeddings/oleObject65.bin"/><Relationship Id="rId12" Type="http://schemas.openxmlformats.org/officeDocument/2006/relationships/image" Target="../media/image72.wmf"/><Relationship Id="rId1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74.wmf"/><Relationship Id="rId1" Type="http://schemas.openxmlformats.org/officeDocument/2006/relationships/vmlDrawing" Target="../drawings/vmlDrawing22.vml"/><Relationship Id="rId6" Type="http://schemas.openxmlformats.org/officeDocument/2006/relationships/image" Target="../media/image69.e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71.wmf"/><Relationship Id="rId4" Type="http://schemas.openxmlformats.org/officeDocument/2006/relationships/image" Target="../media/image76.png"/><Relationship Id="rId9" Type="http://schemas.openxmlformats.org/officeDocument/2006/relationships/oleObject" Target="../embeddings/oleObject66.bin"/><Relationship Id="rId14" Type="http://schemas.openxmlformats.org/officeDocument/2006/relationships/image" Target="../media/image73.wmf"/></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2.bin"/><Relationship Id="rId5" Type="http://schemas.openxmlformats.org/officeDocument/2006/relationships/image" Target="../media/image77.wmf"/><Relationship Id="rId4" Type="http://schemas.openxmlformats.org/officeDocument/2006/relationships/oleObject" Target="../embeddings/oleObject71.bin"/></Relationships>
</file>

<file path=ppt/slides/_rels/slide2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1.wmf"/><Relationship Id="rId5" Type="http://schemas.openxmlformats.org/officeDocument/2006/relationships/oleObject" Target="../embeddings/oleObject74.bin"/><Relationship Id="rId4" Type="http://schemas.openxmlformats.org/officeDocument/2006/relationships/image" Target="../media/image80.wmf"/><Relationship Id="rId9"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4.wmf"/><Relationship Id="rId5" Type="http://schemas.openxmlformats.org/officeDocument/2006/relationships/oleObject" Target="../embeddings/oleObject76.bin"/><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wmf"/><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98.wmf"/><Relationship Id="rId3" Type="http://schemas.openxmlformats.org/officeDocument/2006/relationships/image" Target="../media/image99.png"/><Relationship Id="rId7" Type="http://schemas.openxmlformats.org/officeDocument/2006/relationships/image" Target="../media/image96.wmf"/><Relationship Id="rId12"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78.bin"/><Relationship Id="rId11" Type="http://schemas.openxmlformats.org/officeDocument/2006/relationships/image" Target="../media/image101.jpg"/><Relationship Id="rId5" Type="http://schemas.openxmlformats.org/officeDocument/2006/relationships/image" Target="../media/image95.wmf"/><Relationship Id="rId10" Type="http://schemas.openxmlformats.org/officeDocument/2006/relationships/image" Target="../media/image100.png"/><Relationship Id="rId4" Type="http://schemas.openxmlformats.org/officeDocument/2006/relationships/oleObject" Target="../embeddings/oleObject77.bin"/><Relationship Id="rId9" Type="http://schemas.openxmlformats.org/officeDocument/2006/relationships/image" Target="../media/image97.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31.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7.png"/><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81.bin"/><Relationship Id="rId4" Type="http://schemas.openxmlformats.org/officeDocument/2006/relationships/image" Target="../media/image108.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oleObject" Target="../embeddings/oleObject83.bin"/><Relationship Id="rId7"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3.png"/><Relationship Id="rId11" Type="http://schemas.openxmlformats.org/officeDocument/2006/relationships/image" Target="../media/image111.wmf"/><Relationship Id="rId5" Type="http://schemas.openxmlformats.org/officeDocument/2006/relationships/image" Target="../media/image112.gif"/><Relationship Id="rId10" Type="http://schemas.openxmlformats.org/officeDocument/2006/relationships/oleObject" Target="../embeddings/oleObject85.bin"/><Relationship Id="rId4" Type="http://schemas.openxmlformats.org/officeDocument/2006/relationships/image" Target="../media/image109.wmf"/><Relationship Id="rId9" Type="http://schemas.openxmlformats.org/officeDocument/2006/relationships/image" Target="../media/image110.wmf"/></Relationships>
</file>

<file path=ppt/slides/_rels/slide33.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8.png"/><Relationship Id="rId7" Type="http://schemas.openxmlformats.org/officeDocument/2006/relationships/oleObject" Target="../embeddings/oleObject87.bin"/><Relationship Id="rId12"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9.png"/><Relationship Id="rId11" Type="http://schemas.openxmlformats.org/officeDocument/2006/relationships/oleObject" Target="../embeddings/oleObject89.bin"/><Relationship Id="rId5" Type="http://schemas.openxmlformats.org/officeDocument/2006/relationships/image" Target="../media/image115.wmf"/><Relationship Id="rId10" Type="http://schemas.openxmlformats.org/officeDocument/2006/relationships/image" Target="../media/image109.wmf"/><Relationship Id="rId4" Type="http://schemas.openxmlformats.org/officeDocument/2006/relationships/oleObject" Target="../embeddings/oleObject86.bin"/><Relationship Id="rId9" Type="http://schemas.openxmlformats.org/officeDocument/2006/relationships/oleObject" Target="../embeddings/oleObject88.bin"/></Relationships>
</file>

<file path=ppt/slides/_rels/slide34.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5.png"/><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123.wmf"/><Relationship Id="rId2" Type="http://schemas.openxmlformats.org/officeDocument/2006/relationships/slideLayout" Target="../slideLayouts/slideLayout2.xml"/><Relationship Id="rId16" Type="http://schemas.openxmlformats.org/officeDocument/2006/relationships/image" Target="../media/image124.wmf"/><Relationship Id="rId1" Type="http://schemas.openxmlformats.org/officeDocument/2006/relationships/vmlDrawing" Target="../drawings/vmlDrawing30.vml"/><Relationship Id="rId6" Type="http://schemas.openxmlformats.org/officeDocument/2006/relationships/image" Target="../media/image120.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5.bin"/><Relationship Id="rId10" Type="http://schemas.openxmlformats.org/officeDocument/2006/relationships/image" Target="../media/image122.wmf"/><Relationship Id="rId4" Type="http://schemas.openxmlformats.org/officeDocument/2006/relationships/image" Target="../media/image109.wmf"/><Relationship Id="rId9" Type="http://schemas.openxmlformats.org/officeDocument/2006/relationships/oleObject" Target="../embeddings/oleObject93.bin"/><Relationship Id="rId14" Type="http://schemas.openxmlformats.org/officeDocument/2006/relationships/image" Target="../media/image126.png"/></Relationships>
</file>

<file path=ppt/slides/_rels/slide35.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96.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0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8.bin"/><Relationship Id="rId7"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99.bin"/><Relationship Id="rId5" Type="http://schemas.openxmlformats.org/officeDocument/2006/relationships/image" Target="../media/image131.png"/><Relationship Id="rId4" Type="http://schemas.openxmlformats.org/officeDocument/2006/relationships/image" Target="../media/image109.wmf"/></Relationships>
</file>

<file path=ppt/slides/_rels/slide37.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00.bin"/><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09.wmf"/></Relationships>
</file>

<file path=ppt/slides/_rels/slide38.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8.png"/><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9.png"/><Relationship Id="rId5" Type="http://schemas.openxmlformats.org/officeDocument/2006/relationships/image" Target="../media/image135.wmf"/><Relationship Id="rId10" Type="http://schemas.openxmlformats.org/officeDocument/2006/relationships/image" Target="../media/image137.wmf"/><Relationship Id="rId4" Type="http://schemas.openxmlformats.org/officeDocument/2006/relationships/oleObject" Target="../embeddings/oleObject102.bin"/><Relationship Id="rId9" Type="http://schemas.openxmlformats.org/officeDocument/2006/relationships/oleObject" Target="../embeddings/oleObject104.bin"/></Relationships>
</file>

<file path=ppt/slides/_rels/slide3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06.bin"/><Relationship Id="rId5" Type="http://schemas.openxmlformats.org/officeDocument/2006/relationships/image" Target="../media/image141.wmf"/><Relationship Id="rId4" Type="http://schemas.openxmlformats.org/officeDocument/2006/relationships/oleObject" Target="../embeddings/oleObject105.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47.png"/><Relationship Id="rId7" Type="http://schemas.openxmlformats.org/officeDocument/2006/relationships/image" Target="../media/image145.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08.bin"/><Relationship Id="rId5" Type="http://schemas.openxmlformats.org/officeDocument/2006/relationships/image" Target="../media/image144.wmf"/><Relationship Id="rId4" Type="http://schemas.openxmlformats.org/officeDocument/2006/relationships/oleObject" Target="../embeddings/oleObject107.bin"/><Relationship Id="rId9" Type="http://schemas.openxmlformats.org/officeDocument/2006/relationships/image" Target="../media/image146.wmf"/></Relationships>
</file>

<file path=ppt/slides/_rels/slide4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52.wmf"/><Relationship Id="rId18" Type="http://schemas.openxmlformats.org/officeDocument/2006/relationships/oleObject" Target="../embeddings/oleObject117.bin"/><Relationship Id="rId3" Type="http://schemas.openxmlformats.org/officeDocument/2006/relationships/image" Target="../media/image158.png"/><Relationship Id="rId21" Type="http://schemas.openxmlformats.org/officeDocument/2006/relationships/image" Target="../media/image156.wmf"/><Relationship Id="rId7" Type="http://schemas.openxmlformats.org/officeDocument/2006/relationships/image" Target="../media/image19.wmf"/><Relationship Id="rId12" Type="http://schemas.openxmlformats.org/officeDocument/2006/relationships/oleObject" Target="../embeddings/oleObject114.bin"/><Relationship Id="rId17"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oleObject" Target="../embeddings/oleObject116.bin"/><Relationship Id="rId20" Type="http://schemas.openxmlformats.org/officeDocument/2006/relationships/oleObject" Target="../embeddings/oleObject118.bin"/><Relationship Id="rId1" Type="http://schemas.openxmlformats.org/officeDocument/2006/relationships/vmlDrawing" Target="../drawings/vmlDrawing37.vml"/><Relationship Id="rId6" Type="http://schemas.openxmlformats.org/officeDocument/2006/relationships/oleObject" Target="../embeddings/oleObject111.bin"/><Relationship Id="rId11" Type="http://schemas.openxmlformats.org/officeDocument/2006/relationships/image" Target="../media/image151.wmf"/><Relationship Id="rId5" Type="http://schemas.openxmlformats.org/officeDocument/2006/relationships/image" Target="../media/image149.wmf"/><Relationship Id="rId15" Type="http://schemas.openxmlformats.org/officeDocument/2006/relationships/image" Target="../media/image153.wmf"/><Relationship Id="rId23" Type="http://schemas.openxmlformats.org/officeDocument/2006/relationships/image" Target="../media/image157.wmf"/><Relationship Id="rId10" Type="http://schemas.openxmlformats.org/officeDocument/2006/relationships/oleObject" Target="../embeddings/oleObject113.bin"/><Relationship Id="rId19" Type="http://schemas.openxmlformats.org/officeDocument/2006/relationships/image" Target="../media/image155.wmf"/><Relationship Id="rId4" Type="http://schemas.openxmlformats.org/officeDocument/2006/relationships/oleObject" Target="../embeddings/oleObject110.bin"/><Relationship Id="rId9" Type="http://schemas.openxmlformats.org/officeDocument/2006/relationships/image" Target="../media/image150.wmf"/><Relationship Id="rId14" Type="http://schemas.openxmlformats.org/officeDocument/2006/relationships/oleObject" Target="../embeddings/oleObject115.bin"/><Relationship Id="rId22" Type="http://schemas.openxmlformats.org/officeDocument/2006/relationships/oleObject" Target="../embeddings/oleObject119.bin"/></Relationships>
</file>

<file path=ppt/slides/_rels/slide44.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oleObject" Target="../embeddings/oleObject124.bin"/><Relationship Id="rId3" Type="http://schemas.openxmlformats.org/officeDocument/2006/relationships/oleObject" Target="../embeddings/oleObject120.bin"/><Relationship Id="rId7" Type="http://schemas.openxmlformats.org/officeDocument/2006/relationships/oleObject" Target="../embeddings/oleObject121.bin"/><Relationship Id="rId12" Type="http://schemas.openxmlformats.org/officeDocument/2006/relationships/image" Target="../media/image162.wmf"/><Relationship Id="rId2" Type="http://schemas.openxmlformats.org/officeDocument/2006/relationships/slideLayout" Target="../slideLayouts/slideLayout2.xml"/><Relationship Id="rId16" Type="http://schemas.openxmlformats.org/officeDocument/2006/relationships/image" Target="../media/image164.wmf"/><Relationship Id="rId1" Type="http://schemas.openxmlformats.org/officeDocument/2006/relationships/vmlDrawing" Target="../drawings/vmlDrawing38.vml"/><Relationship Id="rId6" Type="http://schemas.openxmlformats.org/officeDocument/2006/relationships/image" Target="../media/image166.png"/><Relationship Id="rId11" Type="http://schemas.openxmlformats.org/officeDocument/2006/relationships/oleObject" Target="../embeddings/oleObject123.bin"/><Relationship Id="rId5" Type="http://schemas.openxmlformats.org/officeDocument/2006/relationships/image" Target="../media/image165.png"/><Relationship Id="rId15" Type="http://schemas.openxmlformats.org/officeDocument/2006/relationships/oleObject" Target="../embeddings/oleObject125.bin"/><Relationship Id="rId10" Type="http://schemas.openxmlformats.org/officeDocument/2006/relationships/image" Target="../media/image161.wmf"/><Relationship Id="rId4" Type="http://schemas.openxmlformats.org/officeDocument/2006/relationships/image" Target="../media/image159.wmf"/><Relationship Id="rId9" Type="http://schemas.openxmlformats.org/officeDocument/2006/relationships/oleObject" Target="../embeddings/oleObject122.bin"/><Relationship Id="rId14" Type="http://schemas.openxmlformats.org/officeDocument/2006/relationships/image" Target="../media/image163.wmf"/></Relationships>
</file>

<file path=ppt/slides/_rels/slide4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9.png"/><Relationship Id="rId7" Type="http://schemas.openxmlformats.org/officeDocument/2006/relationships/image" Target="../media/image168.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27.bin"/><Relationship Id="rId5" Type="http://schemas.openxmlformats.org/officeDocument/2006/relationships/image" Target="../media/image167.wmf"/><Relationship Id="rId4" Type="http://schemas.openxmlformats.org/officeDocument/2006/relationships/oleObject" Target="../embeddings/oleObject126.bin"/></Relationships>
</file>

<file path=ppt/slides/_rels/slide46.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74.png"/><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71.wmf"/><Relationship Id="rId5" Type="http://schemas.openxmlformats.org/officeDocument/2006/relationships/oleObject" Target="../embeddings/oleObject128.bin"/><Relationship Id="rId10" Type="http://schemas.openxmlformats.org/officeDocument/2006/relationships/image" Target="../media/image173.wmf"/><Relationship Id="rId4" Type="http://schemas.openxmlformats.org/officeDocument/2006/relationships/image" Target="../media/image175.png"/><Relationship Id="rId9" Type="http://schemas.openxmlformats.org/officeDocument/2006/relationships/oleObject" Target="../embeddings/oleObject13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76.wmf"/><Relationship Id="rId5" Type="http://schemas.openxmlformats.org/officeDocument/2006/relationships/oleObject" Target="../embeddings/oleObject132.bin"/><Relationship Id="rId4" Type="http://schemas.openxmlformats.org/officeDocument/2006/relationships/image" Target="../media/image19.wmf"/><Relationship Id="rId9" Type="http://schemas.openxmlformats.org/officeDocument/2006/relationships/image" Target="../media/image177.wmf"/></Relationships>
</file>

<file path=ppt/slides/_rels/slide48.x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oleObject" Target="../embeddings/oleObject140.bin"/><Relationship Id="rId18" Type="http://schemas.openxmlformats.org/officeDocument/2006/relationships/image" Target="../media/image185.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82.wmf"/><Relationship Id="rId17" Type="http://schemas.openxmlformats.org/officeDocument/2006/relationships/oleObject" Target="../embeddings/oleObject142.bin"/><Relationship Id="rId2" Type="http://schemas.openxmlformats.org/officeDocument/2006/relationships/slideLayout" Target="../slideLayouts/slideLayout2.xml"/><Relationship Id="rId16" Type="http://schemas.openxmlformats.org/officeDocument/2006/relationships/image" Target="../media/image184.wmf"/><Relationship Id="rId1" Type="http://schemas.openxmlformats.org/officeDocument/2006/relationships/vmlDrawing" Target="../drawings/vmlDrawing42.vml"/><Relationship Id="rId6" Type="http://schemas.openxmlformats.org/officeDocument/2006/relationships/image" Target="../media/image179.wmf"/><Relationship Id="rId11" Type="http://schemas.openxmlformats.org/officeDocument/2006/relationships/oleObject" Target="../embeddings/oleObject139.bin"/><Relationship Id="rId5" Type="http://schemas.openxmlformats.org/officeDocument/2006/relationships/oleObject" Target="../embeddings/oleObject136.bin"/><Relationship Id="rId15" Type="http://schemas.openxmlformats.org/officeDocument/2006/relationships/oleObject" Target="../embeddings/oleObject141.bin"/><Relationship Id="rId10" Type="http://schemas.openxmlformats.org/officeDocument/2006/relationships/image" Target="../media/image181.wmf"/><Relationship Id="rId4" Type="http://schemas.openxmlformats.org/officeDocument/2006/relationships/image" Target="../media/image178.wmf"/><Relationship Id="rId9" Type="http://schemas.openxmlformats.org/officeDocument/2006/relationships/oleObject" Target="../embeddings/oleObject138.bin"/><Relationship Id="rId14" Type="http://schemas.openxmlformats.org/officeDocument/2006/relationships/image" Target="../media/image183.wmf"/></Relationships>
</file>

<file path=ppt/slides/_rels/slide49.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image" Target="../media/image187.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44.bin"/><Relationship Id="rId5" Type="http://schemas.openxmlformats.org/officeDocument/2006/relationships/image" Target="../media/image186.wmf"/><Relationship Id="rId4" Type="http://schemas.openxmlformats.org/officeDocument/2006/relationships/oleObject" Target="../embeddings/oleObject14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533400" y="1447800"/>
            <a:ext cx="7772400" cy="1470025"/>
          </a:xfrm>
        </p:spPr>
        <p:txBody>
          <a:bodyPr/>
          <a:lstStyle/>
          <a:p>
            <a:pPr eaLnBrk="1" hangingPunct="1"/>
            <a:r>
              <a:rPr lang="es-ES" dirty="0" smtClean="0"/>
              <a:t>Neutrino </a:t>
            </a:r>
            <a:r>
              <a:rPr lang="es-ES" dirty="0" err="1"/>
              <a:t>o</a:t>
            </a:r>
            <a:r>
              <a:rPr lang="es-ES" dirty="0" err="1" smtClean="0"/>
              <a:t>scillation</a:t>
            </a:r>
            <a:r>
              <a:rPr lang="es-ES" dirty="0" smtClean="0"/>
              <a:t> </a:t>
            </a:r>
            <a:r>
              <a:rPr lang="es-ES" dirty="0" err="1" smtClean="0"/>
              <a:t>physics</a:t>
            </a:r>
            <a:r>
              <a:rPr lang="es-ES" dirty="0" smtClean="0"/>
              <a:t> II</a:t>
            </a:r>
          </a:p>
        </p:txBody>
      </p:sp>
      <p:sp>
        <p:nvSpPr>
          <p:cNvPr id="3" name="2 Subtítulo"/>
          <p:cNvSpPr>
            <a:spLocks noGrp="1"/>
          </p:cNvSpPr>
          <p:nvPr>
            <p:ph type="subTitle" idx="1"/>
          </p:nvPr>
        </p:nvSpPr>
        <p:spPr/>
        <p:txBody>
          <a:bodyPr rtlCol="0">
            <a:normAutofit fontScale="85000" lnSpcReduction="20000"/>
          </a:bodyPr>
          <a:lstStyle/>
          <a:p>
            <a:pPr eaLnBrk="1" fontAlgn="auto" hangingPunct="1">
              <a:spcAft>
                <a:spcPts val="0"/>
              </a:spcAft>
              <a:defRPr/>
            </a:pPr>
            <a:r>
              <a:rPr lang="es-ES" dirty="0" smtClean="0"/>
              <a:t>Alberto Gago </a:t>
            </a:r>
          </a:p>
          <a:p>
            <a:pPr eaLnBrk="1" fontAlgn="auto" hangingPunct="1">
              <a:spcAft>
                <a:spcPts val="0"/>
              </a:spcAft>
              <a:defRPr/>
            </a:pPr>
            <a:r>
              <a:rPr lang="es-ES" dirty="0" smtClean="0"/>
              <a:t>PUCP</a:t>
            </a:r>
          </a:p>
          <a:p>
            <a:pPr eaLnBrk="1" fontAlgn="auto" hangingPunct="1">
              <a:spcAft>
                <a:spcPts val="0"/>
              </a:spcAft>
              <a:defRPr/>
            </a:pPr>
            <a:r>
              <a:rPr lang="es-ES" dirty="0" smtClean="0"/>
              <a:t>CTEQ-FERMILAB  </a:t>
            </a:r>
            <a:r>
              <a:rPr lang="es-ES" dirty="0" err="1" smtClean="0"/>
              <a:t>School</a:t>
            </a:r>
            <a:r>
              <a:rPr lang="es-ES" dirty="0" smtClean="0"/>
              <a:t> 2012</a:t>
            </a:r>
          </a:p>
          <a:p>
            <a:pPr eaLnBrk="1" fontAlgn="auto" hangingPunct="1">
              <a:spcAft>
                <a:spcPts val="0"/>
              </a:spcAft>
              <a:defRPr/>
            </a:pPr>
            <a:r>
              <a:rPr lang="es-ES" smtClean="0"/>
              <a:t>Lima, Perú - PUCP</a:t>
            </a:r>
            <a:endParaRPr lang="es-ES"/>
          </a:p>
        </p:txBody>
      </p:sp>
    </p:spTree>
    <p:extLst>
      <p:ext uri="{BB962C8B-B14F-4D97-AF65-F5344CB8AC3E}">
        <p14:creationId xmlns:p14="http://schemas.microsoft.com/office/powerpoint/2010/main" val="3108470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pPr eaLnBrk="1" hangingPunct="1"/>
            <a:r>
              <a:rPr lang="es-ES" smtClean="0"/>
              <a:t>Oscillation in matter </a:t>
            </a:r>
          </a:p>
        </p:txBody>
      </p:sp>
      <p:sp>
        <p:nvSpPr>
          <p:cNvPr id="46083" name="2 Marcador de contenido"/>
          <p:cNvSpPr>
            <a:spLocks noGrp="1"/>
          </p:cNvSpPr>
          <p:nvPr>
            <p:ph idx="1"/>
          </p:nvPr>
        </p:nvSpPr>
        <p:spPr/>
        <p:txBody>
          <a:bodyPr/>
          <a:lstStyle/>
          <a:p>
            <a:pPr eaLnBrk="1" hangingPunct="1"/>
            <a:r>
              <a:rPr lang="es-ES" sz="2400" smtClean="0"/>
              <a:t>Similar form to the vacuum oscillation formula for 2</a:t>
            </a:r>
            <a:r>
              <a:rPr lang="es-ES" sz="2400" smtClean="0">
                <a:sym typeface="Symbol" pitchFamily="18" charset="2"/>
              </a:rPr>
              <a:t>: </a:t>
            </a:r>
            <a:r>
              <a:rPr lang="es-ES" sz="2400" smtClean="0"/>
              <a:t> </a:t>
            </a:r>
          </a:p>
        </p:txBody>
      </p:sp>
      <p:graphicFrame>
        <p:nvGraphicFramePr>
          <p:cNvPr id="4" name="3 Objeto"/>
          <p:cNvGraphicFramePr>
            <a:graphicFrameLocks noChangeAspect="1"/>
          </p:cNvGraphicFramePr>
          <p:nvPr/>
        </p:nvGraphicFramePr>
        <p:xfrm>
          <a:off x="4341813" y="2778125"/>
          <a:ext cx="403225" cy="682625"/>
        </p:xfrm>
        <a:graphic>
          <a:graphicData uri="http://schemas.openxmlformats.org/presentationml/2006/ole">
            <mc:AlternateContent xmlns:mc="http://schemas.openxmlformats.org/markup-compatibility/2006">
              <mc:Choice xmlns:v="urn:schemas-microsoft-com:vml" Requires="v">
                <p:oleObj spid="_x0000_s8516" name="Ecuación" r:id="rId3" imgW="114151" imgH="215619" progId="Equation.3">
                  <p:embed/>
                </p:oleObj>
              </mc:Choice>
              <mc:Fallback>
                <p:oleObj name="Ecuació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2778125"/>
                        <a:ext cx="403225" cy="68262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5" name="4 Objeto"/>
          <p:cNvGraphicFramePr>
            <a:graphicFrameLocks noChangeAspect="1"/>
          </p:cNvGraphicFramePr>
          <p:nvPr/>
        </p:nvGraphicFramePr>
        <p:xfrm>
          <a:off x="1905000" y="2514600"/>
          <a:ext cx="4719638" cy="990600"/>
        </p:xfrm>
        <a:graphic>
          <a:graphicData uri="http://schemas.openxmlformats.org/presentationml/2006/ole">
            <mc:AlternateContent xmlns:mc="http://schemas.openxmlformats.org/markup-compatibility/2006">
              <mc:Choice xmlns:v="urn:schemas-microsoft-com:vml" Requires="v">
                <p:oleObj spid="_x0000_s8517" name="Ecuación" r:id="rId5" imgW="2057400" imgH="431800" progId="Equation.3">
                  <p:embed/>
                </p:oleObj>
              </mc:Choice>
              <mc:Fallback>
                <p:oleObj name="Ecuación" r:id="rId5" imgW="2057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14600"/>
                        <a:ext cx="4719638" cy="990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6" name="Object 1029"/>
          <p:cNvGraphicFramePr>
            <a:graphicFrameLocks noChangeAspect="1"/>
          </p:cNvGraphicFramePr>
          <p:nvPr/>
        </p:nvGraphicFramePr>
        <p:xfrm>
          <a:off x="7507288" y="3529013"/>
          <a:ext cx="223837" cy="420687"/>
        </p:xfrm>
        <a:graphic>
          <a:graphicData uri="http://schemas.openxmlformats.org/presentationml/2006/ole">
            <mc:AlternateContent xmlns:mc="http://schemas.openxmlformats.org/markup-compatibility/2006">
              <mc:Choice xmlns:v="urn:schemas-microsoft-com:vml" Requires="v">
                <p:oleObj spid="_x0000_s8518" name="Ecuación" r:id="rId7" imgW="114151" imgH="215619" progId="Equation.3">
                  <p:embed/>
                </p:oleObj>
              </mc:Choice>
              <mc:Fallback>
                <p:oleObj name="Ecuación" r:id="rId7"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288" y="3529013"/>
                        <a:ext cx="223837"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7" name="12 Objeto"/>
          <p:cNvGraphicFramePr>
            <a:graphicFrameLocks noChangeAspect="1"/>
          </p:cNvGraphicFramePr>
          <p:nvPr/>
        </p:nvGraphicFramePr>
        <p:xfrm>
          <a:off x="6811963" y="3733800"/>
          <a:ext cx="2225675" cy="381000"/>
        </p:xfrm>
        <a:graphic>
          <a:graphicData uri="http://schemas.openxmlformats.org/presentationml/2006/ole">
            <mc:AlternateContent xmlns:mc="http://schemas.openxmlformats.org/markup-compatibility/2006">
              <mc:Choice xmlns:v="urn:schemas-microsoft-com:vml" Requires="v">
                <p:oleObj spid="_x0000_s8519" name="Ecuación" r:id="rId8" imgW="1409088" imgH="241195" progId="Equation.3">
                  <p:embed/>
                </p:oleObj>
              </mc:Choice>
              <mc:Fallback>
                <p:oleObj name="Ecuación" r:id="rId8" imgW="1409088"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963" y="3733800"/>
                        <a:ext cx="2225675" cy="3810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8" name="13 Objeto"/>
          <p:cNvGraphicFramePr>
            <a:graphicFrameLocks noChangeAspect="1"/>
          </p:cNvGraphicFramePr>
          <p:nvPr/>
        </p:nvGraphicFramePr>
        <p:xfrm>
          <a:off x="1906588" y="4343400"/>
          <a:ext cx="5102225" cy="504825"/>
        </p:xfrm>
        <a:graphic>
          <a:graphicData uri="http://schemas.openxmlformats.org/presentationml/2006/ole">
            <mc:AlternateContent xmlns:mc="http://schemas.openxmlformats.org/markup-compatibility/2006">
              <mc:Choice xmlns:v="urn:schemas-microsoft-com:vml" Requires="v">
                <p:oleObj spid="_x0000_s8520" name="Ecuación" r:id="rId10" imgW="3340100" imgH="330200" progId="Equation.3">
                  <p:embed/>
                </p:oleObj>
              </mc:Choice>
              <mc:Fallback>
                <p:oleObj name="Ecuación" r:id="rId10" imgW="3340100" imgH="330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6588" y="4343400"/>
                        <a:ext cx="5102225" cy="50482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9" name="14 Objeto"/>
          <p:cNvGraphicFramePr>
            <a:graphicFrameLocks noChangeAspect="1"/>
          </p:cNvGraphicFramePr>
          <p:nvPr/>
        </p:nvGraphicFramePr>
        <p:xfrm>
          <a:off x="5867400" y="6248400"/>
          <a:ext cx="3025775" cy="304800"/>
        </p:xfrm>
        <a:graphic>
          <a:graphicData uri="http://schemas.openxmlformats.org/presentationml/2006/ole">
            <mc:AlternateContent xmlns:mc="http://schemas.openxmlformats.org/markup-compatibility/2006">
              <mc:Choice xmlns:v="urn:schemas-microsoft-com:vml" Requires="v">
                <p:oleObj spid="_x0000_s8521" name="Ecuación" r:id="rId12" imgW="1828800" imgH="177800" progId="Equation.3">
                  <p:embed/>
                </p:oleObj>
              </mc:Choice>
              <mc:Fallback>
                <p:oleObj name="Ecuación" r:id="rId12" imgW="18288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6248400"/>
                        <a:ext cx="3025775" cy="3048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90" name="15 Objeto"/>
          <p:cNvGraphicFramePr>
            <a:graphicFrameLocks noChangeAspect="1"/>
          </p:cNvGraphicFramePr>
          <p:nvPr>
            <p:extLst>
              <p:ext uri="{D42A27DB-BD31-4B8C-83A1-F6EECF244321}">
                <p14:modId xmlns:p14="http://schemas.microsoft.com/office/powerpoint/2010/main" val="3337034901"/>
              </p:ext>
            </p:extLst>
          </p:nvPr>
        </p:nvGraphicFramePr>
        <p:xfrm>
          <a:off x="2152650" y="5065713"/>
          <a:ext cx="4419600" cy="871537"/>
        </p:xfrm>
        <a:graphic>
          <a:graphicData uri="http://schemas.openxmlformats.org/presentationml/2006/ole">
            <mc:AlternateContent xmlns:mc="http://schemas.openxmlformats.org/markup-compatibility/2006">
              <mc:Choice xmlns:v="urn:schemas-microsoft-com:vml" Requires="v">
                <p:oleObj spid="_x0000_s8522" name="Ecuación" r:id="rId14" imgW="2831760" imgH="558720" progId="Equation.3">
                  <p:embed/>
                </p:oleObj>
              </mc:Choice>
              <mc:Fallback>
                <p:oleObj name="Ecuación" r:id="rId14" imgW="2831760" imgH="558720" progId="Equation.3">
                  <p:embed/>
                  <p:pic>
                    <p:nvPicPr>
                      <p:cNvPr id="0" name=""/>
                      <p:cNvPicPr>
                        <a:picLocks noChangeAspect="1" noChangeArrowheads="1"/>
                      </p:cNvPicPr>
                      <p:nvPr/>
                    </p:nvPicPr>
                    <p:blipFill>
                      <a:blip r:embed="rId15"/>
                      <a:srcRect/>
                      <a:stretch>
                        <a:fillRect/>
                      </a:stretch>
                    </p:blipFill>
                    <p:spPr bwMode="auto">
                      <a:xfrm>
                        <a:off x="2152650" y="5065713"/>
                        <a:ext cx="4419600" cy="8715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5050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p:txBody>
          <a:bodyPr/>
          <a:lstStyle/>
          <a:p>
            <a:pPr eaLnBrk="1" hangingPunct="1"/>
            <a:r>
              <a:rPr lang="es-ES" smtClean="0"/>
              <a:t>Oscillation in matter </a:t>
            </a:r>
          </a:p>
        </p:txBody>
      </p:sp>
      <p:graphicFrame>
        <p:nvGraphicFramePr>
          <p:cNvPr id="47107" name="4 Objeto"/>
          <p:cNvGraphicFramePr>
            <a:graphicFrameLocks noChangeAspect="1"/>
          </p:cNvGraphicFramePr>
          <p:nvPr/>
        </p:nvGraphicFramePr>
        <p:xfrm>
          <a:off x="1447800" y="1676400"/>
          <a:ext cx="5702300" cy="1457325"/>
        </p:xfrm>
        <a:graphic>
          <a:graphicData uri="http://schemas.openxmlformats.org/presentationml/2006/ole">
            <mc:AlternateContent xmlns:mc="http://schemas.openxmlformats.org/markup-compatibility/2006">
              <mc:Choice xmlns:v="urn:schemas-microsoft-com:vml" Requires="v">
                <p:oleObj spid="_x0000_s9453" name="Ecuación" r:id="rId3" imgW="2781300" imgH="711200" progId="Equation.3">
                  <p:embed/>
                </p:oleObj>
              </mc:Choice>
              <mc:Fallback>
                <p:oleObj name="Ecuación" r:id="rId3" imgW="2781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5702300" cy="1457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6 Objeto"/>
          <p:cNvGraphicFramePr>
            <a:graphicFrameLocks noChangeAspect="1"/>
          </p:cNvGraphicFramePr>
          <p:nvPr/>
        </p:nvGraphicFramePr>
        <p:xfrm>
          <a:off x="3386138" y="5167313"/>
          <a:ext cx="160337" cy="482600"/>
        </p:xfrm>
        <a:graphic>
          <a:graphicData uri="http://schemas.openxmlformats.org/presentationml/2006/ole">
            <mc:AlternateContent xmlns:mc="http://schemas.openxmlformats.org/markup-compatibility/2006">
              <mc:Choice xmlns:v="urn:schemas-microsoft-com:vml" Requires="v">
                <p:oleObj spid="_x0000_s9454" name="Ecuación" r:id="rId5" imgW="76123" imgH="266694" progId="Equation.3">
                  <p:embed/>
                </p:oleObj>
              </mc:Choice>
              <mc:Fallback>
                <p:oleObj name="Ecuación" r:id="rId5" imgW="76123" imgH="26669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5167313"/>
                        <a:ext cx="1603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7 Objeto"/>
          <p:cNvGraphicFramePr>
            <a:graphicFrameLocks noChangeAspect="1"/>
          </p:cNvGraphicFramePr>
          <p:nvPr>
            <p:extLst>
              <p:ext uri="{D42A27DB-BD31-4B8C-83A1-F6EECF244321}">
                <p14:modId xmlns:p14="http://schemas.microsoft.com/office/powerpoint/2010/main" val="3663471268"/>
              </p:ext>
            </p:extLst>
          </p:nvPr>
        </p:nvGraphicFramePr>
        <p:xfrm>
          <a:off x="1104900" y="3352800"/>
          <a:ext cx="7002463" cy="2047875"/>
        </p:xfrm>
        <a:graphic>
          <a:graphicData uri="http://schemas.openxmlformats.org/presentationml/2006/ole">
            <mc:AlternateContent xmlns:mc="http://schemas.openxmlformats.org/markup-compatibility/2006">
              <mc:Choice xmlns:v="urn:schemas-microsoft-com:vml" Requires="v">
                <p:oleObj spid="_x0000_s9455" name="Ecuación" r:id="rId7" imgW="4863960" imgH="1422360" progId="Equation.3">
                  <p:embed/>
                </p:oleObj>
              </mc:Choice>
              <mc:Fallback>
                <p:oleObj name="Ecuación" r:id="rId7" imgW="4863960" imgH="1422360" progId="Equation.3">
                  <p:embed/>
                  <p:pic>
                    <p:nvPicPr>
                      <p:cNvPr id="0" name=""/>
                      <p:cNvPicPr>
                        <a:picLocks noChangeAspect="1" noChangeArrowheads="1"/>
                      </p:cNvPicPr>
                      <p:nvPr/>
                    </p:nvPicPr>
                    <p:blipFill>
                      <a:blip r:embed="rId8"/>
                      <a:srcRect/>
                      <a:stretch>
                        <a:fillRect/>
                      </a:stretch>
                    </p:blipFill>
                    <p:spPr bwMode="auto">
                      <a:xfrm>
                        <a:off x="1104900" y="3352800"/>
                        <a:ext cx="7002463" cy="2047875"/>
                      </a:xfrm>
                      <a:prstGeom prst="rect">
                        <a:avLst/>
                      </a:prstGeom>
                      <a:noFill/>
                      <a:ln w="31750">
                        <a:solidFill>
                          <a:srgbClr val="00B050"/>
                        </a:solidFill>
                        <a:miter lim="800000"/>
                        <a:headEnd/>
                        <a:tailEnd/>
                      </a:ln>
                      <a:extLst/>
                    </p:spPr>
                  </p:pic>
                </p:oleObj>
              </mc:Fallback>
            </mc:AlternateContent>
          </a:graphicData>
        </a:graphic>
      </p:graphicFrame>
      <p:graphicFrame>
        <p:nvGraphicFramePr>
          <p:cNvPr id="47110" name="8 Objeto"/>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456" name="Ecuación" r:id="rId9" imgW="114151" imgH="215619" progId="Equation.3">
                  <p:embed/>
                </p:oleObj>
              </mc:Choice>
              <mc:Fallback>
                <p:oleObj name="Ecuación" r:id="rId9" imgW="114151" imgH="21561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1" name="1 Objeto"/>
          <p:cNvGraphicFramePr>
            <a:graphicFrameLocks noChangeAspect="1"/>
          </p:cNvGraphicFramePr>
          <p:nvPr/>
        </p:nvGraphicFramePr>
        <p:xfrm>
          <a:off x="4648200" y="5791200"/>
          <a:ext cx="4167188" cy="749300"/>
        </p:xfrm>
        <a:graphic>
          <a:graphicData uri="http://schemas.openxmlformats.org/presentationml/2006/ole">
            <mc:AlternateContent xmlns:mc="http://schemas.openxmlformats.org/markup-compatibility/2006">
              <mc:Choice xmlns:v="urn:schemas-microsoft-com:vml" Requires="v">
                <p:oleObj spid="_x0000_s9457" name="Ecuación" r:id="rId11" imgW="2895600" imgH="520700" progId="Equation.3">
                  <p:embed/>
                </p:oleObj>
              </mc:Choice>
              <mc:Fallback>
                <p:oleObj name="Ecuación" r:id="rId11" imgW="2895600" imgH="520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791200"/>
                        <a:ext cx="4167188" cy="749300"/>
                      </a:xfrm>
                      <a:prstGeom prst="rect">
                        <a:avLst/>
                      </a:prstGeom>
                      <a:noFill/>
                      <a:ln w="349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CuadroTexto"/>
          <p:cNvSpPr txBox="1"/>
          <p:nvPr/>
        </p:nvSpPr>
        <p:spPr>
          <a:xfrm>
            <a:off x="1143000" y="5726668"/>
            <a:ext cx="1371600" cy="369332"/>
          </a:xfrm>
          <a:prstGeom prst="rect">
            <a:avLst/>
          </a:prstGeom>
          <a:noFill/>
        </p:spPr>
        <p:txBody>
          <a:bodyPr wrap="square" rtlCol="0">
            <a:spAutoFit/>
          </a:bodyPr>
          <a:lstStyle/>
          <a:p>
            <a:r>
              <a:rPr lang="es-ES" dirty="0" smtClean="0"/>
              <a:t>MSW </a:t>
            </a:r>
            <a:r>
              <a:rPr lang="es-ES" dirty="0" err="1" smtClean="0"/>
              <a:t>effect</a:t>
            </a:r>
            <a:endParaRPr lang="es-ES" dirty="0"/>
          </a:p>
        </p:txBody>
      </p:sp>
      <p:sp>
        <p:nvSpPr>
          <p:cNvPr id="3" name="2 Rectángulo"/>
          <p:cNvSpPr/>
          <p:nvPr/>
        </p:nvSpPr>
        <p:spPr>
          <a:xfrm>
            <a:off x="7633252" y="4191000"/>
            <a:ext cx="60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135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pPr eaLnBrk="1" hangingPunct="1"/>
            <a:r>
              <a:rPr lang="es-ES" smtClean="0"/>
              <a:t>Oscillation in matter </a:t>
            </a:r>
          </a:p>
        </p:txBody>
      </p:sp>
      <p:pic>
        <p:nvPicPr>
          <p:cNvPr id="48131" name="Picture 16" descr="E:\Seminarios neutrinos\sen22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691" r="6345" b="12691"/>
          <a:stretch>
            <a:fillRect/>
          </a:stretch>
        </p:blipFill>
        <p:spPr>
          <a:xfrm>
            <a:off x="1676400" y="1600200"/>
            <a:ext cx="5680075" cy="4525963"/>
          </a:xfrm>
        </p:spPr>
      </p:pic>
      <p:grpSp>
        <p:nvGrpSpPr>
          <p:cNvPr id="48132" name="Group 34"/>
          <p:cNvGrpSpPr>
            <a:grpSpLocks/>
          </p:cNvGrpSpPr>
          <p:nvPr/>
        </p:nvGrpSpPr>
        <p:grpSpPr bwMode="auto">
          <a:xfrm>
            <a:off x="4995863" y="1285875"/>
            <a:ext cx="1371600" cy="717550"/>
            <a:chOff x="4752" y="1104"/>
            <a:chExt cx="864" cy="452"/>
          </a:xfrm>
        </p:grpSpPr>
        <p:sp>
          <p:nvSpPr>
            <p:cNvPr id="48146" name="Text Box 25"/>
            <p:cNvSpPr txBox="1">
              <a:spLocks noChangeArrowheads="1"/>
            </p:cNvSpPr>
            <p:nvPr/>
          </p:nvSpPr>
          <p:spPr bwMode="auto">
            <a:xfrm>
              <a:off x="4752" y="1344"/>
              <a:ext cx="864"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s-ES_tradnl" sz="1600" b="1">
                  <a:solidFill>
                    <a:srgbClr val="0000FF"/>
                  </a:solidFill>
                </a:rPr>
                <a:t>Cos2</a:t>
              </a:r>
              <a:r>
                <a:rPr lang="es-ES_tradnl" sz="1600" b="1">
                  <a:solidFill>
                    <a:srgbClr val="0000FF"/>
                  </a:solidFill>
                  <a:latin typeface="Symbol" pitchFamily="18" charset="2"/>
                </a:rPr>
                <a:t>q</a:t>
              </a:r>
              <a:r>
                <a:rPr lang="es-ES_tradnl" sz="1600" b="1">
                  <a:solidFill>
                    <a:srgbClr val="0000FF"/>
                  </a:solidFill>
                  <a:sym typeface="Mathematica1" pitchFamily="2" charset="2"/>
                </a:rPr>
                <a:t>=0.38</a:t>
              </a:r>
              <a:endParaRPr lang="es-ES_tradnl" sz="2400" b="1"/>
            </a:p>
          </p:txBody>
        </p:sp>
        <p:sp>
          <p:nvSpPr>
            <p:cNvPr id="48147" name="Freeform 27"/>
            <p:cNvSpPr>
              <a:spLocks/>
            </p:cNvSpPr>
            <p:nvPr/>
          </p:nvSpPr>
          <p:spPr bwMode="auto">
            <a:xfrm>
              <a:off x="4800" y="1104"/>
              <a:ext cx="528" cy="192"/>
            </a:xfrm>
            <a:custGeom>
              <a:avLst/>
              <a:gdLst>
                <a:gd name="T0" fmla="*/ 528 w 528"/>
                <a:gd name="T1" fmla="*/ 341 h 144"/>
                <a:gd name="T2" fmla="*/ 384 w 528"/>
                <a:gd name="T3" fmla="*/ 0 h 144"/>
                <a:gd name="T4" fmla="*/ 0 w 528"/>
                <a:gd name="T5" fmla="*/ 341 h 144"/>
                <a:gd name="T6" fmla="*/ 0 60000 65536"/>
                <a:gd name="T7" fmla="*/ 0 60000 65536"/>
                <a:gd name="T8" fmla="*/ 0 60000 65536"/>
              </a:gdLst>
              <a:ahLst/>
              <a:cxnLst>
                <a:cxn ang="T6">
                  <a:pos x="T0" y="T1"/>
                </a:cxn>
                <a:cxn ang="T7">
                  <a:pos x="T2" y="T3"/>
                </a:cxn>
                <a:cxn ang="T8">
                  <a:pos x="T4" y="T5"/>
                </a:cxn>
              </a:cxnLst>
              <a:rect l="0" t="0" r="r" b="b"/>
              <a:pathLst>
                <a:path w="528" h="144">
                  <a:moveTo>
                    <a:pt x="528" y="144"/>
                  </a:moveTo>
                  <a:cubicBezTo>
                    <a:pt x="500" y="72"/>
                    <a:pt x="472" y="0"/>
                    <a:pt x="384" y="0"/>
                  </a:cubicBezTo>
                  <a:cubicBezTo>
                    <a:pt x="296" y="0"/>
                    <a:pt x="64" y="120"/>
                    <a:pt x="0" y="144"/>
                  </a:cubicBezTo>
                </a:path>
              </a:pathLst>
            </a:custGeom>
            <a:noFill/>
            <a:ln w="28575" cap="flat" cmpd="sng">
              <a:solidFill>
                <a:schemeClr val="hlink"/>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aphicFrame>
        <p:nvGraphicFramePr>
          <p:cNvPr id="48133" name="7 Objeto"/>
          <p:cNvGraphicFramePr>
            <a:graphicFrameLocks noChangeAspect="1"/>
          </p:cNvGraphicFramePr>
          <p:nvPr/>
        </p:nvGraphicFramePr>
        <p:xfrm>
          <a:off x="5681663" y="3276600"/>
          <a:ext cx="1493837" cy="319088"/>
        </p:xfrm>
        <a:graphic>
          <a:graphicData uri="http://schemas.openxmlformats.org/presentationml/2006/ole">
            <mc:AlternateContent xmlns:mc="http://schemas.openxmlformats.org/markup-compatibility/2006">
              <mc:Choice xmlns:v="urn:schemas-microsoft-com:vml" Requires="v">
                <p:oleObj spid="_x0000_s10467" name="Ecuación" r:id="rId4" imgW="952087" imgH="203112" progId="Equation.3">
                  <p:embed/>
                </p:oleObj>
              </mc:Choice>
              <mc:Fallback>
                <p:oleObj name="Ecuación" r:id="rId4" imgW="952087"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3276600"/>
                        <a:ext cx="1493837" cy="3190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2 CuadroTexto"/>
          <p:cNvSpPr txBox="1">
            <a:spLocks noChangeArrowheads="1"/>
          </p:cNvSpPr>
          <p:nvPr/>
        </p:nvSpPr>
        <p:spPr bwMode="auto">
          <a:xfrm>
            <a:off x="2895600" y="2514600"/>
            <a:ext cx="1447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s-ES"/>
          </a:p>
        </p:txBody>
      </p:sp>
      <p:sp>
        <p:nvSpPr>
          <p:cNvPr id="48135" name="9 CuadroTexto"/>
          <p:cNvSpPr txBox="1">
            <a:spLocks noChangeArrowheads="1"/>
          </p:cNvSpPr>
          <p:nvPr/>
        </p:nvSpPr>
        <p:spPr bwMode="auto">
          <a:xfrm>
            <a:off x="6019800" y="2514600"/>
            <a:ext cx="99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s-ES"/>
          </a:p>
        </p:txBody>
      </p:sp>
      <p:graphicFrame>
        <p:nvGraphicFramePr>
          <p:cNvPr id="48136" name="8 Objeto"/>
          <p:cNvGraphicFramePr>
            <a:graphicFrameLocks noChangeAspect="1"/>
          </p:cNvGraphicFramePr>
          <p:nvPr/>
        </p:nvGraphicFramePr>
        <p:xfrm>
          <a:off x="5649913" y="2698750"/>
          <a:ext cx="1517650" cy="315913"/>
        </p:xfrm>
        <a:graphic>
          <a:graphicData uri="http://schemas.openxmlformats.org/presentationml/2006/ole">
            <mc:AlternateContent xmlns:mc="http://schemas.openxmlformats.org/markup-compatibility/2006">
              <mc:Choice xmlns:v="urn:schemas-microsoft-com:vml" Requires="v">
                <p:oleObj spid="_x0000_s10468" name="Ecuación" r:id="rId6" imgW="977476" imgH="203112" progId="Equation.3">
                  <p:embed/>
                </p:oleObj>
              </mc:Choice>
              <mc:Fallback>
                <p:oleObj name="Ecuación" r:id="rId6" imgW="977476"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9913" y="2698750"/>
                        <a:ext cx="1517650" cy="3159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7" name="11 Objeto"/>
          <p:cNvGraphicFramePr>
            <a:graphicFrameLocks noChangeAspect="1"/>
          </p:cNvGraphicFramePr>
          <p:nvPr/>
        </p:nvGraphicFramePr>
        <p:xfrm>
          <a:off x="2657475" y="2698750"/>
          <a:ext cx="1538288" cy="315913"/>
        </p:xfrm>
        <a:graphic>
          <a:graphicData uri="http://schemas.openxmlformats.org/presentationml/2006/ole">
            <mc:AlternateContent xmlns:mc="http://schemas.openxmlformats.org/markup-compatibility/2006">
              <mc:Choice xmlns:v="urn:schemas-microsoft-com:vml" Requires="v">
                <p:oleObj spid="_x0000_s10469" name="Ecuación" r:id="rId8" imgW="990170" imgH="203112" progId="Equation.3">
                  <p:embed/>
                </p:oleObj>
              </mc:Choice>
              <mc:Fallback>
                <p:oleObj name="Ecuación" r:id="rId8" imgW="990170"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7475" y="2698750"/>
                        <a:ext cx="1538288" cy="3159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8" name="12 Objeto"/>
          <p:cNvGraphicFramePr>
            <a:graphicFrameLocks noChangeAspect="1"/>
          </p:cNvGraphicFramePr>
          <p:nvPr/>
        </p:nvGraphicFramePr>
        <p:xfrm>
          <a:off x="2686050" y="3276600"/>
          <a:ext cx="1454150" cy="319088"/>
        </p:xfrm>
        <a:graphic>
          <a:graphicData uri="http://schemas.openxmlformats.org/presentationml/2006/ole">
            <mc:AlternateContent xmlns:mc="http://schemas.openxmlformats.org/markup-compatibility/2006">
              <mc:Choice xmlns:v="urn:schemas-microsoft-com:vml" Requires="v">
                <p:oleObj spid="_x0000_s10470" name="Ecuación" r:id="rId10" imgW="926698" imgH="203112" progId="Equation.3">
                  <p:embed/>
                </p:oleObj>
              </mc:Choice>
              <mc:Fallback>
                <p:oleObj name="Ecuación" r:id="rId10" imgW="926698"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3276600"/>
                        <a:ext cx="1454150" cy="3190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14 CuadroTexto"/>
          <p:cNvSpPr txBox="1">
            <a:spLocks noChangeArrowheads="1"/>
          </p:cNvSpPr>
          <p:nvPr/>
        </p:nvSpPr>
        <p:spPr bwMode="auto">
          <a:xfrm>
            <a:off x="3289300" y="5988050"/>
            <a:ext cx="3225800"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We can deduce the sign of </a:t>
            </a:r>
            <a:r>
              <a:rPr lang="es-ES">
                <a:latin typeface="Symbol" pitchFamily="18" charset="2"/>
              </a:rPr>
              <a:t>D</a:t>
            </a:r>
            <a:r>
              <a:rPr lang="es-ES"/>
              <a:t>m</a:t>
            </a:r>
            <a:r>
              <a:rPr lang="es-ES" baseline="30000"/>
              <a:t>2</a:t>
            </a:r>
            <a:r>
              <a:rPr lang="es-ES"/>
              <a:t>  </a:t>
            </a:r>
          </a:p>
        </p:txBody>
      </p:sp>
      <p:graphicFrame>
        <p:nvGraphicFramePr>
          <p:cNvPr id="48140" name="16 Objeto"/>
          <p:cNvGraphicFramePr>
            <a:graphicFrameLocks noChangeAspect="1"/>
          </p:cNvGraphicFramePr>
          <p:nvPr/>
        </p:nvGraphicFramePr>
        <p:xfrm>
          <a:off x="3148013" y="1716088"/>
          <a:ext cx="661987" cy="298450"/>
        </p:xfrm>
        <a:graphic>
          <a:graphicData uri="http://schemas.openxmlformats.org/presentationml/2006/ole">
            <mc:AlternateContent xmlns:mc="http://schemas.openxmlformats.org/markup-compatibility/2006">
              <mc:Choice xmlns:v="urn:schemas-microsoft-com:vml" Requires="v">
                <p:oleObj spid="_x0000_s10471" name="Ecuación" r:id="rId12" imgW="508000" imgH="228600" progId="Equation.3">
                  <p:embed/>
                </p:oleObj>
              </mc:Choice>
              <mc:Fallback>
                <p:oleObj name="Ecuación" r:id="rId12" imgW="5080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8013" y="1716088"/>
                        <a:ext cx="661987" cy="2984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20 Conector recto de flecha"/>
          <p:cNvCxnSpPr/>
          <p:nvPr/>
        </p:nvCxnSpPr>
        <p:spPr>
          <a:xfrm>
            <a:off x="3810000" y="2003425"/>
            <a:ext cx="990600" cy="282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8142" name="29 Grupo"/>
          <p:cNvGrpSpPr>
            <a:grpSpLocks/>
          </p:cNvGrpSpPr>
          <p:nvPr/>
        </p:nvGrpSpPr>
        <p:grpSpPr bwMode="auto">
          <a:xfrm>
            <a:off x="533400" y="5257800"/>
            <a:ext cx="6477000" cy="914400"/>
            <a:chOff x="533400" y="5257800"/>
            <a:chExt cx="6477000" cy="914791"/>
          </a:xfrm>
        </p:grpSpPr>
        <p:sp>
          <p:nvSpPr>
            <p:cNvPr id="48143" name="22 CuadroTexto"/>
            <p:cNvSpPr txBox="1">
              <a:spLocks noChangeArrowheads="1"/>
            </p:cNvSpPr>
            <p:nvPr/>
          </p:nvSpPr>
          <p:spPr bwMode="auto">
            <a:xfrm>
              <a:off x="533400" y="5803259"/>
              <a:ext cx="1921039" cy="36933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Matter suppresion</a:t>
              </a:r>
            </a:p>
          </p:txBody>
        </p:sp>
        <p:cxnSp>
          <p:nvCxnSpPr>
            <p:cNvPr id="25" name="24 Conector recto de flecha"/>
            <p:cNvCxnSpPr/>
            <p:nvPr/>
          </p:nvCxnSpPr>
          <p:spPr>
            <a:xfrm flipV="1">
              <a:off x="1905000" y="5334033"/>
              <a:ext cx="685800" cy="46851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1905000" y="5257800"/>
              <a:ext cx="5105400" cy="5447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173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lstStyle/>
          <a:p>
            <a:pPr eaLnBrk="1" hangingPunct="1"/>
            <a:r>
              <a:rPr lang="es-ES" smtClean="0"/>
              <a:t>Oscillation in matter </a:t>
            </a:r>
          </a:p>
        </p:txBody>
      </p:sp>
      <p:sp>
        <p:nvSpPr>
          <p:cNvPr id="49155" name="2 Marcador de contenido"/>
          <p:cNvSpPr>
            <a:spLocks noGrp="1"/>
          </p:cNvSpPr>
          <p:nvPr>
            <p:ph idx="1"/>
          </p:nvPr>
        </p:nvSpPr>
        <p:spPr/>
        <p:txBody>
          <a:bodyPr/>
          <a:lstStyle/>
          <a:p>
            <a:pPr eaLnBrk="1" hangingPunct="1"/>
            <a:r>
              <a:rPr lang="es-ES" smtClean="0"/>
              <a:t>For </a:t>
            </a:r>
            <a:r>
              <a:rPr lang="es-ES" i="1" smtClean="0"/>
              <a:t>varying</a:t>
            </a:r>
            <a:r>
              <a:rPr lang="es-ES" smtClean="0"/>
              <a:t> density the evolution equation is described by: </a:t>
            </a:r>
          </a:p>
          <a:p>
            <a:pPr eaLnBrk="1" hangingPunct="1"/>
            <a:endParaRPr lang="es-ES" smtClean="0"/>
          </a:p>
        </p:txBody>
      </p:sp>
      <p:graphicFrame>
        <p:nvGraphicFramePr>
          <p:cNvPr id="49156" name="4 Objeto"/>
          <p:cNvGraphicFramePr>
            <a:graphicFrameLocks noChangeAspect="1"/>
          </p:cNvGraphicFramePr>
          <p:nvPr/>
        </p:nvGraphicFramePr>
        <p:xfrm>
          <a:off x="1828800" y="4038600"/>
          <a:ext cx="5432425" cy="2057400"/>
        </p:xfrm>
        <a:graphic>
          <a:graphicData uri="http://schemas.openxmlformats.org/presentationml/2006/ole">
            <mc:AlternateContent xmlns:mc="http://schemas.openxmlformats.org/markup-compatibility/2006">
              <mc:Choice xmlns:v="urn:schemas-microsoft-com:vml" Requires="v">
                <p:oleObj spid="_x0000_s11401" name="Ecuación" r:id="rId3" imgW="2146300" imgH="812800" progId="Equation.3">
                  <p:embed/>
                </p:oleObj>
              </mc:Choice>
              <mc:Fallback>
                <p:oleObj name="Ecuación" r:id="rId3" imgW="2146300" imgH="812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038600"/>
                        <a:ext cx="5432425" cy="2057400"/>
                      </a:xfrm>
                      <a:prstGeom prst="rect">
                        <a:avLst/>
                      </a:prstGeom>
                      <a:noFill/>
                      <a:ln w="31750">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3 Objeto"/>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402" name="Ecuación" r:id="rId5" imgW="114151" imgH="215619" progId="Equation.3">
                  <p:embed/>
                </p:oleObj>
              </mc:Choice>
              <mc:Fallback>
                <p:oleObj name="Ecuació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8" name="5 Objeto"/>
          <p:cNvGraphicFramePr>
            <a:graphicFrameLocks noChangeAspect="1"/>
          </p:cNvGraphicFramePr>
          <p:nvPr/>
        </p:nvGraphicFramePr>
        <p:xfrm>
          <a:off x="1865313" y="2819400"/>
          <a:ext cx="5260975" cy="1001713"/>
        </p:xfrm>
        <a:graphic>
          <a:graphicData uri="http://schemas.openxmlformats.org/presentationml/2006/ole">
            <mc:AlternateContent xmlns:mc="http://schemas.openxmlformats.org/markup-compatibility/2006">
              <mc:Choice xmlns:v="urn:schemas-microsoft-com:vml" Requires="v">
                <p:oleObj spid="_x0000_s11403" name="Ecuación" r:id="rId7" imgW="2667000" imgH="508000" progId="Equation.3">
                  <p:embed/>
                </p:oleObj>
              </mc:Choice>
              <mc:Fallback>
                <p:oleObj name="Ecuación" r:id="rId7" imgW="26670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313" y="2819400"/>
                        <a:ext cx="52609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CuadroTexto"/>
          <p:cNvSpPr txBox="1"/>
          <p:nvPr/>
        </p:nvSpPr>
        <p:spPr>
          <a:xfrm>
            <a:off x="3228103" y="6292334"/>
            <a:ext cx="2830583" cy="369332"/>
          </a:xfrm>
          <a:prstGeom prst="rect">
            <a:avLst/>
          </a:prstGeom>
          <a:noFill/>
        </p:spPr>
        <p:txBody>
          <a:bodyPr wrap="none" rtlCol="0">
            <a:spAutoFit/>
          </a:bodyPr>
          <a:lstStyle/>
          <a:p>
            <a:r>
              <a:rPr lang="es-ES" dirty="0" smtClean="0"/>
              <a:t>Non – diagonal  </a:t>
            </a:r>
            <a:r>
              <a:rPr lang="es-ES" dirty="0" err="1" smtClean="0"/>
              <a:t>hamiltonian</a:t>
            </a:r>
            <a:endParaRPr lang="es-ES" dirty="0"/>
          </a:p>
        </p:txBody>
      </p:sp>
    </p:spTree>
    <p:extLst>
      <p:ext uri="{BB962C8B-B14F-4D97-AF65-F5344CB8AC3E}">
        <p14:creationId xmlns:p14="http://schemas.microsoft.com/office/powerpoint/2010/main" val="169573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pPr eaLnBrk="1" hangingPunct="1"/>
            <a:r>
              <a:rPr lang="es-ES" smtClean="0"/>
              <a:t>Oscillation in matter</a:t>
            </a:r>
          </a:p>
        </p:txBody>
      </p:sp>
      <p:sp>
        <p:nvSpPr>
          <p:cNvPr id="50179" name="2 Marcador de contenido"/>
          <p:cNvSpPr>
            <a:spLocks noGrp="1"/>
          </p:cNvSpPr>
          <p:nvPr>
            <p:ph idx="1"/>
          </p:nvPr>
        </p:nvSpPr>
        <p:spPr/>
        <p:txBody>
          <a:bodyPr/>
          <a:lstStyle/>
          <a:p>
            <a:pPr eaLnBrk="1" hangingPunct="1"/>
            <a:r>
              <a:rPr lang="es-ES" smtClean="0"/>
              <a:t>Adiabatic regime: slow varying density  </a:t>
            </a:r>
          </a:p>
        </p:txBody>
      </p:sp>
      <p:graphicFrame>
        <p:nvGraphicFramePr>
          <p:cNvPr id="50180" name="6 Objeto"/>
          <p:cNvGraphicFramePr>
            <a:graphicFrameLocks noChangeAspect="1"/>
          </p:cNvGraphicFramePr>
          <p:nvPr>
            <p:extLst>
              <p:ext uri="{D42A27DB-BD31-4B8C-83A1-F6EECF244321}">
                <p14:modId xmlns:p14="http://schemas.microsoft.com/office/powerpoint/2010/main" val="949354204"/>
              </p:ext>
            </p:extLst>
          </p:nvPr>
        </p:nvGraphicFramePr>
        <p:xfrm>
          <a:off x="3505200" y="2590800"/>
          <a:ext cx="4648200" cy="476060"/>
        </p:xfrm>
        <a:graphic>
          <a:graphicData uri="http://schemas.openxmlformats.org/presentationml/2006/ole">
            <mc:AlternateContent xmlns:mc="http://schemas.openxmlformats.org/markup-compatibility/2006">
              <mc:Choice xmlns:v="urn:schemas-microsoft-com:vml" Requires="v">
                <p:oleObj spid="_x0000_s46285" name="Ecuación" r:id="rId3" imgW="4724400" imgH="482600" progId="Equation.3">
                  <p:embed/>
                </p:oleObj>
              </mc:Choice>
              <mc:Fallback>
                <p:oleObj name="Ecuación" r:id="rId3" imgW="47244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590800"/>
                        <a:ext cx="4648200" cy="476060"/>
                      </a:xfrm>
                      <a:prstGeom prst="rect">
                        <a:avLst/>
                      </a:prstGeom>
                      <a:noFill/>
                      <a:ln w="28575">
                        <a:solidFill>
                          <a:srgbClr val="F79646"/>
                        </a:solidFill>
                        <a:miter lim="800000"/>
                        <a:headEnd/>
                        <a:tailEnd/>
                      </a:ln>
                      <a:extLst/>
                    </p:spPr>
                  </p:pic>
                </p:oleObj>
              </mc:Fallback>
            </mc:AlternateContent>
          </a:graphicData>
        </a:graphic>
      </p:graphicFrame>
      <p:graphicFrame>
        <p:nvGraphicFramePr>
          <p:cNvPr id="50181" name="7 Objeto"/>
          <p:cNvGraphicFramePr>
            <a:graphicFrameLocks noChangeAspect="1"/>
          </p:cNvGraphicFramePr>
          <p:nvPr>
            <p:extLst>
              <p:ext uri="{D42A27DB-BD31-4B8C-83A1-F6EECF244321}">
                <p14:modId xmlns:p14="http://schemas.microsoft.com/office/powerpoint/2010/main" val="546843047"/>
              </p:ext>
            </p:extLst>
          </p:nvPr>
        </p:nvGraphicFramePr>
        <p:xfrm>
          <a:off x="838200" y="2438400"/>
          <a:ext cx="1676400" cy="848453"/>
        </p:xfrm>
        <a:graphic>
          <a:graphicData uri="http://schemas.openxmlformats.org/presentationml/2006/ole">
            <mc:AlternateContent xmlns:mc="http://schemas.openxmlformats.org/markup-compatibility/2006">
              <mc:Choice xmlns:v="urn:schemas-microsoft-com:vml" Requires="v">
                <p:oleObj spid="_x0000_s46286" name="Ecuación" r:id="rId5" imgW="875920" imgH="444307" progId="Equation.3">
                  <p:embed/>
                </p:oleObj>
              </mc:Choice>
              <mc:Fallback>
                <p:oleObj name="Ecuación" r:id="rId5" imgW="875920"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438400"/>
                        <a:ext cx="1676400" cy="848453"/>
                      </a:xfrm>
                      <a:prstGeom prst="rect">
                        <a:avLst/>
                      </a:prstGeom>
                      <a:noFill/>
                      <a:ln w="31750">
                        <a:solidFill>
                          <a:srgbClr val="FFC000"/>
                        </a:solidFill>
                        <a:miter lim="800000"/>
                        <a:headEnd/>
                        <a:tailEnd/>
                      </a:ln>
                      <a:extLst/>
                    </p:spPr>
                  </p:pic>
                </p:oleObj>
              </mc:Fallback>
            </mc:AlternateContent>
          </a:graphicData>
        </a:graphic>
      </p:graphicFrame>
      <p:graphicFrame>
        <p:nvGraphicFramePr>
          <p:cNvPr id="50182" name="5 Objeto"/>
          <p:cNvGraphicFramePr>
            <a:graphicFrameLocks noChangeAspect="1"/>
          </p:cNvGraphicFramePr>
          <p:nvPr>
            <p:extLst>
              <p:ext uri="{D42A27DB-BD31-4B8C-83A1-F6EECF244321}">
                <p14:modId xmlns:p14="http://schemas.microsoft.com/office/powerpoint/2010/main" val="968912798"/>
              </p:ext>
            </p:extLst>
          </p:nvPr>
        </p:nvGraphicFramePr>
        <p:xfrm>
          <a:off x="2133600" y="3581400"/>
          <a:ext cx="6553200" cy="379621"/>
        </p:xfrm>
        <a:graphic>
          <a:graphicData uri="http://schemas.openxmlformats.org/presentationml/2006/ole">
            <mc:AlternateContent xmlns:mc="http://schemas.openxmlformats.org/markup-compatibility/2006">
              <mc:Choice xmlns:v="urn:schemas-microsoft-com:vml" Requires="v">
                <p:oleObj spid="_x0000_s46287" name="Ecuación" r:id="rId7" imgW="4813300" imgH="279400" progId="Equation.3">
                  <p:embed/>
                </p:oleObj>
              </mc:Choice>
              <mc:Fallback>
                <p:oleObj name="Ecuación" r:id="rId7" imgW="48133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581400"/>
                        <a:ext cx="6553200" cy="379621"/>
                      </a:xfrm>
                      <a:prstGeom prst="rect">
                        <a:avLst/>
                      </a:prstGeom>
                      <a:noFill/>
                      <a:ln w="28575">
                        <a:solidFill>
                          <a:srgbClr val="4F6228"/>
                        </a:solidFill>
                        <a:miter lim="800000"/>
                        <a:headEnd/>
                        <a:tailEnd/>
                      </a:ln>
                      <a:extLst/>
                    </p:spPr>
                  </p:pic>
                </p:oleObj>
              </mc:Fallback>
            </mc:AlternateContent>
          </a:graphicData>
        </a:graphic>
      </p:graphicFrame>
      <p:graphicFrame>
        <p:nvGraphicFramePr>
          <p:cNvPr id="15" name="14 Objeto"/>
          <p:cNvGraphicFramePr>
            <a:graphicFrameLocks noGrp="1" noChangeAspect="1"/>
          </p:cNvGraphicFramePr>
          <p:nvPr>
            <p:extLst>
              <p:ext uri="{D42A27DB-BD31-4B8C-83A1-F6EECF244321}">
                <p14:modId xmlns:p14="http://schemas.microsoft.com/office/powerpoint/2010/main" val="2114429756"/>
              </p:ext>
            </p:extLst>
          </p:nvPr>
        </p:nvGraphicFramePr>
        <p:xfrm>
          <a:off x="762000" y="4419600"/>
          <a:ext cx="4148138" cy="1535112"/>
        </p:xfrm>
        <a:graphic>
          <a:graphicData uri="http://schemas.openxmlformats.org/presentationml/2006/ole">
            <mc:AlternateContent xmlns:mc="http://schemas.openxmlformats.org/markup-compatibility/2006">
              <mc:Choice xmlns:v="urn:schemas-microsoft-com:vml" Requires="v">
                <p:oleObj spid="_x0000_s46288" name="Ecuación" r:id="rId9" imgW="2349360" imgH="863280" progId="Equation.3">
                  <p:embed/>
                </p:oleObj>
              </mc:Choice>
              <mc:Fallback>
                <p:oleObj name="Ecuación" r:id="rId9" imgW="2349360" imgH="863280" progId="Equation.3">
                  <p:embed/>
                  <p:pic>
                    <p:nvPicPr>
                      <p:cNvPr id="0" name="3 Objeto"/>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419600"/>
                        <a:ext cx="4148138" cy="1535112"/>
                      </a:xfrm>
                      <a:prstGeom prst="rect">
                        <a:avLst/>
                      </a:prstGeom>
                      <a:noFill/>
                      <a:ln w="31750">
                        <a:solidFill>
                          <a:srgbClr val="558ED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5 Objeto"/>
          <p:cNvGraphicFramePr>
            <a:graphicFrameLocks noChangeAspect="1"/>
          </p:cNvGraphicFramePr>
          <p:nvPr>
            <p:extLst>
              <p:ext uri="{D42A27DB-BD31-4B8C-83A1-F6EECF244321}">
                <p14:modId xmlns:p14="http://schemas.microsoft.com/office/powerpoint/2010/main" val="3944807749"/>
              </p:ext>
            </p:extLst>
          </p:nvPr>
        </p:nvGraphicFramePr>
        <p:xfrm>
          <a:off x="5638800" y="5334000"/>
          <a:ext cx="3184525" cy="381000"/>
        </p:xfrm>
        <a:graphic>
          <a:graphicData uri="http://schemas.openxmlformats.org/presentationml/2006/ole">
            <mc:AlternateContent xmlns:mc="http://schemas.openxmlformats.org/markup-compatibility/2006">
              <mc:Choice xmlns:v="urn:schemas-microsoft-com:vml" Requires="v">
                <p:oleObj spid="_x0000_s46289" name="Ecuación" r:id="rId11" imgW="1803400" imgH="215900" progId="Equation.3">
                  <p:embed/>
                </p:oleObj>
              </mc:Choice>
              <mc:Fallback>
                <p:oleObj name="Ecuación" r:id="rId11" imgW="1803400" imgH="215900" progId="Equation.3">
                  <p:embed/>
                  <p:pic>
                    <p:nvPicPr>
                      <p:cNvPr id="0" name="6 Obje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5334000"/>
                        <a:ext cx="3184525" cy="3810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6166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s-ES_tradnl" smtClean="0"/>
              <a:t>Oscillations in matter</a:t>
            </a:r>
          </a:p>
        </p:txBody>
      </p:sp>
      <p:sp>
        <p:nvSpPr>
          <p:cNvPr id="52227" name="Text Box 8"/>
          <p:cNvSpPr>
            <a:spLocks noGrp="1" noChangeArrowheads="1"/>
          </p:cNvSpPr>
          <p:nvPr>
            <p:ph type="body" idx="1"/>
          </p:nvPr>
        </p:nvSpPr>
        <p:spPr>
          <a:xfrm>
            <a:off x="457200" y="1493838"/>
            <a:ext cx="8229600" cy="4525962"/>
          </a:xfrm>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a:lstStyle/>
          <a:p>
            <a:pPr eaLnBrk="1" hangingPunct="1">
              <a:buFontTx/>
              <a:buNone/>
            </a:pPr>
            <a:r>
              <a:rPr lang="es-ES_tradnl" smtClean="0"/>
              <a:t>The survival probability in the adiabatic case is:</a:t>
            </a:r>
          </a:p>
        </p:txBody>
      </p:sp>
      <p:graphicFrame>
        <p:nvGraphicFramePr>
          <p:cNvPr id="52228" name="Object 9"/>
          <p:cNvGraphicFramePr>
            <a:graphicFrameLocks noChangeAspect="1"/>
          </p:cNvGraphicFramePr>
          <p:nvPr/>
        </p:nvGraphicFramePr>
        <p:xfrm>
          <a:off x="487363" y="2141538"/>
          <a:ext cx="8316912" cy="1592262"/>
        </p:xfrm>
        <a:graphic>
          <a:graphicData uri="http://schemas.openxmlformats.org/presentationml/2006/ole">
            <mc:AlternateContent xmlns:mc="http://schemas.openxmlformats.org/markup-compatibility/2006">
              <mc:Choice xmlns:v="urn:schemas-microsoft-com:vml" Requires="v">
                <p:oleObj spid="_x0000_s14518" name="Ecuación" r:id="rId3" imgW="3848100" imgH="736600" progId="Equation.3">
                  <p:embed/>
                </p:oleObj>
              </mc:Choice>
              <mc:Fallback>
                <p:oleObj name="Ecuación" r:id="rId3" imgW="38481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2141538"/>
                        <a:ext cx="8316912" cy="1592262"/>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9" name="Object 10"/>
          <p:cNvGraphicFramePr>
            <a:graphicFrameLocks noChangeAspect="1"/>
          </p:cNvGraphicFramePr>
          <p:nvPr/>
        </p:nvGraphicFramePr>
        <p:xfrm>
          <a:off x="4521200" y="3333750"/>
          <a:ext cx="100013" cy="190500"/>
        </p:xfrm>
        <a:graphic>
          <a:graphicData uri="http://schemas.openxmlformats.org/presentationml/2006/ole">
            <mc:AlternateContent xmlns:mc="http://schemas.openxmlformats.org/markup-compatibility/2006">
              <mc:Choice xmlns:v="urn:schemas-microsoft-com:vml" Requires="v">
                <p:oleObj spid="_x0000_s14519" name="Equation" r:id="rId5" imgW="101556" imgH="190417" progId="Equation.3">
                  <p:embed/>
                </p:oleObj>
              </mc:Choice>
              <mc:Fallback>
                <p:oleObj name="Equation" r:id="rId5" imgW="101556"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33750"/>
                        <a:ext cx="100013"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13"/>
          <p:cNvGraphicFramePr>
            <a:graphicFrameLocks noChangeAspect="1"/>
          </p:cNvGraphicFramePr>
          <p:nvPr/>
        </p:nvGraphicFramePr>
        <p:xfrm>
          <a:off x="939800" y="6096000"/>
          <a:ext cx="7289800" cy="460375"/>
        </p:xfrm>
        <a:graphic>
          <a:graphicData uri="http://schemas.openxmlformats.org/presentationml/2006/ole">
            <mc:AlternateContent xmlns:mc="http://schemas.openxmlformats.org/markup-compatibility/2006">
              <mc:Choice xmlns:v="urn:schemas-microsoft-com:vml" Requires="v">
                <p:oleObj spid="_x0000_s14520" name="Ecuación" r:id="rId7" imgW="4546600" imgH="254000" progId="Equation.3">
                  <p:embed/>
                </p:oleObj>
              </mc:Choice>
              <mc:Fallback>
                <p:oleObj name="Ecuación" r:id="rId7" imgW="45466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800" y="6096000"/>
                        <a:ext cx="7289800" cy="460375"/>
                      </a:xfrm>
                      <a:prstGeom prst="rect">
                        <a:avLst/>
                      </a:prstGeom>
                      <a:noFill/>
                      <a:ln w="28575">
                        <a:solidFill>
                          <a:srgbClr val="10253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2231" name="13 Grupo"/>
          <p:cNvGrpSpPr>
            <a:grpSpLocks/>
          </p:cNvGrpSpPr>
          <p:nvPr/>
        </p:nvGrpSpPr>
        <p:grpSpPr bwMode="auto">
          <a:xfrm>
            <a:off x="1952625" y="4403725"/>
            <a:ext cx="6335713" cy="1339850"/>
            <a:chOff x="1952625" y="4403370"/>
            <a:chExt cx="6335538" cy="1339527"/>
          </a:xfrm>
        </p:grpSpPr>
        <p:graphicFrame>
          <p:nvGraphicFramePr>
            <p:cNvPr id="52235" name="Object 11"/>
            <p:cNvGraphicFramePr>
              <a:graphicFrameLocks noChangeAspect="1"/>
            </p:cNvGraphicFramePr>
            <p:nvPr/>
          </p:nvGraphicFramePr>
          <p:xfrm>
            <a:off x="1952625" y="4403370"/>
            <a:ext cx="4600575" cy="1339527"/>
          </p:xfrm>
          <a:graphic>
            <a:graphicData uri="http://schemas.openxmlformats.org/presentationml/2006/ole">
              <mc:AlternateContent xmlns:mc="http://schemas.openxmlformats.org/markup-compatibility/2006">
                <mc:Choice xmlns:v="urn:schemas-microsoft-com:vml" Requires="v">
                  <p:oleObj spid="_x0000_s14521" name="Ecuación" r:id="rId9" imgW="2260600" imgH="660400" progId="Equation.3">
                    <p:embed/>
                  </p:oleObj>
                </mc:Choice>
                <mc:Fallback>
                  <p:oleObj name="Ecuación" r:id="rId9" imgW="2260600" imgH="660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2625" y="4403370"/>
                          <a:ext cx="4600575" cy="13395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2236" name="11 Grupo"/>
            <p:cNvGrpSpPr>
              <a:grpSpLocks/>
            </p:cNvGrpSpPr>
            <p:nvPr/>
          </p:nvGrpSpPr>
          <p:grpSpPr bwMode="auto">
            <a:xfrm>
              <a:off x="5638800" y="4693753"/>
              <a:ext cx="2649363" cy="911999"/>
              <a:chOff x="5638800" y="4693753"/>
              <a:chExt cx="2649363" cy="911999"/>
            </a:xfrm>
          </p:grpSpPr>
          <p:sp>
            <p:nvSpPr>
              <p:cNvPr id="3" name="2 CuadroTexto"/>
              <p:cNvSpPr txBox="1"/>
              <p:nvPr/>
            </p:nvSpPr>
            <p:spPr>
              <a:xfrm>
                <a:off x="7068997" y="4704922"/>
                <a:ext cx="1219166" cy="369799"/>
              </a:xfrm>
              <a:prstGeom prst="rect">
                <a:avLst/>
              </a:prstGeom>
              <a:noFill/>
              <a:ln>
                <a:solidFill>
                  <a:schemeClr val="accent1">
                    <a:lumMod val="50000"/>
                  </a:schemeClr>
                </a:solidFill>
              </a:ln>
            </p:spPr>
            <p:txBody>
              <a:bodyPr wrap="none">
                <a:spAutoFit/>
              </a:bodyPr>
              <a:lstStyle/>
              <a:p>
                <a:pPr fontAlgn="auto">
                  <a:spcBef>
                    <a:spcPts val="0"/>
                  </a:spcBef>
                  <a:spcAft>
                    <a:spcPts val="0"/>
                  </a:spcAft>
                  <a:defRPr/>
                </a:pPr>
                <a:r>
                  <a:rPr lang="es-ES" dirty="0" err="1">
                    <a:latin typeface="+mn-lt"/>
                    <a:cs typeface="+mn-cs"/>
                  </a:rPr>
                  <a:t>production</a:t>
                </a:r>
                <a:endParaRPr lang="es-ES" dirty="0">
                  <a:latin typeface="+mn-lt"/>
                  <a:cs typeface="+mn-cs"/>
                </a:endParaRPr>
              </a:p>
            </p:txBody>
          </p:sp>
          <p:grpSp>
            <p:nvGrpSpPr>
              <p:cNvPr id="52238" name="9 Grupo"/>
              <p:cNvGrpSpPr>
                <a:grpSpLocks/>
              </p:cNvGrpSpPr>
              <p:nvPr/>
            </p:nvGrpSpPr>
            <p:grpSpPr bwMode="auto">
              <a:xfrm>
                <a:off x="5638800" y="4693753"/>
                <a:ext cx="2580435" cy="911999"/>
                <a:chOff x="5638800" y="4693753"/>
                <a:chExt cx="2580435" cy="911999"/>
              </a:xfrm>
            </p:grpSpPr>
            <p:sp>
              <p:nvSpPr>
                <p:cNvPr id="11" name="10 CuadroTexto"/>
                <p:cNvSpPr txBox="1"/>
                <p:nvPr/>
              </p:nvSpPr>
              <p:spPr>
                <a:xfrm>
                  <a:off x="7137257" y="5236607"/>
                  <a:ext cx="1082645" cy="369798"/>
                </a:xfrm>
                <a:prstGeom prst="rect">
                  <a:avLst/>
                </a:prstGeom>
                <a:noFill/>
                <a:ln>
                  <a:solidFill>
                    <a:schemeClr val="accent1">
                      <a:lumMod val="50000"/>
                    </a:schemeClr>
                  </a:solidFill>
                </a:ln>
              </p:spPr>
              <p:txBody>
                <a:bodyPr wrap="none">
                  <a:spAutoFit/>
                </a:bodyPr>
                <a:lstStyle/>
                <a:p>
                  <a:pPr fontAlgn="auto">
                    <a:spcBef>
                      <a:spcPts val="0"/>
                    </a:spcBef>
                    <a:spcAft>
                      <a:spcPts val="0"/>
                    </a:spcAft>
                    <a:defRPr/>
                  </a:pPr>
                  <a:r>
                    <a:rPr lang="es-ES" dirty="0" err="1">
                      <a:latin typeface="+mn-lt"/>
                      <a:cs typeface="+mn-cs"/>
                    </a:rPr>
                    <a:t>detection</a:t>
                  </a:r>
                  <a:endParaRPr lang="es-ES" dirty="0">
                    <a:latin typeface="+mn-lt"/>
                    <a:cs typeface="+mn-cs"/>
                  </a:endParaRPr>
                </a:p>
              </p:txBody>
            </p:sp>
            <p:cxnSp>
              <p:nvCxnSpPr>
                <p:cNvPr id="5" name="4 Conector recto de flecha"/>
                <p:cNvCxnSpPr/>
                <p:nvPr/>
              </p:nvCxnSpPr>
              <p:spPr>
                <a:xfrm flipH="1" flipV="1">
                  <a:off x="5638698" y="4693813"/>
                  <a:ext cx="1498559" cy="591994"/>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8 Conector recto de flecha"/>
              <p:cNvCxnSpPr>
                <a:stCxn id="3" idx="1"/>
              </p:cNvCxnSpPr>
              <p:nvPr/>
            </p:nvCxnSpPr>
            <p:spPr>
              <a:xfrm flipH="1" flipV="1">
                <a:off x="6484813" y="4704922"/>
                <a:ext cx="584184" cy="185693"/>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2232" name="16 Grupo"/>
          <p:cNvGrpSpPr>
            <a:grpSpLocks/>
          </p:cNvGrpSpPr>
          <p:nvPr/>
        </p:nvGrpSpPr>
        <p:grpSpPr bwMode="auto">
          <a:xfrm>
            <a:off x="160338" y="3276600"/>
            <a:ext cx="6227761" cy="1011223"/>
            <a:chOff x="159657" y="3276600"/>
            <a:chExt cx="6229089" cy="1011183"/>
          </a:xfrm>
        </p:grpSpPr>
        <p:sp>
          <p:nvSpPr>
            <p:cNvPr id="52233" name="12 CuadroTexto"/>
            <p:cNvSpPr txBox="1">
              <a:spLocks noChangeArrowheads="1"/>
            </p:cNvSpPr>
            <p:nvPr/>
          </p:nvSpPr>
          <p:spPr bwMode="auto">
            <a:xfrm>
              <a:off x="159657" y="3918466"/>
              <a:ext cx="6229089" cy="36931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dirty="0" err="1"/>
                <a:t>Fast</a:t>
              </a:r>
              <a:r>
                <a:rPr lang="es-ES" dirty="0"/>
                <a:t> </a:t>
              </a:r>
              <a:r>
                <a:rPr lang="es-ES" dirty="0" err="1"/>
                <a:t>oscillations</a:t>
              </a:r>
              <a:r>
                <a:rPr lang="es-ES" dirty="0"/>
                <a:t> -(</a:t>
              </a:r>
              <a:r>
                <a:rPr lang="es-ES" dirty="0" err="1"/>
                <a:t>averaged</a:t>
              </a:r>
              <a:r>
                <a:rPr lang="es-ES" dirty="0"/>
                <a:t> </a:t>
              </a:r>
              <a:r>
                <a:rPr lang="es-ES" dirty="0" err="1"/>
                <a:t>out</a:t>
              </a:r>
              <a:r>
                <a:rPr lang="es-ES" dirty="0" smtClean="0"/>
                <a:t>) </a:t>
              </a:r>
              <a:r>
                <a:rPr lang="es-ES" dirty="0" err="1" smtClean="0"/>
                <a:t>large</a:t>
              </a:r>
              <a:r>
                <a:rPr lang="es-ES" dirty="0" smtClean="0"/>
                <a:t> </a:t>
              </a:r>
              <a:r>
                <a:rPr lang="es-ES" dirty="0" err="1" smtClean="0"/>
                <a:t>source</a:t>
              </a:r>
              <a:r>
                <a:rPr lang="es-ES" dirty="0" smtClean="0"/>
                <a:t>-detector </a:t>
              </a:r>
              <a:r>
                <a:rPr lang="es-ES" dirty="0" err="1" smtClean="0"/>
                <a:t>distance</a:t>
              </a:r>
              <a:r>
                <a:rPr lang="es-ES" dirty="0" smtClean="0"/>
                <a:t> </a:t>
              </a:r>
              <a:endParaRPr lang="es-ES" dirty="0"/>
            </a:p>
          </p:txBody>
        </p:sp>
        <p:cxnSp>
          <p:nvCxnSpPr>
            <p:cNvPr id="16" name="15 Conector recto de flecha"/>
            <p:cNvCxnSpPr/>
            <p:nvPr/>
          </p:nvCxnSpPr>
          <p:spPr>
            <a:xfrm flipV="1">
              <a:off x="2057124" y="3276600"/>
              <a:ext cx="1295676" cy="6413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599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s-ES_tradnl" smtClean="0"/>
              <a:t>Oscillations in matter</a:t>
            </a:r>
          </a:p>
        </p:txBody>
      </p:sp>
      <p:sp>
        <p:nvSpPr>
          <p:cNvPr id="53251" name="Rectangle 3"/>
          <p:cNvSpPr>
            <a:spLocks noGrp="1" noChangeArrowheads="1"/>
          </p:cNvSpPr>
          <p:nvPr>
            <p:ph type="body" idx="1"/>
          </p:nvPr>
        </p:nvSpPr>
        <p:spPr/>
        <p:txBody>
          <a:bodyPr/>
          <a:lstStyle/>
          <a:p>
            <a:pPr eaLnBrk="1" hangingPunct="1"/>
            <a:r>
              <a:rPr lang="es-ES_tradnl" smtClean="0"/>
              <a:t>Non- adiabatic regime: fast varying density </a:t>
            </a:r>
          </a:p>
        </p:txBody>
      </p:sp>
      <p:graphicFrame>
        <p:nvGraphicFramePr>
          <p:cNvPr id="53252" name="Object 6"/>
          <p:cNvGraphicFramePr>
            <a:graphicFrameLocks noChangeAspect="1"/>
          </p:cNvGraphicFramePr>
          <p:nvPr>
            <p:extLst>
              <p:ext uri="{D42A27DB-BD31-4B8C-83A1-F6EECF244321}">
                <p14:modId xmlns:p14="http://schemas.microsoft.com/office/powerpoint/2010/main" val="1932886455"/>
              </p:ext>
            </p:extLst>
          </p:nvPr>
        </p:nvGraphicFramePr>
        <p:xfrm>
          <a:off x="2133600" y="3810000"/>
          <a:ext cx="6248400" cy="1183545"/>
        </p:xfrm>
        <a:graphic>
          <a:graphicData uri="http://schemas.openxmlformats.org/presentationml/2006/ole">
            <mc:AlternateContent xmlns:mc="http://schemas.openxmlformats.org/markup-compatibility/2006">
              <mc:Choice xmlns:v="urn:schemas-microsoft-com:vml" Requires="v">
                <p:oleObj spid="_x0000_s15504" name="Ecuación" r:id="rId3" imgW="2743200" imgH="520700" progId="Equation.3">
                  <p:embed/>
                </p:oleObj>
              </mc:Choice>
              <mc:Fallback>
                <p:oleObj name="Ecuación" r:id="rId3" imgW="27432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0"/>
                        <a:ext cx="6248400" cy="1183545"/>
                      </a:xfrm>
                      <a:prstGeom prst="rect">
                        <a:avLst/>
                      </a:prstGeom>
                      <a:noFill/>
                      <a:ln w="9525">
                        <a:solidFill>
                          <a:srgbClr val="00B050"/>
                        </a:solidFill>
                        <a:miter lim="800000"/>
                        <a:headEnd/>
                        <a:tailEnd/>
                      </a:ln>
                      <a:extLst/>
                    </p:spPr>
                  </p:pic>
                </p:oleObj>
              </mc:Fallback>
            </mc:AlternateContent>
          </a:graphicData>
        </a:graphic>
      </p:graphicFrame>
      <p:graphicFrame>
        <p:nvGraphicFramePr>
          <p:cNvPr id="53253" name="Object 7"/>
          <p:cNvGraphicFramePr>
            <a:graphicFrameLocks noChangeAspect="1"/>
          </p:cNvGraphicFramePr>
          <p:nvPr/>
        </p:nvGraphicFramePr>
        <p:xfrm>
          <a:off x="4521200" y="3333750"/>
          <a:ext cx="100013" cy="190500"/>
        </p:xfrm>
        <a:graphic>
          <a:graphicData uri="http://schemas.openxmlformats.org/presentationml/2006/ole">
            <mc:AlternateContent xmlns:mc="http://schemas.openxmlformats.org/markup-compatibility/2006">
              <mc:Choice xmlns:v="urn:schemas-microsoft-com:vml" Requires="v">
                <p:oleObj spid="_x0000_s15505" name="Equation" r:id="rId5" imgW="101556" imgH="190417" progId="Equation.3">
                  <p:embed/>
                </p:oleObj>
              </mc:Choice>
              <mc:Fallback>
                <p:oleObj name="Equation" r:id="rId5" imgW="101556"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33750"/>
                        <a:ext cx="100013"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4" name="1 Objeto"/>
          <p:cNvGraphicFramePr>
            <a:graphicFrameLocks noChangeAspect="1"/>
          </p:cNvGraphicFramePr>
          <p:nvPr>
            <p:extLst>
              <p:ext uri="{D42A27DB-BD31-4B8C-83A1-F6EECF244321}">
                <p14:modId xmlns:p14="http://schemas.microsoft.com/office/powerpoint/2010/main" val="3456331588"/>
              </p:ext>
            </p:extLst>
          </p:nvPr>
        </p:nvGraphicFramePr>
        <p:xfrm>
          <a:off x="380988" y="2362200"/>
          <a:ext cx="5105400" cy="439823"/>
        </p:xfrm>
        <a:graphic>
          <a:graphicData uri="http://schemas.openxmlformats.org/presentationml/2006/ole">
            <mc:AlternateContent xmlns:mc="http://schemas.openxmlformats.org/markup-compatibility/2006">
              <mc:Choice xmlns:v="urn:schemas-microsoft-com:vml" Requires="v">
                <p:oleObj spid="_x0000_s15506" name="Ecuación" r:id="rId7" imgW="3098800" imgH="266700" progId="Equation.3">
                  <p:embed/>
                </p:oleObj>
              </mc:Choice>
              <mc:Fallback>
                <p:oleObj name="Ecuación" r:id="rId7" imgW="3098800" imgH="266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88" y="2362200"/>
                        <a:ext cx="5105400" cy="439823"/>
                      </a:xfrm>
                      <a:prstGeom prst="rect">
                        <a:avLst/>
                      </a:prstGeom>
                      <a:noFill/>
                      <a:ln w="9525">
                        <a:solidFill>
                          <a:srgbClr val="00B050"/>
                        </a:solidFill>
                        <a:miter lim="800000"/>
                        <a:headEnd/>
                        <a:tailEnd/>
                      </a:ln>
                      <a:extLst/>
                    </p:spPr>
                  </p:pic>
                </p:oleObj>
              </mc:Fallback>
            </mc:AlternateContent>
          </a:graphicData>
        </a:graphic>
      </p:graphicFrame>
      <p:grpSp>
        <p:nvGrpSpPr>
          <p:cNvPr id="53255" name="7 Grupo"/>
          <p:cNvGrpSpPr>
            <a:grpSpLocks/>
          </p:cNvGrpSpPr>
          <p:nvPr/>
        </p:nvGrpSpPr>
        <p:grpSpPr bwMode="auto">
          <a:xfrm>
            <a:off x="6093763" y="4709154"/>
            <a:ext cx="2940050" cy="1560513"/>
            <a:chOff x="5638800" y="4267200"/>
            <a:chExt cx="2939142" cy="1560731"/>
          </a:xfrm>
        </p:grpSpPr>
        <p:cxnSp>
          <p:nvCxnSpPr>
            <p:cNvPr id="4" name="3 Conector recto de flecha"/>
            <p:cNvCxnSpPr/>
            <p:nvPr/>
          </p:nvCxnSpPr>
          <p:spPr>
            <a:xfrm flipH="1" flipV="1">
              <a:off x="5638800" y="4267200"/>
              <a:ext cx="1218823" cy="914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258" name="4 CuadroTexto"/>
            <p:cNvSpPr txBox="1">
              <a:spLocks noChangeArrowheads="1"/>
            </p:cNvSpPr>
            <p:nvPr/>
          </p:nvSpPr>
          <p:spPr bwMode="auto">
            <a:xfrm>
              <a:off x="5910942" y="5181600"/>
              <a:ext cx="2667000" cy="64633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s-ES"/>
                <a:t>Within an interval around the resonance. </a:t>
              </a:r>
            </a:p>
          </p:txBody>
        </p:sp>
      </p:grpSp>
    </p:spTree>
    <p:extLst>
      <p:ext uri="{BB962C8B-B14F-4D97-AF65-F5344CB8AC3E}">
        <p14:creationId xmlns:p14="http://schemas.microsoft.com/office/powerpoint/2010/main" val="361995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pPr eaLnBrk="1" hangingPunct="1"/>
            <a:r>
              <a:rPr lang="es-ES" smtClean="0"/>
              <a:t>Oscillation in matter </a:t>
            </a:r>
          </a:p>
        </p:txBody>
      </p:sp>
      <p:sp>
        <p:nvSpPr>
          <p:cNvPr id="3" name="2 Marcador de contenido"/>
          <p:cNvSpPr>
            <a:spLocks noGrp="1"/>
          </p:cNvSpPr>
          <p:nvPr>
            <p:ph idx="1"/>
          </p:nvPr>
        </p:nvSpPr>
        <p:spPr>
          <a:xfrm>
            <a:off x="304800" y="1524000"/>
            <a:ext cx="8229600" cy="4525963"/>
          </a:xfrm>
        </p:spPr>
        <p:txBody>
          <a:bodyPr rtlCol="0">
            <a:normAutofit/>
          </a:bodyPr>
          <a:lstStyle/>
          <a:p>
            <a:pPr eaLnBrk="1" fontAlgn="auto" hangingPunct="1">
              <a:spcAft>
                <a:spcPts val="0"/>
              </a:spcAft>
              <a:defRPr/>
            </a:pPr>
            <a:r>
              <a:rPr lang="es-ES" dirty="0" err="1" smtClean="0"/>
              <a:t>Crossing</a:t>
            </a:r>
            <a:r>
              <a:rPr lang="es-ES" dirty="0" smtClean="0"/>
              <a:t> </a:t>
            </a:r>
            <a:r>
              <a:rPr lang="es-ES" dirty="0" err="1" smtClean="0"/>
              <a:t>probability</a:t>
            </a:r>
            <a:r>
              <a:rPr lang="es-ES" dirty="0" smtClean="0"/>
              <a:t>:</a:t>
            </a:r>
          </a:p>
          <a:p>
            <a:pPr eaLnBrk="1" fontAlgn="auto" hangingPunct="1">
              <a:spcAft>
                <a:spcPts val="0"/>
              </a:spcAft>
              <a:defRPr/>
            </a:pPr>
            <a:endParaRPr lang="es-ES" dirty="0"/>
          </a:p>
          <a:p>
            <a:pPr marL="0" indent="0" eaLnBrk="1" fontAlgn="auto" hangingPunct="1">
              <a:spcAft>
                <a:spcPts val="0"/>
              </a:spcAft>
              <a:buFont typeface="Arial" pitchFamily="34" charset="0"/>
              <a:buNone/>
              <a:defRPr/>
            </a:pPr>
            <a:r>
              <a:rPr lang="es-ES" dirty="0" smtClean="0"/>
              <a:t>		</a:t>
            </a:r>
            <a:endParaRPr lang="es-ES" dirty="0"/>
          </a:p>
        </p:txBody>
      </p:sp>
      <p:graphicFrame>
        <p:nvGraphicFramePr>
          <p:cNvPr id="54276" name="3 Objeto"/>
          <p:cNvGraphicFramePr>
            <a:graphicFrameLocks noChangeAspect="1"/>
          </p:cNvGraphicFramePr>
          <p:nvPr>
            <p:extLst>
              <p:ext uri="{D42A27DB-BD31-4B8C-83A1-F6EECF244321}">
                <p14:modId xmlns:p14="http://schemas.microsoft.com/office/powerpoint/2010/main" val="3916068908"/>
              </p:ext>
            </p:extLst>
          </p:nvPr>
        </p:nvGraphicFramePr>
        <p:xfrm>
          <a:off x="3505200" y="2057400"/>
          <a:ext cx="5019675" cy="1610556"/>
        </p:xfrm>
        <a:graphic>
          <a:graphicData uri="http://schemas.openxmlformats.org/presentationml/2006/ole">
            <mc:AlternateContent xmlns:mc="http://schemas.openxmlformats.org/markup-compatibility/2006">
              <mc:Choice xmlns:v="urn:schemas-microsoft-com:vml" Requires="v">
                <p:oleObj spid="_x0000_s16521" name="Ecuación" r:id="rId3" imgW="2616200" imgH="838200" progId="Equation.3">
                  <p:embed/>
                </p:oleObj>
              </mc:Choice>
              <mc:Fallback>
                <p:oleObj name="Ecuación" r:id="rId3" imgW="26162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57400"/>
                        <a:ext cx="5019675" cy="1610556"/>
                      </a:xfrm>
                      <a:prstGeom prst="rect">
                        <a:avLst/>
                      </a:prstGeom>
                      <a:noFill/>
                      <a:ln w="34925">
                        <a:solidFill>
                          <a:srgbClr val="4F6228"/>
                        </a:solidFill>
                        <a:miter lim="800000"/>
                        <a:headEnd/>
                        <a:tailEnd/>
                      </a:ln>
                      <a:extLst/>
                    </p:spPr>
                  </p:pic>
                </p:oleObj>
              </mc:Fallback>
            </mc:AlternateContent>
          </a:graphicData>
        </a:graphic>
      </p:graphicFrame>
      <p:graphicFrame>
        <p:nvGraphicFramePr>
          <p:cNvPr id="54277" name="4 Objeto"/>
          <p:cNvGraphicFramePr>
            <a:graphicFrameLocks noChangeAspect="1"/>
          </p:cNvGraphicFramePr>
          <p:nvPr/>
        </p:nvGraphicFramePr>
        <p:xfrm>
          <a:off x="685800" y="5181600"/>
          <a:ext cx="3160713" cy="1066800"/>
        </p:xfrm>
        <a:graphic>
          <a:graphicData uri="http://schemas.openxmlformats.org/presentationml/2006/ole">
            <mc:AlternateContent xmlns:mc="http://schemas.openxmlformats.org/markup-compatibility/2006">
              <mc:Choice xmlns:v="urn:schemas-microsoft-com:vml" Requires="v">
                <p:oleObj spid="_x0000_s16522" name="Ecuación" r:id="rId5" imgW="2032000" imgH="685800" progId="Equation.3">
                  <p:embed/>
                </p:oleObj>
              </mc:Choice>
              <mc:Fallback>
                <p:oleObj name="Ecuación" r:id="rId5" imgW="20320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81600"/>
                        <a:ext cx="3160713" cy="1066800"/>
                      </a:xfrm>
                      <a:prstGeom prst="rect">
                        <a:avLst/>
                      </a:prstGeom>
                      <a:noFill/>
                      <a:ln w="34925">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8" name="5 Objeto"/>
          <p:cNvGraphicFramePr>
            <a:graphicFrameLocks noChangeAspect="1"/>
          </p:cNvGraphicFramePr>
          <p:nvPr/>
        </p:nvGraphicFramePr>
        <p:xfrm>
          <a:off x="4191000" y="4818063"/>
          <a:ext cx="3886200" cy="1589087"/>
        </p:xfrm>
        <a:graphic>
          <a:graphicData uri="http://schemas.openxmlformats.org/presentationml/2006/ole">
            <mc:AlternateContent xmlns:mc="http://schemas.openxmlformats.org/markup-compatibility/2006">
              <mc:Choice xmlns:v="urn:schemas-microsoft-com:vml" Requires="v">
                <p:oleObj spid="_x0000_s16523" name="Ecuación" r:id="rId7" imgW="2298700" imgH="939800" progId="Equation.3">
                  <p:embed/>
                </p:oleObj>
              </mc:Choice>
              <mc:Fallback>
                <p:oleObj name="Ecuación" r:id="rId7" imgW="22987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818063"/>
                        <a:ext cx="3886200" cy="15890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129" name="Picture 857" descr="http://th.physik.uni-frankfurt.de/~scherer/Blogging/StandardSolarModel/solar_densit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514600"/>
            <a:ext cx="2971800" cy="223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76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pPr eaLnBrk="1" hangingPunct="1"/>
            <a:r>
              <a:rPr lang="es-ES" smtClean="0"/>
              <a:t>Oscillation in matter </a:t>
            </a:r>
          </a:p>
        </p:txBody>
      </p:sp>
      <p:sp>
        <p:nvSpPr>
          <p:cNvPr id="3" name="2 Marcador de contenido"/>
          <p:cNvSpPr>
            <a:spLocks noGrp="1"/>
          </p:cNvSpPr>
          <p:nvPr>
            <p:ph idx="1"/>
          </p:nvPr>
        </p:nvSpPr>
        <p:spPr/>
        <p:txBody>
          <a:bodyPr rtlCol="0">
            <a:normAutofit/>
          </a:bodyPr>
          <a:lstStyle/>
          <a:p>
            <a:pPr eaLnBrk="1" fontAlgn="auto" hangingPunct="1">
              <a:spcAft>
                <a:spcPts val="0"/>
              </a:spcAft>
              <a:defRPr/>
            </a:pPr>
            <a:r>
              <a:rPr lang="es-ES" dirty="0" err="1" smtClean="0"/>
              <a:t>The</a:t>
            </a:r>
            <a:r>
              <a:rPr lang="es-ES" dirty="0" smtClean="0"/>
              <a:t> </a:t>
            </a:r>
            <a:r>
              <a:rPr lang="es-ES" dirty="0" err="1" smtClean="0"/>
              <a:t>survival</a:t>
            </a:r>
            <a:r>
              <a:rPr lang="es-ES" dirty="0" smtClean="0"/>
              <a:t> </a:t>
            </a:r>
            <a:r>
              <a:rPr lang="es-ES" dirty="0" err="1" smtClean="0"/>
              <a:t>probability</a:t>
            </a:r>
            <a:r>
              <a:rPr lang="es-ES" dirty="0" smtClean="0"/>
              <a:t> </a:t>
            </a:r>
            <a:r>
              <a:rPr lang="es-ES" dirty="0" err="1" smtClean="0"/>
              <a:t>is</a:t>
            </a:r>
            <a:r>
              <a:rPr lang="es-ES" dirty="0" smtClean="0"/>
              <a:t> </a:t>
            </a:r>
            <a:r>
              <a:rPr lang="es-ES" dirty="0" err="1" smtClean="0"/>
              <a:t>given</a:t>
            </a:r>
            <a:r>
              <a:rPr lang="es-ES" dirty="0" smtClean="0"/>
              <a:t> </a:t>
            </a:r>
            <a:r>
              <a:rPr lang="es-ES" dirty="0" err="1" smtClean="0"/>
              <a:t>by</a:t>
            </a:r>
            <a:r>
              <a:rPr lang="es-ES" dirty="0" smtClean="0"/>
              <a:t>: </a:t>
            </a:r>
          </a:p>
          <a:p>
            <a:pPr eaLnBrk="1" fontAlgn="auto" hangingPunct="1">
              <a:spcAft>
                <a:spcPts val="0"/>
              </a:spcAft>
              <a:defRPr/>
            </a:pPr>
            <a:endParaRPr lang="es-ES" dirty="0"/>
          </a:p>
          <a:p>
            <a:pPr eaLnBrk="1" fontAlgn="auto" hangingPunct="1">
              <a:spcAft>
                <a:spcPts val="0"/>
              </a:spcAft>
              <a:defRPr/>
            </a:pPr>
            <a:endParaRPr lang="es-ES" dirty="0" smtClean="0"/>
          </a:p>
          <a:p>
            <a:pPr marL="0" indent="0" eaLnBrk="1" fontAlgn="auto" hangingPunct="1">
              <a:spcAft>
                <a:spcPts val="0"/>
              </a:spcAft>
              <a:buFont typeface="Arial" pitchFamily="34" charset="0"/>
              <a:buNone/>
              <a:defRPr/>
            </a:pPr>
            <a:endParaRPr lang="es-ES" dirty="0" smtClean="0"/>
          </a:p>
          <a:p>
            <a:pPr marL="0" indent="0" eaLnBrk="1" fontAlgn="auto" hangingPunct="1">
              <a:spcAft>
                <a:spcPts val="0"/>
              </a:spcAft>
              <a:buFont typeface="Arial" pitchFamily="34" charset="0"/>
              <a:buNone/>
              <a:defRPr/>
            </a:pPr>
            <a:r>
              <a:rPr lang="es-ES" dirty="0" smtClean="0"/>
              <a:t>  </a:t>
            </a:r>
            <a:r>
              <a:rPr lang="es-ES" dirty="0" err="1" smtClean="0"/>
              <a:t>Low</a:t>
            </a:r>
            <a:r>
              <a:rPr lang="es-ES" dirty="0" smtClean="0"/>
              <a:t> </a:t>
            </a:r>
            <a:r>
              <a:rPr lang="es-ES" dirty="0" err="1" smtClean="0"/>
              <a:t>Energy</a:t>
            </a:r>
            <a:r>
              <a:rPr lang="es-ES" dirty="0" smtClean="0"/>
              <a:t> (</a:t>
            </a:r>
            <a:r>
              <a:rPr lang="es-ES" dirty="0" err="1" smtClean="0"/>
              <a:t>adiabatic</a:t>
            </a:r>
            <a:r>
              <a:rPr lang="es-ES" dirty="0" smtClean="0"/>
              <a:t>)     </a:t>
            </a:r>
            <a:endParaRPr lang="es-ES" dirty="0"/>
          </a:p>
        </p:txBody>
      </p:sp>
      <p:graphicFrame>
        <p:nvGraphicFramePr>
          <p:cNvPr id="55300" name="3 Objeto"/>
          <p:cNvGraphicFramePr>
            <a:graphicFrameLocks noChangeAspect="1"/>
          </p:cNvGraphicFramePr>
          <p:nvPr>
            <p:extLst>
              <p:ext uri="{D42A27DB-BD31-4B8C-83A1-F6EECF244321}">
                <p14:modId xmlns:p14="http://schemas.microsoft.com/office/powerpoint/2010/main" val="812088796"/>
              </p:ext>
            </p:extLst>
          </p:nvPr>
        </p:nvGraphicFramePr>
        <p:xfrm>
          <a:off x="1447800" y="2362200"/>
          <a:ext cx="5581650" cy="1104900"/>
        </p:xfrm>
        <a:graphic>
          <a:graphicData uri="http://schemas.openxmlformats.org/presentationml/2006/ole">
            <mc:AlternateContent xmlns:mc="http://schemas.openxmlformats.org/markup-compatibility/2006">
              <mc:Choice xmlns:v="urn:schemas-microsoft-com:vml" Requires="v">
                <p:oleObj spid="_x0000_s17548" name="Ecuación" r:id="rId4" imgW="2171700" imgH="431800" progId="Equation.3">
                  <p:embed/>
                </p:oleObj>
              </mc:Choice>
              <mc:Fallback>
                <p:oleObj name="Ecuación" r:id="rId4" imgW="2171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62200"/>
                        <a:ext cx="5581650" cy="11049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5 Objeto"/>
          <p:cNvGraphicFramePr>
            <a:graphicFrameLocks noChangeAspect="1"/>
          </p:cNvGraphicFramePr>
          <p:nvPr>
            <p:extLst>
              <p:ext uri="{D42A27DB-BD31-4B8C-83A1-F6EECF244321}">
                <p14:modId xmlns:p14="http://schemas.microsoft.com/office/powerpoint/2010/main" val="556101518"/>
              </p:ext>
            </p:extLst>
          </p:nvPr>
        </p:nvGraphicFramePr>
        <p:xfrm>
          <a:off x="685800" y="4636362"/>
          <a:ext cx="2041525" cy="990600"/>
        </p:xfrm>
        <a:graphic>
          <a:graphicData uri="http://schemas.openxmlformats.org/presentationml/2006/ole">
            <mc:AlternateContent xmlns:mc="http://schemas.openxmlformats.org/markup-compatibility/2006">
              <mc:Choice xmlns:v="urn:schemas-microsoft-com:vml" Requires="v">
                <p:oleObj spid="_x0000_s17549" name="Ecuación" r:id="rId6" imgW="1282680" imgH="622080" progId="Equation.3">
                  <p:embed/>
                </p:oleObj>
              </mc:Choice>
              <mc:Fallback>
                <p:oleObj name="Ecuación" r:id="rId6" imgW="1282680" imgH="622080" progId="Equation.3">
                  <p:embed/>
                  <p:pic>
                    <p:nvPicPr>
                      <p:cNvPr id="0" name=""/>
                      <p:cNvPicPr>
                        <a:picLocks noChangeAspect="1" noChangeArrowheads="1"/>
                      </p:cNvPicPr>
                      <p:nvPr/>
                    </p:nvPicPr>
                    <p:blipFill>
                      <a:blip r:embed="rId7"/>
                      <a:srcRect/>
                      <a:stretch>
                        <a:fillRect/>
                      </a:stretch>
                    </p:blipFill>
                    <p:spPr bwMode="auto">
                      <a:xfrm>
                        <a:off x="685800" y="4636362"/>
                        <a:ext cx="2041525" cy="990600"/>
                      </a:xfrm>
                      <a:prstGeom prst="rect">
                        <a:avLst/>
                      </a:prstGeom>
                      <a:noFill/>
                      <a:ln w="31750">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6 CuadroTexto"/>
          <p:cNvSpPr txBox="1">
            <a:spLocks noChangeArrowheads="1"/>
          </p:cNvSpPr>
          <p:nvPr/>
        </p:nvSpPr>
        <p:spPr bwMode="auto">
          <a:xfrm>
            <a:off x="5196894" y="4026187"/>
            <a:ext cx="3947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3200" dirty="0" smtClean="0"/>
              <a:t>High </a:t>
            </a:r>
            <a:r>
              <a:rPr lang="es-ES" sz="3200" dirty="0" err="1"/>
              <a:t>Energy</a:t>
            </a:r>
            <a:r>
              <a:rPr lang="es-ES" sz="3200" dirty="0"/>
              <a:t>(</a:t>
            </a:r>
            <a:r>
              <a:rPr lang="es-ES" sz="3200" dirty="0" err="1"/>
              <a:t>adiabatic</a:t>
            </a:r>
            <a:r>
              <a:rPr lang="es-ES" sz="3200" dirty="0"/>
              <a:t>)</a:t>
            </a:r>
          </a:p>
        </p:txBody>
      </p:sp>
      <p:graphicFrame>
        <p:nvGraphicFramePr>
          <p:cNvPr id="55303" name="7 Objeto"/>
          <p:cNvGraphicFramePr>
            <a:graphicFrameLocks noChangeAspect="1"/>
          </p:cNvGraphicFramePr>
          <p:nvPr>
            <p:extLst>
              <p:ext uri="{D42A27DB-BD31-4B8C-83A1-F6EECF244321}">
                <p14:modId xmlns:p14="http://schemas.microsoft.com/office/powerpoint/2010/main" val="2443136740"/>
              </p:ext>
            </p:extLst>
          </p:nvPr>
        </p:nvGraphicFramePr>
        <p:xfrm>
          <a:off x="6134100" y="4648200"/>
          <a:ext cx="1736725" cy="915988"/>
        </p:xfrm>
        <a:graphic>
          <a:graphicData uri="http://schemas.openxmlformats.org/presentationml/2006/ole">
            <mc:AlternateContent xmlns:mc="http://schemas.openxmlformats.org/markup-compatibility/2006">
              <mc:Choice xmlns:v="urn:schemas-microsoft-com:vml" Requires="v">
                <p:oleObj spid="_x0000_s17550" name="Ecuación" r:id="rId8" imgW="914400" imgH="482400" progId="Equation.3">
                  <p:embed/>
                </p:oleObj>
              </mc:Choice>
              <mc:Fallback>
                <p:oleObj name="Ecuación" r:id="rId8" imgW="914400" imgH="482400" progId="Equation.3">
                  <p:embed/>
                  <p:pic>
                    <p:nvPicPr>
                      <p:cNvPr id="0" name=""/>
                      <p:cNvPicPr>
                        <a:picLocks noChangeAspect="1" noChangeArrowheads="1"/>
                      </p:cNvPicPr>
                      <p:nvPr/>
                    </p:nvPicPr>
                    <p:blipFill>
                      <a:blip r:embed="rId9"/>
                      <a:srcRect/>
                      <a:stretch>
                        <a:fillRect/>
                      </a:stretch>
                    </p:blipFill>
                    <p:spPr bwMode="auto">
                      <a:xfrm>
                        <a:off x="6134100" y="4648200"/>
                        <a:ext cx="1736725" cy="915988"/>
                      </a:xfrm>
                      <a:prstGeom prst="rect">
                        <a:avLst/>
                      </a:prstGeom>
                      <a:noFill/>
                      <a:ln w="41275">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CuadroTexto"/>
          <p:cNvSpPr txBox="1"/>
          <p:nvPr/>
        </p:nvSpPr>
        <p:spPr>
          <a:xfrm>
            <a:off x="304799" y="5781678"/>
            <a:ext cx="3160713" cy="368300"/>
          </a:xfrm>
          <a:prstGeom prst="rect">
            <a:avLst/>
          </a:prstGeom>
          <a:noFill/>
          <a:ln>
            <a:solidFill>
              <a:schemeClr val="accent5">
                <a:lumMod val="50000"/>
              </a:schemeClr>
            </a:solidFill>
          </a:ln>
        </p:spPr>
        <p:txBody>
          <a:bodyPr wrap="none">
            <a:spAutoFit/>
          </a:bodyPr>
          <a:lstStyle/>
          <a:p>
            <a:pPr fontAlgn="auto">
              <a:spcBef>
                <a:spcPts val="0"/>
              </a:spcBef>
              <a:spcAft>
                <a:spcPts val="0"/>
              </a:spcAft>
              <a:defRPr/>
            </a:pPr>
            <a:r>
              <a:rPr lang="es-ES" dirty="0" err="1">
                <a:latin typeface="+mn-lt"/>
                <a:cs typeface="+mn-cs"/>
              </a:rPr>
              <a:t>Matter</a:t>
            </a:r>
            <a:r>
              <a:rPr lang="es-ES" dirty="0">
                <a:latin typeface="+mn-lt"/>
                <a:cs typeface="+mn-cs"/>
              </a:rPr>
              <a:t> </a:t>
            </a:r>
            <a:r>
              <a:rPr lang="es-ES" dirty="0" err="1">
                <a:latin typeface="+mn-lt"/>
                <a:cs typeface="+mn-cs"/>
              </a:rPr>
              <a:t>effects</a:t>
            </a:r>
            <a:r>
              <a:rPr lang="es-ES" dirty="0">
                <a:latin typeface="+mn-lt"/>
                <a:cs typeface="+mn-cs"/>
              </a:rPr>
              <a:t> can be </a:t>
            </a:r>
            <a:r>
              <a:rPr lang="es-ES" dirty="0" err="1">
                <a:latin typeface="+mn-lt"/>
                <a:cs typeface="+mn-cs"/>
              </a:rPr>
              <a:t>neglected</a:t>
            </a:r>
            <a:endParaRPr lang="es-ES" dirty="0">
              <a:latin typeface="+mn-lt"/>
              <a:cs typeface="+mn-cs"/>
            </a:endParaRPr>
          </a:p>
        </p:txBody>
      </p:sp>
      <p:sp>
        <p:nvSpPr>
          <p:cNvPr id="10" name="9 CuadroTexto"/>
          <p:cNvSpPr txBox="1"/>
          <p:nvPr/>
        </p:nvSpPr>
        <p:spPr>
          <a:xfrm>
            <a:off x="5638800" y="5813426"/>
            <a:ext cx="2917825" cy="368300"/>
          </a:xfrm>
          <a:prstGeom prst="rect">
            <a:avLst/>
          </a:prstGeom>
          <a:noFill/>
          <a:ln>
            <a:solidFill>
              <a:schemeClr val="accent5">
                <a:lumMod val="50000"/>
              </a:schemeClr>
            </a:solidFill>
          </a:ln>
        </p:spPr>
        <p:txBody>
          <a:bodyPr wrap="none">
            <a:spAutoFit/>
          </a:bodyPr>
          <a:lstStyle/>
          <a:p>
            <a:pPr fontAlgn="auto">
              <a:spcBef>
                <a:spcPts val="0"/>
              </a:spcBef>
              <a:spcAft>
                <a:spcPts val="0"/>
              </a:spcAft>
              <a:defRPr/>
            </a:pPr>
            <a:r>
              <a:rPr lang="es-ES" dirty="0" err="1">
                <a:latin typeface="+mn-lt"/>
                <a:cs typeface="+mn-cs"/>
              </a:rPr>
              <a:t>Matter</a:t>
            </a:r>
            <a:r>
              <a:rPr lang="es-ES" dirty="0">
                <a:latin typeface="+mn-lt"/>
                <a:cs typeface="+mn-cs"/>
              </a:rPr>
              <a:t> </a:t>
            </a:r>
            <a:r>
              <a:rPr lang="es-ES" dirty="0" err="1">
                <a:latin typeface="+mn-lt"/>
                <a:cs typeface="+mn-cs"/>
              </a:rPr>
              <a:t>effects</a:t>
            </a:r>
            <a:r>
              <a:rPr lang="es-ES" dirty="0">
                <a:latin typeface="+mn-lt"/>
                <a:cs typeface="+mn-cs"/>
              </a:rPr>
              <a:t> are </a:t>
            </a:r>
            <a:r>
              <a:rPr lang="es-ES" dirty="0" err="1">
                <a:latin typeface="+mn-lt"/>
                <a:cs typeface="+mn-cs"/>
              </a:rPr>
              <a:t>important</a:t>
            </a:r>
            <a:r>
              <a:rPr lang="es-ES" dirty="0">
                <a:latin typeface="+mn-lt"/>
                <a:cs typeface="+mn-cs"/>
              </a:rPr>
              <a:t> </a:t>
            </a:r>
          </a:p>
        </p:txBody>
      </p:sp>
    </p:spTree>
    <p:extLst>
      <p:ext uri="{BB962C8B-B14F-4D97-AF65-F5344CB8AC3E}">
        <p14:creationId xmlns:p14="http://schemas.microsoft.com/office/powerpoint/2010/main" val="421103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aptura de pantalla 2012-07-26 a la(s) 19.53.30.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530" y="2156618"/>
            <a:ext cx="4721742" cy="4525963"/>
          </a:xfrm>
          <a:prstGeom prst="rect">
            <a:avLst/>
          </a:prstGeom>
        </p:spPr>
      </p:pic>
      <p:sp>
        <p:nvSpPr>
          <p:cNvPr id="2" name="1 Título"/>
          <p:cNvSpPr>
            <a:spLocks noGrp="1"/>
          </p:cNvSpPr>
          <p:nvPr>
            <p:ph type="title"/>
          </p:nvPr>
        </p:nvSpPr>
        <p:spPr/>
        <p:txBody>
          <a:bodyPr/>
          <a:lstStyle/>
          <a:p>
            <a:r>
              <a:rPr lang="es-ES" dirty="0" err="1" smtClean="0"/>
              <a:t>Oscillation</a:t>
            </a:r>
            <a:r>
              <a:rPr lang="es-ES" dirty="0" smtClean="0"/>
              <a:t> in </a:t>
            </a:r>
            <a:r>
              <a:rPr lang="es-ES" dirty="0" err="1" smtClean="0"/>
              <a:t>matter</a:t>
            </a:r>
            <a:r>
              <a:rPr lang="es-ES" dirty="0" smtClean="0"/>
              <a:t> </a:t>
            </a:r>
            <a:endParaRPr lang="es-ES" dirty="0"/>
          </a:p>
        </p:txBody>
      </p:sp>
      <p:sp>
        <p:nvSpPr>
          <p:cNvPr id="6" name="5 Rectángulo"/>
          <p:cNvSpPr/>
          <p:nvPr/>
        </p:nvSpPr>
        <p:spPr>
          <a:xfrm>
            <a:off x="1905000" y="3733800"/>
            <a:ext cx="304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3887625820"/>
              </p:ext>
            </p:extLst>
          </p:nvPr>
        </p:nvGraphicFramePr>
        <p:xfrm>
          <a:off x="1562100" y="2286000"/>
          <a:ext cx="838200" cy="530860"/>
        </p:xfrm>
        <a:graphic>
          <a:graphicData uri="http://schemas.openxmlformats.org/presentationml/2006/ole">
            <mc:AlternateContent xmlns:mc="http://schemas.openxmlformats.org/markup-compatibility/2006">
              <mc:Choice xmlns:v="urn:schemas-microsoft-com:vml" Requires="v">
                <p:oleObj spid="_x0000_s18569" name="Ecuación" r:id="rId4" imgW="380880" imgH="241200" progId="Equation.3">
                  <p:embed/>
                </p:oleObj>
              </mc:Choice>
              <mc:Fallback>
                <p:oleObj name="Ecuación" r:id="rId4" imgW="380880" imgH="241200" progId="Equation.3">
                  <p:embed/>
                  <p:pic>
                    <p:nvPicPr>
                      <p:cNvPr id="0" name=""/>
                      <p:cNvPicPr/>
                      <p:nvPr/>
                    </p:nvPicPr>
                    <p:blipFill>
                      <a:blip r:embed="rId5"/>
                      <a:stretch>
                        <a:fillRect/>
                      </a:stretch>
                    </p:blipFill>
                    <p:spPr>
                      <a:xfrm>
                        <a:off x="1562100" y="2286000"/>
                        <a:ext cx="838200" cy="530860"/>
                      </a:xfrm>
                      <a:prstGeom prst="rect">
                        <a:avLst/>
                      </a:prstGeom>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957066846"/>
              </p:ext>
            </p:extLst>
          </p:nvPr>
        </p:nvGraphicFramePr>
        <p:xfrm>
          <a:off x="3708400" y="2400300"/>
          <a:ext cx="1986117" cy="609600"/>
        </p:xfrm>
        <a:graphic>
          <a:graphicData uri="http://schemas.openxmlformats.org/presentationml/2006/ole">
            <mc:AlternateContent xmlns:mc="http://schemas.openxmlformats.org/markup-compatibility/2006">
              <mc:Choice xmlns:v="urn:schemas-microsoft-com:vml" Requires="v">
                <p:oleObj spid="_x0000_s18570" name="Ecuación" r:id="rId6" imgW="1282680" imgH="393480" progId="Equation.3">
                  <p:embed/>
                </p:oleObj>
              </mc:Choice>
              <mc:Fallback>
                <p:oleObj name="Ecuación" r:id="rId6" imgW="1282680" imgH="393480" progId="Equation.3">
                  <p:embed/>
                  <p:pic>
                    <p:nvPicPr>
                      <p:cNvPr id="0" name=""/>
                      <p:cNvPicPr/>
                      <p:nvPr/>
                    </p:nvPicPr>
                    <p:blipFill>
                      <a:blip r:embed="rId7"/>
                      <a:stretch>
                        <a:fillRect/>
                      </a:stretch>
                    </p:blipFill>
                    <p:spPr>
                      <a:xfrm>
                        <a:off x="3708400" y="2400300"/>
                        <a:ext cx="1986117" cy="609600"/>
                      </a:xfrm>
                      <a:prstGeom prst="rect">
                        <a:avLst/>
                      </a:prstGeom>
                      <a:ln>
                        <a:solidFill>
                          <a:schemeClr val="accent1">
                            <a:shade val="50000"/>
                          </a:schemeClr>
                        </a:solidFill>
                      </a:ln>
                    </p:spPr>
                  </p:pic>
                </p:oleObj>
              </mc:Fallback>
            </mc:AlternateContent>
          </a:graphicData>
        </a:graphic>
      </p:graphicFrame>
      <p:cxnSp>
        <p:nvCxnSpPr>
          <p:cNvPr id="10" name="9 Conector recto de flecha"/>
          <p:cNvCxnSpPr/>
          <p:nvPr/>
        </p:nvCxnSpPr>
        <p:spPr>
          <a:xfrm flipH="1">
            <a:off x="2794000" y="2971800"/>
            <a:ext cx="914400" cy="939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aphicFrame>
        <p:nvGraphicFramePr>
          <p:cNvPr id="11" name="10 Objeto"/>
          <p:cNvGraphicFramePr>
            <a:graphicFrameLocks noChangeAspect="1"/>
          </p:cNvGraphicFramePr>
          <p:nvPr>
            <p:extLst>
              <p:ext uri="{D42A27DB-BD31-4B8C-83A1-F6EECF244321}">
                <p14:modId xmlns:p14="http://schemas.microsoft.com/office/powerpoint/2010/main" val="3117566687"/>
              </p:ext>
            </p:extLst>
          </p:nvPr>
        </p:nvGraphicFramePr>
        <p:xfrm>
          <a:off x="7010400" y="3211132"/>
          <a:ext cx="1817368" cy="511935"/>
        </p:xfrm>
        <a:graphic>
          <a:graphicData uri="http://schemas.openxmlformats.org/presentationml/2006/ole">
            <mc:AlternateContent xmlns:mc="http://schemas.openxmlformats.org/markup-compatibility/2006">
              <mc:Choice xmlns:v="urn:schemas-microsoft-com:vml" Requires="v">
                <p:oleObj spid="_x0000_s18571" name="Ecuación" r:id="rId8" imgW="901440" imgH="253800" progId="Equation.3">
                  <p:embed/>
                </p:oleObj>
              </mc:Choice>
              <mc:Fallback>
                <p:oleObj name="Ecuación" r:id="rId8" imgW="901440" imgH="253800" progId="Equation.3">
                  <p:embed/>
                  <p:pic>
                    <p:nvPicPr>
                      <p:cNvPr id="0" name=""/>
                      <p:cNvPicPr/>
                      <p:nvPr/>
                    </p:nvPicPr>
                    <p:blipFill>
                      <a:blip r:embed="rId9"/>
                      <a:stretch>
                        <a:fillRect/>
                      </a:stretch>
                    </p:blipFill>
                    <p:spPr>
                      <a:xfrm>
                        <a:off x="7010400" y="3211132"/>
                        <a:ext cx="1817368" cy="511935"/>
                      </a:xfrm>
                      <a:prstGeom prst="rect">
                        <a:avLst/>
                      </a:prstGeom>
                      <a:ln>
                        <a:solidFill>
                          <a:schemeClr val="accent1">
                            <a:shade val="95000"/>
                            <a:satMod val="105000"/>
                          </a:schemeClr>
                        </a:solidFill>
                      </a:ln>
                    </p:spPr>
                  </p:pic>
                </p:oleObj>
              </mc:Fallback>
            </mc:AlternateContent>
          </a:graphicData>
        </a:graphic>
      </p:graphicFrame>
      <p:cxnSp>
        <p:nvCxnSpPr>
          <p:cNvPr id="15" name="14 Conector recto de flecha"/>
          <p:cNvCxnSpPr/>
          <p:nvPr/>
        </p:nvCxnSpPr>
        <p:spPr>
          <a:xfrm flipH="1">
            <a:off x="6705600" y="3733800"/>
            <a:ext cx="342900" cy="1371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52987" y="1533604"/>
            <a:ext cx="4685226" cy="523220"/>
          </a:xfrm>
          <a:prstGeom prst="rect">
            <a:avLst/>
          </a:prstGeom>
          <a:noFill/>
        </p:spPr>
        <p:txBody>
          <a:bodyPr wrap="square" rtlCol="0">
            <a:spAutoFit/>
          </a:bodyPr>
          <a:lstStyle/>
          <a:p>
            <a:r>
              <a:rPr lang="es-ES" sz="2800" dirty="0" err="1" smtClean="0"/>
              <a:t>How</a:t>
            </a:r>
            <a:r>
              <a:rPr lang="es-ES" sz="2800" dirty="0" smtClean="0"/>
              <a:t> </a:t>
            </a:r>
            <a:r>
              <a:rPr lang="es-ES" sz="2800" dirty="0" err="1" smtClean="0"/>
              <a:t>this</a:t>
            </a:r>
            <a:r>
              <a:rPr lang="es-ES" sz="2800" dirty="0" smtClean="0"/>
              <a:t> </a:t>
            </a:r>
            <a:r>
              <a:rPr lang="es-ES" sz="2800" dirty="0" err="1" smtClean="0"/>
              <a:t>probability</a:t>
            </a:r>
            <a:r>
              <a:rPr lang="es-ES" sz="2800" dirty="0" smtClean="0"/>
              <a:t> looks </a:t>
            </a:r>
            <a:r>
              <a:rPr lang="es-ES" sz="2800" dirty="0" err="1" smtClean="0"/>
              <a:t>like</a:t>
            </a:r>
            <a:r>
              <a:rPr lang="es-ES" dirty="0" smtClean="0"/>
              <a:t>:  </a:t>
            </a:r>
            <a:endParaRPr lang="es-ES" dirty="0"/>
          </a:p>
        </p:txBody>
      </p:sp>
      <p:sp>
        <p:nvSpPr>
          <p:cNvPr id="21" name="20 CuadroTexto"/>
          <p:cNvSpPr txBox="1"/>
          <p:nvPr/>
        </p:nvSpPr>
        <p:spPr>
          <a:xfrm>
            <a:off x="2038930" y="4000500"/>
            <a:ext cx="533400" cy="647700"/>
          </a:xfrm>
          <a:prstGeom prst="rect">
            <a:avLst/>
          </a:prstGeom>
          <a:solidFill>
            <a:schemeClr val="bg1"/>
          </a:solidFill>
        </p:spPr>
        <p:txBody>
          <a:bodyPr wrap="square" rtlCol="0">
            <a:spAutoFit/>
          </a:bodyPr>
          <a:lstStyle/>
          <a:p>
            <a:endParaRPr lang="es-ES" dirty="0"/>
          </a:p>
        </p:txBody>
      </p:sp>
      <p:sp>
        <p:nvSpPr>
          <p:cNvPr id="3" name="2 CuadroTexto"/>
          <p:cNvSpPr txBox="1"/>
          <p:nvPr/>
        </p:nvSpPr>
        <p:spPr>
          <a:xfrm>
            <a:off x="171083" y="5682734"/>
            <a:ext cx="2432717" cy="369332"/>
          </a:xfrm>
          <a:prstGeom prst="rect">
            <a:avLst/>
          </a:prstGeom>
          <a:noFill/>
          <a:ln>
            <a:solidFill>
              <a:schemeClr val="accent5">
                <a:lumMod val="50000"/>
              </a:schemeClr>
            </a:solidFill>
          </a:ln>
        </p:spPr>
        <p:txBody>
          <a:bodyPr wrap="none" rtlCol="0">
            <a:spAutoFit/>
          </a:bodyPr>
          <a:lstStyle/>
          <a:p>
            <a:r>
              <a:rPr lang="es-ES" dirty="0" err="1" smtClean="0"/>
              <a:t>Keep</a:t>
            </a:r>
            <a:r>
              <a:rPr lang="es-ES" dirty="0" smtClean="0"/>
              <a:t> </a:t>
            </a:r>
            <a:r>
              <a:rPr lang="es-ES" dirty="0" err="1" smtClean="0"/>
              <a:t>on</a:t>
            </a:r>
            <a:r>
              <a:rPr lang="es-ES" dirty="0" smtClean="0"/>
              <a:t> </a:t>
            </a:r>
            <a:r>
              <a:rPr lang="es-ES" dirty="0" err="1" smtClean="0"/>
              <a:t>mind</a:t>
            </a:r>
            <a:r>
              <a:rPr lang="es-ES" dirty="0" smtClean="0"/>
              <a:t> </a:t>
            </a:r>
            <a:r>
              <a:rPr lang="es-ES" dirty="0" err="1" smtClean="0"/>
              <a:t>this</a:t>
            </a:r>
            <a:r>
              <a:rPr lang="es-ES" dirty="0" smtClean="0"/>
              <a:t> </a:t>
            </a:r>
            <a:r>
              <a:rPr lang="es-ES" dirty="0" err="1" smtClean="0"/>
              <a:t>plot</a:t>
            </a:r>
            <a:r>
              <a:rPr lang="es-ES" dirty="0" smtClean="0"/>
              <a:t>! </a:t>
            </a:r>
            <a:endParaRPr lang="es-ES" dirty="0"/>
          </a:p>
        </p:txBody>
      </p:sp>
    </p:spTree>
    <p:extLst>
      <p:ext uri="{BB962C8B-B14F-4D97-AF65-F5344CB8AC3E}">
        <p14:creationId xmlns:p14="http://schemas.microsoft.com/office/powerpoint/2010/main" val="826187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Oscillation in matter</a:t>
            </a:r>
            <a:endParaRPr lang="es-ES" dirty="0"/>
          </a:p>
        </p:txBody>
      </p:sp>
      <p:sp>
        <p:nvSpPr>
          <p:cNvPr id="3" name="2 Marcador de contenido"/>
          <p:cNvSpPr>
            <a:spLocks noGrp="1"/>
          </p:cNvSpPr>
          <p:nvPr>
            <p:ph idx="1"/>
          </p:nvPr>
        </p:nvSpPr>
        <p:spPr>
          <a:xfrm>
            <a:off x="228600" y="1524000"/>
            <a:ext cx="8778320" cy="4525963"/>
          </a:xfrm>
        </p:spPr>
        <p:txBody>
          <a:bodyPr/>
          <a:lstStyle/>
          <a:p>
            <a:r>
              <a:rPr lang="en-US" sz="2400" dirty="0" smtClean="0"/>
              <a:t>When neutrinos go through matter they can suffer coherent forward elastic scattering (</a:t>
            </a:r>
            <a:r>
              <a:rPr lang="en-US" sz="2400" dirty="0" err="1" smtClean="0"/>
              <a:t>e.g</a:t>
            </a:r>
            <a:r>
              <a:rPr lang="en-US" sz="2400" dirty="0" smtClean="0"/>
              <a:t> its  four momentum is unchanged)  which modifies the mixing angle</a:t>
            </a:r>
            <a:r>
              <a:rPr lang="en-US" sz="2800" dirty="0" smtClean="0"/>
              <a:t>. </a:t>
            </a:r>
          </a:p>
          <a:p>
            <a:pPr marL="0" indent="0">
              <a:buNone/>
            </a:pPr>
            <a:r>
              <a:rPr lang="de-DE" sz="2400" dirty="0" smtClean="0">
                <a:solidFill>
                  <a:srgbClr val="FF0000"/>
                </a:solidFill>
              </a:rPr>
              <a:t> L</a:t>
            </a:r>
            <a:r>
              <a:rPr lang="de-DE" sz="2400" dirty="0">
                <a:solidFill>
                  <a:srgbClr val="FF0000"/>
                </a:solidFill>
              </a:rPr>
              <a:t>. Wolfenstein, Phys. Rev. D 17, 2369 (1978); ibid. </a:t>
            </a:r>
            <a:r>
              <a:rPr lang="es-ES" sz="2400" dirty="0">
                <a:solidFill>
                  <a:srgbClr val="FF0000"/>
                </a:solidFill>
              </a:rPr>
              <a:t>D 20, 2634 (1979)</a:t>
            </a:r>
          </a:p>
          <a:p>
            <a:pPr marL="0" indent="0">
              <a:buNone/>
            </a:pPr>
            <a:r>
              <a:rPr lang="es-ES" sz="2400" dirty="0">
                <a:solidFill>
                  <a:srgbClr val="FF0000"/>
                </a:solidFill>
              </a:rPr>
              <a:t> </a:t>
            </a:r>
            <a:r>
              <a:rPr lang="es-ES" sz="2400" dirty="0" smtClean="0">
                <a:solidFill>
                  <a:srgbClr val="FF0000"/>
                </a:solidFill>
              </a:rPr>
              <a:t> </a:t>
            </a:r>
            <a:r>
              <a:rPr lang="es-ES" sz="2400" dirty="0">
                <a:solidFill>
                  <a:srgbClr val="FF0000"/>
                </a:solidFill>
              </a:rPr>
              <a:t>S. P. </a:t>
            </a:r>
            <a:r>
              <a:rPr lang="es-ES" sz="2400" dirty="0" err="1">
                <a:solidFill>
                  <a:srgbClr val="FF0000"/>
                </a:solidFill>
              </a:rPr>
              <a:t>Mikheyev</a:t>
            </a:r>
            <a:r>
              <a:rPr lang="es-ES" sz="2400" dirty="0">
                <a:solidFill>
                  <a:srgbClr val="FF0000"/>
                </a:solidFill>
              </a:rPr>
              <a:t>, A. </a:t>
            </a:r>
            <a:r>
              <a:rPr lang="es-ES" sz="2400" dirty="0" err="1">
                <a:solidFill>
                  <a:srgbClr val="FF0000"/>
                </a:solidFill>
              </a:rPr>
              <a:t>Yu</a:t>
            </a:r>
            <a:r>
              <a:rPr lang="es-ES" sz="2400" dirty="0">
                <a:solidFill>
                  <a:srgbClr val="FF0000"/>
                </a:solidFill>
              </a:rPr>
              <a:t> </a:t>
            </a:r>
            <a:r>
              <a:rPr lang="es-ES" sz="2400" dirty="0" err="1">
                <a:solidFill>
                  <a:srgbClr val="FF0000"/>
                </a:solidFill>
              </a:rPr>
              <a:t>Smirnov</a:t>
            </a:r>
            <a:r>
              <a:rPr lang="es-ES" sz="2400" dirty="0">
                <a:solidFill>
                  <a:srgbClr val="FF0000"/>
                </a:solidFill>
              </a:rPr>
              <a:t>, </a:t>
            </a:r>
            <a:r>
              <a:rPr lang="es-ES" sz="2400" dirty="0" err="1">
                <a:solidFill>
                  <a:srgbClr val="FF0000"/>
                </a:solidFill>
              </a:rPr>
              <a:t>Sov</a:t>
            </a:r>
            <a:r>
              <a:rPr lang="es-ES" sz="2400" dirty="0">
                <a:solidFill>
                  <a:srgbClr val="FF0000"/>
                </a:solidFill>
              </a:rPr>
              <a:t>. J. </a:t>
            </a:r>
            <a:r>
              <a:rPr lang="es-ES" sz="2400" dirty="0" err="1">
                <a:solidFill>
                  <a:srgbClr val="FF0000"/>
                </a:solidFill>
              </a:rPr>
              <a:t>Nucl</a:t>
            </a:r>
            <a:r>
              <a:rPr lang="es-ES" sz="2400" dirty="0">
                <a:solidFill>
                  <a:srgbClr val="FF0000"/>
                </a:solidFill>
              </a:rPr>
              <a:t>. </a:t>
            </a:r>
            <a:r>
              <a:rPr lang="es-ES" sz="2400" dirty="0" err="1">
                <a:solidFill>
                  <a:srgbClr val="FF0000"/>
                </a:solidFill>
              </a:rPr>
              <a:t>Phys</a:t>
            </a:r>
            <a:r>
              <a:rPr lang="es-ES" sz="2400" dirty="0">
                <a:solidFill>
                  <a:srgbClr val="FF0000"/>
                </a:solidFill>
              </a:rPr>
              <a:t>. 42 (1986) 913. </a:t>
            </a:r>
            <a:endParaRPr lang="es-ES" sz="2400" dirty="0" smtClean="0">
              <a:solidFill>
                <a:srgbClr val="FF0000"/>
              </a:solidFill>
            </a:endParaRPr>
          </a:p>
          <a:p>
            <a:pPr marL="0" indent="0">
              <a:buNone/>
            </a:pPr>
            <a:endParaRPr lang="en-US" sz="1600" dirty="0" smtClean="0"/>
          </a:p>
          <a:p>
            <a:pPr marL="0" indent="0">
              <a:buNone/>
            </a:pPr>
            <a:r>
              <a:rPr lang="en-US" sz="1800" dirty="0" smtClean="0"/>
              <a:t> </a:t>
            </a:r>
            <a:r>
              <a:rPr lang="de-DE" sz="1800" dirty="0" smtClean="0"/>
              <a:t>  </a:t>
            </a:r>
            <a:endParaRPr lang="en-US" sz="1800" dirty="0" smtClean="0"/>
          </a:p>
          <a:p>
            <a:pPr marL="0" indent="0">
              <a:buNone/>
            </a:pPr>
            <a:endParaRPr lang="es-ES" dirty="0"/>
          </a:p>
        </p:txBody>
      </p:sp>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479" y="4521200"/>
            <a:ext cx="5669441" cy="1806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72200" y="3906798"/>
            <a:ext cx="2187074" cy="369332"/>
          </a:xfrm>
          <a:prstGeom prst="rect">
            <a:avLst/>
          </a:prstGeom>
          <a:noFill/>
          <a:ln>
            <a:solidFill>
              <a:schemeClr val="tx1"/>
            </a:solidFill>
          </a:ln>
        </p:spPr>
        <p:txBody>
          <a:bodyPr wrap="none" rtlCol="0">
            <a:spAutoFit/>
          </a:bodyPr>
          <a:lstStyle/>
          <a:p>
            <a:r>
              <a:rPr lang="en-US" dirty="0"/>
              <a:t>N</a:t>
            </a:r>
            <a:r>
              <a:rPr lang="en-US" dirty="0" smtClean="0"/>
              <a:t>eutrino interactions</a:t>
            </a:r>
            <a:endParaRPr lang="es-ES" dirty="0"/>
          </a:p>
        </p:txBody>
      </p:sp>
      <p:sp>
        <p:nvSpPr>
          <p:cNvPr id="4" name="3 CuadroTexto"/>
          <p:cNvSpPr txBox="1"/>
          <p:nvPr/>
        </p:nvSpPr>
        <p:spPr>
          <a:xfrm>
            <a:off x="304800" y="4538134"/>
            <a:ext cx="3023328" cy="1477328"/>
          </a:xfrm>
          <a:prstGeom prst="rect">
            <a:avLst/>
          </a:prstGeom>
          <a:noFill/>
        </p:spPr>
        <p:txBody>
          <a:bodyPr wrap="none" rtlCol="0">
            <a:spAutoFit/>
          </a:bodyPr>
          <a:lstStyle/>
          <a:p>
            <a:r>
              <a:rPr lang="es-ES" dirty="0" err="1" smtClean="0"/>
              <a:t>The</a:t>
            </a:r>
            <a:r>
              <a:rPr lang="es-ES" dirty="0" smtClean="0"/>
              <a:t> </a:t>
            </a:r>
            <a:r>
              <a:rPr lang="es-ES" dirty="0" err="1" smtClean="0"/>
              <a:t>inelastic</a:t>
            </a:r>
            <a:r>
              <a:rPr lang="es-ES" dirty="0" smtClean="0"/>
              <a:t> and  </a:t>
            </a:r>
            <a:r>
              <a:rPr lang="es-ES" dirty="0" err="1" smtClean="0"/>
              <a:t>absorption</a:t>
            </a:r>
            <a:r>
              <a:rPr lang="es-ES" dirty="0" smtClean="0"/>
              <a:t> </a:t>
            </a:r>
          </a:p>
          <a:p>
            <a:r>
              <a:rPr lang="es-ES" dirty="0"/>
              <a:t>n</a:t>
            </a:r>
            <a:r>
              <a:rPr lang="es-ES" dirty="0" smtClean="0"/>
              <a:t>eutrino </a:t>
            </a:r>
            <a:r>
              <a:rPr lang="es-ES" dirty="0" err="1" smtClean="0"/>
              <a:t>Interactions</a:t>
            </a:r>
            <a:r>
              <a:rPr lang="es-ES" dirty="0" smtClean="0"/>
              <a:t> are </a:t>
            </a:r>
          </a:p>
          <a:p>
            <a:r>
              <a:rPr lang="es-ES" dirty="0" err="1" smtClean="0"/>
              <a:t>negligible</a:t>
            </a:r>
            <a:r>
              <a:rPr lang="es-ES" dirty="0" smtClean="0"/>
              <a:t> .  </a:t>
            </a:r>
            <a:r>
              <a:rPr lang="es-ES" dirty="0" err="1" smtClean="0"/>
              <a:t>They</a:t>
            </a:r>
            <a:r>
              <a:rPr lang="es-ES" dirty="0" smtClean="0"/>
              <a:t>  produce a </a:t>
            </a:r>
          </a:p>
          <a:p>
            <a:r>
              <a:rPr lang="es-ES" dirty="0" smtClean="0"/>
              <a:t> mean  free </a:t>
            </a:r>
            <a:r>
              <a:rPr lang="es-ES" dirty="0" err="1" smtClean="0"/>
              <a:t>path</a:t>
            </a:r>
            <a:r>
              <a:rPr lang="es-ES" dirty="0" smtClean="0"/>
              <a:t>  of </a:t>
            </a:r>
            <a:r>
              <a:rPr lang="es-ES" dirty="0" err="1" smtClean="0"/>
              <a:t>the</a:t>
            </a:r>
            <a:r>
              <a:rPr lang="es-ES" dirty="0" smtClean="0"/>
              <a:t> </a:t>
            </a:r>
            <a:r>
              <a:rPr lang="es-ES" dirty="0" err="1" smtClean="0"/>
              <a:t>order</a:t>
            </a:r>
            <a:r>
              <a:rPr lang="es-ES" dirty="0" smtClean="0"/>
              <a:t> </a:t>
            </a:r>
          </a:p>
          <a:p>
            <a:r>
              <a:rPr lang="es-ES" dirty="0" smtClean="0"/>
              <a:t>of   </a:t>
            </a:r>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2274138894"/>
              </p:ext>
            </p:extLst>
          </p:nvPr>
        </p:nvGraphicFramePr>
        <p:xfrm>
          <a:off x="1066800" y="5867400"/>
          <a:ext cx="1180868" cy="632014"/>
        </p:xfrm>
        <a:graphic>
          <a:graphicData uri="http://schemas.openxmlformats.org/presentationml/2006/ole">
            <mc:AlternateContent xmlns:mc="http://schemas.openxmlformats.org/markup-compatibility/2006">
              <mc:Choice xmlns:v="urn:schemas-microsoft-com:vml" Requires="v">
                <p:oleObj spid="_x0000_s1072" name="Ecuación" r:id="rId4" imgW="901440" imgH="482400" progId="Equation.3">
                  <p:embed/>
                </p:oleObj>
              </mc:Choice>
              <mc:Fallback>
                <p:oleObj name="Ecuación" r:id="rId4" imgW="901440" imgH="482400" progId="Equation.3">
                  <p:embed/>
                  <p:pic>
                    <p:nvPicPr>
                      <p:cNvPr id="0" name=""/>
                      <p:cNvPicPr/>
                      <p:nvPr/>
                    </p:nvPicPr>
                    <p:blipFill>
                      <a:blip r:embed="rId5"/>
                      <a:stretch>
                        <a:fillRect/>
                      </a:stretch>
                    </p:blipFill>
                    <p:spPr>
                      <a:xfrm>
                        <a:off x="1066800" y="5867400"/>
                        <a:ext cx="1180868" cy="632014"/>
                      </a:xfrm>
                      <a:prstGeom prst="rect">
                        <a:avLst/>
                      </a:prstGeom>
                    </p:spPr>
                  </p:pic>
                </p:oleObj>
              </mc:Fallback>
            </mc:AlternateContent>
          </a:graphicData>
        </a:graphic>
      </p:graphicFrame>
    </p:spTree>
    <p:extLst>
      <p:ext uri="{BB962C8B-B14F-4D97-AF65-F5344CB8AC3E}">
        <p14:creationId xmlns:p14="http://schemas.microsoft.com/office/powerpoint/2010/main" val="1601174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6737" y="331788"/>
            <a:ext cx="8229600" cy="1143000"/>
          </a:xfrm>
        </p:spPr>
        <p:txBody>
          <a:bodyPr/>
          <a:lstStyle/>
          <a:p>
            <a:r>
              <a:rPr lang="es-ES" dirty="0" err="1" smtClean="0"/>
              <a:t>Three</a:t>
            </a:r>
            <a:r>
              <a:rPr lang="es-ES" dirty="0" smtClean="0"/>
              <a:t> neutrino </a:t>
            </a:r>
            <a:r>
              <a:rPr lang="es-ES" dirty="0" err="1" smtClean="0"/>
              <a:t>schem</a:t>
            </a:r>
            <a:r>
              <a:rPr lang="es-ES" dirty="0" err="1"/>
              <a:t>e</a:t>
            </a:r>
            <a:r>
              <a:rPr lang="es-ES" dirty="0" smtClean="0"/>
              <a:t> </a:t>
            </a:r>
            <a:endParaRPr lang="es-ES" dirty="0"/>
          </a:p>
        </p:txBody>
      </p:sp>
      <p:sp>
        <p:nvSpPr>
          <p:cNvPr id="3" name="2 Marcador de contenido"/>
          <p:cNvSpPr>
            <a:spLocks noGrp="1"/>
          </p:cNvSpPr>
          <p:nvPr>
            <p:ph idx="1"/>
          </p:nvPr>
        </p:nvSpPr>
        <p:spPr>
          <a:xfrm>
            <a:off x="457199" y="1427760"/>
            <a:ext cx="8229600" cy="4525963"/>
          </a:xfrm>
          <a:ln w="41275">
            <a:noFill/>
          </a:ln>
        </p:spPr>
        <p:txBody>
          <a:bodyPr/>
          <a:lstStyle/>
          <a:p>
            <a:pPr marL="0" indent="0">
              <a:buNone/>
            </a:pPr>
            <a:r>
              <a:rPr lang="es-ES" sz="2800" dirty="0" err="1" smtClean="0"/>
              <a:t>The</a:t>
            </a:r>
            <a:r>
              <a:rPr lang="es-ES" sz="2800" dirty="0" smtClean="0"/>
              <a:t> 3</a:t>
            </a:r>
            <a:r>
              <a:rPr lang="es-ES" sz="2800" dirty="0" smtClean="0">
                <a:sym typeface="Symbol"/>
              </a:rPr>
              <a:t> </a:t>
            </a:r>
            <a:r>
              <a:rPr lang="es-ES" sz="2800" dirty="0" err="1" smtClean="0">
                <a:sym typeface="Symbol"/>
              </a:rPr>
              <a:t>framework</a:t>
            </a:r>
            <a:r>
              <a:rPr lang="es-ES" sz="2800" dirty="0" smtClean="0">
                <a:sym typeface="Symbol"/>
              </a:rPr>
              <a:t> </a:t>
            </a:r>
            <a:r>
              <a:rPr lang="es-ES" sz="2800" dirty="0" err="1" smtClean="0">
                <a:sym typeface="Symbol"/>
              </a:rPr>
              <a:t>within</a:t>
            </a:r>
            <a:r>
              <a:rPr lang="es-ES" sz="2800" dirty="0" smtClean="0">
                <a:sym typeface="Symbol"/>
              </a:rPr>
              <a:t> </a:t>
            </a:r>
            <a:r>
              <a:rPr lang="es-ES" sz="2800" dirty="0" err="1" smtClean="0">
                <a:sym typeface="Symbol"/>
              </a:rPr>
              <a:t>the</a:t>
            </a:r>
            <a:r>
              <a:rPr lang="es-ES" sz="2800" dirty="0" smtClean="0">
                <a:sym typeface="Symbol"/>
              </a:rPr>
              <a:t> experimental </a:t>
            </a:r>
            <a:r>
              <a:rPr lang="es-ES" sz="2800" dirty="0" err="1" smtClean="0">
                <a:sym typeface="Symbol"/>
              </a:rPr>
              <a:t>context</a:t>
            </a:r>
            <a:r>
              <a:rPr lang="es-ES" sz="2800" dirty="0" smtClean="0">
                <a:sym typeface="Symbol"/>
              </a:rPr>
              <a:t>:  </a:t>
            </a:r>
            <a:endParaRPr lang="es-ES" sz="2800" dirty="0"/>
          </a:p>
        </p:txBody>
      </p:sp>
      <p:grpSp>
        <p:nvGrpSpPr>
          <p:cNvPr id="23" name="22 Grupo"/>
          <p:cNvGrpSpPr/>
          <p:nvPr/>
        </p:nvGrpSpPr>
        <p:grpSpPr>
          <a:xfrm>
            <a:off x="609600" y="3080160"/>
            <a:ext cx="8229600" cy="3042634"/>
            <a:chOff x="1030285" y="3525492"/>
            <a:chExt cx="7341618" cy="2270456"/>
          </a:xfrm>
        </p:grpSpPr>
        <p:sp>
          <p:nvSpPr>
            <p:cNvPr id="6" name="5 Elipse"/>
            <p:cNvSpPr/>
            <p:nvPr/>
          </p:nvSpPr>
          <p:spPr>
            <a:xfrm>
              <a:off x="4168774" y="3723015"/>
              <a:ext cx="1905000" cy="17145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18 Grupo"/>
            <p:cNvGrpSpPr/>
            <p:nvPr/>
          </p:nvGrpSpPr>
          <p:grpSpPr>
            <a:xfrm>
              <a:off x="1030285" y="3525492"/>
              <a:ext cx="7341618" cy="2270456"/>
              <a:chOff x="1011238" y="2372085"/>
              <a:chExt cx="7341619" cy="2270456"/>
            </a:xfrm>
          </p:grpSpPr>
          <p:grpSp>
            <p:nvGrpSpPr>
              <p:cNvPr id="18" name="17 Grupo"/>
              <p:cNvGrpSpPr/>
              <p:nvPr/>
            </p:nvGrpSpPr>
            <p:grpSpPr>
              <a:xfrm>
                <a:off x="1011238" y="2372085"/>
                <a:ext cx="7341619" cy="1869076"/>
                <a:chOff x="1044575" y="2335474"/>
                <a:chExt cx="7341619" cy="1836476"/>
              </a:xfrm>
            </p:grpSpPr>
            <p:graphicFrame>
              <p:nvGraphicFramePr>
                <p:cNvPr id="4" name="3 Objeto"/>
                <p:cNvGraphicFramePr>
                  <a:graphicFrameLocks noChangeAspect="1"/>
                </p:cNvGraphicFramePr>
                <p:nvPr>
                  <p:extLst>
                    <p:ext uri="{D42A27DB-BD31-4B8C-83A1-F6EECF244321}">
                      <p14:modId xmlns:p14="http://schemas.microsoft.com/office/powerpoint/2010/main" val="628962835"/>
                    </p:ext>
                  </p:extLst>
                </p:nvPr>
              </p:nvGraphicFramePr>
              <p:xfrm>
                <a:off x="1044575" y="2335474"/>
                <a:ext cx="7205663" cy="1607030"/>
              </p:xfrm>
              <a:graphic>
                <a:graphicData uri="http://schemas.openxmlformats.org/presentationml/2006/ole">
                  <mc:AlternateContent xmlns:mc="http://schemas.openxmlformats.org/markup-compatibility/2006">
                    <mc:Choice xmlns:v="urn:schemas-microsoft-com:vml" Requires="v">
                      <p:oleObj spid="_x0000_s19638" name="Ecuación" r:id="rId3" imgW="4051080" imgH="914400" progId="Equation.3">
                        <p:embed/>
                      </p:oleObj>
                    </mc:Choice>
                    <mc:Fallback>
                      <p:oleObj name="Ecuación" r:id="rId3" imgW="4051080" imgH="914400" progId="Equation.3">
                        <p:embed/>
                        <p:pic>
                          <p:nvPicPr>
                            <p:cNvPr id="0" name=""/>
                            <p:cNvPicPr/>
                            <p:nvPr/>
                          </p:nvPicPr>
                          <p:blipFill>
                            <a:blip r:embed="rId4"/>
                            <a:stretch>
                              <a:fillRect/>
                            </a:stretch>
                          </p:blipFill>
                          <p:spPr>
                            <a:xfrm>
                              <a:off x="1044575" y="2335474"/>
                              <a:ext cx="7205663" cy="1607030"/>
                            </a:xfrm>
                            <a:prstGeom prst="rect">
                              <a:avLst/>
                            </a:prstGeom>
                          </p:spPr>
                        </p:pic>
                      </p:oleObj>
                    </mc:Fallback>
                  </mc:AlternateContent>
                </a:graphicData>
              </a:graphic>
            </p:graphicFrame>
            <p:sp>
              <p:nvSpPr>
                <p:cNvPr id="5" name="4 Elipse"/>
                <p:cNvSpPr/>
                <p:nvPr/>
              </p:nvSpPr>
              <p:spPr>
                <a:xfrm>
                  <a:off x="1938337" y="2571750"/>
                  <a:ext cx="1905000" cy="1600200"/>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6434137" y="2419350"/>
                  <a:ext cx="1952057"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 name="7 CuadroTexto"/>
              <p:cNvSpPr txBox="1"/>
              <p:nvPr/>
            </p:nvSpPr>
            <p:spPr>
              <a:xfrm>
                <a:off x="2248409" y="4366939"/>
                <a:ext cx="1142057" cy="275601"/>
              </a:xfrm>
              <a:prstGeom prst="rect">
                <a:avLst/>
              </a:prstGeom>
              <a:noFill/>
              <a:ln w="34925">
                <a:solidFill>
                  <a:schemeClr val="accent5">
                    <a:lumMod val="75000"/>
                  </a:schemeClr>
                </a:solidFill>
              </a:ln>
            </p:spPr>
            <p:txBody>
              <a:bodyPr wrap="square" rtlCol="0">
                <a:spAutoFit/>
              </a:bodyPr>
              <a:lstStyle/>
              <a:p>
                <a:r>
                  <a:rPr lang="es-ES" dirty="0" smtClean="0"/>
                  <a:t>LBL &amp; </a:t>
                </a:r>
                <a:r>
                  <a:rPr lang="es-ES" dirty="0" err="1" smtClean="0"/>
                  <a:t>atms</a:t>
                </a:r>
                <a:endParaRPr lang="es-ES" dirty="0"/>
              </a:p>
            </p:txBody>
          </p:sp>
          <p:sp>
            <p:nvSpPr>
              <p:cNvPr id="9" name="8 CuadroTexto"/>
              <p:cNvSpPr txBox="1"/>
              <p:nvPr/>
            </p:nvSpPr>
            <p:spPr>
              <a:xfrm>
                <a:off x="4342320" y="4366940"/>
                <a:ext cx="1495353" cy="275601"/>
              </a:xfrm>
              <a:prstGeom prst="rect">
                <a:avLst/>
              </a:prstGeom>
              <a:noFill/>
              <a:ln w="31750">
                <a:solidFill>
                  <a:schemeClr val="tx2">
                    <a:lumMod val="60000"/>
                    <a:lumOff val="40000"/>
                  </a:schemeClr>
                </a:solidFill>
              </a:ln>
            </p:spPr>
            <p:txBody>
              <a:bodyPr wrap="square" rtlCol="0">
                <a:spAutoFit/>
              </a:bodyPr>
              <a:lstStyle/>
              <a:p>
                <a:r>
                  <a:rPr lang="es-ES" dirty="0" smtClean="0"/>
                  <a:t>Reactor &amp; </a:t>
                </a:r>
                <a:r>
                  <a:rPr lang="es-ES" dirty="0" err="1" smtClean="0"/>
                  <a:t>atms</a:t>
                </a:r>
                <a:endParaRPr lang="es-ES" dirty="0"/>
              </a:p>
            </p:txBody>
          </p:sp>
          <p:sp>
            <p:nvSpPr>
              <p:cNvPr id="10" name="9 CuadroTexto"/>
              <p:cNvSpPr txBox="1"/>
              <p:nvPr/>
            </p:nvSpPr>
            <p:spPr>
              <a:xfrm>
                <a:off x="6464300" y="4360145"/>
                <a:ext cx="1548667" cy="282396"/>
              </a:xfrm>
              <a:prstGeom prst="rect">
                <a:avLst/>
              </a:prstGeom>
              <a:noFill/>
              <a:ln w="31750">
                <a:solidFill>
                  <a:srgbClr val="FF0000"/>
                </a:solidFill>
              </a:ln>
            </p:spPr>
            <p:txBody>
              <a:bodyPr wrap="square" rtlCol="0">
                <a:spAutoFit/>
              </a:bodyPr>
              <a:lstStyle/>
              <a:p>
                <a:r>
                  <a:rPr lang="es-ES" dirty="0" smtClean="0"/>
                  <a:t>Solar &amp; </a:t>
                </a:r>
                <a:r>
                  <a:rPr lang="es-ES" dirty="0" err="1" smtClean="0"/>
                  <a:t>reactors</a:t>
                </a:r>
                <a:endParaRPr lang="es-ES" dirty="0"/>
              </a:p>
            </p:txBody>
          </p:sp>
        </p:grpSp>
      </p:grpSp>
      <p:graphicFrame>
        <p:nvGraphicFramePr>
          <p:cNvPr id="11" name="10 Objeto"/>
          <p:cNvGraphicFramePr>
            <a:graphicFrameLocks noChangeAspect="1"/>
          </p:cNvGraphicFramePr>
          <p:nvPr>
            <p:extLst>
              <p:ext uri="{D42A27DB-BD31-4B8C-83A1-F6EECF244321}">
                <p14:modId xmlns:p14="http://schemas.microsoft.com/office/powerpoint/2010/main" val="2087471656"/>
              </p:ext>
            </p:extLst>
          </p:nvPr>
        </p:nvGraphicFramePr>
        <p:xfrm>
          <a:off x="7169148" y="2209800"/>
          <a:ext cx="838200" cy="580293"/>
        </p:xfrm>
        <a:graphic>
          <a:graphicData uri="http://schemas.openxmlformats.org/presentationml/2006/ole">
            <mc:AlternateContent xmlns:mc="http://schemas.openxmlformats.org/markup-compatibility/2006">
              <mc:Choice xmlns:v="urn:schemas-microsoft-com:vml" Requires="v">
                <p:oleObj spid="_x0000_s19639" name="Ecuación" r:id="rId5" imgW="330120" imgH="228600" progId="Equation.3">
                  <p:embed/>
                </p:oleObj>
              </mc:Choice>
              <mc:Fallback>
                <p:oleObj name="Ecuación" r:id="rId5" imgW="330120" imgH="228600" progId="Equation.3">
                  <p:embed/>
                  <p:pic>
                    <p:nvPicPr>
                      <p:cNvPr id="0" name=""/>
                      <p:cNvPicPr/>
                      <p:nvPr/>
                    </p:nvPicPr>
                    <p:blipFill>
                      <a:blip r:embed="rId6"/>
                      <a:stretch>
                        <a:fillRect/>
                      </a:stretch>
                    </p:blipFill>
                    <p:spPr>
                      <a:xfrm>
                        <a:off x="7169148" y="2209800"/>
                        <a:ext cx="838200" cy="580293"/>
                      </a:xfrm>
                      <a:prstGeom prst="rect">
                        <a:avLst/>
                      </a:prstGeom>
                      <a:ln>
                        <a:solidFill>
                          <a:schemeClr val="tx1"/>
                        </a:solidFill>
                      </a:ln>
                    </p:spPr>
                  </p:pic>
                </p:oleObj>
              </mc:Fallback>
            </mc:AlternateContent>
          </a:graphicData>
        </a:graphic>
      </p:graphicFrame>
      <p:graphicFrame>
        <p:nvGraphicFramePr>
          <p:cNvPr id="12" name="11 Objeto"/>
          <p:cNvGraphicFramePr>
            <a:graphicFrameLocks noChangeAspect="1"/>
          </p:cNvGraphicFramePr>
          <p:nvPr>
            <p:extLst>
              <p:ext uri="{D42A27DB-BD31-4B8C-83A1-F6EECF244321}">
                <p14:modId xmlns:p14="http://schemas.microsoft.com/office/powerpoint/2010/main" val="1014699345"/>
              </p:ext>
            </p:extLst>
          </p:nvPr>
        </p:nvGraphicFramePr>
        <p:xfrm>
          <a:off x="3683180" y="2133600"/>
          <a:ext cx="889030" cy="648682"/>
        </p:xfrm>
        <a:graphic>
          <a:graphicData uri="http://schemas.openxmlformats.org/presentationml/2006/ole">
            <mc:AlternateContent xmlns:mc="http://schemas.openxmlformats.org/markup-compatibility/2006">
              <mc:Choice xmlns:v="urn:schemas-microsoft-com:vml" Requires="v">
                <p:oleObj spid="_x0000_s19640" name="Ecuación" r:id="rId7" imgW="330120" imgH="241200" progId="Equation.3">
                  <p:embed/>
                </p:oleObj>
              </mc:Choice>
              <mc:Fallback>
                <p:oleObj name="Ecuación" r:id="rId7" imgW="330120" imgH="241200" progId="Equation.3">
                  <p:embed/>
                  <p:pic>
                    <p:nvPicPr>
                      <p:cNvPr id="0" name=""/>
                      <p:cNvPicPr>
                        <a:picLocks noChangeAspect="1" noChangeArrowheads="1"/>
                      </p:cNvPicPr>
                      <p:nvPr/>
                    </p:nvPicPr>
                    <p:blipFill>
                      <a:blip r:embed="rId8"/>
                      <a:srcRect/>
                      <a:stretch>
                        <a:fillRect/>
                      </a:stretch>
                    </p:blipFill>
                    <p:spPr bwMode="auto">
                      <a:xfrm>
                        <a:off x="3683180" y="2133600"/>
                        <a:ext cx="889030" cy="648682"/>
                      </a:xfrm>
                      <a:prstGeom prst="rect">
                        <a:avLst/>
                      </a:prstGeom>
                      <a:noFill/>
                      <a:ln>
                        <a:solidFill>
                          <a:schemeClr val="tx1"/>
                        </a:solidFill>
                      </a:ln>
                    </p:spPr>
                  </p:pic>
                </p:oleObj>
              </mc:Fallback>
            </mc:AlternateContent>
          </a:graphicData>
        </a:graphic>
      </p:graphicFrame>
      <p:sp>
        <p:nvSpPr>
          <p:cNvPr id="20" name="19 Flecha abajo"/>
          <p:cNvSpPr/>
          <p:nvPr/>
        </p:nvSpPr>
        <p:spPr>
          <a:xfrm>
            <a:off x="3995516" y="2950330"/>
            <a:ext cx="304800" cy="394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abajo"/>
          <p:cNvSpPr/>
          <p:nvPr/>
        </p:nvSpPr>
        <p:spPr>
          <a:xfrm>
            <a:off x="7552109" y="2976640"/>
            <a:ext cx="304800" cy="3945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6263108" y="6347936"/>
            <a:ext cx="2074310" cy="400110"/>
          </a:xfrm>
          <a:prstGeom prst="rect">
            <a:avLst/>
          </a:prstGeom>
          <a:noFill/>
        </p:spPr>
        <p:txBody>
          <a:bodyPr wrap="square" rtlCol="0">
            <a:spAutoFit/>
          </a:bodyPr>
          <a:lstStyle/>
          <a:p>
            <a:r>
              <a:rPr lang="es-ES" sz="2000" dirty="0" smtClean="0"/>
              <a:t>* </a:t>
            </a:r>
            <a:r>
              <a:rPr lang="es-ES" sz="2000" dirty="0" err="1"/>
              <a:t>m</a:t>
            </a:r>
            <a:r>
              <a:rPr lang="es-ES" sz="2000" dirty="0" err="1" smtClean="0"/>
              <a:t>ainly</a:t>
            </a:r>
            <a:r>
              <a:rPr lang="es-ES" sz="2000" dirty="0" smtClean="0"/>
              <a:t> </a:t>
            </a:r>
            <a:r>
              <a:rPr lang="es-ES" sz="2000" dirty="0" err="1" smtClean="0"/>
              <a:t>sensitive</a:t>
            </a:r>
            <a:endParaRPr lang="es-ES" sz="2000" dirty="0"/>
          </a:p>
        </p:txBody>
      </p:sp>
      <p:graphicFrame>
        <p:nvGraphicFramePr>
          <p:cNvPr id="15" name="14 Objeto"/>
          <p:cNvGraphicFramePr>
            <a:graphicFrameLocks noChangeAspect="1"/>
          </p:cNvGraphicFramePr>
          <p:nvPr>
            <p:extLst>
              <p:ext uri="{D42A27DB-BD31-4B8C-83A1-F6EECF244321}">
                <p14:modId xmlns:p14="http://schemas.microsoft.com/office/powerpoint/2010/main" val="2620589712"/>
              </p:ext>
            </p:extLst>
          </p:nvPr>
        </p:nvGraphicFramePr>
        <p:xfrm>
          <a:off x="263725" y="2677686"/>
          <a:ext cx="3165687" cy="469907"/>
        </p:xfrm>
        <a:graphic>
          <a:graphicData uri="http://schemas.openxmlformats.org/presentationml/2006/ole">
            <mc:AlternateContent xmlns:mc="http://schemas.openxmlformats.org/markup-compatibility/2006">
              <mc:Choice xmlns:v="urn:schemas-microsoft-com:vml" Requires="v">
                <p:oleObj spid="_x0000_s19641" name="Ecuación" r:id="rId9" imgW="1625400" imgH="241200" progId="Equation.3">
                  <p:embed/>
                </p:oleObj>
              </mc:Choice>
              <mc:Fallback>
                <p:oleObj name="Ecuación" r:id="rId9" imgW="1625400" imgH="241200" progId="Equation.3">
                  <p:embed/>
                  <p:pic>
                    <p:nvPicPr>
                      <p:cNvPr id="0" name=""/>
                      <p:cNvPicPr/>
                      <p:nvPr/>
                    </p:nvPicPr>
                    <p:blipFill>
                      <a:blip r:embed="rId10"/>
                      <a:stretch>
                        <a:fillRect/>
                      </a:stretch>
                    </p:blipFill>
                    <p:spPr>
                      <a:xfrm>
                        <a:off x="263725" y="2677686"/>
                        <a:ext cx="3165687" cy="469907"/>
                      </a:xfrm>
                      <a:prstGeom prst="rect">
                        <a:avLst/>
                      </a:prstGeom>
                      <a:ln>
                        <a:solidFill>
                          <a:schemeClr val="accent1">
                            <a:shade val="50000"/>
                          </a:schemeClr>
                        </a:solidFill>
                      </a:ln>
                    </p:spPr>
                  </p:pic>
                </p:oleObj>
              </mc:Fallback>
            </mc:AlternateContent>
          </a:graphicData>
        </a:graphic>
      </p:graphicFrame>
    </p:spTree>
    <p:extLst>
      <p:ext uri="{BB962C8B-B14F-4D97-AF65-F5344CB8AC3E}">
        <p14:creationId xmlns:p14="http://schemas.microsoft.com/office/powerpoint/2010/main" val="3905393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371600" y="76200"/>
            <a:ext cx="6992938" cy="1066800"/>
          </a:xfrm>
        </p:spPr>
        <p:txBody>
          <a:bodyPr/>
          <a:lstStyle/>
          <a:p>
            <a:r>
              <a:rPr lang="es-ES" dirty="0" smtClean="0"/>
              <a:t>Solar neutrinos  </a:t>
            </a:r>
          </a:p>
        </p:txBody>
      </p:sp>
      <p:pic>
        <p:nvPicPr>
          <p:cNvPr id="11269" name="Picture 5" descr="C:\Documents and Settings\Sofi\My Documents\POLI\personal\alberto\cic_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124374"/>
            <a:ext cx="3934401" cy="4093864"/>
          </a:xfrm>
          <a:prstGeom prst="rect">
            <a:avLst/>
          </a:prstGeom>
          <a:solidFill>
            <a:srgbClr val="FF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0" name="Picture 6" descr="C:\Documents and Settings\Sofi\My Documents\POLI\personal\alberto\cic_c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336" y="2723506"/>
            <a:ext cx="393248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4 CuadroTexto"/>
          <p:cNvSpPr txBox="1">
            <a:spLocks noChangeArrowheads="1"/>
          </p:cNvSpPr>
          <p:nvPr/>
        </p:nvSpPr>
        <p:spPr bwMode="auto">
          <a:xfrm>
            <a:off x="1219200" y="6243638"/>
            <a:ext cx="1412566"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sym typeface="Symbol" pitchFamily="18" charset="2"/>
              </a:defRPr>
            </a:lvl1pPr>
            <a:lvl2pPr marL="742950" indent="-285750" eaLnBrk="0" hangingPunct="0">
              <a:defRPr sz="2400">
                <a:solidFill>
                  <a:schemeClr val="tx1"/>
                </a:solidFill>
                <a:latin typeface="Comic Sans MS" pitchFamily="66" charset="0"/>
                <a:sym typeface="Symbol" pitchFamily="18" charset="2"/>
              </a:defRPr>
            </a:lvl2pPr>
            <a:lvl3pPr marL="1143000" indent="-228600" eaLnBrk="0" hangingPunct="0">
              <a:defRPr sz="2400">
                <a:solidFill>
                  <a:schemeClr val="tx1"/>
                </a:solidFill>
                <a:latin typeface="Comic Sans MS" pitchFamily="66" charset="0"/>
                <a:sym typeface="Symbol" pitchFamily="18" charset="2"/>
              </a:defRPr>
            </a:lvl3pPr>
            <a:lvl4pPr marL="1600200" indent="-228600" eaLnBrk="0" hangingPunct="0">
              <a:defRPr sz="2400">
                <a:solidFill>
                  <a:schemeClr val="tx1"/>
                </a:solidFill>
                <a:latin typeface="Comic Sans MS" pitchFamily="66" charset="0"/>
                <a:sym typeface="Symbol" pitchFamily="18" charset="2"/>
              </a:defRPr>
            </a:lvl4pPr>
            <a:lvl5pPr marL="2057400" indent="-228600" eaLnBrk="0" hangingPunct="0">
              <a:defRPr sz="2400">
                <a:solidFill>
                  <a:schemeClr val="tx1"/>
                </a:solidFill>
                <a:latin typeface="Comic Sans MS" pitchFamily="66" charset="0"/>
                <a:sym typeface="Symbol" pitchFamily="18" charset="2"/>
              </a:defRPr>
            </a:lvl5pPr>
            <a:lvl6pPr marL="25146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6pPr>
            <a:lvl7pPr marL="29718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7pPr>
            <a:lvl8pPr marL="34290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8pPr>
            <a:lvl9pPr marL="38862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9pPr>
          </a:lstStyle>
          <a:p>
            <a:pPr eaLnBrk="1" hangingPunct="1"/>
            <a:r>
              <a:rPr lang="es-ES" dirty="0" err="1" smtClean="0">
                <a:solidFill>
                  <a:schemeClr val="bg1"/>
                </a:solidFill>
                <a:latin typeface="+mn-lt"/>
              </a:rPr>
              <a:t>pp</a:t>
            </a:r>
            <a:r>
              <a:rPr lang="es-ES" dirty="0" smtClean="0">
                <a:solidFill>
                  <a:schemeClr val="bg1"/>
                </a:solidFill>
                <a:latin typeface="+mn-lt"/>
              </a:rPr>
              <a:t> - </a:t>
            </a:r>
            <a:r>
              <a:rPr lang="es-ES" dirty="0" err="1" smtClean="0">
                <a:solidFill>
                  <a:schemeClr val="bg1"/>
                </a:solidFill>
                <a:latin typeface="+mn-lt"/>
              </a:rPr>
              <a:t>chain</a:t>
            </a:r>
            <a:endParaRPr lang="es-ES" dirty="0">
              <a:solidFill>
                <a:schemeClr val="bg1"/>
              </a:solidFill>
              <a:latin typeface="+mn-lt"/>
            </a:endParaRPr>
          </a:p>
        </p:txBody>
      </p:sp>
      <p:sp>
        <p:nvSpPr>
          <p:cNvPr id="11272" name="9 CuadroTexto"/>
          <p:cNvSpPr txBox="1">
            <a:spLocks noChangeArrowheads="1"/>
          </p:cNvSpPr>
          <p:nvPr/>
        </p:nvSpPr>
        <p:spPr bwMode="auto">
          <a:xfrm>
            <a:off x="5791200" y="5904558"/>
            <a:ext cx="1516762"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sym typeface="Symbol" pitchFamily="18" charset="2"/>
              </a:defRPr>
            </a:lvl1pPr>
            <a:lvl2pPr marL="742950" indent="-285750" eaLnBrk="0" hangingPunct="0">
              <a:defRPr sz="2400">
                <a:solidFill>
                  <a:schemeClr val="tx1"/>
                </a:solidFill>
                <a:latin typeface="Comic Sans MS" pitchFamily="66" charset="0"/>
                <a:sym typeface="Symbol" pitchFamily="18" charset="2"/>
              </a:defRPr>
            </a:lvl2pPr>
            <a:lvl3pPr marL="1143000" indent="-228600" eaLnBrk="0" hangingPunct="0">
              <a:defRPr sz="2400">
                <a:solidFill>
                  <a:schemeClr val="tx1"/>
                </a:solidFill>
                <a:latin typeface="Comic Sans MS" pitchFamily="66" charset="0"/>
                <a:sym typeface="Symbol" pitchFamily="18" charset="2"/>
              </a:defRPr>
            </a:lvl3pPr>
            <a:lvl4pPr marL="1600200" indent="-228600" eaLnBrk="0" hangingPunct="0">
              <a:defRPr sz="2400">
                <a:solidFill>
                  <a:schemeClr val="tx1"/>
                </a:solidFill>
                <a:latin typeface="Comic Sans MS" pitchFamily="66" charset="0"/>
                <a:sym typeface="Symbol" pitchFamily="18" charset="2"/>
              </a:defRPr>
            </a:lvl4pPr>
            <a:lvl5pPr marL="2057400" indent="-228600" eaLnBrk="0" hangingPunct="0">
              <a:defRPr sz="2400">
                <a:solidFill>
                  <a:schemeClr val="tx1"/>
                </a:solidFill>
                <a:latin typeface="Comic Sans MS" pitchFamily="66" charset="0"/>
                <a:sym typeface="Symbol" pitchFamily="18" charset="2"/>
              </a:defRPr>
            </a:lvl5pPr>
            <a:lvl6pPr marL="25146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6pPr>
            <a:lvl7pPr marL="29718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7pPr>
            <a:lvl8pPr marL="34290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8pPr>
            <a:lvl9pPr marL="38862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9pPr>
          </a:lstStyle>
          <a:p>
            <a:pPr eaLnBrk="1" hangingPunct="1"/>
            <a:r>
              <a:rPr lang="es-ES" dirty="0" smtClean="0">
                <a:solidFill>
                  <a:schemeClr val="bg1"/>
                </a:solidFill>
                <a:latin typeface="+mn-lt"/>
              </a:rPr>
              <a:t>CNO-</a:t>
            </a:r>
            <a:r>
              <a:rPr lang="es-ES" dirty="0" err="1" smtClean="0">
                <a:solidFill>
                  <a:schemeClr val="bg1"/>
                </a:solidFill>
                <a:latin typeface="+mn-lt"/>
              </a:rPr>
              <a:t>chain</a:t>
            </a:r>
            <a:endParaRPr lang="es-ES" dirty="0">
              <a:solidFill>
                <a:schemeClr val="bg1"/>
              </a:solidFill>
              <a:latin typeface="+mn-lt"/>
            </a:endParaRPr>
          </a:p>
        </p:txBody>
      </p:sp>
      <p:sp>
        <p:nvSpPr>
          <p:cNvPr id="2" name="1 CuadroTexto"/>
          <p:cNvSpPr txBox="1"/>
          <p:nvPr/>
        </p:nvSpPr>
        <p:spPr>
          <a:xfrm>
            <a:off x="1397169" y="1407750"/>
            <a:ext cx="1902059" cy="369332"/>
          </a:xfrm>
          <a:prstGeom prst="rect">
            <a:avLst/>
          </a:prstGeom>
          <a:noFill/>
          <a:ln>
            <a:solidFill>
              <a:schemeClr val="accent1">
                <a:shade val="95000"/>
                <a:satMod val="105000"/>
              </a:schemeClr>
            </a:solidFill>
          </a:ln>
        </p:spPr>
        <p:txBody>
          <a:bodyPr wrap="none" rtlCol="0">
            <a:spAutoFit/>
          </a:bodyPr>
          <a:lstStyle/>
          <a:p>
            <a:r>
              <a:rPr lang="es-ES" dirty="0" smtClean="0"/>
              <a:t>Solar net </a:t>
            </a:r>
            <a:r>
              <a:rPr lang="es-ES" dirty="0" err="1" smtClean="0"/>
              <a:t>reaction</a:t>
            </a:r>
            <a:r>
              <a:rPr lang="es-ES" dirty="0" smtClean="0"/>
              <a:t> </a:t>
            </a:r>
            <a:endParaRPr lang="es-ES" dirty="0"/>
          </a:p>
        </p:txBody>
      </p:sp>
      <p:sp>
        <p:nvSpPr>
          <p:cNvPr id="3" name="2 Flecha derecha"/>
          <p:cNvSpPr/>
          <p:nvPr/>
        </p:nvSpPr>
        <p:spPr>
          <a:xfrm>
            <a:off x="3680400" y="1554154"/>
            <a:ext cx="609600" cy="45719"/>
          </a:xfrm>
          <a:prstGeom prst="rightArrow">
            <a:avLst/>
          </a:prstGeom>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Objeto"/>
          <p:cNvGraphicFramePr>
            <a:graphicFrameLocks noChangeAspect="1"/>
          </p:cNvGraphicFramePr>
          <p:nvPr>
            <p:extLst>
              <p:ext uri="{D42A27DB-BD31-4B8C-83A1-F6EECF244321}">
                <p14:modId xmlns:p14="http://schemas.microsoft.com/office/powerpoint/2010/main" val="2960960404"/>
              </p:ext>
            </p:extLst>
          </p:nvPr>
        </p:nvGraphicFramePr>
        <p:xfrm>
          <a:off x="4583336" y="1389431"/>
          <a:ext cx="4035497" cy="443205"/>
        </p:xfrm>
        <a:graphic>
          <a:graphicData uri="http://schemas.openxmlformats.org/presentationml/2006/ole">
            <mc:AlternateContent xmlns:mc="http://schemas.openxmlformats.org/markup-compatibility/2006">
              <mc:Choice xmlns:v="urn:schemas-microsoft-com:vml" Requires="v">
                <p:oleObj spid="_x0000_s20527" name="Ecuación" r:id="rId5" imgW="2197080" imgH="241200" progId="Equation.3">
                  <p:embed/>
                </p:oleObj>
              </mc:Choice>
              <mc:Fallback>
                <p:oleObj name="Ecuación" r:id="rId5" imgW="2197080" imgH="241200" progId="Equation.3">
                  <p:embed/>
                  <p:pic>
                    <p:nvPicPr>
                      <p:cNvPr id="0" name=""/>
                      <p:cNvPicPr/>
                      <p:nvPr/>
                    </p:nvPicPr>
                    <p:blipFill>
                      <a:blip r:embed="rId6"/>
                      <a:stretch>
                        <a:fillRect/>
                      </a:stretch>
                    </p:blipFill>
                    <p:spPr>
                      <a:xfrm>
                        <a:off x="4583336" y="1389431"/>
                        <a:ext cx="4035497" cy="443205"/>
                      </a:xfrm>
                      <a:prstGeom prst="rect">
                        <a:avLst/>
                      </a:prstGeom>
                      <a:solidFill>
                        <a:srgbClr val="FFFF00"/>
                      </a:solidFill>
                      <a:ln>
                        <a:solidFill>
                          <a:schemeClr val="accent5">
                            <a:lumMod val="50000"/>
                          </a:schemeClr>
                        </a:solidFill>
                      </a:ln>
                    </p:spPr>
                  </p:pic>
                </p:oleObj>
              </mc:Fallback>
            </mc:AlternateContent>
          </a:graphicData>
        </a:graphic>
      </p:graphicFrame>
      <p:sp>
        <p:nvSpPr>
          <p:cNvPr id="5" name="4 Marcador de contenido"/>
          <p:cNvSpPr>
            <a:spLocks noGrp="1"/>
          </p:cNvSpPr>
          <p:nvPr>
            <p:ph idx="1"/>
          </p:nvPr>
        </p:nvSpPr>
        <p:spPr>
          <a:xfrm>
            <a:off x="330199" y="1948507"/>
            <a:ext cx="8229600" cy="4525963"/>
          </a:xfrm>
        </p:spPr>
        <p:txBody>
          <a:bodyPr/>
          <a:lstStyle/>
          <a:p>
            <a:endParaRPr lang="es-ES" dirty="0"/>
          </a:p>
        </p:txBody>
      </p:sp>
    </p:spTree>
    <p:extLst>
      <p:ext uri="{BB962C8B-B14F-4D97-AF65-F5344CB8AC3E}">
        <p14:creationId xmlns:p14="http://schemas.microsoft.com/office/powerpoint/2010/main" val="4248211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28600"/>
            <a:ext cx="7772400" cy="1143000"/>
          </a:xfrm>
        </p:spPr>
        <p:txBody>
          <a:bodyPr/>
          <a:lstStyle/>
          <a:p>
            <a:r>
              <a:rPr lang="en-US" sz="4000" dirty="0" smtClean="0">
                <a:latin typeface="Calibri" pitchFamily="34" charset="0"/>
                <a:cs typeface="Calibri" pitchFamily="34" charset="0"/>
              </a:rPr>
              <a:t>Solar neutrino problem</a:t>
            </a:r>
          </a:p>
        </p:txBody>
      </p:sp>
      <p:grpSp>
        <p:nvGrpSpPr>
          <p:cNvPr id="3077" name="Group 4"/>
          <p:cNvGrpSpPr>
            <a:grpSpLocks/>
          </p:cNvGrpSpPr>
          <p:nvPr/>
        </p:nvGrpSpPr>
        <p:grpSpPr bwMode="auto">
          <a:xfrm>
            <a:off x="5105400" y="1219200"/>
            <a:ext cx="4038600" cy="5692775"/>
            <a:chOff x="3216" y="768"/>
            <a:chExt cx="2544" cy="3586"/>
          </a:xfrm>
        </p:grpSpPr>
        <p:pic>
          <p:nvPicPr>
            <p:cNvPr id="3078" name="Picture 5" descr="snspectrum"/>
            <p:cNvPicPr>
              <a:picLocks noChangeAspect="1" noChangeArrowheads="1"/>
            </p:cNvPicPr>
            <p:nvPr/>
          </p:nvPicPr>
          <p:blipFill>
            <a:blip r:embed="rId4">
              <a:extLst>
                <a:ext uri="{28A0092B-C50C-407E-A947-70E740481C1C}">
                  <a14:useLocalDpi xmlns:a14="http://schemas.microsoft.com/office/drawing/2010/main" val="0"/>
                </a:ext>
              </a:extLst>
            </a:blip>
            <a:srcRect l="2777" t="3722" r="9723"/>
            <a:stretch>
              <a:fillRect/>
            </a:stretch>
          </p:blipFill>
          <p:spPr bwMode="auto">
            <a:xfrm>
              <a:off x="3216" y="768"/>
              <a:ext cx="2544" cy="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2832"/>
              <a:ext cx="2448" cy="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74" name="Object 7"/>
          <p:cNvGraphicFramePr>
            <a:graphicFrameLocks noGrp="1" noChangeAspect="1"/>
          </p:cNvGraphicFramePr>
          <p:nvPr>
            <p:ph sz="half" idx="2"/>
            <p:extLst>
              <p:ext uri="{D42A27DB-BD31-4B8C-83A1-F6EECF244321}">
                <p14:modId xmlns:p14="http://schemas.microsoft.com/office/powerpoint/2010/main" val="905940782"/>
              </p:ext>
            </p:extLst>
          </p:nvPr>
        </p:nvGraphicFramePr>
        <p:xfrm>
          <a:off x="617538" y="3657600"/>
          <a:ext cx="3894137" cy="2717800"/>
        </p:xfrm>
        <a:graphic>
          <a:graphicData uri="http://schemas.openxmlformats.org/presentationml/2006/ole">
            <mc:AlternateContent xmlns:mc="http://schemas.openxmlformats.org/markup-compatibility/2006">
              <mc:Choice xmlns:v="urn:schemas-microsoft-com:vml" Requires="v">
                <p:oleObj spid="_x0000_s21551" name="Document" r:id="rId6" imgW="7158960" imgH="4996754" progId="Word.Document.8">
                  <p:embed/>
                </p:oleObj>
              </mc:Choice>
              <mc:Fallback>
                <p:oleObj name="Document" r:id="rId6" imgW="7158960" imgH="4996754" progId="Word.Document.8">
                  <p:embed/>
                  <p:pic>
                    <p:nvPicPr>
                      <p:cNvPr id="0" name=""/>
                      <p:cNvPicPr>
                        <a:picLocks noChangeAspect="1" noChangeArrowheads="1"/>
                      </p:cNvPicPr>
                      <p:nvPr/>
                    </p:nvPicPr>
                    <p:blipFill>
                      <a:blip r:embed="rId7"/>
                      <a:srcRect/>
                      <a:stretch>
                        <a:fillRect/>
                      </a:stretch>
                    </p:blipFill>
                    <p:spPr bwMode="auto">
                      <a:xfrm>
                        <a:off x="617538" y="3657600"/>
                        <a:ext cx="3894137" cy="2717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1 Marcador de texto"/>
          <p:cNvSpPr>
            <a:spLocks noGrp="1"/>
          </p:cNvSpPr>
          <p:nvPr>
            <p:ph type="body" sz="half" idx="1"/>
          </p:nvPr>
        </p:nvSpPr>
        <p:spPr>
          <a:xfrm>
            <a:off x="609600" y="1447800"/>
            <a:ext cx="3810000" cy="4114800"/>
          </a:xfrm>
        </p:spPr>
        <p:txBody>
          <a:bodyPr/>
          <a:lstStyle/>
          <a:p>
            <a:pPr marL="0" indent="0" algn="ctr">
              <a:buNone/>
            </a:pPr>
            <a:r>
              <a:rPr lang="es-ES" sz="2400" u="sng" dirty="0" err="1" smtClean="0">
                <a:uFill>
                  <a:solidFill>
                    <a:srgbClr val="FF0000"/>
                  </a:solidFill>
                </a:uFill>
              </a:rPr>
              <a:t>Objective</a:t>
            </a:r>
            <a:r>
              <a:rPr lang="es-ES" sz="2400" u="sng" dirty="0" smtClean="0">
                <a:uFill>
                  <a:solidFill>
                    <a:srgbClr val="FF0000"/>
                  </a:solidFill>
                </a:uFill>
              </a:rPr>
              <a:t> of </a:t>
            </a:r>
            <a:r>
              <a:rPr lang="es-ES" sz="2400" u="sng" dirty="0" err="1" smtClean="0">
                <a:uFill>
                  <a:solidFill>
                    <a:srgbClr val="FF0000"/>
                  </a:solidFill>
                </a:uFill>
              </a:rPr>
              <a:t>the</a:t>
            </a:r>
            <a:r>
              <a:rPr lang="es-ES" sz="2400" u="sng" dirty="0" smtClean="0">
                <a:uFill>
                  <a:solidFill>
                    <a:srgbClr val="FF0000"/>
                  </a:solidFill>
                </a:uFill>
              </a:rPr>
              <a:t> </a:t>
            </a:r>
            <a:r>
              <a:rPr lang="es-ES" sz="2400" u="sng" dirty="0" err="1" smtClean="0">
                <a:uFill>
                  <a:solidFill>
                    <a:srgbClr val="FF0000"/>
                  </a:solidFill>
                </a:uFill>
              </a:rPr>
              <a:t>first</a:t>
            </a:r>
            <a:r>
              <a:rPr lang="es-ES" sz="2400" u="sng" dirty="0" smtClean="0">
                <a:uFill>
                  <a:solidFill>
                    <a:srgbClr val="FF0000"/>
                  </a:solidFill>
                </a:uFill>
              </a:rPr>
              <a:t> solar neutrino </a:t>
            </a:r>
            <a:r>
              <a:rPr lang="es-ES" sz="2400" u="sng" dirty="0" err="1" smtClean="0">
                <a:uFill>
                  <a:solidFill>
                    <a:srgbClr val="FF0000"/>
                  </a:solidFill>
                </a:uFill>
              </a:rPr>
              <a:t>experiment</a:t>
            </a:r>
            <a:r>
              <a:rPr lang="es-ES" sz="2400" u="sng" dirty="0" smtClean="0">
                <a:uFill>
                  <a:solidFill>
                    <a:srgbClr val="FF0000"/>
                  </a:solidFill>
                </a:uFill>
              </a:rPr>
              <a:t> </a:t>
            </a:r>
          </a:p>
          <a:p>
            <a:pPr marL="0" indent="0" algn="ctr">
              <a:buNone/>
            </a:pPr>
            <a:r>
              <a:rPr lang="es-ES" sz="2400" dirty="0" err="1" smtClean="0"/>
              <a:t>To</a:t>
            </a:r>
            <a:r>
              <a:rPr lang="es-ES" sz="2400" dirty="0" smtClean="0"/>
              <a:t> </a:t>
            </a:r>
            <a:r>
              <a:rPr lang="es-ES" sz="2400" dirty="0" err="1" smtClean="0"/>
              <a:t>demonstrate</a:t>
            </a:r>
            <a:r>
              <a:rPr lang="es-ES" sz="2400" dirty="0" smtClean="0"/>
              <a:t>  </a:t>
            </a:r>
            <a:r>
              <a:rPr lang="es-ES" sz="2400" dirty="0" err="1" smtClean="0"/>
              <a:t>that</a:t>
            </a:r>
            <a:r>
              <a:rPr lang="es-ES" sz="2400" dirty="0" smtClean="0"/>
              <a:t> </a:t>
            </a:r>
            <a:r>
              <a:rPr lang="es-ES" sz="2400" dirty="0" err="1" smtClean="0"/>
              <a:t>the</a:t>
            </a:r>
            <a:r>
              <a:rPr lang="es-ES" sz="2400" dirty="0" smtClean="0"/>
              <a:t> Solar Standard </a:t>
            </a:r>
            <a:r>
              <a:rPr lang="es-ES" sz="2400" dirty="0" err="1" smtClean="0"/>
              <a:t>model</a:t>
            </a:r>
            <a:endParaRPr lang="es-ES" sz="2400" dirty="0" smtClean="0"/>
          </a:p>
          <a:p>
            <a:pPr marL="0" indent="0" algn="ctr">
              <a:buNone/>
            </a:pPr>
            <a:r>
              <a:rPr lang="es-ES" sz="2400" dirty="0" err="1" smtClean="0"/>
              <a:t>was</a:t>
            </a:r>
            <a:r>
              <a:rPr lang="es-ES" sz="2400" dirty="0" smtClean="0"/>
              <a:t> </a:t>
            </a:r>
            <a:r>
              <a:rPr lang="es-ES" sz="2400" dirty="0" err="1" smtClean="0"/>
              <a:t>correct</a:t>
            </a:r>
            <a:r>
              <a:rPr lang="es-ES" sz="2400" dirty="0" smtClean="0"/>
              <a:t> </a:t>
            </a:r>
          </a:p>
        </p:txBody>
      </p:sp>
      <p:sp>
        <p:nvSpPr>
          <p:cNvPr id="7" name="6 CuadroTexto"/>
          <p:cNvSpPr txBox="1"/>
          <p:nvPr/>
        </p:nvSpPr>
        <p:spPr>
          <a:xfrm>
            <a:off x="7124700" y="2005568"/>
            <a:ext cx="1037720" cy="369332"/>
          </a:xfrm>
          <a:prstGeom prst="rect">
            <a:avLst/>
          </a:prstGeom>
          <a:noFill/>
          <a:ln>
            <a:solidFill>
              <a:schemeClr val="tx1"/>
            </a:solidFill>
          </a:ln>
        </p:spPr>
        <p:txBody>
          <a:bodyPr wrap="none" rtlCol="0">
            <a:spAutoFit/>
          </a:bodyPr>
          <a:lstStyle/>
          <a:p>
            <a:r>
              <a:rPr lang="es-ES" b="1" dirty="0" err="1" smtClean="0">
                <a:solidFill>
                  <a:schemeClr val="accent2"/>
                </a:solidFill>
              </a:rPr>
              <a:t>Borexino</a:t>
            </a:r>
            <a:endParaRPr lang="es-ES" b="1" dirty="0">
              <a:solidFill>
                <a:schemeClr val="accent2"/>
              </a:solidFill>
            </a:endParaRPr>
          </a:p>
        </p:txBody>
      </p:sp>
      <p:cxnSp>
        <p:nvCxnSpPr>
          <p:cNvPr id="10" name="9 Conector recto de flecha"/>
          <p:cNvCxnSpPr/>
          <p:nvPr/>
        </p:nvCxnSpPr>
        <p:spPr>
          <a:xfrm flipH="1">
            <a:off x="7048500" y="2374900"/>
            <a:ext cx="190500" cy="5024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7391400" y="2374900"/>
            <a:ext cx="533400" cy="5969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858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8000" y="609600"/>
            <a:ext cx="8229600" cy="1143000"/>
          </a:xfrm>
        </p:spPr>
        <p:txBody>
          <a:bodyPr/>
          <a:lstStyle/>
          <a:p>
            <a:r>
              <a:rPr lang="en-US" sz="4000" dirty="0" smtClean="0">
                <a:latin typeface="+mn-lt"/>
              </a:rPr>
              <a:t>Solution to the solar neutrino problem </a:t>
            </a:r>
            <a:endParaRPr lang="es-ES" sz="4000" dirty="0" smtClean="0">
              <a:latin typeface="+mn-lt"/>
            </a:endParaRPr>
          </a:p>
        </p:txBody>
      </p:sp>
      <p:sp>
        <p:nvSpPr>
          <p:cNvPr id="13315" name="Rectangle 3"/>
          <p:cNvSpPr>
            <a:spLocks noGrp="1" noChangeArrowheads="1"/>
          </p:cNvSpPr>
          <p:nvPr>
            <p:ph type="body" idx="1"/>
          </p:nvPr>
        </p:nvSpPr>
        <p:spPr>
          <a:xfrm>
            <a:off x="457200" y="1514475"/>
            <a:ext cx="7772400" cy="4114800"/>
          </a:xfrm>
        </p:spPr>
        <p:txBody>
          <a:bodyPr/>
          <a:lstStyle/>
          <a:p>
            <a:pPr marL="0" indent="0">
              <a:buNone/>
            </a:pPr>
            <a:r>
              <a:rPr lang="en-US" sz="2400" dirty="0" smtClean="0"/>
              <a:t>SNO ( D</a:t>
            </a:r>
            <a:r>
              <a:rPr lang="en-US" sz="2400" baseline="-25000" dirty="0" smtClean="0"/>
              <a:t>2</a:t>
            </a:r>
            <a:r>
              <a:rPr lang="en-US" sz="2400" dirty="0" smtClean="0"/>
              <a:t>O phase) observes:</a:t>
            </a:r>
          </a:p>
          <a:p>
            <a:pPr marL="0" indent="0">
              <a:buNone/>
            </a:pPr>
            <a:r>
              <a:rPr lang="en-US" sz="2400" dirty="0" smtClean="0"/>
              <a:t>                                                </a:t>
            </a:r>
          </a:p>
          <a:p>
            <a:pPr marL="0" indent="0">
              <a:buNone/>
            </a:pPr>
            <a:r>
              <a:rPr lang="en-US" sz="2400" dirty="0" smtClean="0">
                <a:solidFill>
                  <a:srgbClr val="FF0000"/>
                </a:solidFill>
              </a:rPr>
              <a:t>           Charged current</a:t>
            </a:r>
          </a:p>
          <a:p>
            <a:pPr marL="457200" lvl="1" indent="0">
              <a:buNone/>
            </a:pPr>
            <a:r>
              <a:rPr lang="en-US" sz="2400" dirty="0" smtClean="0">
                <a:solidFill>
                  <a:srgbClr val="0000FF"/>
                </a:solidFill>
              </a:rPr>
              <a:t>    Neutral current </a:t>
            </a:r>
          </a:p>
          <a:p>
            <a:pPr>
              <a:buFontTx/>
              <a:buNone/>
            </a:pPr>
            <a:endParaRPr lang="en-US" sz="2400" dirty="0"/>
          </a:p>
          <a:p>
            <a:pPr>
              <a:buFontTx/>
              <a:buNone/>
            </a:pPr>
            <a:endParaRPr lang="en-US" sz="2400" dirty="0" smtClean="0"/>
          </a:p>
          <a:p>
            <a:pPr lvl="1">
              <a:buFontTx/>
              <a:buNone/>
            </a:pPr>
            <a:endParaRPr lang="en-US" dirty="0" smtClean="0"/>
          </a:p>
        </p:txBody>
      </p:sp>
      <p:grpSp>
        <p:nvGrpSpPr>
          <p:cNvPr id="13316" name="Group 4"/>
          <p:cNvGrpSpPr>
            <a:grpSpLocks/>
          </p:cNvGrpSpPr>
          <p:nvPr/>
        </p:nvGrpSpPr>
        <p:grpSpPr bwMode="auto">
          <a:xfrm>
            <a:off x="3898900" y="2322095"/>
            <a:ext cx="5362575" cy="4448175"/>
            <a:chOff x="2232" y="1092"/>
            <a:chExt cx="3378" cy="2802"/>
          </a:xfrm>
        </p:grpSpPr>
        <p:pic>
          <p:nvPicPr>
            <p:cNvPr id="133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824"/>
              <a:ext cx="2922" cy="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20" name="Object 6"/>
            <p:cNvGraphicFramePr>
              <a:graphicFrameLocks noChangeAspect="1"/>
            </p:cNvGraphicFramePr>
            <p:nvPr/>
          </p:nvGraphicFramePr>
          <p:xfrm>
            <a:off x="2232" y="1401"/>
            <a:ext cx="1080" cy="294"/>
          </p:xfrm>
          <a:graphic>
            <a:graphicData uri="http://schemas.openxmlformats.org/presentationml/2006/ole">
              <mc:AlternateContent xmlns:mc="http://schemas.openxmlformats.org/markup-compatibility/2006">
                <mc:Choice xmlns:v="urn:schemas-microsoft-com:vml" Requires="v">
                  <p:oleObj spid="_x0000_s22845" name="Equation" r:id="rId5" imgW="819271" imgH="209468" progId="Equation.DSMT4">
                    <p:embed/>
                  </p:oleObj>
                </mc:Choice>
                <mc:Fallback>
                  <p:oleObj name="Equation" r:id="rId5" imgW="819271" imgH="20946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 y="1401"/>
                          <a:ext cx="1080"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7"/>
            <p:cNvGraphicFramePr>
              <a:graphicFrameLocks noChangeAspect="1"/>
            </p:cNvGraphicFramePr>
            <p:nvPr>
              <p:extLst>
                <p:ext uri="{D42A27DB-BD31-4B8C-83A1-F6EECF244321}">
                  <p14:modId xmlns:p14="http://schemas.microsoft.com/office/powerpoint/2010/main" val="1481893683"/>
                </p:ext>
              </p:extLst>
            </p:nvPr>
          </p:nvGraphicFramePr>
          <p:xfrm>
            <a:off x="2314" y="1092"/>
            <a:ext cx="998" cy="311"/>
          </p:xfrm>
          <a:graphic>
            <a:graphicData uri="http://schemas.openxmlformats.org/presentationml/2006/ole">
              <mc:AlternateContent xmlns:mc="http://schemas.openxmlformats.org/markup-compatibility/2006">
                <mc:Choice xmlns:v="urn:schemas-microsoft-com:vml" Requires="v">
                  <p:oleObj spid="_x0000_s22846" name="Equation" r:id="rId7" imgW="752595" imgH="219186" progId="Equation.DSMT4">
                    <p:embed/>
                  </p:oleObj>
                </mc:Choice>
                <mc:Fallback>
                  <p:oleObj name="Equation" r:id="rId7" imgW="752595" imgH="21918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4" y="1092"/>
                          <a:ext cx="998"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2" name="Line 8"/>
            <p:cNvSpPr>
              <a:spLocks noChangeShapeType="1"/>
            </p:cNvSpPr>
            <p:nvPr/>
          </p:nvSpPr>
          <p:spPr bwMode="auto">
            <a:xfrm>
              <a:off x="3312" y="1248"/>
              <a:ext cx="912" cy="72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23" name="Line 9"/>
            <p:cNvSpPr>
              <a:spLocks noChangeShapeType="1"/>
            </p:cNvSpPr>
            <p:nvPr/>
          </p:nvSpPr>
          <p:spPr bwMode="auto">
            <a:xfrm>
              <a:off x="2784" y="1680"/>
              <a:ext cx="288" cy="624"/>
            </a:xfrm>
            <a:prstGeom prst="line">
              <a:avLst/>
            </a:prstGeom>
            <a:noFill/>
            <a:ln w="539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13317" name="Text Box 11"/>
          <p:cNvSpPr txBox="1">
            <a:spLocks noChangeArrowheads="1"/>
          </p:cNvSpPr>
          <p:nvPr/>
        </p:nvSpPr>
        <p:spPr bwMode="auto">
          <a:xfrm>
            <a:off x="7162800" y="25558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itchFamily="66" charset="0"/>
                <a:sym typeface="Symbol" pitchFamily="18" charset="2"/>
              </a:defRPr>
            </a:lvl1pPr>
            <a:lvl2pPr marL="742950" indent="-285750" eaLnBrk="0" hangingPunct="0">
              <a:defRPr sz="2400">
                <a:solidFill>
                  <a:schemeClr val="tx1"/>
                </a:solidFill>
                <a:latin typeface="Comic Sans MS" pitchFamily="66" charset="0"/>
                <a:sym typeface="Symbol" pitchFamily="18" charset="2"/>
              </a:defRPr>
            </a:lvl2pPr>
            <a:lvl3pPr marL="1143000" indent="-228600" eaLnBrk="0" hangingPunct="0">
              <a:defRPr sz="2400">
                <a:solidFill>
                  <a:schemeClr val="tx1"/>
                </a:solidFill>
                <a:latin typeface="Comic Sans MS" pitchFamily="66" charset="0"/>
                <a:sym typeface="Symbol" pitchFamily="18" charset="2"/>
              </a:defRPr>
            </a:lvl3pPr>
            <a:lvl4pPr marL="1600200" indent="-228600" eaLnBrk="0" hangingPunct="0">
              <a:defRPr sz="2400">
                <a:solidFill>
                  <a:schemeClr val="tx1"/>
                </a:solidFill>
                <a:latin typeface="Comic Sans MS" pitchFamily="66" charset="0"/>
                <a:sym typeface="Symbol" pitchFamily="18" charset="2"/>
              </a:defRPr>
            </a:lvl4pPr>
            <a:lvl5pPr marL="2057400" indent="-228600" eaLnBrk="0" hangingPunct="0">
              <a:defRPr sz="2400">
                <a:solidFill>
                  <a:schemeClr val="tx1"/>
                </a:solidFill>
                <a:latin typeface="Comic Sans MS" pitchFamily="66" charset="0"/>
                <a:sym typeface="Symbol" pitchFamily="18" charset="2"/>
              </a:defRPr>
            </a:lvl5pPr>
            <a:lvl6pPr marL="25146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6pPr>
            <a:lvl7pPr marL="29718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7pPr>
            <a:lvl8pPr marL="34290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8pPr>
            <a:lvl9pPr marL="3886200" indent="-228600" eaLnBrk="0" fontAlgn="base" hangingPunct="0">
              <a:spcBef>
                <a:spcPct val="20000"/>
              </a:spcBef>
              <a:spcAft>
                <a:spcPct val="0"/>
              </a:spcAft>
              <a:buClr>
                <a:schemeClr val="folHlink"/>
              </a:buClr>
              <a:buSzPct val="60000"/>
              <a:buFont typeface="Wingdings" pitchFamily="2" charset="2"/>
              <a:defRPr sz="2400">
                <a:solidFill>
                  <a:schemeClr val="tx1"/>
                </a:solidFill>
                <a:latin typeface="Comic Sans MS" pitchFamily="66" charset="0"/>
                <a:sym typeface="Symbol" pitchFamily="18" charset="2"/>
              </a:defRPr>
            </a:lvl9pPr>
          </a:lstStyle>
          <a:p>
            <a:pPr eaLnBrk="1" hangingPunct="1"/>
            <a:r>
              <a:rPr lang="es-PE" i="1" dirty="0" err="1">
                <a:solidFill>
                  <a:srgbClr val="33CC33"/>
                </a:solidFill>
                <a:latin typeface="Symbol" pitchFamily="18" charset="2"/>
              </a:rPr>
              <a:t>n</a:t>
            </a:r>
            <a:r>
              <a:rPr lang="es-PE" i="1" baseline="-25000" dirty="0" err="1">
                <a:solidFill>
                  <a:srgbClr val="33CC33"/>
                </a:solidFill>
              </a:rPr>
              <a:t>x</a:t>
            </a:r>
            <a:r>
              <a:rPr lang="es-PE" i="1" dirty="0" err="1">
                <a:solidFill>
                  <a:srgbClr val="33CC33"/>
                </a:solidFill>
              </a:rPr>
              <a:t>e</a:t>
            </a:r>
            <a:r>
              <a:rPr lang="es-PE" i="1" dirty="0">
                <a:solidFill>
                  <a:srgbClr val="33CC33"/>
                </a:solidFill>
              </a:rPr>
              <a:t>  </a:t>
            </a:r>
            <a:r>
              <a:rPr lang="es-PE" i="1" dirty="0">
                <a:solidFill>
                  <a:srgbClr val="33CC33"/>
                </a:solidFill>
                <a:latin typeface="Times New Roman" pitchFamily="18" charset="0"/>
                <a:cs typeface="Times New Roman" pitchFamily="18" charset="0"/>
              </a:rPr>
              <a:t>→</a:t>
            </a:r>
            <a:r>
              <a:rPr lang="es-PE" i="1" dirty="0">
                <a:solidFill>
                  <a:srgbClr val="33CC33"/>
                </a:solidFill>
              </a:rPr>
              <a:t> </a:t>
            </a:r>
            <a:r>
              <a:rPr lang="es-PE" i="1" dirty="0" err="1">
                <a:solidFill>
                  <a:srgbClr val="33CC33"/>
                </a:solidFill>
                <a:latin typeface="Symbol" pitchFamily="18" charset="2"/>
              </a:rPr>
              <a:t>n</a:t>
            </a:r>
            <a:r>
              <a:rPr lang="es-PE" i="1" baseline="-25000" dirty="0" err="1">
                <a:solidFill>
                  <a:srgbClr val="33CC33"/>
                </a:solidFill>
              </a:rPr>
              <a:t>x</a:t>
            </a:r>
            <a:r>
              <a:rPr lang="es-PE" i="1" dirty="0" err="1">
                <a:solidFill>
                  <a:srgbClr val="33CC33"/>
                </a:solidFill>
              </a:rPr>
              <a:t>e</a:t>
            </a:r>
            <a:endParaRPr lang="es-ES" i="1" dirty="0">
              <a:solidFill>
                <a:srgbClr val="33CC33"/>
              </a:solidFill>
            </a:endParaRPr>
          </a:p>
        </p:txBody>
      </p:sp>
      <p:sp>
        <p:nvSpPr>
          <p:cNvPr id="13318" name="Line 14"/>
          <p:cNvSpPr>
            <a:spLocks noChangeShapeType="1"/>
          </p:cNvSpPr>
          <p:nvPr/>
        </p:nvSpPr>
        <p:spPr bwMode="auto">
          <a:xfrm flipH="1">
            <a:off x="7086600" y="3124200"/>
            <a:ext cx="381000" cy="1447800"/>
          </a:xfrm>
          <a:prstGeom prst="line">
            <a:avLst/>
          </a:prstGeom>
          <a:noFill/>
          <a:ln w="508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s-ES"/>
          </a:p>
        </p:txBody>
      </p:sp>
      <p:sp>
        <p:nvSpPr>
          <p:cNvPr id="2" name="1 CuadroTexto"/>
          <p:cNvSpPr txBox="1"/>
          <p:nvPr/>
        </p:nvSpPr>
        <p:spPr>
          <a:xfrm>
            <a:off x="622300" y="4067687"/>
            <a:ext cx="3657600" cy="677108"/>
          </a:xfrm>
          <a:prstGeom prst="rect">
            <a:avLst/>
          </a:prstGeom>
          <a:noFill/>
          <a:ln>
            <a:solidFill>
              <a:schemeClr val="accent1"/>
            </a:solidFill>
          </a:ln>
        </p:spPr>
        <p:txBody>
          <a:bodyPr wrap="square" rtlCol="0">
            <a:spAutoFit/>
          </a:bodyPr>
          <a:lstStyle/>
          <a:p>
            <a:pPr marL="0" indent="0" algn="just">
              <a:buNone/>
            </a:pPr>
            <a:r>
              <a:rPr lang="en-US" dirty="0" smtClean="0">
                <a:cs typeface="Calibri" pitchFamily="34" charset="0"/>
              </a:rPr>
              <a:t>Measurement </a:t>
            </a:r>
            <a:r>
              <a:rPr lang="en-US" dirty="0">
                <a:cs typeface="Calibri" pitchFamily="34" charset="0"/>
              </a:rPr>
              <a:t>of the solar </a:t>
            </a:r>
            <a:r>
              <a:rPr lang="en-US" dirty="0" smtClean="0">
                <a:cs typeface="Calibri" pitchFamily="34" charset="0"/>
              </a:rPr>
              <a:t>neutrino </a:t>
            </a:r>
            <a:r>
              <a:rPr lang="en-US" dirty="0">
                <a:cs typeface="Calibri" pitchFamily="34" charset="0"/>
              </a:rPr>
              <a:t>flux compatible </a:t>
            </a:r>
            <a:r>
              <a:rPr lang="en-US" dirty="0" smtClean="0">
                <a:cs typeface="Calibri" pitchFamily="34" charset="0"/>
              </a:rPr>
              <a:t>with the </a:t>
            </a:r>
            <a:r>
              <a:rPr lang="en-US" dirty="0">
                <a:cs typeface="Calibri" pitchFamily="34" charset="0"/>
              </a:rPr>
              <a:t>SSM </a:t>
            </a:r>
            <a:endParaRPr lang="en-US" sz="2000" dirty="0">
              <a:cs typeface="Calibri" pitchFamily="34"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636661108"/>
              </p:ext>
            </p:extLst>
          </p:nvPr>
        </p:nvGraphicFramePr>
        <p:xfrm>
          <a:off x="2152650" y="3535363"/>
          <a:ext cx="114300" cy="215900"/>
        </p:xfrm>
        <a:graphic>
          <a:graphicData uri="http://schemas.openxmlformats.org/presentationml/2006/ole">
            <mc:AlternateContent xmlns:mc="http://schemas.openxmlformats.org/markup-compatibility/2006">
              <mc:Choice xmlns:v="urn:schemas-microsoft-com:vml" Requires="v">
                <p:oleObj spid="_x0000_s22847" name="Ecuación" r:id="rId9" imgW="114120" imgH="215640" progId="Equation.3">
                  <p:embed/>
                </p:oleObj>
              </mc:Choice>
              <mc:Fallback>
                <p:oleObj name="Ecuación" r:id="rId9" imgW="114120" imgH="215640" progId="Equation.3">
                  <p:embed/>
                  <p:pic>
                    <p:nvPicPr>
                      <p:cNvPr id="0" name=""/>
                      <p:cNvPicPr/>
                      <p:nvPr/>
                    </p:nvPicPr>
                    <p:blipFill>
                      <a:blip r:embed="rId10"/>
                      <a:stretch>
                        <a:fillRect/>
                      </a:stretch>
                    </p:blipFill>
                    <p:spPr>
                      <a:xfrm>
                        <a:off x="2152650" y="3535363"/>
                        <a:ext cx="114300" cy="215900"/>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956127601"/>
              </p:ext>
            </p:extLst>
          </p:nvPr>
        </p:nvGraphicFramePr>
        <p:xfrm>
          <a:off x="7086600" y="2062163"/>
          <a:ext cx="1689100" cy="493712"/>
        </p:xfrm>
        <a:graphic>
          <a:graphicData uri="http://schemas.openxmlformats.org/presentationml/2006/ole">
            <mc:AlternateContent xmlns:mc="http://schemas.openxmlformats.org/markup-compatibility/2006">
              <mc:Choice xmlns:v="urn:schemas-microsoft-com:vml" Requires="v">
                <p:oleObj spid="_x0000_s22848" name="Ecuación" r:id="rId11" imgW="1346040" imgH="393480" progId="Equation.3">
                  <p:embed/>
                </p:oleObj>
              </mc:Choice>
              <mc:Fallback>
                <p:oleObj name="Ecuación" r:id="rId11" imgW="1346040" imgH="393480" progId="Equation.3">
                  <p:embed/>
                  <p:pic>
                    <p:nvPicPr>
                      <p:cNvPr id="0" name=""/>
                      <p:cNvPicPr/>
                      <p:nvPr/>
                    </p:nvPicPr>
                    <p:blipFill>
                      <a:blip r:embed="rId12"/>
                      <a:stretch>
                        <a:fillRect/>
                      </a:stretch>
                    </p:blipFill>
                    <p:spPr>
                      <a:xfrm>
                        <a:off x="7086600" y="2062163"/>
                        <a:ext cx="1689100" cy="493712"/>
                      </a:xfrm>
                      <a:prstGeom prst="rect">
                        <a:avLst/>
                      </a:prstGeom>
                      <a:noFill/>
                      <a:ln w="44450">
                        <a:solidFill>
                          <a:srgbClr val="92D050"/>
                        </a:solidFill>
                      </a:ln>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503244308"/>
              </p:ext>
            </p:extLst>
          </p:nvPr>
        </p:nvGraphicFramePr>
        <p:xfrm>
          <a:off x="4360862" y="1981200"/>
          <a:ext cx="828675" cy="303213"/>
        </p:xfrm>
        <a:graphic>
          <a:graphicData uri="http://schemas.openxmlformats.org/presentationml/2006/ole">
            <mc:AlternateContent xmlns:mc="http://schemas.openxmlformats.org/markup-compatibility/2006">
              <mc:Choice xmlns:v="urn:schemas-microsoft-com:vml" Requires="v">
                <p:oleObj spid="_x0000_s22849" name="Ecuación" r:id="rId13" imgW="660240" imgH="241200" progId="Equation.3">
                  <p:embed/>
                </p:oleObj>
              </mc:Choice>
              <mc:Fallback>
                <p:oleObj name="Ecuación" r:id="rId13" imgW="660240" imgH="241200" progId="Equation.3">
                  <p:embed/>
                  <p:pic>
                    <p:nvPicPr>
                      <p:cNvPr id="0" name=""/>
                      <p:cNvPicPr>
                        <a:picLocks noChangeAspect="1" noChangeArrowheads="1"/>
                      </p:cNvPicPr>
                      <p:nvPr/>
                    </p:nvPicPr>
                    <p:blipFill>
                      <a:blip r:embed="rId14"/>
                      <a:srcRect/>
                      <a:stretch>
                        <a:fillRect/>
                      </a:stretch>
                    </p:blipFill>
                    <p:spPr bwMode="auto">
                      <a:xfrm>
                        <a:off x="4360862" y="1981200"/>
                        <a:ext cx="828675" cy="303213"/>
                      </a:xfrm>
                      <a:prstGeom prst="rect">
                        <a:avLst/>
                      </a:prstGeom>
                      <a:noFill/>
                      <a:ln w="44450">
                        <a:solidFill>
                          <a:srgbClr val="FF0000"/>
                        </a:solidFill>
                        <a:miter lim="800000"/>
                        <a:headEnd/>
                        <a:tailEnd/>
                      </a:ln>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2343096256"/>
              </p:ext>
            </p:extLst>
          </p:nvPr>
        </p:nvGraphicFramePr>
        <p:xfrm>
          <a:off x="3048000" y="3484145"/>
          <a:ext cx="1290637" cy="319088"/>
        </p:xfrm>
        <a:graphic>
          <a:graphicData uri="http://schemas.openxmlformats.org/presentationml/2006/ole">
            <mc:AlternateContent xmlns:mc="http://schemas.openxmlformats.org/markup-compatibility/2006">
              <mc:Choice xmlns:v="urn:schemas-microsoft-com:vml" Requires="v">
                <p:oleObj spid="_x0000_s22850" name="Ecuación" r:id="rId15" imgW="1028520" imgH="253800" progId="Equation.3">
                  <p:embed/>
                </p:oleObj>
              </mc:Choice>
              <mc:Fallback>
                <p:oleObj name="Ecuación" r:id="rId15" imgW="1028520" imgH="253800" progId="Equation.3">
                  <p:embed/>
                  <p:pic>
                    <p:nvPicPr>
                      <p:cNvPr id="0" name=""/>
                      <p:cNvPicPr>
                        <a:picLocks noChangeAspect="1" noChangeArrowheads="1"/>
                      </p:cNvPicPr>
                      <p:nvPr/>
                    </p:nvPicPr>
                    <p:blipFill>
                      <a:blip r:embed="rId16"/>
                      <a:srcRect/>
                      <a:stretch>
                        <a:fillRect/>
                      </a:stretch>
                    </p:blipFill>
                    <p:spPr bwMode="auto">
                      <a:xfrm>
                        <a:off x="3048000" y="3484145"/>
                        <a:ext cx="1290637" cy="319088"/>
                      </a:xfrm>
                      <a:prstGeom prst="rect">
                        <a:avLst/>
                      </a:prstGeom>
                      <a:noFill/>
                      <a:ln w="44450">
                        <a:solidFill>
                          <a:schemeClr val="accent1"/>
                        </a:solidFill>
                        <a:miter lim="800000"/>
                        <a:headEnd/>
                        <a:tailEnd/>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133617198"/>
              </p:ext>
            </p:extLst>
          </p:nvPr>
        </p:nvGraphicFramePr>
        <p:xfrm>
          <a:off x="1395413" y="4995863"/>
          <a:ext cx="2543175" cy="1028700"/>
        </p:xfrm>
        <a:graphic>
          <a:graphicData uri="http://schemas.openxmlformats.org/presentationml/2006/ole">
            <mc:AlternateContent xmlns:mc="http://schemas.openxmlformats.org/markup-compatibility/2006">
              <mc:Choice xmlns:v="urn:schemas-microsoft-com:vml" Requires="v">
                <p:oleObj spid="_x0000_s22851" name="Ecuación" r:id="rId17" imgW="1130040" imgH="457200" progId="Equation.3">
                  <p:embed/>
                </p:oleObj>
              </mc:Choice>
              <mc:Fallback>
                <p:oleObj name="Ecuación" r:id="rId17" imgW="1130040" imgH="457200" progId="Equation.3">
                  <p:embed/>
                  <p:pic>
                    <p:nvPicPr>
                      <p:cNvPr id="0" name=""/>
                      <p:cNvPicPr>
                        <a:picLocks noChangeAspect="1" noChangeArrowheads="1"/>
                      </p:cNvPicPr>
                      <p:nvPr/>
                    </p:nvPicPr>
                    <p:blipFill>
                      <a:blip r:embed="rId18"/>
                      <a:srcRect/>
                      <a:stretch>
                        <a:fillRect/>
                      </a:stretch>
                    </p:blipFill>
                    <p:spPr bwMode="auto">
                      <a:xfrm>
                        <a:off x="1395413" y="4995863"/>
                        <a:ext cx="2543175" cy="1028700"/>
                      </a:xfrm>
                      <a:prstGeom prst="rect">
                        <a:avLst/>
                      </a:prstGeom>
                      <a:noFill/>
                      <a:ln>
                        <a:solidFill>
                          <a:schemeClr val="accent1">
                            <a:shade val="50000"/>
                          </a:schemeClr>
                        </a:solidFill>
                      </a:ln>
                      <a:effectLst/>
                    </p:spPr>
                  </p:pic>
                </p:oleObj>
              </mc:Fallback>
            </mc:AlternateContent>
          </a:graphicData>
        </a:graphic>
      </p:graphicFrame>
      <p:sp>
        <p:nvSpPr>
          <p:cNvPr id="8" name="7 CuadroTexto"/>
          <p:cNvSpPr txBox="1"/>
          <p:nvPr/>
        </p:nvSpPr>
        <p:spPr>
          <a:xfrm>
            <a:off x="605367" y="6123939"/>
            <a:ext cx="3632148" cy="646331"/>
          </a:xfrm>
          <a:prstGeom prst="rect">
            <a:avLst/>
          </a:prstGeom>
          <a:noFill/>
        </p:spPr>
        <p:txBody>
          <a:bodyPr wrap="none" rtlCol="0">
            <a:spAutoFit/>
          </a:bodyPr>
          <a:lstStyle/>
          <a:p>
            <a:r>
              <a:rPr lang="es-ES" dirty="0" err="1" smtClean="0"/>
              <a:t>This</a:t>
            </a:r>
            <a:r>
              <a:rPr lang="es-ES" dirty="0" smtClean="0"/>
              <a:t> </a:t>
            </a:r>
            <a:r>
              <a:rPr lang="es-ES" dirty="0" err="1" smtClean="0"/>
              <a:t>confirms</a:t>
            </a:r>
            <a:r>
              <a:rPr lang="es-ES" dirty="0" smtClean="0"/>
              <a:t> </a:t>
            </a:r>
            <a:r>
              <a:rPr lang="es-ES" dirty="0" err="1" smtClean="0"/>
              <a:t>that</a:t>
            </a:r>
            <a:r>
              <a:rPr lang="es-ES" dirty="0" smtClean="0"/>
              <a:t> neutrinos </a:t>
            </a:r>
            <a:r>
              <a:rPr lang="es-ES" dirty="0" err="1" smtClean="0"/>
              <a:t>suffer</a:t>
            </a:r>
            <a:r>
              <a:rPr lang="es-ES" dirty="0" smtClean="0"/>
              <a:t> a </a:t>
            </a:r>
          </a:p>
          <a:p>
            <a:r>
              <a:rPr lang="es-ES" dirty="0" err="1"/>
              <a:t>f</a:t>
            </a:r>
            <a:r>
              <a:rPr lang="es-ES" dirty="0" err="1" smtClean="0"/>
              <a:t>lavour</a:t>
            </a:r>
            <a:r>
              <a:rPr lang="es-ES" dirty="0" smtClean="0"/>
              <a:t> </a:t>
            </a:r>
            <a:r>
              <a:rPr lang="es-ES" dirty="0" err="1" smtClean="0"/>
              <a:t>conversion</a:t>
            </a:r>
            <a:r>
              <a:rPr lang="es-ES" dirty="0" smtClean="0"/>
              <a:t>  </a:t>
            </a:r>
            <a:endParaRPr lang="es-ES" dirty="0"/>
          </a:p>
        </p:txBody>
      </p:sp>
    </p:spTree>
    <p:extLst>
      <p:ext uri="{BB962C8B-B14F-4D97-AF65-F5344CB8AC3E}">
        <p14:creationId xmlns:p14="http://schemas.microsoft.com/office/powerpoint/2010/main" val="23841547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55" y="2380734"/>
            <a:ext cx="5181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Solar neutrinos</a:t>
            </a:r>
            <a:endParaRPr lang="es-ES" dirty="0"/>
          </a:p>
        </p:txBody>
      </p:sp>
      <p:sp>
        <p:nvSpPr>
          <p:cNvPr id="4" name="3 CuadroTexto"/>
          <p:cNvSpPr txBox="1"/>
          <p:nvPr/>
        </p:nvSpPr>
        <p:spPr>
          <a:xfrm>
            <a:off x="685800" y="1248201"/>
            <a:ext cx="1565827" cy="518604"/>
          </a:xfrm>
          <a:prstGeom prst="rect">
            <a:avLst/>
          </a:prstGeom>
          <a:noFill/>
        </p:spPr>
        <p:txBody>
          <a:bodyPr wrap="square" rtlCol="0">
            <a:spAutoFit/>
          </a:bodyPr>
          <a:lstStyle/>
          <a:p>
            <a:r>
              <a:rPr lang="es-ES" sz="2770" dirty="0" err="1" smtClean="0">
                <a:solidFill>
                  <a:srgbClr val="FF0000"/>
                </a:solidFill>
              </a:rPr>
              <a:t>Borexino</a:t>
            </a:r>
            <a:endParaRPr lang="es-ES" sz="2770" dirty="0">
              <a:solidFill>
                <a:srgbClr val="FF0000"/>
              </a:solidFill>
            </a:endParaRPr>
          </a:p>
        </p:txBody>
      </p:sp>
      <p:grpSp>
        <p:nvGrpSpPr>
          <p:cNvPr id="19" name="18 Grupo"/>
          <p:cNvGrpSpPr/>
          <p:nvPr/>
        </p:nvGrpSpPr>
        <p:grpSpPr>
          <a:xfrm>
            <a:off x="918617" y="1792205"/>
            <a:ext cx="7519481" cy="2600684"/>
            <a:chOff x="1528217" y="1597071"/>
            <a:chExt cx="7519481" cy="2600684"/>
          </a:xfrm>
        </p:grpSpPr>
        <p:sp>
          <p:nvSpPr>
            <p:cNvPr id="7" name="6 CuadroTexto"/>
            <p:cNvSpPr txBox="1"/>
            <p:nvPr/>
          </p:nvSpPr>
          <p:spPr>
            <a:xfrm>
              <a:off x="5105400" y="1597071"/>
              <a:ext cx="3942298" cy="646331"/>
            </a:xfrm>
            <a:prstGeom prst="rect">
              <a:avLst/>
            </a:prstGeom>
            <a:noFill/>
            <a:ln>
              <a:solidFill>
                <a:schemeClr val="tx1">
                  <a:lumMod val="95000"/>
                  <a:lumOff val="5000"/>
                </a:schemeClr>
              </a:solidFill>
            </a:ln>
          </p:spPr>
          <p:txBody>
            <a:bodyPr wrap="none" rtlCol="0">
              <a:spAutoFit/>
            </a:bodyPr>
            <a:lstStyle/>
            <a:p>
              <a:r>
                <a:rPr lang="es-ES" dirty="0" smtClean="0"/>
                <a:t>Do </a:t>
              </a:r>
              <a:r>
                <a:rPr lang="es-ES" dirty="0" err="1" smtClean="0"/>
                <a:t>you</a:t>
              </a:r>
              <a:r>
                <a:rPr lang="es-ES" dirty="0" smtClean="0"/>
                <a:t> </a:t>
              </a:r>
              <a:r>
                <a:rPr lang="es-ES" dirty="0" err="1" smtClean="0"/>
                <a:t>remember</a:t>
              </a:r>
              <a:r>
                <a:rPr lang="es-ES" dirty="0" smtClean="0"/>
                <a:t> </a:t>
              </a:r>
              <a:r>
                <a:rPr lang="es-ES" dirty="0" err="1" smtClean="0"/>
                <a:t>this</a:t>
              </a:r>
              <a:r>
                <a:rPr lang="es-ES" dirty="0" smtClean="0"/>
                <a:t> </a:t>
              </a:r>
              <a:r>
                <a:rPr lang="es-ES" dirty="0" err="1" smtClean="0"/>
                <a:t>probability</a:t>
              </a:r>
              <a:r>
                <a:rPr lang="es-ES" dirty="0" smtClean="0"/>
                <a:t> </a:t>
              </a:r>
              <a:r>
                <a:rPr lang="es-ES" dirty="0" err="1" smtClean="0"/>
                <a:t>plot</a:t>
              </a:r>
              <a:r>
                <a:rPr lang="es-ES" dirty="0" smtClean="0"/>
                <a:t>? </a:t>
              </a:r>
            </a:p>
            <a:p>
              <a:r>
                <a:rPr lang="es-ES" dirty="0" smtClean="0"/>
                <a:t>..MSW </a:t>
              </a:r>
              <a:r>
                <a:rPr lang="es-ES" dirty="0" err="1" smtClean="0"/>
                <a:t>transition</a:t>
              </a:r>
              <a:endParaRPr lang="es-ES" dirty="0" smtClean="0"/>
            </a:p>
          </p:txBody>
        </p:sp>
        <p:cxnSp>
          <p:nvCxnSpPr>
            <p:cNvPr id="9" name="8 Conector recto de flecha"/>
            <p:cNvCxnSpPr/>
            <p:nvPr/>
          </p:nvCxnSpPr>
          <p:spPr>
            <a:xfrm flipH="1">
              <a:off x="4419600" y="2243402"/>
              <a:ext cx="685800" cy="167098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528217" y="1790868"/>
              <a:ext cx="2050561" cy="369332"/>
            </a:xfrm>
            <a:prstGeom prst="rect">
              <a:avLst/>
            </a:prstGeom>
            <a:noFill/>
            <a:ln>
              <a:solidFill>
                <a:schemeClr val="tx2">
                  <a:lumMod val="50000"/>
                </a:schemeClr>
              </a:solidFill>
            </a:ln>
          </p:spPr>
          <p:txBody>
            <a:bodyPr wrap="none" rtlCol="0">
              <a:spAutoFit/>
            </a:bodyPr>
            <a:lstStyle/>
            <a:p>
              <a:r>
                <a:rPr lang="es-ES" dirty="0" err="1" smtClean="0"/>
                <a:t>vacuum</a:t>
              </a:r>
              <a:r>
                <a:rPr lang="es-ES" dirty="0" smtClean="0"/>
                <a:t> </a:t>
              </a:r>
              <a:r>
                <a:rPr lang="es-ES" dirty="0" err="1" smtClean="0"/>
                <a:t>dominated</a:t>
              </a:r>
              <a:r>
                <a:rPr lang="es-ES" dirty="0" smtClean="0"/>
                <a:t> </a:t>
              </a:r>
              <a:endParaRPr lang="es-ES" dirty="0"/>
            </a:p>
          </p:txBody>
        </p:sp>
        <p:sp>
          <p:nvSpPr>
            <p:cNvPr id="12" name="11 CuadroTexto"/>
            <p:cNvSpPr txBox="1"/>
            <p:nvPr/>
          </p:nvSpPr>
          <p:spPr>
            <a:xfrm>
              <a:off x="5994400" y="3363396"/>
              <a:ext cx="1909818" cy="369332"/>
            </a:xfrm>
            <a:prstGeom prst="rect">
              <a:avLst/>
            </a:prstGeom>
            <a:noFill/>
            <a:ln>
              <a:solidFill>
                <a:schemeClr val="tx2">
                  <a:lumMod val="50000"/>
                </a:schemeClr>
              </a:solidFill>
            </a:ln>
          </p:spPr>
          <p:txBody>
            <a:bodyPr wrap="none" rtlCol="0">
              <a:spAutoFit/>
            </a:bodyPr>
            <a:lstStyle/>
            <a:p>
              <a:r>
                <a:rPr lang="es-ES" dirty="0" err="1" smtClean="0"/>
                <a:t>Matter</a:t>
              </a:r>
              <a:r>
                <a:rPr lang="es-ES" dirty="0" smtClean="0"/>
                <a:t> </a:t>
              </a:r>
              <a:r>
                <a:rPr lang="es-ES" dirty="0" err="1" smtClean="0"/>
                <a:t>dominated</a:t>
              </a:r>
              <a:endParaRPr lang="es-ES" dirty="0"/>
            </a:p>
          </p:txBody>
        </p:sp>
        <p:cxnSp>
          <p:nvCxnSpPr>
            <p:cNvPr id="14" name="13 Conector recto de flecha"/>
            <p:cNvCxnSpPr/>
            <p:nvPr/>
          </p:nvCxnSpPr>
          <p:spPr>
            <a:xfrm flipH="1">
              <a:off x="1828800" y="2135832"/>
              <a:ext cx="725793" cy="141223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5448300" y="3631018"/>
              <a:ext cx="571500" cy="5667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4" name="23 Objeto"/>
          <p:cNvGraphicFramePr>
            <a:graphicFrameLocks noChangeAspect="1"/>
          </p:cNvGraphicFramePr>
          <p:nvPr>
            <p:extLst>
              <p:ext uri="{D42A27DB-BD31-4B8C-83A1-F6EECF244321}">
                <p14:modId xmlns:p14="http://schemas.microsoft.com/office/powerpoint/2010/main" val="1102889747"/>
              </p:ext>
            </p:extLst>
          </p:nvPr>
        </p:nvGraphicFramePr>
        <p:xfrm>
          <a:off x="5126859" y="5954802"/>
          <a:ext cx="3810000" cy="492182"/>
        </p:xfrm>
        <a:graphic>
          <a:graphicData uri="http://schemas.openxmlformats.org/presentationml/2006/ole">
            <mc:AlternateContent xmlns:mc="http://schemas.openxmlformats.org/markup-compatibility/2006">
              <mc:Choice xmlns:v="urn:schemas-microsoft-com:vml" Requires="v">
                <p:oleObj spid="_x0000_s23644" name="Ecuación" r:id="rId4" imgW="2158920" imgH="279360" progId="Equation.3">
                  <p:embed/>
                </p:oleObj>
              </mc:Choice>
              <mc:Fallback>
                <p:oleObj name="Ecuación" r:id="rId4" imgW="2158920" imgH="279360" progId="Equation.3">
                  <p:embed/>
                  <p:pic>
                    <p:nvPicPr>
                      <p:cNvPr id="0" name=""/>
                      <p:cNvPicPr/>
                      <p:nvPr/>
                    </p:nvPicPr>
                    <p:blipFill>
                      <a:blip r:embed="rId5"/>
                      <a:stretch>
                        <a:fillRect/>
                      </a:stretch>
                    </p:blipFill>
                    <p:spPr>
                      <a:xfrm>
                        <a:off x="5126859" y="5954802"/>
                        <a:ext cx="3810000" cy="492182"/>
                      </a:xfrm>
                      <a:prstGeom prst="rect">
                        <a:avLst/>
                      </a:prstGeom>
                      <a:ln w="53975">
                        <a:solidFill>
                          <a:srgbClr val="FF0000"/>
                        </a:solidFill>
                      </a:ln>
                    </p:spPr>
                  </p:pic>
                </p:oleObj>
              </mc:Fallback>
            </mc:AlternateContent>
          </a:graphicData>
        </a:graphic>
      </p:graphicFrame>
      <p:sp>
        <p:nvSpPr>
          <p:cNvPr id="25" name="24 CuadroTexto"/>
          <p:cNvSpPr txBox="1"/>
          <p:nvPr/>
        </p:nvSpPr>
        <p:spPr>
          <a:xfrm>
            <a:off x="0" y="5993368"/>
            <a:ext cx="4343399" cy="369332"/>
          </a:xfrm>
          <a:prstGeom prst="rect">
            <a:avLst/>
          </a:prstGeom>
          <a:noFill/>
          <a:ln>
            <a:solidFill>
              <a:schemeClr val="accent1">
                <a:shade val="50000"/>
              </a:schemeClr>
            </a:solidFill>
          </a:ln>
        </p:spPr>
        <p:txBody>
          <a:bodyPr wrap="square" rtlCol="0">
            <a:spAutoFit/>
          </a:bodyPr>
          <a:lstStyle/>
          <a:p>
            <a:r>
              <a:rPr lang="es-ES" dirty="0" err="1" smtClean="0"/>
              <a:t>By</a:t>
            </a:r>
            <a:r>
              <a:rPr lang="es-ES" dirty="0" smtClean="0"/>
              <a:t> </a:t>
            </a:r>
            <a:r>
              <a:rPr lang="es-ES" dirty="0" err="1" smtClean="0"/>
              <a:t>the</a:t>
            </a:r>
            <a:r>
              <a:rPr lang="es-ES" dirty="0" smtClean="0"/>
              <a:t> </a:t>
            </a:r>
            <a:r>
              <a:rPr lang="es-ES" dirty="0" err="1" smtClean="0"/>
              <a:t>way</a:t>
            </a:r>
            <a:r>
              <a:rPr lang="es-ES" dirty="0"/>
              <a:t> </a:t>
            </a:r>
            <a:r>
              <a:rPr lang="es-ES" dirty="0" err="1" smtClean="0"/>
              <a:t>the</a:t>
            </a:r>
            <a:r>
              <a:rPr lang="es-ES" dirty="0" smtClean="0"/>
              <a:t> </a:t>
            </a:r>
            <a:r>
              <a:rPr lang="es-ES" dirty="0" err="1" smtClean="0"/>
              <a:t>survival</a:t>
            </a:r>
            <a:r>
              <a:rPr lang="es-ES" dirty="0" smtClean="0"/>
              <a:t> </a:t>
            </a:r>
            <a:r>
              <a:rPr lang="es-ES" dirty="0" err="1" smtClean="0"/>
              <a:t>probability</a:t>
            </a:r>
            <a:r>
              <a:rPr lang="es-ES" dirty="0" smtClean="0"/>
              <a:t> in 3</a:t>
            </a:r>
            <a:r>
              <a:rPr lang="es-ES" dirty="0" smtClean="0">
                <a:sym typeface="Symbol"/>
              </a:rPr>
              <a:t></a:t>
            </a:r>
            <a:endParaRPr lang="es-ES" dirty="0"/>
          </a:p>
        </p:txBody>
      </p:sp>
      <p:sp>
        <p:nvSpPr>
          <p:cNvPr id="26" name="25 Flecha derecha"/>
          <p:cNvSpPr/>
          <p:nvPr/>
        </p:nvSpPr>
        <p:spPr>
          <a:xfrm>
            <a:off x="4406899" y="6178034"/>
            <a:ext cx="533251" cy="45719"/>
          </a:xfrm>
          <a:prstGeom prst="rightArrow">
            <a:avLst/>
          </a:prstGeom>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7" name="26 Objeto"/>
          <p:cNvGraphicFramePr>
            <a:graphicFrameLocks noChangeAspect="1"/>
          </p:cNvGraphicFramePr>
          <p:nvPr>
            <p:extLst>
              <p:ext uri="{D42A27DB-BD31-4B8C-83A1-F6EECF244321}">
                <p14:modId xmlns:p14="http://schemas.microsoft.com/office/powerpoint/2010/main" val="2068364307"/>
              </p:ext>
            </p:extLst>
          </p:nvPr>
        </p:nvGraphicFramePr>
        <p:xfrm>
          <a:off x="6355058" y="5105400"/>
          <a:ext cx="1183105" cy="381000"/>
        </p:xfrm>
        <a:graphic>
          <a:graphicData uri="http://schemas.openxmlformats.org/presentationml/2006/ole">
            <mc:AlternateContent xmlns:mc="http://schemas.openxmlformats.org/markup-compatibility/2006">
              <mc:Choice xmlns:v="urn:schemas-microsoft-com:vml" Requires="v">
                <p:oleObj spid="_x0000_s23645" name="Ecuación" r:id="rId6" imgW="749160" imgH="241200" progId="Equation.3">
                  <p:embed/>
                </p:oleObj>
              </mc:Choice>
              <mc:Fallback>
                <p:oleObj name="Ecuación" r:id="rId6" imgW="749160" imgH="241200" progId="Equation.3">
                  <p:embed/>
                  <p:pic>
                    <p:nvPicPr>
                      <p:cNvPr id="0" name=""/>
                      <p:cNvPicPr/>
                      <p:nvPr/>
                    </p:nvPicPr>
                    <p:blipFill>
                      <a:blip r:embed="rId7"/>
                      <a:stretch>
                        <a:fillRect/>
                      </a:stretch>
                    </p:blipFill>
                    <p:spPr>
                      <a:xfrm>
                        <a:off x="6355058" y="5105400"/>
                        <a:ext cx="1183105" cy="381000"/>
                      </a:xfrm>
                      <a:prstGeom prst="rect">
                        <a:avLst/>
                      </a:prstGeom>
                      <a:ln>
                        <a:solidFill>
                          <a:schemeClr val="accent6">
                            <a:lumMod val="50000"/>
                          </a:schemeClr>
                        </a:solidFill>
                      </a:ln>
                    </p:spPr>
                  </p:pic>
                </p:oleObj>
              </mc:Fallback>
            </mc:AlternateContent>
          </a:graphicData>
        </a:graphic>
      </p:graphicFrame>
    </p:spTree>
    <p:extLst>
      <p:ext uri="{BB962C8B-B14F-4D97-AF65-F5344CB8AC3E}">
        <p14:creationId xmlns:p14="http://schemas.microsoft.com/office/powerpoint/2010/main" val="354368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Solar neutrinos</a:t>
            </a:r>
            <a:endParaRPr lang="es-ES" dirty="0"/>
          </a:p>
        </p:txBody>
      </p:sp>
      <p:sp>
        <p:nvSpPr>
          <p:cNvPr id="3" name="2 Marcador de contenido"/>
          <p:cNvSpPr>
            <a:spLocks noGrp="1"/>
          </p:cNvSpPr>
          <p:nvPr>
            <p:ph idx="1"/>
          </p:nvPr>
        </p:nvSpPr>
        <p:spPr>
          <a:xfrm>
            <a:off x="381000" y="1524000"/>
            <a:ext cx="8229600" cy="4525963"/>
          </a:xfrm>
        </p:spPr>
        <p:txBody>
          <a:bodyPr/>
          <a:lstStyle/>
          <a:p>
            <a:pPr marL="0" indent="0">
              <a:buNone/>
            </a:pPr>
            <a:r>
              <a:rPr lang="es-ES" dirty="0" smtClean="0"/>
              <a:t>Reactor-</a:t>
            </a:r>
            <a:r>
              <a:rPr lang="es-ES" dirty="0" err="1" smtClean="0"/>
              <a:t>experiments</a:t>
            </a:r>
            <a:r>
              <a:rPr lang="es-ES" dirty="0" smtClean="0"/>
              <a:t>:   </a:t>
            </a:r>
          </a:p>
          <a:p>
            <a:pPr marL="0" indent="0">
              <a:buNone/>
            </a:pPr>
            <a:r>
              <a:rPr lang="es-ES" dirty="0"/>
              <a:t> </a:t>
            </a:r>
            <a:r>
              <a:rPr lang="es-ES" dirty="0" smtClean="0"/>
              <a:t>    </a:t>
            </a:r>
            <a:r>
              <a:rPr lang="es-ES" dirty="0" err="1" smtClean="0"/>
              <a:t>KamLAND</a:t>
            </a:r>
            <a:r>
              <a:rPr lang="es-ES" dirty="0" smtClean="0"/>
              <a:t> </a:t>
            </a:r>
          </a:p>
          <a:p>
            <a:pPr marL="0" indent="0">
              <a:buNone/>
            </a:pPr>
            <a:r>
              <a:rPr lang="es-ES" dirty="0"/>
              <a:t> </a:t>
            </a:r>
            <a:r>
              <a:rPr lang="es-ES" dirty="0" smtClean="0"/>
              <a:t>   53 </a:t>
            </a:r>
            <a:r>
              <a:rPr lang="es-ES" dirty="0" err="1" smtClean="0"/>
              <a:t>reactors</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795501742"/>
              </p:ext>
            </p:extLst>
          </p:nvPr>
        </p:nvGraphicFramePr>
        <p:xfrm>
          <a:off x="4610100" y="2277771"/>
          <a:ext cx="1452283" cy="609600"/>
        </p:xfrm>
        <a:graphic>
          <a:graphicData uri="http://schemas.openxmlformats.org/presentationml/2006/ole">
            <mc:AlternateContent xmlns:mc="http://schemas.openxmlformats.org/markup-compatibility/2006">
              <mc:Choice xmlns:v="urn:schemas-microsoft-com:vml" Requires="v">
                <p:oleObj spid="_x0000_s24713" name="Ecuación" r:id="rId3" imgW="1028520" imgH="431640" progId="Equation.3">
                  <p:embed/>
                </p:oleObj>
              </mc:Choice>
              <mc:Fallback>
                <p:oleObj name="Ecuación" r:id="rId3" imgW="1028520" imgH="431640" progId="Equation.3">
                  <p:embed/>
                  <p:pic>
                    <p:nvPicPr>
                      <p:cNvPr id="0" name=""/>
                      <p:cNvPicPr/>
                      <p:nvPr/>
                    </p:nvPicPr>
                    <p:blipFill>
                      <a:blip r:embed="rId4"/>
                      <a:stretch>
                        <a:fillRect/>
                      </a:stretch>
                    </p:blipFill>
                    <p:spPr>
                      <a:xfrm>
                        <a:off x="4610100" y="2277771"/>
                        <a:ext cx="1452283" cy="609600"/>
                      </a:xfrm>
                      <a:prstGeom prst="rect">
                        <a:avLst/>
                      </a:prstGeom>
                      <a:ln>
                        <a:solidFill>
                          <a:schemeClr val="accent1">
                            <a:lumMod val="50000"/>
                          </a:schemeClr>
                        </a:solidFill>
                      </a:ln>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849235921"/>
              </p:ext>
            </p:extLst>
          </p:nvPr>
        </p:nvGraphicFramePr>
        <p:xfrm>
          <a:off x="4267200" y="1656794"/>
          <a:ext cx="838200" cy="439738"/>
        </p:xfrm>
        <a:graphic>
          <a:graphicData uri="http://schemas.openxmlformats.org/presentationml/2006/ole">
            <mc:AlternateContent xmlns:mc="http://schemas.openxmlformats.org/markup-compatibility/2006">
              <mc:Choice xmlns:v="urn:schemas-microsoft-com:vml" Requires="v">
                <p:oleObj spid="_x0000_s24714" name="Ecuación" r:id="rId5" imgW="507960" imgH="228600" progId="Equation.3">
                  <p:embed/>
                </p:oleObj>
              </mc:Choice>
              <mc:Fallback>
                <p:oleObj name="Ecuación" r:id="rId5" imgW="507960" imgH="228600" progId="Equation.3">
                  <p:embed/>
                  <p:pic>
                    <p:nvPicPr>
                      <p:cNvPr id="0" name=""/>
                      <p:cNvPicPr/>
                      <p:nvPr/>
                    </p:nvPicPr>
                    <p:blipFill>
                      <a:blip r:embed="rId6"/>
                      <a:stretch>
                        <a:fillRect/>
                      </a:stretch>
                    </p:blipFill>
                    <p:spPr>
                      <a:xfrm>
                        <a:off x="4267200" y="1656794"/>
                        <a:ext cx="838200" cy="439738"/>
                      </a:xfrm>
                      <a:prstGeom prst="rect">
                        <a:avLst/>
                      </a:prstGeom>
                    </p:spPr>
                  </p:pic>
                </p:oleObj>
              </mc:Fallback>
            </mc:AlternateContent>
          </a:graphicData>
        </a:graphic>
      </p:graphicFrame>
      <p:sp>
        <p:nvSpPr>
          <p:cNvPr id="6" name="5 CuadroTexto"/>
          <p:cNvSpPr txBox="1"/>
          <p:nvPr/>
        </p:nvSpPr>
        <p:spPr>
          <a:xfrm>
            <a:off x="5257800" y="1727200"/>
            <a:ext cx="1550489" cy="369332"/>
          </a:xfrm>
          <a:prstGeom prst="rect">
            <a:avLst/>
          </a:prstGeom>
          <a:noFill/>
        </p:spPr>
        <p:txBody>
          <a:bodyPr wrap="none" rtlCol="0">
            <a:spAutoFit/>
          </a:bodyPr>
          <a:lstStyle/>
          <a:p>
            <a:r>
              <a:rPr lang="es-ES" dirty="0" err="1" smtClean="0"/>
              <a:t>disappearance</a:t>
            </a:r>
            <a:endParaRPr lang="es-ES" dirty="0"/>
          </a:p>
        </p:txBody>
      </p:sp>
      <p:graphicFrame>
        <p:nvGraphicFramePr>
          <p:cNvPr id="7" name="6 Objeto"/>
          <p:cNvGraphicFramePr>
            <a:graphicFrameLocks noChangeAspect="1"/>
          </p:cNvGraphicFramePr>
          <p:nvPr>
            <p:extLst>
              <p:ext uri="{D42A27DB-BD31-4B8C-83A1-F6EECF244321}">
                <p14:modId xmlns:p14="http://schemas.microsoft.com/office/powerpoint/2010/main" val="302915342"/>
              </p:ext>
            </p:extLst>
          </p:nvPr>
        </p:nvGraphicFramePr>
        <p:xfrm>
          <a:off x="3352800" y="2228278"/>
          <a:ext cx="914400" cy="422275"/>
        </p:xfrm>
        <a:graphic>
          <a:graphicData uri="http://schemas.openxmlformats.org/presentationml/2006/ole">
            <mc:AlternateContent xmlns:mc="http://schemas.openxmlformats.org/markup-compatibility/2006">
              <mc:Choice xmlns:v="urn:schemas-microsoft-com:vml" Requires="v">
                <p:oleObj spid="_x0000_s24715" name="Ecuación" r:id="rId7" imgW="495000" imgH="228600" progId="Equation.3">
                  <p:embed/>
                </p:oleObj>
              </mc:Choice>
              <mc:Fallback>
                <p:oleObj name="Ecuación" r:id="rId7" imgW="495000" imgH="228600" progId="Equation.3">
                  <p:embed/>
                  <p:pic>
                    <p:nvPicPr>
                      <p:cNvPr id="0" name=""/>
                      <p:cNvPicPr/>
                      <p:nvPr/>
                    </p:nvPicPr>
                    <p:blipFill>
                      <a:blip r:embed="rId8"/>
                      <a:stretch>
                        <a:fillRect/>
                      </a:stretch>
                    </p:blipFill>
                    <p:spPr>
                      <a:xfrm>
                        <a:off x="3352800" y="2228278"/>
                        <a:ext cx="914400" cy="422275"/>
                      </a:xfrm>
                      <a:prstGeom prst="rect">
                        <a:avLst/>
                      </a:prstGeom>
                    </p:spPr>
                  </p:pic>
                </p:oleObj>
              </mc:Fallback>
            </mc:AlternateContent>
          </a:graphicData>
        </a:graphic>
      </p:graphicFrame>
      <p:sp>
        <p:nvSpPr>
          <p:cNvPr id="8" name="7 Flecha derecha"/>
          <p:cNvSpPr/>
          <p:nvPr/>
        </p:nvSpPr>
        <p:spPr>
          <a:xfrm>
            <a:off x="2708402" y="2318258"/>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152900" y="1721366"/>
            <a:ext cx="457200" cy="406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3273806" y="2210816"/>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curvado"/>
          <p:cNvCxnSpPr>
            <a:stCxn id="10" idx="7"/>
            <a:endCxn id="9" idx="3"/>
          </p:cNvCxnSpPr>
          <p:nvPr/>
        </p:nvCxnSpPr>
        <p:spPr>
          <a:xfrm rot="5400000" flipH="1" flipV="1">
            <a:off x="3837189" y="1895105"/>
            <a:ext cx="209528" cy="55580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5361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7636" y="3490794"/>
            <a:ext cx="5424438" cy="320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844287" y="3170198"/>
            <a:ext cx="390245" cy="369332"/>
          </a:xfrm>
          <a:prstGeom prst="rect">
            <a:avLst/>
          </a:prstGeom>
          <a:solidFill>
            <a:schemeClr val="bg1"/>
          </a:solidFill>
        </p:spPr>
        <p:txBody>
          <a:bodyPr wrap="square" rtlCol="0">
            <a:spAutoFit/>
          </a:bodyPr>
          <a:lstStyle/>
          <a:p>
            <a:endParaRPr lang="es-ES" dirty="0"/>
          </a:p>
        </p:txBody>
      </p:sp>
    </p:spTree>
    <p:extLst>
      <p:ext uri="{BB962C8B-B14F-4D97-AF65-F5344CB8AC3E}">
        <p14:creationId xmlns:p14="http://schemas.microsoft.com/office/powerpoint/2010/main" val="326036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304800"/>
            <a:ext cx="7543800" cy="1143000"/>
          </a:xfrm>
        </p:spPr>
        <p:txBody>
          <a:bodyPr/>
          <a:lstStyle/>
          <a:p>
            <a:r>
              <a:rPr lang="es-ES" dirty="0" err="1" smtClean="0"/>
              <a:t>Atmospheric</a:t>
            </a:r>
            <a:r>
              <a:rPr lang="es-ES" dirty="0" smtClean="0"/>
              <a:t> neutrinos</a:t>
            </a:r>
            <a:endParaRPr lang="es-ES" dirty="0"/>
          </a:p>
        </p:txBody>
      </p:sp>
      <p:pic>
        <p:nvPicPr>
          <p:cNvPr id="131077" name="Picture 5" descr="http://www.aip.org/png/images/neutrin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22400"/>
            <a:ext cx="2286000" cy="4872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enith-geom-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22400"/>
            <a:ext cx="3886200" cy="358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Objeto"/>
          <p:cNvGraphicFramePr>
            <a:graphicFrameLocks noChangeAspect="1"/>
          </p:cNvGraphicFramePr>
          <p:nvPr>
            <p:extLst>
              <p:ext uri="{D42A27DB-BD31-4B8C-83A1-F6EECF244321}">
                <p14:modId xmlns:p14="http://schemas.microsoft.com/office/powerpoint/2010/main" val="2336554291"/>
              </p:ext>
            </p:extLst>
          </p:nvPr>
        </p:nvGraphicFramePr>
        <p:xfrm>
          <a:off x="4572000" y="5445962"/>
          <a:ext cx="2438400" cy="905042"/>
        </p:xfrm>
        <a:graphic>
          <a:graphicData uri="http://schemas.openxmlformats.org/presentationml/2006/ole">
            <mc:AlternateContent xmlns:mc="http://schemas.openxmlformats.org/markup-compatibility/2006">
              <mc:Choice xmlns:v="urn:schemas-microsoft-com:vml" Requires="v">
                <p:oleObj spid="_x0000_s25647" name="Ecuación" r:id="rId5" imgW="1231900" imgH="457200" progId="Equation.3">
                  <p:embed/>
                </p:oleObj>
              </mc:Choice>
              <mc:Fallback>
                <p:oleObj name="Ecuación" r:id="rId5" imgW="1231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445962"/>
                        <a:ext cx="2438400" cy="905042"/>
                      </a:xfrm>
                      <a:prstGeom prst="rect">
                        <a:avLst/>
                      </a:prstGeom>
                      <a:solidFill>
                        <a:srgbClr val="FFFF00"/>
                      </a:solidFill>
                      <a:ln>
                        <a:solidFill>
                          <a:schemeClr val="tx1">
                            <a:lumMod val="95000"/>
                            <a:lumOff val="5000"/>
                          </a:schemeClr>
                        </a:solidFill>
                      </a:ln>
                      <a:effectLst/>
                    </p:spPr>
                  </p:pic>
                </p:oleObj>
              </mc:Fallback>
            </mc:AlternateContent>
          </a:graphicData>
        </a:graphic>
      </p:graphicFrame>
      <p:sp>
        <p:nvSpPr>
          <p:cNvPr id="7" name="6 Elipse"/>
          <p:cNvSpPr/>
          <p:nvPr/>
        </p:nvSpPr>
        <p:spPr>
          <a:xfrm>
            <a:off x="927100" y="4076700"/>
            <a:ext cx="1752600" cy="12192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de flecha"/>
          <p:cNvCxnSpPr/>
          <p:nvPr/>
        </p:nvCxnSpPr>
        <p:spPr>
          <a:xfrm>
            <a:off x="2590800" y="5005334"/>
            <a:ext cx="1905000" cy="709666"/>
          </a:xfrm>
          <a:prstGeom prst="straightConnector1">
            <a:avLst/>
          </a:prstGeom>
          <a:ln w="3492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A</a:t>
            </a:r>
            <a:r>
              <a:rPr lang="es-ES" dirty="0" err="1" smtClean="0"/>
              <a:t>tmospheric</a:t>
            </a:r>
            <a:r>
              <a:rPr lang="es-ES" dirty="0" smtClean="0"/>
              <a:t> neutrinos</a:t>
            </a:r>
            <a:endParaRPr lang="es-ES" dirty="0"/>
          </a:p>
        </p:txBody>
      </p:sp>
      <p:sp>
        <p:nvSpPr>
          <p:cNvPr id="3" name="2 Marcador de contenido"/>
          <p:cNvSpPr>
            <a:spLocks noGrp="1"/>
          </p:cNvSpPr>
          <p:nvPr>
            <p:ph idx="1"/>
          </p:nvPr>
        </p:nvSpPr>
        <p:spPr>
          <a:xfrm>
            <a:off x="152400" y="1600200"/>
            <a:ext cx="3962400" cy="1400857"/>
          </a:xfrm>
          <a:solidFill>
            <a:srgbClr val="CBD947"/>
          </a:solidFill>
          <a:ln>
            <a:solidFill>
              <a:schemeClr val="tx1"/>
            </a:solidFill>
          </a:ln>
        </p:spPr>
        <p:txBody>
          <a:bodyPr/>
          <a:lstStyle/>
          <a:p>
            <a:pPr marL="0" indent="0" algn="just">
              <a:buNone/>
            </a:pPr>
            <a:r>
              <a:rPr lang="es-PE" sz="2000" dirty="0" err="1" smtClean="0"/>
              <a:t>The</a:t>
            </a:r>
            <a:r>
              <a:rPr lang="es-PE" sz="2000" dirty="0" smtClean="0"/>
              <a:t> </a:t>
            </a:r>
            <a:r>
              <a:rPr lang="es-PE" sz="2000" i="1" dirty="0" err="1" smtClean="0"/>
              <a:t>atmospheric</a:t>
            </a:r>
            <a:r>
              <a:rPr lang="es-PE" sz="2000" i="1" dirty="0" smtClean="0"/>
              <a:t> </a:t>
            </a:r>
            <a:r>
              <a:rPr lang="es-PE" sz="2000" i="1" dirty="0"/>
              <a:t>neutrino </a:t>
            </a:r>
            <a:r>
              <a:rPr lang="es-PE" sz="2000" i="1" dirty="0" err="1"/>
              <a:t>anomaly</a:t>
            </a:r>
            <a:r>
              <a:rPr lang="es-PE" sz="2000" i="1" dirty="0"/>
              <a:t> </a:t>
            </a:r>
            <a:r>
              <a:rPr lang="es-PE" sz="2000" dirty="0" err="1" smtClean="0"/>
              <a:t>was</a:t>
            </a:r>
            <a:r>
              <a:rPr lang="es-PE" sz="2000" dirty="0" smtClean="0"/>
              <a:t> </a:t>
            </a:r>
            <a:r>
              <a:rPr lang="es-PE" sz="2000" dirty="0" err="1" smtClean="0"/>
              <a:t>found</a:t>
            </a:r>
            <a:r>
              <a:rPr lang="es-PE" sz="2000" dirty="0" smtClean="0"/>
              <a:t> </a:t>
            </a:r>
            <a:r>
              <a:rPr lang="es-PE" sz="2000" dirty="0" err="1" smtClean="0"/>
              <a:t>trying</a:t>
            </a:r>
            <a:r>
              <a:rPr lang="es-PE" sz="2000" dirty="0" smtClean="0"/>
              <a:t> </a:t>
            </a:r>
            <a:r>
              <a:rPr lang="es-PE" sz="2000" dirty="0" err="1" smtClean="0"/>
              <a:t>to</a:t>
            </a:r>
            <a:r>
              <a:rPr lang="es-PE" sz="2000" dirty="0" smtClean="0"/>
              <a:t> </a:t>
            </a:r>
            <a:r>
              <a:rPr lang="es-PE" sz="2000" dirty="0" err="1" smtClean="0"/>
              <a:t>understand</a:t>
            </a:r>
            <a:r>
              <a:rPr lang="es-PE" sz="2000" dirty="0" smtClean="0"/>
              <a:t>  </a:t>
            </a:r>
            <a:r>
              <a:rPr lang="es-PE" sz="2000" dirty="0" err="1" smtClean="0"/>
              <a:t>the</a:t>
            </a:r>
            <a:r>
              <a:rPr lang="es-PE" sz="2000" dirty="0" smtClean="0"/>
              <a:t> </a:t>
            </a:r>
            <a:r>
              <a:rPr lang="es-PE" sz="2000" dirty="0" err="1" smtClean="0"/>
              <a:t>background</a:t>
            </a:r>
            <a:r>
              <a:rPr lang="es-PE" sz="2000" dirty="0"/>
              <a:t> </a:t>
            </a:r>
            <a:r>
              <a:rPr lang="es-PE" sz="2000" dirty="0" err="1" smtClean="0"/>
              <a:t>involved</a:t>
            </a:r>
            <a:r>
              <a:rPr lang="es-PE" sz="2000" dirty="0" smtClean="0"/>
              <a:t> in </a:t>
            </a:r>
            <a:r>
              <a:rPr lang="es-PE" sz="2000" dirty="0" err="1" smtClean="0"/>
              <a:t>nucleon</a:t>
            </a:r>
            <a:r>
              <a:rPr lang="es-PE" sz="2000" dirty="0" smtClean="0"/>
              <a:t> </a:t>
            </a:r>
            <a:r>
              <a:rPr lang="es-PE" sz="2000" dirty="0" err="1" smtClean="0"/>
              <a:t>decay</a:t>
            </a:r>
            <a:r>
              <a:rPr lang="es-PE" sz="2000" dirty="0" smtClean="0"/>
              <a:t> </a:t>
            </a:r>
            <a:r>
              <a:rPr lang="es-PE" sz="2000" dirty="0" err="1" smtClean="0"/>
              <a:t>searches</a:t>
            </a:r>
            <a:r>
              <a:rPr lang="es-PE" sz="2000" dirty="0"/>
              <a:t> </a:t>
            </a:r>
            <a:endParaRPr lang="es-ES" sz="2000" i="1"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57300"/>
            <a:ext cx="4076700" cy="29614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4343400" y="2161539"/>
            <a:ext cx="431800" cy="243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60788" y="3510870"/>
            <a:ext cx="4398512" cy="707886"/>
          </a:xfrm>
          <a:prstGeom prst="rect">
            <a:avLst/>
          </a:prstGeom>
          <a:noFill/>
        </p:spPr>
        <p:txBody>
          <a:bodyPr wrap="none" rtlCol="0">
            <a:spAutoFit/>
          </a:bodyPr>
          <a:lstStyle/>
          <a:p>
            <a:r>
              <a:rPr lang="es-PE" sz="2000" dirty="0" err="1" smtClean="0"/>
              <a:t>Then</a:t>
            </a:r>
            <a:r>
              <a:rPr lang="es-PE" sz="2000" dirty="0"/>
              <a:t> </a:t>
            </a:r>
            <a:r>
              <a:rPr lang="es-PE" sz="2000" dirty="0" err="1" smtClean="0"/>
              <a:t>the</a:t>
            </a:r>
            <a:r>
              <a:rPr lang="es-PE" sz="2000" dirty="0" smtClean="0"/>
              <a:t> </a:t>
            </a:r>
            <a:r>
              <a:rPr lang="es-PE" sz="2000" dirty="0" err="1" smtClean="0"/>
              <a:t>Super-Kamiokande</a:t>
            </a:r>
            <a:r>
              <a:rPr lang="es-PE" sz="2000" dirty="0" smtClean="0"/>
              <a:t> </a:t>
            </a:r>
            <a:r>
              <a:rPr lang="es-PE" sz="2000" dirty="0" err="1" smtClean="0"/>
              <a:t>experiment</a:t>
            </a:r>
            <a:endParaRPr lang="es-PE" sz="2000" dirty="0" smtClean="0"/>
          </a:p>
          <a:p>
            <a:r>
              <a:rPr lang="es-PE" sz="2000" dirty="0" err="1"/>
              <a:t>c</a:t>
            </a:r>
            <a:r>
              <a:rPr lang="es-PE" sz="2000" dirty="0" err="1" smtClean="0"/>
              <a:t>ame</a:t>
            </a:r>
            <a:r>
              <a:rPr lang="es-PE" sz="2000" dirty="0" smtClean="0"/>
              <a:t> </a:t>
            </a:r>
            <a:r>
              <a:rPr lang="es-PE" sz="2000" dirty="0" err="1" smtClean="0"/>
              <a:t>into</a:t>
            </a:r>
            <a:r>
              <a:rPr lang="es-PE" sz="2000" dirty="0" smtClean="0"/>
              <a:t> </a:t>
            </a:r>
            <a:r>
              <a:rPr lang="es-PE" sz="2000" dirty="0" err="1" smtClean="0"/>
              <a:t>the</a:t>
            </a:r>
            <a:r>
              <a:rPr lang="es-PE" sz="2000" dirty="0" smtClean="0"/>
              <a:t> </a:t>
            </a:r>
            <a:r>
              <a:rPr lang="es-PE" sz="2000" dirty="0" err="1" smtClean="0"/>
              <a:t>game</a:t>
            </a:r>
            <a:r>
              <a:rPr lang="es-PE" sz="2000" dirty="0" smtClean="0"/>
              <a:t> and…</a:t>
            </a:r>
            <a:endParaRPr lang="es-ES" sz="2000" dirty="0"/>
          </a:p>
        </p:txBody>
      </p:sp>
      <p:grpSp>
        <p:nvGrpSpPr>
          <p:cNvPr id="7" name="Group 3"/>
          <p:cNvGrpSpPr>
            <a:grpSpLocks/>
          </p:cNvGrpSpPr>
          <p:nvPr/>
        </p:nvGrpSpPr>
        <p:grpSpPr bwMode="auto">
          <a:xfrm>
            <a:off x="5676900" y="4788272"/>
            <a:ext cx="3352800" cy="1431925"/>
            <a:chOff x="384" y="3279"/>
            <a:chExt cx="2112" cy="998"/>
          </a:xfrm>
        </p:grpSpPr>
        <p:pic>
          <p:nvPicPr>
            <p:cNvPr id="8" name="Picture 4" descr="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3408"/>
              <a:ext cx="960"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u-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3279"/>
              <a:ext cx="1104"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6"/>
          <p:cNvGrpSpPr>
            <a:grpSpLocks/>
          </p:cNvGrpSpPr>
          <p:nvPr/>
        </p:nvGrpSpPr>
        <p:grpSpPr bwMode="auto">
          <a:xfrm>
            <a:off x="152400" y="4348535"/>
            <a:ext cx="5257800" cy="2362200"/>
            <a:chOff x="0" y="480"/>
            <a:chExt cx="5760" cy="2928"/>
          </a:xfrm>
        </p:grpSpPr>
        <p:pic>
          <p:nvPicPr>
            <p:cNvPr id="11" name="Picture 7" descr="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0"/>
              <a:ext cx="2832"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upe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480"/>
              <a:ext cx="2928"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4010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Atmospheric neutrinos</a:t>
            </a:r>
            <a:endParaRPr lang="es-ES" dirty="0"/>
          </a:p>
        </p:txBody>
      </p:sp>
      <p:sp>
        <p:nvSpPr>
          <p:cNvPr id="3" name="2 Marcador de contenido"/>
          <p:cNvSpPr>
            <a:spLocks noGrp="1"/>
          </p:cNvSpPr>
          <p:nvPr>
            <p:ph idx="1"/>
          </p:nvPr>
        </p:nvSpPr>
        <p:spPr>
          <a:xfrm>
            <a:off x="262148" y="1378633"/>
            <a:ext cx="7391400" cy="3581400"/>
          </a:xfrm>
        </p:spPr>
        <p:txBody>
          <a:bodyPr/>
          <a:lstStyle/>
          <a:p>
            <a:pPr marL="0" indent="0">
              <a:buNone/>
            </a:pPr>
            <a:r>
              <a:rPr lang="en-US" dirty="0" smtClean="0"/>
              <a:t>….observed in 1998 </a:t>
            </a:r>
            <a:r>
              <a:rPr lang="en-US" i="1" dirty="0" smtClean="0"/>
              <a:t>neutrino oscillations </a:t>
            </a:r>
          </a:p>
          <a:p>
            <a:pPr marL="0" indent="0">
              <a:buNone/>
            </a:pPr>
            <a:endParaRPr lang="en-US" i="1" dirty="0"/>
          </a:p>
          <a:p>
            <a:pPr marL="0" indent="0">
              <a:buNone/>
            </a:pPr>
            <a:endParaRPr lang="es-ES" i="1" dirty="0"/>
          </a:p>
        </p:txBody>
      </p:sp>
      <p:pic>
        <p:nvPicPr>
          <p:cNvPr id="4" name="Picture 16" descr="dist_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84398"/>
            <a:ext cx="4343400" cy="395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15 Grupo"/>
          <p:cNvGrpSpPr/>
          <p:nvPr/>
        </p:nvGrpSpPr>
        <p:grpSpPr>
          <a:xfrm>
            <a:off x="4483100" y="2374900"/>
            <a:ext cx="4044032" cy="1701800"/>
            <a:chOff x="4483100" y="2374900"/>
            <a:chExt cx="4044032" cy="170180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2374900"/>
              <a:ext cx="2012032" cy="1588867"/>
            </a:xfrm>
            <a:prstGeom prst="rect">
              <a:avLst/>
            </a:prstGeom>
            <a:ln>
              <a:solidFill>
                <a:schemeClr val="tx1"/>
              </a:solidFill>
            </a:ln>
          </p:spPr>
        </p:pic>
        <p:cxnSp>
          <p:nvCxnSpPr>
            <p:cNvPr id="10" name="9 Conector recto de flecha"/>
            <p:cNvCxnSpPr/>
            <p:nvPr/>
          </p:nvCxnSpPr>
          <p:spPr>
            <a:xfrm flipH="1">
              <a:off x="4483100" y="2552700"/>
              <a:ext cx="2803066" cy="1524000"/>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146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508" y="4120309"/>
            <a:ext cx="3304716" cy="240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905500" y="4164232"/>
            <a:ext cx="342900" cy="369332"/>
          </a:xfrm>
          <a:prstGeom prst="rect">
            <a:avLst/>
          </a:prstGeom>
          <a:noFill/>
        </p:spPr>
        <p:txBody>
          <a:bodyPr wrap="square" rtlCol="0">
            <a:spAutoFit/>
          </a:bodyPr>
          <a:lstStyle/>
          <a:p>
            <a:endParaRPr lang="es-ES" dirty="0"/>
          </a:p>
        </p:txBody>
      </p:sp>
      <p:sp>
        <p:nvSpPr>
          <p:cNvPr id="22" name="21 Elipse"/>
          <p:cNvSpPr/>
          <p:nvPr/>
        </p:nvSpPr>
        <p:spPr>
          <a:xfrm>
            <a:off x="3017481" y="5090038"/>
            <a:ext cx="685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7678948" y="5085019"/>
            <a:ext cx="1219200" cy="4746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24 Conector curvado"/>
          <p:cNvCxnSpPr>
            <a:stCxn id="22" idx="5"/>
            <a:endCxn id="23" idx="3"/>
          </p:cNvCxnSpPr>
          <p:nvPr/>
        </p:nvCxnSpPr>
        <p:spPr>
          <a:xfrm rot="16200000" flipH="1">
            <a:off x="5660186" y="3292863"/>
            <a:ext cx="139973" cy="4254648"/>
          </a:xfrm>
          <a:prstGeom prst="curvedConnector3">
            <a:avLst>
              <a:gd name="adj1" fmla="val 312980"/>
            </a:avLst>
          </a:prstGeom>
          <a:ln w="50800"/>
        </p:spPr>
        <p:style>
          <a:lnRef idx="1">
            <a:schemeClr val="accent1"/>
          </a:lnRef>
          <a:fillRef idx="0">
            <a:schemeClr val="accent1"/>
          </a:fillRef>
          <a:effectRef idx="0">
            <a:schemeClr val="accent1"/>
          </a:effectRef>
          <a:fontRef idx="minor">
            <a:schemeClr val="tx1"/>
          </a:fontRef>
        </p:style>
      </p:cxnSp>
      <p:grpSp>
        <p:nvGrpSpPr>
          <p:cNvPr id="12" name="11 Grupo"/>
          <p:cNvGrpSpPr/>
          <p:nvPr/>
        </p:nvGrpSpPr>
        <p:grpSpPr>
          <a:xfrm>
            <a:off x="1126067" y="1892401"/>
            <a:ext cx="3339214" cy="851934"/>
            <a:chOff x="1126067" y="1892401"/>
            <a:chExt cx="3339214" cy="851934"/>
          </a:xfrm>
        </p:grpSpPr>
        <p:sp>
          <p:nvSpPr>
            <p:cNvPr id="5" name="4 CuadroTexto"/>
            <p:cNvSpPr txBox="1"/>
            <p:nvPr/>
          </p:nvSpPr>
          <p:spPr>
            <a:xfrm>
              <a:off x="1126067" y="1892401"/>
              <a:ext cx="2666114" cy="369332"/>
            </a:xfrm>
            <a:prstGeom prst="rect">
              <a:avLst/>
            </a:prstGeom>
            <a:noFill/>
            <a:ln>
              <a:solidFill>
                <a:schemeClr val="accent1">
                  <a:shade val="50000"/>
                </a:schemeClr>
              </a:solidFill>
            </a:ln>
          </p:spPr>
          <p:txBody>
            <a:bodyPr wrap="none" rtlCol="0">
              <a:spAutoFit/>
            </a:bodyPr>
            <a:lstStyle/>
            <a:p>
              <a:r>
                <a:rPr lang="es-ES" dirty="0" smtClean="0"/>
                <a:t>No </a:t>
              </a:r>
              <a:r>
                <a:rPr lang="es-ES" dirty="0" err="1" smtClean="0"/>
                <a:t>oscillations</a:t>
              </a:r>
              <a:r>
                <a:rPr lang="es-ES" dirty="0" smtClean="0"/>
                <a:t> </a:t>
              </a:r>
              <a:r>
                <a:rPr lang="es-ES" dirty="0" err="1" smtClean="0"/>
                <a:t>hypothesis</a:t>
              </a:r>
              <a:r>
                <a:rPr lang="es-ES" dirty="0" smtClean="0"/>
                <a:t> </a:t>
              </a:r>
              <a:endParaRPr lang="es-ES" dirty="0"/>
            </a:p>
          </p:txBody>
        </p:sp>
        <p:cxnSp>
          <p:nvCxnSpPr>
            <p:cNvPr id="8" name="7 Conector recto de flecha"/>
            <p:cNvCxnSpPr/>
            <p:nvPr/>
          </p:nvCxnSpPr>
          <p:spPr>
            <a:xfrm>
              <a:off x="3627081" y="2261733"/>
              <a:ext cx="838200" cy="48260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0626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Long-Baseline experiments(LBL)</a:t>
            </a:r>
            <a:endParaRPr lang="es-ES" dirty="0"/>
          </a:p>
        </p:txBody>
      </p:sp>
      <p:pic>
        <p:nvPicPr>
          <p:cNvPr id="6" name="5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3219654"/>
            <a:ext cx="3733800" cy="1949873"/>
          </a:xfrm>
        </p:spPr>
      </p:pic>
      <p:graphicFrame>
        <p:nvGraphicFramePr>
          <p:cNvPr id="8" name="7 Objeto"/>
          <p:cNvGraphicFramePr>
            <a:graphicFrameLocks noChangeAspect="1"/>
          </p:cNvGraphicFramePr>
          <p:nvPr>
            <p:extLst>
              <p:ext uri="{D42A27DB-BD31-4B8C-83A1-F6EECF244321}">
                <p14:modId xmlns:p14="http://schemas.microsoft.com/office/powerpoint/2010/main" val="626882429"/>
              </p:ext>
            </p:extLst>
          </p:nvPr>
        </p:nvGraphicFramePr>
        <p:xfrm>
          <a:off x="1775789" y="5097837"/>
          <a:ext cx="1676589" cy="698579"/>
        </p:xfrm>
        <a:graphic>
          <a:graphicData uri="http://schemas.openxmlformats.org/presentationml/2006/ole">
            <mc:AlternateContent xmlns:mc="http://schemas.openxmlformats.org/markup-compatibility/2006">
              <mc:Choice xmlns:v="urn:schemas-microsoft-com:vml" Requires="v">
                <p:oleObj spid="_x0000_s26806" name="Ecuación" r:id="rId4" imgW="1066680" imgH="444240" progId="Equation.3">
                  <p:embed/>
                </p:oleObj>
              </mc:Choice>
              <mc:Fallback>
                <p:oleObj name="Ecuación" r:id="rId4" imgW="1066680" imgH="444240" progId="Equation.3">
                  <p:embed/>
                  <p:pic>
                    <p:nvPicPr>
                      <p:cNvPr id="0" name=""/>
                      <p:cNvPicPr/>
                      <p:nvPr/>
                    </p:nvPicPr>
                    <p:blipFill>
                      <a:blip r:embed="rId5"/>
                      <a:stretch>
                        <a:fillRect/>
                      </a:stretch>
                    </p:blipFill>
                    <p:spPr>
                      <a:xfrm>
                        <a:off x="1775789" y="5097837"/>
                        <a:ext cx="1676589" cy="698579"/>
                      </a:xfrm>
                      <a:prstGeom prst="rect">
                        <a:avLst/>
                      </a:prstGeom>
                      <a:ln>
                        <a:solidFill>
                          <a:schemeClr val="tx1"/>
                        </a:solidFill>
                      </a:ln>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1628619020"/>
              </p:ext>
            </p:extLst>
          </p:nvPr>
        </p:nvGraphicFramePr>
        <p:xfrm>
          <a:off x="4343400" y="1684761"/>
          <a:ext cx="1295400" cy="482010"/>
        </p:xfrm>
        <a:graphic>
          <a:graphicData uri="http://schemas.openxmlformats.org/presentationml/2006/ole">
            <mc:AlternateContent xmlns:mc="http://schemas.openxmlformats.org/markup-compatibility/2006">
              <mc:Choice xmlns:v="urn:schemas-microsoft-com:vml" Requires="v">
                <p:oleObj spid="_x0000_s26807" name="Ecuación" r:id="rId6" imgW="545760" imgH="241200" progId="Equation.3">
                  <p:embed/>
                </p:oleObj>
              </mc:Choice>
              <mc:Fallback>
                <p:oleObj name="Ecuación" r:id="rId6" imgW="545760" imgH="241200" progId="Equation.3">
                  <p:embed/>
                  <p:pic>
                    <p:nvPicPr>
                      <p:cNvPr id="0" name=""/>
                      <p:cNvPicPr/>
                      <p:nvPr/>
                    </p:nvPicPr>
                    <p:blipFill>
                      <a:blip r:embed="rId7"/>
                      <a:stretch>
                        <a:fillRect/>
                      </a:stretch>
                    </p:blipFill>
                    <p:spPr>
                      <a:xfrm>
                        <a:off x="4343400" y="1684761"/>
                        <a:ext cx="1295400" cy="482010"/>
                      </a:xfrm>
                      <a:prstGeom prst="rect">
                        <a:avLst/>
                      </a:prstGeom>
                    </p:spPr>
                  </p:pic>
                </p:oleObj>
              </mc:Fallback>
            </mc:AlternateContent>
          </a:graphicData>
        </a:graphic>
      </p:graphicFrame>
      <p:sp>
        <p:nvSpPr>
          <p:cNvPr id="10" name="9 CuadroTexto"/>
          <p:cNvSpPr txBox="1"/>
          <p:nvPr/>
        </p:nvSpPr>
        <p:spPr>
          <a:xfrm>
            <a:off x="533400" y="1694934"/>
            <a:ext cx="3657348" cy="461665"/>
          </a:xfrm>
          <a:prstGeom prst="rect">
            <a:avLst/>
          </a:prstGeom>
          <a:noFill/>
        </p:spPr>
        <p:txBody>
          <a:bodyPr wrap="none" rtlCol="0">
            <a:spAutoFit/>
          </a:bodyPr>
          <a:lstStyle/>
          <a:p>
            <a:r>
              <a:rPr lang="en-US" sz="2400" dirty="0" smtClean="0"/>
              <a:t>Disappearance experiments</a:t>
            </a:r>
            <a:endParaRPr lang="es-ES" sz="2400" dirty="0"/>
          </a:p>
        </p:txBody>
      </p:sp>
      <p:graphicFrame>
        <p:nvGraphicFramePr>
          <p:cNvPr id="11" name="10 Objeto"/>
          <p:cNvGraphicFramePr>
            <a:graphicFrameLocks noChangeAspect="1"/>
          </p:cNvGraphicFramePr>
          <p:nvPr>
            <p:extLst>
              <p:ext uri="{D42A27DB-BD31-4B8C-83A1-F6EECF244321}">
                <p14:modId xmlns:p14="http://schemas.microsoft.com/office/powerpoint/2010/main" val="1400674963"/>
              </p:ext>
            </p:extLst>
          </p:nvPr>
        </p:nvGraphicFramePr>
        <p:xfrm>
          <a:off x="1333374" y="2433598"/>
          <a:ext cx="1066800" cy="410308"/>
        </p:xfrm>
        <a:graphic>
          <a:graphicData uri="http://schemas.openxmlformats.org/presentationml/2006/ole">
            <mc:AlternateContent xmlns:mc="http://schemas.openxmlformats.org/markup-compatibility/2006">
              <mc:Choice xmlns:v="urn:schemas-microsoft-com:vml" Requires="v">
                <p:oleObj spid="_x0000_s26808" name="Ecuación" r:id="rId8" imgW="660240" imgH="253800" progId="Equation.3">
                  <p:embed/>
                </p:oleObj>
              </mc:Choice>
              <mc:Fallback>
                <p:oleObj name="Ecuación" r:id="rId8" imgW="660240" imgH="253800" progId="Equation.3">
                  <p:embed/>
                  <p:pic>
                    <p:nvPicPr>
                      <p:cNvPr id="0" name=""/>
                      <p:cNvPicPr/>
                      <p:nvPr/>
                    </p:nvPicPr>
                    <p:blipFill>
                      <a:blip r:embed="rId9"/>
                      <a:stretch>
                        <a:fillRect/>
                      </a:stretch>
                    </p:blipFill>
                    <p:spPr>
                      <a:xfrm>
                        <a:off x="1333374" y="2433598"/>
                        <a:ext cx="1066800" cy="410308"/>
                      </a:xfrm>
                      <a:prstGeom prst="rect">
                        <a:avLst/>
                      </a:prstGeom>
                      <a:ln>
                        <a:solidFill>
                          <a:schemeClr val="tx1"/>
                        </a:solidFill>
                      </a:ln>
                    </p:spPr>
                  </p:pic>
                </p:oleObj>
              </mc:Fallback>
            </mc:AlternateContent>
          </a:graphicData>
        </a:graphic>
      </p:graphicFrame>
      <p:sp>
        <p:nvSpPr>
          <p:cNvPr id="13" name="12 Elipse"/>
          <p:cNvSpPr/>
          <p:nvPr/>
        </p:nvSpPr>
        <p:spPr>
          <a:xfrm>
            <a:off x="4343400" y="1796365"/>
            <a:ext cx="533400" cy="360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089668" y="2502932"/>
            <a:ext cx="381126" cy="310634"/>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curvado"/>
          <p:cNvCxnSpPr>
            <a:endCxn id="13" idx="3"/>
          </p:cNvCxnSpPr>
          <p:nvPr/>
        </p:nvCxnSpPr>
        <p:spPr>
          <a:xfrm flipV="1">
            <a:off x="2432442" y="2103844"/>
            <a:ext cx="1989073" cy="554405"/>
          </a:xfrm>
          <a:prstGeom prst="curvedConnector2">
            <a:avLst/>
          </a:prstGeom>
          <a:ln w="50800"/>
        </p:spPr>
        <p:style>
          <a:lnRef idx="1">
            <a:schemeClr val="accent1"/>
          </a:lnRef>
          <a:fillRef idx="0">
            <a:schemeClr val="accent1"/>
          </a:fillRef>
          <a:effectRef idx="0">
            <a:schemeClr val="accent1"/>
          </a:effectRef>
          <a:fontRef idx="minor">
            <a:schemeClr val="tx1"/>
          </a:fontRef>
        </p:style>
      </p:cxnSp>
      <p:grpSp>
        <p:nvGrpSpPr>
          <p:cNvPr id="21" name="20 Grupo"/>
          <p:cNvGrpSpPr/>
          <p:nvPr/>
        </p:nvGrpSpPr>
        <p:grpSpPr>
          <a:xfrm>
            <a:off x="4953000" y="2324772"/>
            <a:ext cx="3533659" cy="1079548"/>
            <a:chOff x="4953000" y="2324772"/>
            <a:chExt cx="3533659" cy="1079548"/>
          </a:xfrm>
        </p:grpSpPr>
        <p:pic>
          <p:nvPicPr>
            <p:cNvPr id="14746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324772"/>
              <a:ext cx="3533659" cy="105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4953000" y="3034988"/>
              <a:ext cx="1371600" cy="369332"/>
            </a:xfrm>
            <a:prstGeom prst="rect">
              <a:avLst/>
            </a:prstGeom>
            <a:solidFill>
              <a:schemeClr val="bg1"/>
            </a:solidFill>
          </p:spPr>
          <p:txBody>
            <a:bodyPr wrap="square" rtlCol="0">
              <a:spAutoFit/>
            </a:bodyPr>
            <a:lstStyle/>
            <a:p>
              <a:endParaRPr lang="es-ES" dirty="0"/>
            </a:p>
          </p:txBody>
        </p:sp>
      </p:grpSp>
      <p:pic>
        <p:nvPicPr>
          <p:cNvPr id="25" name="24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1600" y="4032766"/>
            <a:ext cx="3429000" cy="1755183"/>
          </a:xfrm>
          <a:prstGeom prst="rect">
            <a:avLst/>
          </a:prstGeom>
        </p:spPr>
      </p:pic>
      <p:sp>
        <p:nvSpPr>
          <p:cNvPr id="26" name="25 CuadroTexto"/>
          <p:cNvSpPr txBox="1"/>
          <p:nvPr/>
        </p:nvSpPr>
        <p:spPr>
          <a:xfrm>
            <a:off x="6010780" y="3581400"/>
            <a:ext cx="2075440" cy="369332"/>
          </a:xfrm>
          <a:prstGeom prst="rect">
            <a:avLst/>
          </a:prstGeom>
          <a:noFill/>
          <a:ln>
            <a:solidFill>
              <a:schemeClr val="tx1"/>
            </a:solidFill>
          </a:ln>
        </p:spPr>
        <p:txBody>
          <a:bodyPr wrap="none" rtlCol="0">
            <a:spAutoFit/>
          </a:bodyPr>
          <a:lstStyle/>
          <a:p>
            <a:r>
              <a:rPr lang="en-US" dirty="0" smtClean="0"/>
              <a:t>The K2K experiment</a:t>
            </a:r>
            <a:endParaRPr lang="es-ES" dirty="0"/>
          </a:p>
        </p:txBody>
      </p:sp>
      <p:sp>
        <p:nvSpPr>
          <p:cNvPr id="27" name="26 CuadroTexto"/>
          <p:cNvSpPr txBox="1"/>
          <p:nvPr/>
        </p:nvSpPr>
        <p:spPr>
          <a:xfrm>
            <a:off x="2290908" y="3034988"/>
            <a:ext cx="2433492" cy="369332"/>
          </a:xfrm>
          <a:prstGeom prst="rect">
            <a:avLst/>
          </a:prstGeom>
          <a:solidFill>
            <a:schemeClr val="bg1"/>
          </a:solidFill>
        </p:spPr>
        <p:txBody>
          <a:bodyPr wrap="square" rtlCol="0">
            <a:spAutoFit/>
          </a:bodyPr>
          <a:lstStyle/>
          <a:p>
            <a:r>
              <a:rPr lang="en-US" dirty="0" smtClean="0"/>
              <a:t>The MINOS experiment</a:t>
            </a:r>
            <a:endParaRPr lang="es-ES" dirty="0"/>
          </a:p>
        </p:txBody>
      </p:sp>
      <p:graphicFrame>
        <p:nvGraphicFramePr>
          <p:cNvPr id="28" name="27 Objeto"/>
          <p:cNvGraphicFramePr>
            <a:graphicFrameLocks noChangeAspect="1"/>
          </p:cNvGraphicFramePr>
          <p:nvPr>
            <p:extLst>
              <p:ext uri="{D42A27DB-BD31-4B8C-83A1-F6EECF244321}">
                <p14:modId xmlns:p14="http://schemas.microsoft.com/office/powerpoint/2010/main" val="4044411017"/>
              </p:ext>
            </p:extLst>
          </p:nvPr>
        </p:nvGraphicFramePr>
        <p:xfrm>
          <a:off x="6057900" y="5943600"/>
          <a:ext cx="1676400" cy="698500"/>
        </p:xfrm>
        <a:graphic>
          <a:graphicData uri="http://schemas.openxmlformats.org/presentationml/2006/ole">
            <mc:AlternateContent xmlns:mc="http://schemas.openxmlformats.org/markup-compatibility/2006">
              <mc:Choice xmlns:v="urn:schemas-microsoft-com:vml" Requires="v">
                <p:oleObj spid="_x0000_s26809" name="Ecuación" r:id="rId12" imgW="1066680" imgH="444240" progId="Equation.3">
                  <p:embed/>
                </p:oleObj>
              </mc:Choice>
              <mc:Fallback>
                <p:oleObj name="Ecuación" r:id="rId12" imgW="1066680" imgH="444240" progId="Equation.3">
                  <p:embed/>
                  <p:pic>
                    <p:nvPicPr>
                      <p:cNvPr id="0" name=""/>
                      <p:cNvPicPr>
                        <a:picLocks noChangeAspect="1" noChangeArrowheads="1"/>
                      </p:cNvPicPr>
                      <p:nvPr/>
                    </p:nvPicPr>
                    <p:blipFill>
                      <a:blip r:embed="rId13"/>
                      <a:srcRect/>
                      <a:stretch>
                        <a:fillRect/>
                      </a:stretch>
                    </p:blipFill>
                    <p:spPr bwMode="auto">
                      <a:xfrm>
                        <a:off x="6057900" y="5943600"/>
                        <a:ext cx="1676400" cy="698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278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Oscillation in matter</a:t>
            </a:r>
            <a:endParaRPr lang="es-ES" dirty="0"/>
          </a:p>
        </p:txBody>
      </p:sp>
      <p:graphicFrame>
        <p:nvGraphicFramePr>
          <p:cNvPr id="4" name="3 Marcador de contenido"/>
          <p:cNvGraphicFramePr>
            <a:graphicFrameLocks noGrp="1" noChangeAspect="1"/>
          </p:cNvGraphicFramePr>
          <p:nvPr>
            <p:ph idx="1"/>
            <p:extLst>
              <p:ext uri="{D42A27DB-BD31-4B8C-83A1-F6EECF244321}">
                <p14:modId xmlns:p14="http://schemas.microsoft.com/office/powerpoint/2010/main" val="1459682004"/>
              </p:ext>
            </p:extLst>
          </p:nvPr>
        </p:nvGraphicFramePr>
        <p:xfrm>
          <a:off x="2016890" y="2989339"/>
          <a:ext cx="4495800" cy="922261"/>
        </p:xfrm>
        <a:graphic>
          <a:graphicData uri="http://schemas.openxmlformats.org/presentationml/2006/ole">
            <mc:AlternateContent xmlns:mc="http://schemas.openxmlformats.org/markup-compatibility/2006">
              <mc:Choice xmlns:v="urn:schemas-microsoft-com:vml" Requires="v">
                <p:oleObj spid="_x0000_s2185" name="Ecuación" r:id="rId3" imgW="2476440" imgH="507960" progId="Equation.3">
                  <p:embed/>
                </p:oleObj>
              </mc:Choice>
              <mc:Fallback>
                <p:oleObj name="Ecuación" r:id="rId3" imgW="2476440" imgH="507960" progId="Equation.3">
                  <p:embed/>
                  <p:pic>
                    <p:nvPicPr>
                      <p:cNvPr id="0" name=""/>
                      <p:cNvPicPr>
                        <a:picLocks noChangeAspect="1" noChangeArrowheads="1"/>
                      </p:cNvPicPr>
                      <p:nvPr/>
                    </p:nvPicPr>
                    <p:blipFill>
                      <a:blip r:embed="rId4"/>
                      <a:srcRect/>
                      <a:stretch>
                        <a:fillRect/>
                      </a:stretch>
                    </p:blipFill>
                    <p:spPr bwMode="auto">
                      <a:xfrm>
                        <a:off x="2016890" y="2989339"/>
                        <a:ext cx="4495800" cy="922261"/>
                      </a:xfrm>
                      <a:prstGeom prst="rect">
                        <a:avLst/>
                      </a:prstGeom>
                      <a:noFill/>
                      <a:ln>
                        <a:noFill/>
                      </a:ln>
                      <a:effectLst/>
                    </p:spPr>
                  </p:pic>
                </p:oleObj>
              </mc:Fallback>
            </mc:AlternateContent>
          </a:graphicData>
        </a:graphic>
      </p:graphicFrame>
      <p:sp>
        <p:nvSpPr>
          <p:cNvPr id="5" name="4 CuadroTexto"/>
          <p:cNvSpPr txBox="1"/>
          <p:nvPr/>
        </p:nvSpPr>
        <p:spPr>
          <a:xfrm>
            <a:off x="1001784" y="1329267"/>
            <a:ext cx="5666295" cy="369332"/>
          </a:xfrm>
          <a:prstGeom prst="rect">
            <a:avLst/>
          </a:prstGeom>
          <a:noFill/>
        </p:spPr>
        <p:txBody>
          <a:bodyPr wrap="none" rtlCol="0">
            <a:spAutoFit/>
          </a:bodyPr>
          <a:lstStyle/>
          <a:p>
            <a:r>
              <a:rPr lang="en-US" dirty="0"/>
              <a:t>T</a:t>
            </a:r>
            <a:r>
              <a:rPr lang="en-US" dirty="0" smtClean="0"/>
              <a:t>he low-energy charged current </a:t>
            </a:r>
            <a:r>
              <a:rPr lang="en-US" dirty="0" err="1" smtClean="0"/>
              <a:t>hamiltonian</a:t>
            </a:r>
            <a:r>
              <a:rPr lang="en-US" dirty="0"/>
              <a:t> </a:t>
            </a:r>
            <a:r>
              <a:rPr lang="en-US" dirty="0" smtClean="0"/>
              <a:t>is given by:    </a:t>
            </a:r>
            <a:endParaRPr lang="es-ES" dirty="0"/>
          </a:p>
        </p:txBody>
      </p:sp>
      <p:sp>
        <p:nvSpPr>
          <p:cNvPr id="7" name="6 CuadroTexto"/>
          <p:cNvSpPr txBox="1"/>
          <p:nvPr/>
        </p:nvSpPr>
        <p:spPr>
          <a:xfrm>
            <a:off x="457196" y="3886200"/>
            <a:ext cx="7615189" cy="3785652"/>
          </a:xfrm>
          <a:prstGeom prst="rect">
            <a:avLst/>
          </a:prstGeom>
          <a:noFill/>
        </p:spPr>
        <p:txBody>
          <a:bodyPr wrap="square" rtlCol="0">
            <a:spAutoFit/>
          </a:bodyPr>
          <a:lstStyle/>
          <a:p>
            <a:r>
              <a:rPr lang="en-US" sz="2000" dirty="0" smtClean="0"/>
              <a:t> If we average out the electron current in a medium of electrons we have   </a:t>
            </a:r>
          </a:p>
          <a:p>
            <a:endParaRPr lang="en-US" sz="2000" dirty="0"/>
          </a:p>
          <a:p>
            <a:endParaRPr lang="en-US" sz="2000" dirty="0" smtClean="0"/>
          </a:p>
          <a:p>
            <a:endParaRPr lang="en-US" sz="2000" dirty="0"/>
          </a:p>
          <a:p>
            <a:r>
              <a:rPr lang="en-US" sz="2000" dirty="0"/>
              <a:t>S</a:t>
            </a:r>
            <a:r>
              <a:rPr lang="en-US" sz="2000" dirty="0" smtClean="0"/>
              <a:t>ince the electrons of the medium are </a:t>
            </a:r>
            <a:r>
              <a:rPr lang="en-US" sz="2000" i="1" dirty="0" smtClean="0"/>
              <a:t>non-relativistic</a:t>
            </a:r>
            <a:r>
              <a:rPr lang="en-US" sz="2000" dirty="0" smtClean="0"/>
              <a:t>, </a:t>
            </a:r>
            <a:r>
              <a:rPr lang="en-US" sz="2000" i="1" dirty="0" err="1" smtClean="0"/>
              <a:t>unpolarized</a:t>
            </a:r>
            <a:r>
              <a:rPr lang="en-US" sz="2000" i="1" dirty="0" smtClean="0"/>
              <a:t> </a:t>
            </a:r>
            <a:r>
              <a:rPr lang="en-US" sz="2000" dirty="0" smtClean="0"/>
              <a:t> and  </a:t>
            </a:r>
            <a:r>
              <a:rPr lang="en-US" sz="2000" i="1" dirty="0" err="1" smtClean="0"/>
              <a:t>isotropically</a:t>
            </a:r>
            <a:r>
              <a:rPr lang="en-US" sz="2000" i="1" dirty="0" smtClean="0"/>
              <a:t> distributed  </a:t>
            </a:r>
            <a:r>
              <a:rPr lang="en-US" sz="2000" dirty="0" smtClean="0"/>
              <a:t>only  the electron density  term survives. </a:t>
            </a:r>
          </a:p>
          <a:p>
            <a:endParaRPr lang="en-US" sz="2000" i="1" dirty="0"/>
          </a:p>
          <a:p>
            <a:endParaRPr lang="en-US" sz="2000" i="1" dirty="0" smtClean="0"/>
          </a:p>
          <a:p>
            <a:endParaRPr lang="en-US" sz="2000" i="1" dirty="0" smtClean="0"/>
          </a:p>
          <a:p>
            <a:endParaRPr lang="en-US" sz="2000" i="1" dirty="0"/>
          </a:p>
          <a:p>
            <a:r>
              <a:rPr lang="en-US" sz="2000" i="1" dirty="0" smtClean="0"/>
              <a:t> </a:t>
            </a:r>
            <a:endParaRPr lang="es-ES" sz="2000" i="1" dirty="0"/>
          </a:p>
        </p:txBody>
      </p:sp>
      <p:graphicFrame>
        <p:nvGraphicFramePr>
          <p:cNvPr id="9" name="8 Objeto"/>
          <p:cNvGraphicFramePr>
            <a:graphicFrameLocks noChangeAspect="1"/>
          </p:cNvGraphicFramePr>
          <p:nvPr>
            <p:extLst>
              <p:ext uri="{D42A27DB-BD31-4B8C-83A1-F6EECF244321}">
                <p14:modId xmlns:p14="http://schemas.microsoft.com/office/powerpoint/2010/main" val="3319405768"/>
              </p:ext>
            </p:extLst>
          </p:nvPr>
        </p:nvGraphicFramePr>
        <p:xfrm>
          <a:off x="1477936" y="4572000"/>
          <a:ext cx="5573712" cy="906462"/>
        </p:xfrm>
        <a:graphic>
          <a:graphicData uri="http://schemas.openxmlformats.org/presentationml/2006/ole">
            <mc:AlternateContent xmlns:mc="http://schemas.openxmlformats.org/markup-compatibility/2006">
              <mc:Choice xmlns:v="urn:schemas-microsoft-com:vml" Requires="v">
                <p:oleObj spid="_x0000_s2186" name="Ecuación" r:id="rId5" imgW="2654280" imgH="431640" progId="Equation.3">
                  <p:embed/>
                </p:oleObj>
              </mc:Choice>
              <mc:Fallback>
                <p:oleObj name="Ecuación" r:id="rId5" imgW="2654280" imgH="431640" progId="Equation.3">
                  <p:embed/>
                  <p:pic>
                    <p:nvPicPr>
                      <p:cNvPr id="0" name=""/>
                      <p:cNvPicPr/>
                      <p:nvPr/>
                    </p:nvPicPr>
                    <p:blipFill>
                      <a:blip r:embed="rId6"/>
                      <a:stretch>
                        <a:fillRect/>
                      </a:stretch>
                    </p:blipFill>
                    <p:spPr>
                      <a:xfrm>
                        <a:off x="1477936" y="4572000"/>
                        <a:ext cx="5573712" cy="906462"/>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837808017"/>
              </p:ext>
            </p:extLst>
          </p:nvPr>
        </p:nvGraphicFramePr>
        <p:xfrm>
          <a:off x="2173450" y="1859467"/>
          <a:ext cx="4507881" cy="683735"/>
        </p:xfrm>
        <a:graphic>
          <a:graphicData uri="http://schemas.openxmlformats.org/presentationml/2006/ole">
            <mc:AlternateContent xmlns:mc="http://schemas.openxmlformats.org/markup-compatibility/2006">
              <mc:Choice xmlns:v="urn:schemas-microsoft-com:vml" Requires="v">
                <p:oleObj spid="_x0000_s2187" name="Ecuación" r:id="rId7" imgW="2336760" imgH="406080" progId="Equation.3">
                  <p:embed/>
                </p:oleObj>
              </mc:Choice>
              <mc:Fallback>
                <p:oleObj name="Ecuación" r:id="rId7" imgW="2336760" imgH="406080" progId="Equation.3">
                  <p:embed/>
                  <p:pic>
                    <p:nvPicPr>
                      <p:cNvPr id="0" name=""/>
                      <p:cNvPicPr>
                        <a:picLocks noChangeAspect="1" noChangeArrowheads="1"/>
                      </p:cNvPicPr>
                      <p:nvPr/>
                    </p:nvPicPr>
                    <p:blipFill>
                      <a:blip r:embed="rId8"/>
                      <a:srcRect/>
                      <a:stretch>
                        <a:fillRect/>
                      </a:stretch>
                    </p:blipFill>
                    <p:spPr bwMode="auto">
                      <a:xfrm>
                        <a:off x="2173450" y="1859467"/>
                        <a:ext cx="4507881" cy="683735"/>
                      </a:xfrm>
                      <a:prstGeom prst="rect">
                        <a:avLst/>
                      </a:prstGeom>
                      <a:noFill/>
                      <a:ln>
                        <a:noFill/>
                      </a:ln>
                      <a:effectLst/>
                    </p:spPr>
                  </p:pic>
                </p:oleObj>
              </mc:Fallback>
            </mc:AlternateContent>
          </a:graphicData>
        </a:graphic>
      </p:graphicFrame>
      <p:sp>
        <p:nvSpPr>
          <p:cNvPr id="6" name="5 CuadroTexto"/>
          <p:cNvSpPr txBox="1"/>
          <p:nvPr/>
        </p:nvSpPr>
        <p:spPr>
          <a:xfrm>
            <a:off x="1143000" y="2543202"/>
            <a:ext cx="4266168" cy="369332"/>
          </a:xfrm>
          <a:prstGeom prst="rect">
            <a:avLst/>
          </a:prstGeom>
          <a:noFill/>
        </p:spPr>
        <p:txBody>
          <a:bodyPr wrap="none" rtlCol="0">
            <a:spAutoFit/>
          </a:bodyPr>
          <a:lstStyle/>
          <a:p>
            <a:r>
              <a:rPr lang="es-ES" dirty="0" err="1" smtClean="0"/>
              <a:t>We</a:t>
            </a:r>
            <a:r>
              <a:rPr lang="es-ES" dirty="0" smtClean="0"/>
              <a:t> can </a:t>
            </a:r>
            <a:r>
              <a:rPr lang="es-ES" dirty="0" err="1" smtClean="0"/>
              <a:t>rearrange</a:t>
            </a:r>
            <a:r>
              <a:rPr lang="es-ES" dirty="0" smtClean="0"/>
              <a:t> </a:t>
            </a:r>
            <a:r>
              <a:rPr lang="es-ES" dirty="0" err="1" smtClean="0"/>
              <a:t>this</a:t>
            </a:r>
            <a:r>
              <a:rPr lang="es-ES" dirty="0" smtClean="0"/>
              <a:t> </a:t>
            </a:r>
            <a:r>
              <a:rPr lang="es-ES" dirty="0" err="1" smtClean="0"/>
              <a:t>using</a:t>
            </a:r>
            <a:r>
              <a:rPr lang="es-ES" dirty="0" smtClean="0"/>
              <a:t> </a:t>
            </a:r>
            <a:r>
              <a:rPr lang="es-ES" dirty="0" err="1" smtClean="0"/>
              <a:t>Fierz</a:t>
            </a:r>
            <a:r>
              <a:rPr lang="es-ES" dirty="0" smtClean="0"/>
              <a:t> </a:t>
            </a:r>
            <a:r>
              <a:rPr lang="es-ES" dirty="0" err="1" smtClean="0"/>
              <a:t>identities</a:t>
            </a:r>
            <a:r>
              <a:rPr lang="es-ES" dirty="0" smtClean="0"/>
              <a:t> </a:t>
            </a:r>
            <a:endParaRPr lang="es-ES" dirty="0"/>
          </a:p>
        </p:txBody>
      </p:sp>
    </p:spTree>
    <p:extLst>
      <p:ext uri="{BB962C8B-B14F-4D97-AF65-F5344CB8AC3E}">
        <p14:creationId xmlns:p14="http://schemas.microsoft.com/office/powerpoint/2010/main" val="3054225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Long-Baseline experiments(LBL)</a:t>
            </a:r>
            <a:endParaRPr lang="es-ES" dirty="0"/>
          </a:p>
        </p:txBody>
      </p:sp>
      <p:pic>
        <p:nvPicPr>
          <p:cNvPr id="14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34066"/>
            <a:ext cx="3124200" cy="464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81199" y="1318736"/>
            <a:ext cx="1977657" cy="369332"/>
          </a:xfrm>
          <a:prstGeom prst="rect">
            <a:avLst/>
          </a:prstGeom>
          <a:noFill/>
        </p:spPr>
        <p:txBody>
          <a:bodyPr wrap="none" rtlCol="0">
            <a:spAutoFit/>
          </a:bodyPr>
          <a:lstStyle/>
          <a:p>
            <a:r>
              <a:rPr lang="en-US" dirty="0" smtClean="0"/>
              <a:t>MINOS experiment</a:t>
            </a:r>
            <a:endParaRPr lang="es-ES" dirty="0"/>
          </a:p>
        </p:txBody>
      </p:sp>
      <p:grpSp>
        <p:nvGrpSpPr>
          <p:cNvPr id="8" name="7 Grupo"/>
          <p:cNvGrpSpPr/>
          <p:nvPr/>
        </p:nvGrpSpPr>
        <p:grpSpPr>
          <a:xfrm>
            <a:off x="5334000" y="1516102"/>
            <a:ext cx="2706861" cy="3581400"/>
            <a:chOff x="5270498" y="1675368"/>
            <a:chExt cx="2706861" cy="3581400"/>
          </a:xfrm>
        </p:grpSpPr>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498" y="2209800"/>
              <a:ext cx="2706861" cy="26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760937" y="1675368"/>
              <a:ext cx="1725985" cy="369332"/>
            </a:xfrm>
            <a:prstGeom prst="rect">
              <a:avLst/>
            </a:prstGeom>
            <a:noFill/>
          </p:spPr>
          <p:txBody>
            <a:bodyPr wrap="none" rtlCol="0">
              <a:spAutoFit/>
            </a:bodyPr>
            <a:lstStyle/>
            <a:p>
              <a:r>
                <a:rPr lang="en-US" dirty="0" smtClean="0"/>
                <a:t>K2K experiment</a:t>
              </a:r>
              <a:endParaRPr lang="es-ES" dirty="0"/>
            </a:p>
          </p:txBody>
        </p:sp>
        <p:sp>
          <p:nvSpPr>
            <p:cNvPr id="6" name="5 CuadroTexto"/>
            <p:cNvSpPr txBox="1"/>
            <p:nvPr/>
          </p:nvSpPr>
          <p:spPr>
            <a:xfrm>
              <a:off x="5780259" y="4887436"/>
              <a:ext cx="1753622" cy="369332"/>
            </a:xfrm>
            <a:prstGeom prst="rect">
              <a:avLst/>
            </a:prstGeom>
            <a:noFill/>
            <a:ln>
              <a:solidFill>
                <a:schemeClr val="tx1"/>
              </a:solidFill>
            </a:ln>
          </p:spPr>
          <p:txBody>
            <a:bodyPr wrap="none" rtlCol="0">
              <a:spAutoFit/>
            </a:bodyPr>
            <a:lstStyle/>
            <a:p>
              <a:r>
                <a:rPr lang="es-ES" b="1" dirty="0" err="1" smtClean="0"/>
                <a:t>hep</a:t>
              </a:r>
              <a:r>
                <a:rPr lang="es-ES" b="1" dirty="0" smtClean="0"/>
                <a:t>-ex/0606032</a:t>
              </a:r>
              <a:endParaRPr lang="es-ES" dirty="0"/>
            </a:p>
          </p:txBody>
        </p:sp>
      </p:grpSp>
      <p:sp>
        <p:nvSpPr>
          <p:cNvPr id="7" name="6 CuadroTexto"/>
          <p:cNvSpPr txBox="1"/>
          <p:nvPr/>
        </p:nvSpPr>
        <p:spPr>
          <a:xfrm>
            <a:off x="1606420" y="6425168"/>
            <a:ext cx="2502160" cy="369332"/>
          </a:xfrm>
          <a:prstGeom prst="rect">
            <a:avLst/>
          </a:prstGeom>
          <a:noFill/>
        </p:spPr>
        <p:txBody>
          <a:bodyPr wrap="none" rtlCol="0">
            <a:spAutoFit/>
          </a:bodyPr>
          <a:lstStyle/>
          <a:p>
            <a:r>
              <a:rPr lang="en-US" dirty="0" smtClean="0"/>
              <a:t>R. Nichol -Neutrino 2012</a:t>
            </a:r>
            <a:endParaRPr lang="es-ES" dirty="0"/>
          </a:p>
        </p:txBody>
      </p:sp>
      <p:sp>
        <p:nvSpPr>
          <p:cNvPr id="9" name="8 CuadroTexto"/>
          <p:cNvSpPr txBox="1"/>
          <p:nvPr/>
        </p:nvSpPr>
        <p:spPr>
          <a:xfrm>
            <a:off x="0" y="3381190"/>
            <a:ext cx="1548309" cy="369332"/>
          </a:xfrm>
          <a:prstGeom prst="rect">
            <a:avLst/>
          </a:prstGeom>
          <a:noFill/>
          <a:ln>
            <a:solidFill>
              <a:schemeClr val="accent1">
                <a:shade val="95000"/>
                <a:satMod val="105000"/>
              </a:schemeClr>
            </a:solidFill>
          </a:ln>
        </p:spPr>
        <p:txBody>
          <a:bodyPr wrap="square" rtlCol="0">
            <a:spAutoFit/>
          </a:bodyPr>
          <a:lstStyle/>
          <a:p>
            <a:r>
              <a:rPr lang="en-US" dirty="0" smtClean="0"/>
              <a:t>No oscillations</a:t>
            </a:r>
            <a:endParaRPr lang="es-ES" dirty="0"/>
          </a:p>
        </p:txBody>
      </p:sp>
      <p:cxnSp>
        <p:nvCxnSpPr>
          <p:cNvPr id="11" name="10 Conector recto de flecha"/>
          <p:cNvCxnSpPr/>
          <p:nvPr/>
        </p:nvCxnSpPr>
        <p:spPr>
          <a:xfrm flipV="1">
            <a:off x="1066800" y="2438400"/>
            <a:ext cx="990600" cy="94279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493545" y="5282168"/>
            <a:ext cx="1548309" cy="369332"/>
          </a:xfrm>
          <a:prstGeom prst="rect">
            <a:avLst/>
          </a:prstGeom>
          <a:noFill/>
          <a:ln>
            <a:solidFill>
              <a:schemeClr val="accent1">
                <a:shade val="95000"/>
                <a:satMod val="105000"/>
              </a:schemeClr>
            </a:solidFill>
          </a:ln>
        </p:spPr>
        <p:txBody>
          <a:bodyPr wrap="square" rtlCol="0">
            <a:spAutoFit/>
          </a:bodyPr>
          <a:lstStyle/>
          <a:p>
            <a:r>
              <a:rPr lang="en-US" dirty="0" smtClean="0"/>
              <a:t>No oscillations</a:t>
            </a:r>
            <a:endParaRPr lang="es-ES" dirty="0"/>
          </a:p>
        </p:txBody>
      </p:sp>
      <p:cxnSp>
        <p:nvCxnSpPr>
          <p:cNvPr id="13" name="12 Conector recto de flecha"/>
          <p:cNvCxnSpPr/>
          <p:nvPr/>
        </p:nvCxnSpPr>
        <p:spPr>
          <a:xfrm flipH="1" flipV="1">
            <a:off x="5943600" y="3530746"/>
            <a:ext cx="2324100" cy="171346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8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58" y="5088624"/>
            <a:ext cx="2243141" cy="152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Flecha derecha"/>
          <p:cNvSpPr/>
          <p:nvPr/>
        </p:nvSpPr>
        <p:spPr>
          <a:xfrm>
            <a:off x="2590800" y="5562600"/>
            <a:ext cx="1905000" cy="8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0561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normAutofit fontScale="90000"/>
          </a:bodyPr>
          <a:lstStyle/>
          <a:p>
            <a:pPr eaLnBrk="1" hangingPunct="1"/>
            <a:r>
              <a:rPr lang="es-ES" smtClean="0"/>
              <a:t>Why we believe in neutrino oscillation due to mass?</a:t>
            </a: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43088"/>
            <a:ext cx="31242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79600"/>
            <a:ext cx="4027488"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447800" y="5715000"/>
            <a:ext cx="5791200" cy="707886"/>
          </a:xfrm>
          <a:prstGeom prst="rect">
            <a:avLst/>
          </a:prstGeom>
          <a:noFill/>
          <a:ln w="34925">
            <a:solidFill>
              <a:srgbClr val="FF0000"/>
            </a:solidFill>
          </a:ln>
        </p:spPr>
        <p:txBody>
          <a:bodyPr>
            <a:spAutoFit/>
          </a:bodyPr>
          <a:lstStyle/>
          <a:p>
            <a:pPr>
              <a:defRPr/>
            </a:pPr>
            <a:r>
              <a:rPr lang="es-ES" sz="2000" dirty="0" err="1"/>
              <a:t>Oscillation</a:t>
            </a:r>
            <a:r>
              <a:rPr lang="es-ES" sz="2000" dirty="0"/>
              <a:t> </a:t>
            </a:r>
            <a:r>
              <a:rPr lang="es-ES" sz="2000" dirty="0" err="1"/>
              <a:t>pattern</a:t>
            </a:r>
            <a:r>
              <a:rPr lang="es-ES" sz="2000" dirty="0"/>
              <a:t> </a:t>
            </a:r>
            <a:r>
              <a:rPr lang="es-ES" sz="2000" dirty="0" err="1"/>
              <a:t>depends</a:t>
            </a:r>
            <a:r>
              <a:rPr lang="es-ES" sz="2000" dirty="0"/>
              <a:t> </a:t>
            </a:r>
            <a:r>
              <a:rPr lang="es-ES" sz="2000" dirty="0" err="1"/>
              <a:t>on</a:t>
            </a:r>
            <a:r>
              <a:rPr lang="es-ES" sz="2000" dirty="0"/>
              <a:t> </a:t>
            </a:r>
            <a:r>
              <a:rPr lang="es-ES" sz="2000" i="1" dirty="0" smtClean="0">
                <a:latin typeface="+mn-lt"/>
              </a:rPr>
              <a:t>L/E </a:t>
            </a:r>
            <a:r>
              <a:rPr lang="es-ES" sz="2000" dirty="0" smtClean="0">
                <a:latin typeface="+mn-lt"/>
              </a:rPr>
              <a:t>(</a:t>
            </a:r>
            <a:r>
              <a:rPr lang="es-ES" sz="2000" dirty="0" err="1" smtClean="0">
                <a:latin typeface="+mn-lt"/>
              </a:rPr>
              <a:t>not</a:t>
            </a:r>
            <a:r>
              <a:rPr lang="es-ES" sz="2000" dirty="0" smtClean="0">
                <a:latin typeface="+mn-lt"/>
              </a:rPr>
              <a:t> a </a:t>
            </a:r>
            <a:r>
              <a:rPr lang="es-ES" sz="2000" dirty="0" err="1" smtClean="0">
                <a:latin typeface="+mn-lt"/>
              </a:rPr>
              <a:t>minor</a:t>
            </a:r>
            <a:r>
              <a:rPr lang="es-ES" sz="2000" dirty="0" smtClean="0">
                <a:latin typeface="+mn-lt"/>
              </a:rPr>
              <a:t> </a:t>
            </a:r>
            <a:r>
              <a:rPr lang="es-ES" sz="2000" dirty="0" err="1" smtClean="0">
                <a:latin typeface="+mn-lt"/>
              </a:rPr>
              <a:t>detail</a:t>
            </a:r>
            <a:r>
              <a:rPr lang="es-ES" sz="2000" dirty="0" smtClean="0">
                <a:latin typeface="+mn-lt"/>
              </a:rPr>
              <a:t> in </a:t>
            </a:r>
            <a:r>
              <a:rPr lang="es-ES" sz="2000" dirty="0" err="1" smtClean="0">
                <a:latin typeface="+mn-lt"/>
              </a:rPr>
              <a:t>the</a:t>
            </a:r>
            <a:r>
              <a:rPr lang="es-ES" sz="2000" dirty="0" smtClean="0">
                <a:latin typeface="+mn-lt"/>
              </a:rPr>
              <a:t> </a:t>
            </a:r>
            <a:r>
              <a:rPr lang="es-ES" sz="2000" dirty="0" err="1" smtClean="0">
                <a:latin typeface="+mn-lt"/>
              </a:rPr>
              <a:t>confirmation</a:t>
            </a:r>
            <a:r>
              <a:rPr lang="es-ES" sz="2000" dirty="0" smtClean="0">
                <a:latin typeface="+mn-lt"/>
              </a:rPr>
              <a:t> of </a:t>
            </a:r>
            <a:r>
              <a:rPr lang="es-ES" sz="2000" dirty="0" err="1" smtClean="0">
                <a:latin typeface="+mn-lt"/>
              </a:rPr>
              <a:t>oscillation</a:t>
            </a:r>
            <a:r>
              <a:rPr lang="es-ES" sz="2000" dirty="0" smtClean="0">
                <a:latin typeface="+mn-lt"/>
              </a:rPr>
              <a:t> </a:t>
            </a:r>
            <a:r>
              <a:rPr lang="es-ES" sz="2000" dirty="0" err="1" smtClean="0">
                <a:latin typeface="+mn-lt"/>
              </a:rPr>
              <a:t>due</a:t>
            </a:r>
            <a:r>
              <a:rPr lang="es-ES" sz="2000" dirty="0" smtClean="0">
                <a:latin typeface="+mn-lt"/>
              </a:rPr>
              <a:t> </a:t>
            </a:r>
            <a:r>
              <a:rPr lang="es-ES" sz="2000" dirty="0" err="1" smtClean="0">
                <a:latin typeface="+mn-lt"/>
              </a:rPr>
              <a:t>to</a:t>
            </a:r>
            <a:r>
              <a:rPr lang="es-ES" sz="2000" dirty="0" smtClean="0">
                <a:latin typeface="+mn-lt"/>
              </a:rPr>
              <a:t> </a:t>
            </a:r>
            <a:r>
              <a:rPr lang="es-ES" sz="2000" dirty="0" err="1" smtClean="0">
                <a:latin typeface="+mn-lt"/>
              </a:rPr>
              <a:t>mass</a:t>
            </a:r>
            <a:r>
              <a:rPr lang="es-ES" sz="2000" dirty="0" smtClean="0">
                <a:latin typeface="+mn-lt"/>
              </a:rPr>
              <a:t>)</a:t>
            </a:r>
            <a:endParaRPr lang="es-ES" sz="2000" i="1" dirty="0"/>
          </a:p>
        </p:txBody>
      </p:sp>
      <p:graphicFrame>
        <p:nvGraphicFramePr>
          <p:cNvPr id="56326" name="5 Marcador de contenido"/>
          <p:cNvGraphicFramePr>
            <a:graphicFrameLocks noGrp="1" noChangeAspect="1"/>
          </p:cNvGraphicFramePr>
          <p:nvPr>
            <p:ph idx="1"/>
          </p:nvPr>
        </p:nvGraphicFramePr>
        <p:xfrm>
          <a:off x="5486400" y="5029200"/>
          <a:ext cx="2667000" cy="350838"/>
        </p:xfrm>
        <a:graphic>
          <a:graphicData uri="http://schemas.openxmlformats.org/presentationml/2006/ole">
            <mc:AlternateContent xmlns:mc="http://schemas.openxmlformats.org/markup-compatibility/2006">
              <mc:Choice xmlns:v="urn:schemas-microsoft-com:vml" Requires="v">
                <p:oleObj spid="_x0000_s27740" name="Ecuación" r:id="rId5" imgW="1739900" imgH="228600" progId="Equation.3">
                  <p:embed/>
                </p:oleObj>
              </mc:Choice>
              <mc:Fallback>
                <p:oleObj name="Ecuación" r:id="rId5" imgW="173990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29200"/>
                        <a:ext cx="2667000" cy="3508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7" name="6 Objeto"/>
          <p:cNvGraphicFramePr>
            <a:graphicFrameLocks noGrp="1" noChangeAspect="1"/>
          </p:cNvGraphicFramePr>
          <p:nvPr/>
        </p:nvGraphicFramePr>
        <p:xfrm>
          <a:off x="838200" y="5105400"/>
          <a:ext cx="3406775" cy="369888"/>
        </p:xfrm>
        <a:graphic>
          <a:graphicData uri="http://schemas.openxmlformats.org/presentationml/2006/ole">
            <mc:AlternateContent xmlns:mc="http://schemas.openxmlformats.org/markup-compatibility/2006">
              <mc:Choice xmlns:v="urn:schemas-microsoft-com:vml" Requires="v">
                <p:oleObj spid="_x0000_s27741" name="Ecuación" r:id="rId7" imgW="2222500" imgH="241300" progId="Equation.3">
                  <p:embed/>
                </p:oleObj>
              </mc:Choice>
              <mc:Fallback>
                <p:oleObj name="Ecuación" r:id="rId7" imgW="2222500" imgH="2413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105400"/>
                        <a:ext cx="340677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Flecha arriba"/>
          <p:cNvSpPr/>
          <p:nvPr/>
        </p:nvSpPr>
        <p:spPr>
          <a:xfrm flipH="1">
            <a:off x="7035800" y="3136900"/>
            <a:ext cx="76200" cy="654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rriba"/>
          <p:cNvSpPr/>
          <p:nvPr/>
        </p:nvSpPr>
        <p:spPr>
          <a:xfrm flipH="1">
            <a:off x="5740400" y="3079750"/>
            <a:ext cx="76200" cy="654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5835069" y="3853934"/>
            <a:ext cx="1958165" cy="369332"/>
          </a:xfrm>
          <a:prstGeom prst="rect">
            <a:avLst/>
          </a:prstGeom>
          <a:noFill/>
        </p:spPr>
        <p:txBody>
          <a:bodyPr wrap="none" rtlCol="0">
            <a:spAutoFit/>
          </a:bodyPr>
          <a:lstStyle/>
          <a:p>
            <a:r>
              <a:rPr lang="en-US" dirty="0" smtClean="0"/>
              <a:t>Oscillation maxima</a:t>
            </a:r>
            <a:endParaRPr lang="es-ES" dirty="0"/>
          </a:p>
        </p:txBody>
      </p:sp>
    </p:spTree>
    <p:extLst>
      <p:ext uri="{BB962C8B-B14F-4D97-AF65-F5344CB8AC3E}">
        <p14:creationId xmlns:p14="http://schemas.microsoft.com/office/powerpoint/2010/main" val="3532835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71333"/>
            <a:ext cx="8229600" cy="1143000"/>
          </a:xfrm>
        </p:spPr>
        <p:txBody>
          <a:bodyPr/>
          <a:lstStyle/>
          <a:p>
            <a:r>
              <a:rPr lang="es-ES" dirty="0" smtClean="0"/>
              <a:t>              </a:t>
            </a:r>
            <a:r>
              <a:rPr lang="es-ES" dirty="0" err="1" smtClean="0"/>
              <a:t>Searches</a:t>
            </a:r>
            <a:r>
              <a:rPr lang="es-ES" dirty="0" smtClean="0"/>
              <a:t> </a:t>
            </a:r>
            <a:r>
              <a:rPr lang="es-ES" dirty="0" err="1" smtClean="0"/>
              <a:t>for</a:t>
            </a:r>
            <a:r>
              <a:rPr lang="es-ES" dirty="0" smtClean="0"/>
              <a:t>        -LBL</a:t>
            </a:r>
            <a:endParaRPr lang="es-ES" dirty="0"/>
          </a:p>
        </p:txBody>
      </p:sp>
      <p:sp>
        <p:nvSpPr>
          <p:cNvPr id="3" name="2 Marcador de contenido"/>
          <p:cNvSpPr>
            <a:spLocks noGrp="1"/>
          </p:cNvSpPr>
          <p:nvPr>
            <p:ph idx="1"/>
          </p:nvPr>
        </p:nvSpPr>
        <p:spPr/>
        <p:txBody>
          <a:bodyPr/>
          <a:lstStyle/>
          <a:p>
            <a:pPr marL="0" indent="0">
              <a:buNone/>
            </a:pPr>
            <a:r>
              <a:rPr lang="es-ES" dirty="0" smtClean="0"/>
              <a:t>              T2K </a:t>
            </a:r>
          </a:p>
          <a:p>
            <a:pPr marL="0" indent="0">
              <a:buNone/>
            </a:pPr>
            <a:endParaRPr lang="es-ES" dirty="0"/>
          </a:p>
        </p:txBody>
      </p:sp>
      <p:graphicFrame>
        <p:nvGraphicFramePr>
          <p:cNvPr id="4" name="3 Objeto"/>
          <p:cNvGraphicFramePr>
            <a:graphicFrameLocks noGrp="1" noChangeAspect="1"/>
          </p:cNvGraphicFramePr>
          <p:nvPr>
            <p:extLst>
              <p:ext uri="{D42A27DB-BD31-4B8C-83A1-F6EECF244321}">
                <p14:modId xmlns:p14="http://schemas.microsoft.com/office/powerpoint/2010/main" val="1347322641"/>
              </p:ext>
            </p:extLst>
          </p:nvPr>
        </p:nvGraphicFramePr>
        <p:xfrm>
          <a:off x="5827587" y="533400"/>
          <a:ext cx="685800" cy="771525"/>
        </p:xfrm>
        <a:graphic>
          <a:graphicData uri="http://schemas.openxmlformats.org/presentationml/2006/ole">
            <mc:AlternateContent xmlns:mc="http://schemas.openxmlformats.org/markup-compatibility/2006">
              <mc:Choice xmlns:v="urn:schemas-microsoft-com:vml" Requires="v">
                <p:oleObj spid="_x0000_s28809" name="Ecuación" r:id="rId3" imgW="203112" imgH="228501" progId="Equation.3">
                  <p:embed/>
                </p:oleObj>
              </mc:Choice>
              <mc:Fallback>
                <p:oleObj name="Ecuación" r:id="rId3" imgW="203112"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587" y="5334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800" y="2268784"/>
            <a:ext cx="2971800" cy="2770909"/>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8287" y="2057400"/>
            <a:ext cx="2895600" cy="1596839"/>
          </a:xfrm>
          <a:prstGeom prst="rect">
            <a:avLst/>
          </a:prstGeom>
        </p:spPr>
      </p:pic>
      <p:grpSp>
        <p:nvGrpSpPr>
          <p:cNvPr id="10" name="9 Grupo"/>
          <p:cNvGrpSpPr/>
          <p:nvPr/>
        </p:nvGrpSpPr>
        <p:grpSpPr>
          <a:xfrm>
            <a:off x="5023194" y="3752303"/>
            <a:ext cx="3590342" cy="2242097"/>
            <a:chOff x="4706516" y="2807854"/>
            <a:chExt cx="3428999" cy="1948812"/>
          </a:xfrm>
        </p:grpSpPr>
        <p:pic>
          <p:nvPicPr>
            <p:cNvPr id="1986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484" y="2807854"/>
              <a:ext cx="3317031" cy="184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706516" y="4387334"/>
              <a:ext cx="322684" cy="369332"/>
            </a:xfrm>
            <a:prstGeom prst="rect">
              <a:avLst/>
            </a:prstGeom>
            <a:solidFill>
              <a:schemeClr val="bg1"/>
            </a:solidFill>
          </p:spPr>
          <p:txBody>
            <a:bodyPr wrap="square" rtlCol="0">
              <a:spAutoFit/>
            </a:bodyPr>
            <a:lstStyle/>
            <a:p>
              <a:endParaRPr lang="es-ES" dirty="0"/>
            </a:p>
          </p:txBody>
        </p:sp>
      </p:grpSp>
      <p:sp>
        <p:nvSpPr>
          <p:cNvPr id="12" name="11 CuadroTexto"/>
          <p:cNvSpPr txBox="1"/>
          <p:nvPr/>
        </p:nvSpPr>
        <p:spPr>
          <a:xfrm>
            <a:off x="6019800" y="5994400"/>
            <a:ext cx="2644314" cy="369332"/>
          </a:xfrm>
          <a:prstGeom prst="rect">
            <a:avLst/>
          </a:prstGeom>
          <a:noFill/>
        </p:spPr>
        <p:txBody>
          <a:bodyPr wrap="none" rtlCol="0">
            <a:spAutoFit/>
          </a:bodyPr>
          <a:lstStyle/>
          <a:p>
            <a:r>
              <a:rPr lang="es-ES" dirty="0" smtClean="0"/>
              <a:t>T. </a:t>
            </a:r>
            <a:r>
              <a:rPr lang="es-ES" dirty="0" err="1" smtClean="0"/>
              <a:t>Nakaya</a:t>
            </a:r>
            <a:r>
              <a:rPr lang="es-ES" dirty="0" smtClean="0"/>
              <a:t> – Neutrino 2012</a:t>
            </a:r>
            <a:endParaRPr lang="es-ES" dirty="0"/>
          </a:p>
        </p:txBody>
      </p:sp>
      <p:graphicFrame>
        <p:nvGraphicFramePr>
          <p:cNvPr id="13" name="12 Objeto"/>
          <p:cNvGraphicFramePr>
            <a:graphicFrameLocks noChangeAspect="1"/>
          </p:cNvGraphicFramePr>
          <p:nvPr>
            <p:extLst>
              <p:ext uri="{D42A27DB-BD31-4B8C-83A1-F6EECF244321}">
                <p14:modId xmlns:p14="http://schemas.microsoft.com/office/powerpoint/2010/main" val="544529699"/>
              </p:ext>
            </p:extLst>
          </p:nvPr>
        </p:nvGraphicFramePr>
        <p:xfrm>
          <a:off x="2057400" y="5292277"/>
          <a:ext cx="2086563" cy="886789"/>
        </p:xfrm>
        <a:graphic>
          <a:graphicData uri="http://schemas.openxmlformats.org/presentationml/2006/ole">
            <mc:AlternateContent xmlns:mc="http://schemas.openxmlformats.org/markup-compatibility/2006">
              <mc:Choice xmlns:v="urn:schemas-microsoft-com:vml" Requires="v">
                <p:oleObj spid="_x0000_s28810" name="Ecuación" r:id="rId8" imgW="1015920" imgH="431640" progId="Equation.3">
                  <p:embed/>
                </p:oleObj>
              </mc:Choice>
              <mc:Fallback>
                <p:oleObj name="Ecuación" r:id="rId8" imgW="1015920" imgH="431640" progId="Equation.3">
                  <p:embed/>
                  <p:pic>
                    <p:nvPicPr>
                      <p:cNvPr id="0" name=""/>
                      <p:cNvPicPr/>
                      <p:nvPr/>
                    </p:nvPicPr>
                    <p:blipFill>
                      <a:blip r:embed="rId9"/>
                      <a:stretch>
                        <a:fillRect/>
                      </a:stretch>
                    </p:blipFill>
                    <p:spPr>
                      <a:xfrm>
                        <a:off x="2057400" y="5292277"/>
                        <a:ext cx="2086563" cy="886789"/>
                      </a:xfrm>
                      <a:prstGeom prst="rect">
                        <a:avLst/>
                      </a:prstGeom>
                      <a:ln>
                        <a:solidFill>
                          <a:schemeClr val="accent5">
                            <a:lumMod val="50000"/>
                          </a:schemeClr>
                        </a:solidFill>
                      </a:ln>
                    </p:spPr>
                  </p:pic>
                </p:oleObj>
              </mc:Fallback>
            </mc:AlternateContent>
          </a:graphicData>
        </a:graphic>
      </p:graphicFrame>
      <p:sp>
        <p:nvSpPr>
          <p:cNvPr id="14" name="13 CuadroTexto"/>
          <p:cNvSpPr txBox="1"/>
          <p:nvPr/>
        </p:nvSpPr>
        <p:spPr>
          <a:xfrm>
            <a:off x="1154175" y="1078468"/>
            <a:ext cx="184731" cy="646331"/>
          </a:xfrm>
          <a:prstGeom prst="rect">
            <a:avLst/>
          </a:prstGeom>
          <a:noFill/>
        </p:spPr>
        <p:txBody>
          <a:bodyPr wrap="none" rtlCol="0">
            <a:spAutoFit/>
          </a:bodyPr>
          <a:lstStyle/>
          <a:p>
            <a:endParaRPr lang="es-ES" dirty="0"/>
          </a:p>
          <a:p>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3600556230"/>
              </p:ext>
            </p:extLst>
          </p:nvPr>
        </p:nvGraphicFramePr>
        <p:xfrm>
          <a:off x="3187700" y="1722398"/>
          <a:ext cx="1003300" cy="453874"/>
        </p:xfrm>
        <a:graphic>
          <a:graphicData uri="http://schemas.openxmlformats.org/presentationml/2006/ole">
            <mc:AlternateContent xmlns:mc="http://schemas.openxmlformats.org/markup-compatibility/2006">
              <mc:Choice xmlns:v="urn:schemas-microsoft-com:vml" Requires="v">
                <p:oleObj spid="_x0000_s28811" name="Ecuación" r:id="rId10" imgW="533160" imgH="241200" progId="Equation.3">
                  <p:embed/>
                </p:oleObj>
              </mc:Choice>
              <mc:Fallback>
                <p:oleObj name="Ecuación" r:id="rId10" imgW="533160" imgH="241200" progId="Equation.3">
                  <p:embed/>
                  <p:pic>
                    <p:nvPicPr>
                      <p:cNvPr id="0" name=""/>
                      <p:cNvPicPr/>
                      <p:nvPr/>
                    </p:nvPicPr>
                    <p:blipFill>
                      <a:blip r:embed="rId11"/>
                      <a:stretch>
                        <a:fillRect/>
                      </a:stretch>
                    </p:blipFill>
                    <p:spPr>
                      <a:xfrm>
                        <a:off x="3187700" y="1722398"/>
                        <a:ext cx="1003300" cy="453874"/>
                      </a:xfrm>
                      <a:prstGeom prst="rect">
                        <a:avLst/>
                      </a:prstGeom>
                      <a:ln>
                        <a:solidFill>
                          <a:schemeClr val="accent1">
                            <a:shade val="95000"/>
                            <a:satMod val="105000"/>
                          </a:schemeClr>
                        </a:solidFill>
                      </a:ln>
                    </p:spPr>
                  </p:pic>
                </p:oleObj>
              </mc:Fallback>
            </mc:AlternateContent>
          </a:graphicData>
        </a:graphic>
      </p:graphicFrame>
    </p:spTree>
    <p:extLst>
      <p:ext uri="{BB962C8B-B14F-4D97-AF65-F5344CB8AC3E}">
        <p14:creationId xmlns:p14="http://schemas.microsoft.com/office/powerpoint/2010/main" val="111996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266700" y="228600"/>
            <a:ext cx="8229600" cy="1143000"/>
          </a:xfrm>
        </p:spPr>
        <p:txBody>
          <a:bodyPr/>
          <a:lstStyle/>
          <a:p>
            <a:r>
              <a:rPr lang="es-ES" smtClean="0"/>
              <a:t>Results of </a:t>
            </a: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487488"/>
            <a:ext cx="3313112"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7348" name="3 Marcador de contenido"/>
          <p:cNvGraphicFramePr>
            <a:graphicFrameLocks noGrp="1" noChangeAspect="1"/>
          </p:cNvGraphicFramePr>
          <p:nvPr>
            <p:ph idx="1"/>
          </p:nvPr>
        </p:nvGraphicFramePr>
        <p:xfrm>
          <a:off x="576263" y="4624388"/>
          <a:ext cx="3967162" cy="485775"/>
        </p:xfrm>
        <a:graphic>
          <a:graphicData uri="http://schemas.openxmlformats.org/presentationml/2006/ole">
            <mc:AlternateContent xmlns:mc="http://schemas.openxmlformats.org/markup-compatibility/2006">
              <mc:Choice xmlns:v="urn:schemas-microsoft-com:vml" Requires="v">
                <p:oleObj spid="_x0000_s29878" name="Ecuación" r:id="rId4" imgW="3733560" imgH="457200" progId="Equation.3">
                  <p:embed/>
                </p:oleObj>
              </mc:Choice>
              <mc:Fallback>
                <p:oleObj name="Ecuación" r:id="rId4" imgW="3733560" imgH="4572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24388"/>
                        <a:ext cx="3967162" cy="4857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9" name="4 CuadroTexto"/>
          <p:cNvSpPr txBox="1">
            <a:spLocks noChangeArrowheads="1"/>
          </p:cNvSpPr>
          <p:nvPr/>
        </p:nvSpPr>
        <p:spPr bwMode="auto">
          <a:xfrm>
            <a:off x="368300" y="1717675"/>
            <a:ext cx="53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T2K</a:t>
            </a:r>
          </a:p>
        </p:txBody>
      </p:sp>
      <p:sp>
        <p:nvSpPr>
          <p:cNvPr id="3" name="2 CuadroTexto"/>
          <p:cNvSpPr txBox="1"/>
          <p:nvPr/>
        </p:nvSpPr>
        <p:spPr>
          <a:xfrm>
            <a:off x="207963" y="3933825"/>
            <a:ext cx="1390650" cy="584200"/>
          </a:xfrm>
          <a:prstGeom prst="rect">
            <a:avLst/>
          </a:prstGeom>
          <a:noFill/>
          <a:ln>
            <a:solidFill>
              <a:schemeClr val="tx2">
                <a:lumMod val="50000"/>
              </a:schemeClr>
            </a:solidFill>
          </a:ln>
        </p:spPr>
        <p:txBody>
          <a:bodyPr>
            <a:spAutoFit/>
          </a:bodyPr>
          <a:lstStyle/>
          <a:p>
            <a:pPr algn="ctr">
              <a:defRPr/>
            </a:pPr>
            <a:r>
              <a:rPr lang="es-ES" sz="1600" dirty="0"/>
              <a:t>T. </a:t>
            </a:r>
            <a:r>
              <a:rPr lang="es-ES" sz="1600" dirty="0" err="1"/>
              <a:t>Nakaya</a:t>
            </a:r>
            <a:r>
              <a:rPr lang="es-ES" sz="1600" dirty="0"/>
              <a:t> -</a:t>
            </a:r>
          </a:p>
          <a:p>
            <a:pPr algn="ctr">
              <a:defRPr/>
            </a:pPr>
            <a:r>
              <a:rPr lang="es-ES" sz="1600" dirty="0"/>
              <a:t>Neutrino 2012</a:t>
            </a:r>
          </a:p>
        </p:txBody>
      </p:sp>
      <p:sp>
        <p:nvSpPr>
          <p:cNvPr id="57351" name="7 CuadroTexto"/>
          <p:cNvSpPr txBox="1">
            <a:spLocks noChangeArrowheads="1"/>
          </p:cNvSpPr>
          <p:nvPr/>
        </p:nvSpPr>
        <p:spPr bwMode="auto">
          <a:xfrm>
            <a:off x="7696200" y="1717675"/>
            <a:ext cx="846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dirty="0" smtClean="0"/>
              <a:t>MINOS</a:t>
            </a:r>
            <a:endParaRPr lang="es-ES" dirty="0"/>
          </a:p>
        </p:txBody>
      </p:sp>
      <p:sp>
        <p:nvSpPr>
          <p:cNvPr id="9" name="8 CuadroTexto"/>
          <p:cNvSpPr txBox="1"/>
          <p:nvPr/>
        </p:nvSpPr>
        <p:spPr>
          <a:xfrm>
            <a:off x="7331075" y="3676650"/>
            <a:ext cx="1423988" cy="585788"/>
          </a:xfrm>
          <a:prstGeom prst="rect">
            <a:avLst/>
          </a:prstGeom>
          <a:noFill/>
          <a:ln>
            <a:solidFill>
              <a:schemeClr val="tx2">
                <a:lumMod val="50000"/>
              </a:schemeClr>
            </a:solidFill>
          </a:ln>
        </p:spPr>
        <p:txBody>
          <a:bodyPr>
            <a:spAutoFit/>
          </a:bodyPr>
          <a:lstStyle/>
          <a:p>
            <a:pPr algn="ctr">
              <a:defRPr/>
            </a:pPr>
            <a:r>
              <a:rPr lang="es-ES" sz="1600" dirty="0"/>
              <a:t>R. </a:t>
            </a:r>
            <a:r>
              <a:rPr lang="es-ES" sz="1600" dirty="0" err="1"/>
              <a:t>Nichol</a:t>
            </a:r>
            <a:r>
              <a:rPr lang="es-ES" sz="1600" dirty="0"/>
              <a:t>   Neutrino 2012</a:t>
            </a:r>
          </a:p>
        </p:txBody>
      </p:sp>
      <p:grpSp>
        <p:nvGrpSpPr>
          <p:cNvPr id="57353" name="22 Grupo"/>
          <p:cNvGrpSpPr>
            <a:grpSpLocks/>
          </p:cNvGrpSpPr>
          <p:nvPr/>
        </p:nvGrpSpPr>
        <p:grpSpPr bwMode="auto">
          <a:xfrm>
            <a:off x="4648200" y="1409700"/>
            <a:ext cx="4364038" cy="3733800"/>
            <a:chOff x="4648200" y="1663700"/>
            <a:chExt cx="4363460" cy="3733800"/>
          </a:xfrm>
        </p:grpSpPr>
        <p:pic>
          <p:nvPicPr>
            <p:cNvPr id="573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663700"/>
              <a:ext cx="268219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60" name="19 Grupo"/>
            <p:cNvGrpSpPr>
              <a:grpSpLocks/>
            </p:cNvGrpSpPr>
            <p:nvPr/>
          </p:nvGrpSpPr>
          <p:grpSpPr bwMode="auto">
            <a:xfrm>
              <a:off x="5105400" y="2565027"/>
              <a:ext cx="3906260" cy="2387973"/>
              <a:chOff x="5105400" y="2565027"/>
              <a:chExt cx="3906260" cy="2387973"/>
            </a:xfrm>
          </p:grpSpPr>
          <p:graphicFrame>
            <p:nvGraphicFramePr>
              <p:cNvPr id="57361" name="9 Objeto"/>
              <p:cNvGraphicFramePr>
                <a:graphicFrameLocks noChangeAspect="1"/>
              </p:cNvGraphicFramePr>
              <p:nvPr/>
            </p:nvGraphicFramePr>
            <p:xfrm>
              <a:off x="7403641" y="2565027"/>
              <a:ext cx="1608019" cy="428805"/>
            </p:xfrm>
            <a:graphic>
              <a:graphicData uri="http://schemas.openxmlformats.org/presentationml/2006/ole">
                <mc:AlternateContent xmlns:mc="http://schemas.openxmlformats.org/markup-compatibility/2006">
                  <mc:Choice xmlns:v="urn:schemas-microsoft-com:vml" Requires="v">
                    <p:oleObj spid="_x0000_s29879" name="Ecuación" r:id="rId7" imgW="1714320" imgH="457200" progId="Equation.3">
                      <p:embed/>
                    </p:oleObj>
                  </mc:Choice>
                  <mc:Fallback>
                    <p:oleObj name="Ecuación" r:id="rId7" imgW="17143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3641" y="2565027"/>
                            <a:ext cx="1608019" cy="428805"/>
                          </a:xfrm>
                          <a:prstGeom prst="rect">
                            <a:avLst/>
                          </a:prstGeom>
                          <a:noFill/>
                          <a:ln w="31750">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11 Conector recto de flecha"/>
              <p:cNvCxnSpPr/>
              <p:nvPr/>
            </p:nvCxnSpPr>
            <p:spPr>
              <a:xfrm flipH="1">
                <a:off x="5105339" y="2987675"/>
                <a:ext cx="2298396" cy="1965325"/>
              </a:xfrm>
              <a:prstGeom prst="straightConnector1">
                <a:avLst/>
              </a:prstGeom>
              <a:ln w="603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5105339" y="2987675"/>
                <a:ext cx="2298396" cy="288925"/>
              </a:xfrm>
              <a:prstGeom prst="straightConnector1">
                <a:avLst/>
              </a:prstGeom>
              <a:ln w="603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57354" name="20 Objeto"/>
          <p:cNvGraphicFramePr>
            <a:graphicFrameLocks noGrp="1" noChangeAspect="1"/>
          </p:cNvGraphicFramePr>
          <p:nvPr/>
        </p:nvGraphicFramePr>
        <p:xfrm>
          <a:off x="5646738" y="457200"/>
          <a:ext cx="685800" cy="771525"/>
        </p:xfrm>
        <a:graphic>
          <a:graphicData uri="http://schemas.openxmlformats.org/presentationml/2006/ole">
            <mc:AlternateContent xmlns:mc="http://schemas.openxmlformats.org/markup-compatibility/2006">
              <mc:Choice xmlns:v="urn:schemas-microsoft-com:vml" Requires="v">
                <p:oleObj spid="_x0000_s29880" name="Ecuación" r:id="rId9" imgW="203112" imgH="228501" progId="Equation.3">
                  <p:embed/>
                </p:oleObj>
              </mc:Choice>
              <mc:Fallback>
                <p:oleObj name="Ecuación" r:id="rId9" imgW="203112" imgH="228501" progId="Equation.3">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6738" y="4572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5" name="21 Objeto"/>
          <p:cNvGraphicFramePr>
            <a:graphicFrameLocks noChangeAspect="1"/>
          </p:cNvGraphicFramePr>
          <p:nvPr/>
        </p:nvGraphicFramePr>
        <p:xfrm>
          <a:off x="3436938" y="5281613"/>
          <a:ext cx="5103812" cy="1323975"/>
        </p:xfrm>
        <a:graphic>
          <a:graphicData uri="http://schemas.openxmlformats.org/presentationml/2006/ole">
            <mc:AlternateContent xmlns:mc="http://schemas.openxmlformats.org/markup-compatibility/2006">
              <mc:Choice xmlns:v="urn:schemas-microsoft-com:vml" Requires="v">
                <p:oleObj spid="_x0000_s29881" name="Ecuación" r:id="rId11" imgW="4406760" imgH="1143000" progId="Equation.3">
                  <p:embed/>
                </p:oleObj>
              </mc:Choice>
              <mc:Fallback>
                <p:oleObj name="Ecuación" r:id="rId11" imgW="4406760" imgH="1143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6938" y="5281613"/>
                        <a:ext cx="5103812" cy="1323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23 Elipse"/>
          <p:cNvSpPr/>
          <p:nvPr/>
        </p:nvSpPr>
        <p:spPr>
          <a:xfrm>
            <a:off x="4648200" y="5943600"/>
            <a:ext cx="2209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27" name="26 Conector recto de flecha"/>
          <p:cNvCxnSpPr/>
          <p:nvPr/>
        </p:nvCxnSpPr>
        <p:spPr>
          <a:xfrm flipH="1" flipV="1">
            <a:off x="3048000" y="5943600"/>
            <a:ext cx="16002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58" name="27 CuadroTexto"/>
          <p:cNvSpPr txBox="1">
            <a:spLocks noChangeArrowheads="1"/>
          </p:cNvSpPr>
          <p:nvPr/>
        </p:nvSpPr>
        <p:spPr bwMode="auto">
          <a:xfrm>
            <a:off x="635000" y="5507038"/>
            <a:ext cx="2419350" cy="6461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This term explains the periodic behaviour in </a:t>
            </a:r>
            <a:r>
              <a:rPr lang="es-ES">
                <a:sym typeface="Symbol" pitchFamily="18" charset="2"/>
              </a:rPr>
              <a:t></a:t>
            </a:r>
            <a:r>
              <a:rPr lang="es-ES"/>
              <a:t> </a:t>
            </a:r>
          </a:p>
        </p:txBody>
      </p:sp>
    </p:spTree>
    <p:extLst>
      <p:ext uri="{BB962C8B-B14F-4D97-AF65-F5344CB8AC3E}">
        <p14:creationId xmlns:p14="http://schemas.microsoft.com/office/powerpoint/2010/main" val="3063888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609600" y="304800"/>
            <a:ext cx="8229600" cy="1143000"/>
          </a:xfrm>
        </p:spPr>
        <p:txBody>
          <a:bodyPr/>
          <a:lstStyle/>
          <a:p>
            <a:r>
              <a:rPr lang="es-ES" smtClean="0"/>
              <a:t>Search for </a:t>
            </a:r>
          </a:p>
        </p:txBody>
      </p:sp>
      <p:sp>
        <p:nvSpPr>
          <p:cNvPr id="58371" name="2 Marcador de contenido"/>
          <p:cNvSpPr>
            <a:spLocks noGrp="1"/>
          </p:cNvSpPr>
          <p:nvPr>
            <p:ph idx="1"/>
          </p:nvPr>
        </p:nvSpPr>
        <p:spPr/>
        <p:txBody>
          <a:bodyPr/>
          <a:lstStyle/>
          <a:p>
            <a:r>
              <a:rPr lang="es-ES" smtClean="0"/>
              <a:t>Reactors :  Source of    </a:t>
            </a:r>
          </a:p>
        </p:txBody>
      </p:sp>
      <p:graphicFrame>
        <p:nvGraphicFramePr>
          <p:cNvPr id="58372" name="3 Objeto"/>
          <p:cNvGraphicFramePr>
            <a:graphicFrameLocks noGrp="1" noChangeAspect="1"/>
          </p:cNvGraphicFramePr>
          <p:nvPr/>
        </p:nvGraphicFramePr>
        <p:xfrm>
          <a:off x="5943600" y="533400"/>
          <a:ext cx="685800" cy="771525"/>
        </p:xfrm>
        <a:graphic>
          <a:graphicData uri="http://schemas.openxmlformats.org/presentationml/2006/ole">
            <mc:AlternateContent xmlns:mc="http://schemas.openxmlformats.org/markup-compatibility/2006">
              <mc:Choice xmlns:v="urn:schemas-microsoft-com:vml" Requires="v">
                <p:oleObj spid="_x0000_s30992" name="Ecuación" r:id="rId3" imgW="203112" imgH="228501" progId="Equation.3">
                  <p:embed/>
                </p:oleObj>
              </mc:Choice>
              <mc:Fallback>
                <p:oleObj name="Ecuación" r:id="rId3" imgW="203112"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334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3" name="4 Objeto"/>
          <p:cNvGraphicFramePr>
            <a:graphicFrameLocks noChangeAspect="1"/>
          </p:cNvGraphicFramePr>
          <p:nvPr/>
        </p:nvGraphicFramePr>
        <p:xfrm>
          <a:off x="1371600" y="2381250"/>
          <a:ext cx="2384425" cy="587375"/>
        </p:xfrm>
        <a:graphic>
          <a:graphicData uri="http://schemas.openxmlformats.org/presentationml/2006/ole">
            <mc:AlternateContent xmlns:mc="http://schemas.openxmlformats.org/markup-compatibility/2006">
              <mc:Choice xmlns:v="urn:schemas-microsoft-com:vml" Requires="v">
                <p:oleObj spid="_x0000_s30993" name="Ecuación" r:id="rId5" imgW="977760" imgH="241200" progId="Equation.3">
                  <p:embed/>
                </p:oleObj>
              </mc:Choice>
              <mc:Fallback>
                <p:oleObj name="Ecuación" r:id="rId5" imgW="9777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381250"/>
                        <a:ext cx="2384425" cy="58737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4" name="5 Objeto"/>
          <p:cNvGraphicFramePr>
            <a:graphicFrameLocks noChangeAspect="1"/>
          </p:cNvGraphicFramePr>
          <p:nvPr/>
        </p:nvGraphicFramePr>
        <p:xfrm>
          <a:off x="4343400" y="1600200"/>
          <a:ext cx="381000" cy="527050"/>
        </p:xfrm>
        <a:graphic>
          <a:graphicData uri="http://schemas.openxmlformats.org/presentationml/2006/ole">
            <mc:AlternateContent xmlns:mc="http://schemas.openxmlformats.org/markup-compatibility/2006">
              <mc:Choice xmlns:v="urn:schemas-microsoft-com:vml" Requires="v">
                <p:oleObj spid="_x0000_s30994" name="Ecuación" r:id="rId7" imgW="164880" imgH="228600" progId="Equation.3">
                  <p:embed/>
                </p:oleObj>
              </mc:Choice>
              <mc:Fallback>
                <p:oleObj name="Ecuación"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600200"/>
                        <a:ext cx="381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5" name="7 Objeto"/>
          <p:cNvGraphicFramePr>
            <a:graphicFrameLocks noChangeAspect="1"/>
          </p:cNvGraphicFramePr>
          <p:nvPr/>
        </p:nvGraphicFramePr>
        <p:xfrm>
          <a:off x="7010400" y="1447800"/>
          <a:ext cx="1863725" cy="446088"/>
        </p:xfrm>
        <a:graphic>
          <a:graphicData uri="http://schemas.openxmlformats.org/presentationml/2006/ole">
            <mc:AlternateContent xmlns:mc="http://schemas.openxmlformats.org/markup-compatibility/2006">
              <mc:Choice xmlns:v="urn:schemas-microsoft-com:vml" Requires="v">
                <p:oleObj spid="_x0000_s30995" name="Ecuación" r:id="rId9" imgW="1803240" imgH="431640" progId="Equation.3">
                  <p:embed/>
                </p:oleObj>
              </mc:Choice>
              <mc:Fallback>
                <p:oleObj name="Ecuación" r:id="rId9" imgW="1803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447800"/>
                        <a:ext cx="1863725" cy="44608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6" name="8 CuadroTexto"/>
          <p:cNvSpPr txBox="1">
            <a:spLocks noChangeArrowheads="1"/>
          </p:cNvSpPr>
          <p:nvPr/>
        </p:nvSpPr>
        <p:spPr bwMode="auto">
          <a:xfrm>
            <a:off x="50292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s-ES"/>
          </a:p>
        </p:txBody>
      </p:sp>
      <p:grpSp>
        <p:nvGrpSpPr>
          <p:cNvPr id="58377" name="10 Grupo"/>
          <p:cNvGrpSpPr>
            <a:grpSpLocks/>
          </p:cNvGrpSpPr>
          <p:nvPr/>
        </p:nvGrpSpPr>
        <p:grpSpPr bwMode="auto">
          <a:xfrm>
            <a:off x="4724400" y="2214563"/>
            <a:ext cx="4198938" cy="966787"/>
            <a:chOff x="4495800" y="2283262"/>
            <a:chExt cx="4199021" cy="967047"/>
          </a:xfrm>
        </p:grpSpPr>
        <p:graphicFrame>
          <p:nvGraphicFramePr>
            <p:cNvPr id="58394" name="6 Objeto"/>
            <p:cNvGraphicFramePr>
              <a:graphicFrameLocks noChangeAspect="1"/>
            </p:cNvGraphicFramePr>
            <p:nvPr/>
          </p:nvGraphicFramePr>
          <p:xfrm>
            <a:off x="4495800" y="2283262"/>
            <a:ext cx="4199021" cy="967047"/>
          </p:xfrm>
          <a:graphic>
            <a:graphicData uri="http://schemas.openxmlformats.org/presentationml/2006/ole">
              <mc:AlternateContent xmlns:mc="http://schemas.openxmlformats.org/markup-compatibility/2006">
                <mc:Choice xmlns:v="urn:schemas-microsoft-com:vml" Requires="v">
                  <p:oleObj spid="_x0000_s30996" name="Ecuación" r:id="rId11" imgW="2095200" imgH="482400" progId="Equation.3">
                    <p:embed/>
                  </p:oleObj>
                </mc:Choice>
                <mc:Fallback>
                  <p:oleObj name="Ecuación" r:id="rId11" imgW="2095200" imgH="482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2283262"/>
                          <a:ext cx="4199021" cy="967047"/>
                        </a:xfrm>
                        <a:prstGeom prst="rect">
                          <a:avLst/>
                        </a:prstGeom>
                        <a:noFill/>
                        <a:ln w="476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Elipse"/>
            <p:cNvSpPr/>
            <p:nvPr/>
          </p:nvSpPr>
          <p:spPr>
            <a:xfrm>
              <a:off x="5881715" y="2424587"/>
              <a:ext cx="1119209" cy="684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58378"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7850" y="4422775"/>
            <a:ext cx="565150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9" name="Picture 57" descr="http://www.quantumdiaries.org/wp-content/uploads/2011/11/eve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3181350"/>
            <a:ext cx="2286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80" name="21 Grupo"/>
          <p:cNvGrpSpPr>
            <a:grpSpLocks/>
          </p:cNvGrpSpPr>
          <p:nvPr/>
        </p:nvGrpSpPr>
        <p:grpSpPr bwMode="auto">
          <a:xfrm>
            <a:off x="2133600" y="3370263"/>
            <a:ext cx="4979988" cy="501650"/>
            <a:chOff x="2438400" y="3385066"/>
            <a:chExt cx="4980426" cy="501134"/>
          </a:xfrm>
        </p:grpSpPr>
        <p:graphicFrame>
          <p:nvGraphicFramePr>
            <p:cNvPr id="58391" name="16 Objeto"/>
            <p:cNvGraphicFramePr>
              <a:graphicFrameLocks noChangeAspect="1"/>
            </p:cNvGraphicFramePr>
            <p:nvPr/>
          </p:nvGraphicFramePr>
          <p:xfrm>
            <a:off x="3733800" y="3554373"/>
            <a:ext cx="3685026" cy="331827"/>
          </p:xfrm>
          <a:graphic>
            <a:graphicData uri="http://schemas.openxmlformats.org/presentationml/2006/ole">
              <mc:AlternateContent xmlns:mc="http://schemas.openxmlformats.org/markup-compatibility/2006">
                <mc:Choice xmlns:v="urn:schemas-microsoft-com:vml" Requires="v">
                  <p:oleObj spid="_x0000_s30997" name="Ecuación" r:id="rId15" imgW="2679480" imgH="241200" progId="Equation.3">
                    <p:embed/>
                  </p:oleObj>
                </mc:Choice>
                <mc:Fallback>
                  <p:oleObj name="Ecuación" r:id="rId15" imgW="267948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3554373"/>
                          <a:ext cx="3685026" cy="331827"/>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18 Conector recto de flecha"/>
            <p:cNvCxnSpPr/>
            <p:nvPr/>
          </p:nvCxnSpPr>
          <p:spPr>
            <a:xfrm flipH="1" flipV="1">
              <a:off x="2438400" y="3385066"/>
              <a:ext cx="1295514" cy="34889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2743227" y="3733957"/>
              <a:ext cx="990687" cy="15224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22 Elipse"/>
          <p:cNvSpPr/>
          <p:nvPr/>
        </p:nvSpPr>
        <p:spPr>
          <a:xfrm>
            <a:off x="3581400" y="47244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23 CuadroTexto"/>
          <p:cNvSpPr txBox="1"/>
          <p:nvPr/>
        </p:nvSpPr>
        <p:spPr>
          <a:xfrm>
            <a:off x="4143375" y="4052888"/>
            <a:ext cx="647700" cy="369887"/>
          </a:xfrm>
          <a:prstGeom prst="rect">
            <a:avLst/>
          </a:prstGeom>
          <a:noFill/>
          <a:ln>
            <a:solidFill>
              <a:schemeClr val="accent1">
                <a:shade val="50000"/>
              </a:schemeClr>
            </a:solidFill>
          </a:ln>
        </p:spPr>
        <p:txBody>
          <a:bodyPr>
            <a:spAutoFit/>
          </a:bodyPr>
          <a:lstStyle/>
          <a:p>
            <a:pPr>
              <a:defRPr/>
            </a:pPr>
            <a:r>
              <a:rPr lang="es-PE" dirty="0"/>
              <a:t>2013</a:t>
            </a:r>
            <a:endParaRPr lang="es-ES" dirty="0"/>
          </a:p>
        </p:txBody>
      </p:sp>
      <p:cxnSp>
        <p:nvCxnSpPr>
          <p:cNvPr id="26" name="25 Conector recto de flecha"/>
          <p:cNvCxnSpPr/>
          <p:nvPr/>
        </p:nvCxnSpPr>
        <p:spPr>
          <a:xfrm flipH="1">
            <a:off x="3848100" y="4422775"/>
            <a:ext cx="266700"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384" name="26 CuadroTexto"/>
          <p:cNvSpPr txBox="1">
            <a:spLocks noChangeArrowheads="1"/>
          </p:cNvSpPr>
          <p:nvPr/>
        </p:nvSpPr>
        <p:spPr bwMode="auto">
          <a:xfrm>
            <a:off x="8420100" y="6362700"/>
            <a:ext cx="70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PE"/>
              <a:t>E. Lisi</a:t>
            </a:r>
            <a:endParaRPr lang="es-ES"/>
          </a:p>
        </p:txBody>
      </p:sp>
      <p:sp>
        <p:nvSpPr>
          <p:cNvPr id="58385" name="27 CuadroTexto"/>
          <p:cNvSpPr txBox="1">
            <a:spLocks noChangeArrowheads="1"/>
          </p:cNvSpPr>
          <p:nvPr/>
        </p:nvSpPr>
        <p:spPr bwMode="auto">
          <a:xfrm>
            <a:off x="3743325" y="6453188"/>
            <a:ext cx="811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PE"/>
              <a:t>France</a:t>
            </a:r>
            <a:endParaRPr lang="es-ES"/>
          </a:p>
        </p:txBody>
      </p:sp>
      <p:sp>
        <p:nvSpPr>
          <p:cNvPr id="58386" name="28 CuadroTexto"/>
          <p:cNvSpPr txBox="1">
            <a:spLocks noChangeArrowheads="1"/>
          </p:cNvSpPr>
          <p:nvPr/>
        </p:nvSpPr>
        <p:spPr bwMode="auto">
          <a:xfrm>
            <a:off x="5581650" y="6453188"/>
            <a:ext cx="72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PE"/>
              <a:t>Korea</a:t>
            </a:r>
            <a:endParaRPr lang="es-ES"/>
          </a:p>
        </p:txBody>
      </p:sp>
      <p:sp>
        <p:nvSpPr>
          <p:cNvPr id="58387" name="29 CuadroTexto"/>
          <p:cNvSpPr txBox="1">
            <a:spLocks noChangeArrowheads="1"/>
          </p:cNvSpPr>
          <p:nvPr/>
        </p:nvSpPr>
        <p:spPr bwMode="auto">
          <a:xfrm>
            <a:off x="7229475" y="6453188"/>
            <a:ext cx="715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PE"/>
              <a:t>China</a:t>
            </a:r>
            <a:endParaRPr lang="es-ES"/>
          </a:p>
        </p:txBody>
      </p:sp>
      <p:sp>
        <p:nvSpPr>
          <p:cNvPr id="106541" name="106540 CuadroTexto"/>
          <p:cNvSpPr txBox="1"/>
          <p:nvPr/>
        </p:nvSpPr>
        <p:spPr>
          <a:xfrm>
            <a:off x="485775" y="5087938"/>
            <a:ext cx="1300163" cy="369887"/>
          </a:xfrm>
          <a:prstGeom prst="rect">
            <a:avLst/>
          </a:prstGeom>
          <a:noFill/>
          <a:ln>
            <a:solidFill>
              <a:schemeClr val="accent1">
                <a:shade val="50000"/>
              </a:schemeClr>
            </a:solidFill>
          </a:ln>
        </p:spPr>
        <p:txBody>
          <a:bodyPr wrap="none">
            <a:spAutoFit/>
          </a:bodyPr>
          <a:lstStyle/>
          <a:p>
            <a:pPr>
              <a:defRPr/>
            </a:pPr>
            <a:r>
              <a:rPr lang="es-PE" dirty="0" err="1"/>
              <a:t>coincidence</a:t>
            </a:r>
            <a:endParaRPr lang="es-ES" dirty="0"/>
          </a:p>
        </p:txBody>
      </p:sp>
      <p:cxnSp>
        <p:nvCxnSpPr>
          <p:cNvPr id="106547" name="106546 Conector recto de flecha"/>
          <p:cNvCxnSpPr>
            <a:stCxn id="106541" idx="0"/>
          </p:cNvCxnSpPr>
          <p:nvPr/>
        </p:nvCxnSpPr>
        <p:spPr>
          <a:xfrm flipV="1">
            <a:off x="1136650" y="3871913"/>
            <a:ext cx="996950" cy="1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549" name="106548 Conector recto de flecha"/>
          <p:cNvCxnSpPr>
            <a:stCxn id="106541" idx="0"/>
          </p:cNvCxnSpPr>
          <p:nvPr/>
        </p:nvCxnSpPr>
        <p:spPr>
          <a:xfrm flipV="1">
            <a:off x="1136650" y="4573588"/>
            <a:ext cx="996950"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265008" y="5835133"/>
            <a:ext cx="2630592" cy="646331"/>
          </a:xfrm>
          <a:prstGeom prst="rect">
            <a:avLst/>
          </a:prstGeom>
          <a:noFill/>
        </p:spPr>
        <p:txBody>
          <a:bodyPr wrap="none" rtlCol="0">
            <a:spAutoFit/>
          </a:bodyPr>
          <a:lstStyle/>
          <a:p>
            <a:r>
              <a:rPr lang="es-ES" dirty="0" smtClean="0"/>
              <a:t>Similar </a:t>
            </a:r>
            <a:r>
              <a:rPr lang="es-ES" dirty="0" err="1" smtClean="0"/>
              <a:t>detection</a:t>
            </a:r>
            <a:r>
              <a:rPr lang="es-ES" dirty="0" smtClean="0"/>
              <a:t> concept </a:t>
            </a:r>
          </a:p>
          <a:p>
            <a:r>
              <a:rPr lang="es-ES" dirty="0" smtClean="0"/>
              <a:t>in </a:t>
            </a:r>
            <a:r>
              <a:rPr lang="es-ES" dirty="0" err="1" smtClean="0"/>
              <a:t>KamLAND</a:t>
            </a:r>
            <a:endParaRPr lang="es-ES" dirty="0"/>
          </a:p>
        </p:txBody>
      </p:sp>
    </p:spTree>
    <p:extLst>
      <p:ext uri="{BB962C8B-B14F-4D97-AF65-F5344CB8AC3E}">
        <p14:creationId xmlns:p14="http://schemas.microsoft.com/office/powerpoint/2010/main" val="962653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r>
              <a:rPr lang="es-ES" smtClean="0"/>
              <a:t>Results of      - Reno</a:t>
            </a:r>
          </a:p>
        </p:txBody>
      </p:sp>
      <p:graphicFrame>
        <p:nvGraphicFramePr>
          <p:cNvPr id="59395" name="4 Objeto"/>
          <p:cNvGraphicFramePr>
            <a:graphicFrameLocks noGrp="1" noChangeAspect="1"/>
          </p:cNvGraphicFramePr>
          <p:nvPr/>
        </p:nvGraphicFramePr>
        <p:xfrm>
          <a:off x="4691063" y="457200"/>
          <a:ext cx="685800" cy="771525"/>
        </p:xfrm>
        <a:graphic>
          <a:graphicData uri="http://schemas.openxmlformats.org/presentationml/2006/ole">
            <mc:AlternateContent xmlns:mc="http://schemas.openxmlformats.org/markup-compatibility/2006">
              <mc:Choice xmlns:v="urn:schemas-microsoft-com:vml" Requires="v">
                <p:oleObj spid="_x0000_s31836" name="Ecuación" r:id="rId3" imgW="203112" imgH="228501" progId="Equation.3">
                  <p:embed/>
                </p:oleObj>
              </mc:Choice>
              <mc:Fallback>
                <p:oleObj name="Ecuación" r:id="rId3" imgW="203112"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4572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3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3" y="1685925"/>
            <a:ext cx="41211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397" name="10 Grupo"/>
          <p:cNvGrpSpPr>
            <a:grpSpLocks/>
          </p:cNvGrpSpPr>
          <p:nvPr/>
        </p:nvGrpSpPr>
        <p:grpSpPr bwMode="auto">
          <a:xfrm>
            <a:off x="4691063" y="1412875"/>
            <a:ext cx="3894137" cy="3859213"/>
            <a:chOff x="4691742" y="1412685"/>
            <a:chExt cx="3892978" cy="3859576"/>
          </a:xfrm>
        </p:grpSpPr>
        <p:pic>
          <p:nvPicPr>
            <p:cNvPr id="594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742" y="1904946"/>
              <a:ext cx="3618437" cy="33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de flecha"/>
            <p:cNvCxnSpPr/>
            <p:nvPr/>
          </p:nvCxnSpPr>
          <p:spPr>
            <a:xfrm flipH="1">
              <a:off x="5182133" y="1752442"/>
              <a:ext cx="1318820" cy="144793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172438" y="1412685"/>
              <a:ext cx="2412282" cy="369923"/>
            </a:xfrm>
            <a:prstGeom prst="rect">
              <a:avLst/>
            </a:prstGeom>
            <a:noFill/>
            <a:ln>
              <a:solidFill>
                <a:schemeClr val="accent1">
                  <a:shade val="95000"/>
                  <a:satMod val="105000"/>
                </a:schemeClr>
              </a:solidFill>
            </a:ln>
          </p:spPr>
          <p:txBody>
            <a:bodyPr wrap="none">
              <a:spAutoFit/>
            </a:bodyPr>
            <a:lstStyle/>
            <a:p>
              <a:pPr>
                <a:defRPr/>
              </a:pPr>
              <a:r>
                <a:rPr lang="es-ES" dirty="0"/>
                <a:t>4.9</a:t>
              </a:r>
              <a:r>
                <a:rPr lang="es-ES" dirty="0">
                  <a:latin typeface="Symbol" pitchFamily="18" charset="2"/>
                </a:rPr>
                <a:t>s </a:t>
              </a:r>
              <a:r>
                <a:rPr lang="es-ES" dirty="0" err="1">
                  <a:latin typeface="+mn-lt"/>
                </a:rPr>
                <a:t>signal</a:t>
              </a:r>
              <a:r>
                <a:rPr lang="es-ES" dirty="0">
                  <a:latin typeface="+mn-lt"/>
                </a:rPr>
                <a:t> </a:t>
              </a:r>
              <a:r>
                <a:rPr lang="es-ES" dirty="0" err="1">
                  <a:latin typeface="+mn-lt"/>
                </a:rPr>
                <a:t>significance</a:t>
              </a:r>
              <a:r>
                <a:rPr lang="es-ES" dirty="0">
                  <a:latin typeface="Symbol" pitchFamily="18" charset="2"/>
                </a:rPr>
                <a:t> </a:t>
              </a:r>
              <a:endParaRPr lang="es-ES" dirty="0"/>
            </a:p>
          </p:txBody>
        </p:sp>
      </p:grpSp>
      <p:sp>
        <p:nvSpPr>
          <p:cNvPr id="12" name="11 CuadroTexto"/>
          <p:cNvSpPr txBox="1"/>
          <p:nvPr/>
        </p:nvSpPr>
        <p:spPr>
          <a:xfrm>
            <a:off x="5003800" y="5249863"/>
            <a:ext cx="1676400" cy="369887"/>
          </a:xfrm>
          <a:prstGeom prst="rect">
            <a:avLst/>
          </a:prstGeom>
          <a:noFill/>
          <a:ln w="9525">
            <a:solidFill>
              <a:schemeClr val="accent1">
                <a:shade val="95000"/>
                <a:satMod val="105000"/>
              </a:schemeClr>
            </a:solidFill>
          </a:ln>
        </p:spPr>
        <p:txBody>
          <a:bodyPr>
            <a:spAutoFit/>
          </a:bodyPr>
          <a:lstStyle/>
          <a:p>
            <a:pPr>
              <a:defRPr/>
            </a:pPr>
            <a:r>
              <a:rPr lang="es-ES" dirty="0"/>
              <a:t>ND-1.8% </a:t>
            </a:r>
            <a:r>
              <a:rPr lang="es-ES" dirty="0" err="1"/>
              <a:t>deficit</a:t>
            </a:r>
            <a:endParaRPr lang="es-ES" dirty="0"/>
          </a:p>
        </p:txBody>
      </p:sp>
      <p:cxnSp>
        <p:nvCxnSpPr>
          <p:cNvPr id="14" name="13 Conector recto de flecha"/>
          <p:cNvCxnSpPr/>
          <p:nvPr/>
        </p:nvCxnSpPr>
        <p:spPr>
          <a:xfrm flipV="1">
            <a:off x="5638800" y="3787775"/>
            <a:ext cx="76200" cy="148431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59400" name="17 Grupo"/>
          <p:cNvGrpSpPr>
            <a:grpSpLocks/>
          </p:cNvGrpSpPr>
          <p:nvPr/>
        </p:nvGrpSpPr>
        <p:grpSpPr bwMode="auto">
          <a:xfrm>
            <a:off x="7378700" y="3787775"/>
            <a:ext cx="1477963" cy="835025"/>
            <a:chOff x="7378460" y="3788229"/>
            <a:chExt cx="1478298" cy="834349"/>
          </a:xfrm>
        </p:grpSpPr>
        <p:sp>
          <p:nvSpPr>
            <p:cNvPr id="15" name="14 CuadroTexto"/>
            <p:cNvSpPr txBox="1"/>
            <p:nvPr/>
          </p:nvSpPr>
          <p:spPr>
            <a:xfrm>
              <a:off x="7378460" y="3788229"/>
              <a:ext cx="1478298" cy="369589"/>
            </a:xfrm>
            <a:prstGeom prst="rect">
              <a:avLst/>
            </a:prstGeom>
            <a:noFill/>
            <a:ln w="9525">
              <a:solidFill>
                <a:schemeClr val="accent1">
                  <a:shade val="95000"/>
                  <a:satMod val="105000"/>
                </a:schemeClr>
              </a:solidFill>
            </a:ln>
          </p:spPr>
          <p:txBody>
            <a:bodyPr>
              <a:spAutoFit/>
            </a:bodyPr>
            <a:lstStyle/>
            <a:p>
              <a:pPr>
                <a:defRPr/>
              </a:pPr>
              <a:r>
                <a:rPr lang="es-ES" dirty="0"/>
                <a:t>FD-8% </a:t>
              </a:r>
              <a:r>
                <a:rPr lang="es-ES" dirty="0" err="1"/>
                <a:t>deficit</a:t>
              </a:r>
              <a:endParaRPr lang="es-ES" dirty="0"/>
            </a:p>
          </p:txBody>
        </p:sp>
        <p:cxnSp>
          <p:nvCxnSpPr>
            <p:cNvPr id="17" name="16 Conector recto de flecha"/>
            <p:cNvCxnSpPr/>
            <p:nvPr/>
          </p:nvCxnSpPr>
          <p:spPr>
            <a:xfrm flipH="1">
              <a:off x="7378460" y="4157818"/>
              <a:ext cx="622441" cy="4647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9401" name="21 Objeto"/>
          <p:cNvGraphicFramePr>
            <a:graphicFrameLocks noChangeAspect="1"/>
          </p:cNvGraphicFramePr>
          <p:nvPr/>
        </p:nvGraphicFramePr>
        <p:xfrm>
          <a:off x="1600200" y="5872163"/>
          <a:ext cx="5532438" cy="381000"/>
        </p:xfrm>
        <a:graphic>
          <a:graphicData uri="http://schemas.openxmlformats.org/presentationml/2006/ole">
            <mc:AlternateContent xmlns:mc="http://schemas.openxmlformats.org/markup-compatibility/2006">
              <mc:Choice xmlns:v="urn:schemas-microsoft-com:vml" Requires="v">
                <p:oleObj spid="_x0000_s31837" name="Ecuación" r:id="rId7" imgW="3504960" imgH="241200" progId="Equation.3">
                  <p:embed/>
                </p:oleObj>
              </mc:Choice>
              <mc:Fallback>
                <p:oleObj name="Ecuación" r:id="rId7" imgW="350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5872163"/>
                        <a:ext cx="5532438"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2" name="24 CuadroTexto"/>
          <p:cNvSpPr txBox="1">
            <a:spLocks noChangeArrowheads="1"/>
          </p:cNvSpPr>
          <p:nvPr/>
        </p:nvSpPr>
        <p:spPr bwMode="auto">
          <a:xfrm>
            <a:off x="7296150" y="6045200"/>
            <a:ext cx="113188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Only rates</a:t>
            </a:r>
          </a:p>
        </p:txBody>
      </p:sp>
      <p:sp>
        <p:nvSpPr>
          <p:cNvPr id="26" name="25 Elipse"/>
          <p:cNvSpPr/>
          <p:nvPr/>
        </p:nvSpPr>
        <p:spPr>
          <a:xfrm>
            <a:off x="1143000" y="4530725"/>
            <a:ext cx="1600200" cy="741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 name="28 Elipse"/>
          <p:cNvSpPr/>
          <p:nvPr/>
        </p:nvSpPr>
        <p:spPr>
          <a:xfrm>
            <a:off x="1143000" y="1919288"/>
            <a:ext cx="1309688" cy="1419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9405" name="29 CuadroTexto"/>
          <p:cNvSpPr txBox="1">
            <a:spLocks noChangeArrowheads="1"/>
          </p:cNvSpPr>
          <p:nvPr/>
        </p:nvSpPr>
        <p:spPr bwMode="auto">
          <a:xfrm>
            <a:off x="152400" y="6415088"/>
            <a:ext cx="3074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Soo-Bong Kim – Neutrino 2012</a:t>
            </a:r>
          </a:p>
        </p:txBody>
      </p:sp>
    </p:spTree>
    <p:extLst>
      <p:ext uri="{BB962C8B-B14F-4D97-AF65-F5344CB8AC3E}">
        <p14:creationId xmlns:p14="http://schemas.microsoft.com/office/powerpoint/2010/main" val="2332524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a:lstStyle/>
          <a:p>
            <a:r>
              <a:rPr lang="es-ES" smtClean="0"/>
              <a:t>Results of      - Double Chooz</a:t>
            </a:r>
          </a:p>
        </p:txBody>
      </p:sp>
      <p:graphicFrame>
        <p:nvGraphicFramePr>
          <p:cNvPr id="60419" name="3 Objeto"/>
          <p:cNvGraphicFramePr>
            <a:graphicFrameLocks noGrp="1" noChangeAspect="1"/>
          </p:cNvGraphicFramePr>
          <p:nvPr/>
        </p:nvGraphicFramePr>
        <p:xfrm>
          <a:off x="3657600" y="457200"/>
          <a:ext cx="685800" cy="771525"/>
        </p:xfrm>
        <a:graphic>
          <a:graphicData uri="http://schemas.openxmlformats.org/presentationml/2006/ole">
            <mc:AlternateContent xmlns:mc="http://schemas.openxmlformats.org/markup-compatibility/2006">
              <mc:Choice xmlns:v="urn:schemas-microsoft-com:vml" Requires="v">
                <p:oleObj spid="_x0000_s32860" name="Ecuación" r:id="rId3" imgW="203112" imgH="228501" progId="Equation.3">
                  <p:embed/>
                </p:oleObj>
              </mc:Choice>
              <mc:Fallback>
                <p:oleObj name="Ecuación" r:id="rId3" imgW="203112"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72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0420" name="15 Grupo"/>
          <p:cNvGrpSpPr>
            <a:grpSpLocks/>
          </p:cNvGrpSpPr>
          <p:nvPr/>
        </p:nvGrpSpPr>
        <p:grpSpPr bwMode="auto">
          <a:xfrm>
            <a:off x="3324225" y="1374775"/>
            <a:ext cx="5529263" cy="5100638"/>
            <a:chOff x="1211943" y="1429657"/>
            <a:chExt cx="5529502" cy="5100616"/>
          </a:xfrm>
        </p:grpSpPr>
        <p:grpSp>
          <p:nvGrpSpPr>
            <p:cNvPr id="60424" name="14 Grupo"/>
            <p:cNvGrpSpPr>
              <a:grpSpLocks/>
            </p:cNvGrpSpPr>
            <p:nvPr/>
          </p:nvGrpSpPr>
          <p:grpSpPr bwMode="auto">
            <a:xfrm>
              <a:off x="1211943" y="1429657"/>
              <a:ext cx="5529502" cy="5100616"/>
              <a:chOff x="261698" y="1429657"/>
              <a:chExt cx="5529502" cy="5100616"/>
            </a:xfrm>
          </p:grpSpPr>
          <p:pic>
            <p:nvPicPr>
              <p:cNvPr id="604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29657"/>
                <a:ext cx="4495800" cy="510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de flecha"/>
              <p:cNvCxnSpPr/>
              <p:nvPr/>
            </p:nvCxnSpPr>
            <p:spPr>
              <a:xfrm>
                <a:off x="1212652" y="4907855"/>
                <a:ext cx="990643" cy="692147"/>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61698" y="4437957"/>
                <a:ext cx="1382773" cy="461960"/>
              </a:xfrm>
              <a:prstGeom prst="rect">
                <a:avLst/>
              </a:prstGeom>
              <a:noFill/>
              <a:ln>
                <a:solidFill>
                  <a:schemeClr val="accent1">
                    <a:shade val="95000"/>
                    <a:satMod val="105000"/>
                  </a:schemeClr>
                </a:solidFill>
              </a:ln>
            </p:spPr>
            <p:txBody>
              <a:bodyPr wrap="none">
                <a:spAutoFit/>
              </a:bodyPr>
              <a:lstStyle/>
              <a:p>
                <a:pPr>
                  <a:defRPr/>
                </a:pPr>
                <a:r>
                  <a:rPr lang="es-ES" sz="2400" dirty="0" err="1"/>
                  <a:t>depletion</a:t>
                </a:r>
                <a:endParaRPr lang="es-ES" sz="2400" dirty="0"/>
              </a:p>
            </p:txBody>
          </p:sp>
          <p:sp>
            <p:nvSpPr>
              <p:cNvPr id="12" name="11 Elipse"/>
              <p:cNvSpPr/>
              <p:nvPr/>
            </p:nvSpPr>
            <p:spPr>
              <a:xfrm>
                <a:off x="1981035" y="1751919"/>
                <a:ext cx="1143049" cy="2057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4" name="13 Conector recto de flecha"/>
              <p:cNvCxnSpPr>
                <a:stCxn id="10" idx="0"/>
              </p:cNvCxnSpPr>
              <p:nvPr/>
            </p:nvCxnSpPr>
            <p:spPr>
              <a:xfrm flipV="1">
                <a:off x="952291" y="3275912"/>
                <a:ext cx="1028744" cy="1162045"/>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grpSp>
        <p:sp>
          <p:nvSpPr>
            <p:cNvPr id="6" name="5 Elipse"/>
            <p:cNvSpPr/>
            <p:nvPr/>
          </p:nvSpPr>
          <p:spPr>
            <a:xfrm>
              <a:off x="2916992" y="5493639"/>
              <a:ext cx="1576456" cy="67786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aphicFrame>
        <p:nvGraphicFramePr>
          <p:cNvPr id="60421" name="16 Objeto"/>
          <p:cNvGraphicFramePr>
            <a:graphicFrameLocks noChangeAspect="1"/>
          </p:cNvGraphicFramePr>
          <p:nvPr/>
        </p:nvGraphicFramePr>
        <p:xfrm>
          <a:off x="200025" y="3017838"/>
          <a:ext cx="4329113" cy="784225"/>
        </p:xfrm>
        <a:graphic>
          <a:graphicData uri="http://schemas.openxmlformats.org/presentationml/2006/ole">
            <mc:AlternateContent xmlns:mc="http://schemas.openxmlformats.org/markup-compatibility/2006">
              <mc:Choice xmlns:v="urn:schemas-microsoft-com:vml" Requires="v">
                <p:oleObj spid="_x0000_s32861" name="Ecuación" r:id="rId6" imgW="2666880" imgH="482400" progId="Equation.3">
                  <p:embed/>
                </p:oleObj>
              </mc:Choice>
              <mc:Fallback>
                <p:oleObj name="Ecuación" r:id="rId6" imgW="266688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3017838"/>
                        <a:ext cx="4329113" cy="784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CuadroTexto"/>
          <p:cNvSpPr txBox="1"/>
          <p:nvPr/>
        </p:nvSpPr>
        <p:spPr>
          <a:xfrm>
            <a:off x="1328738" y="2495550"/>
            <a:ext cx="1995487" cy="461963"/>
          </a:xfrm>
          <a:prstGeom prst="rect">
            <a:avLst/>
          </a:prstGeom>
          <a:noFill/>
          <a:ln>
            <a:solidFill>
              <a:schemeClr val="accent1">
                <a:shade val="95000"/>
                <a:satMod val="105000"/>
              </a:schemeClr>
            </a:solidFill>
          </a:ln>
        </p:spPr>
        <p:txBody>
          <a:bodyPr wrap="none">
            <a:spAutoFit/>
          </a:bodyPr>
          <a:lstStyle/>
          <a:p>
            <a:pPr>
              <a:defRPr/>
            </a:pPr>
            <a:r>
              <a:rPr lang="es-ES" sz="2400" dirty="0" err="1"/>
              <a:t>Rates</a:t>
            </a:r>
            <a:r>
              <a:rPr lang="es-ES" sz="2400" dirty="0"/>
              <a:t> + </a:t>
            </a:r>
            <a:r>
              <a:rPr lang="es-ES" sz="2400" dirty="0" err="1"/>
              <a:t>Shape</a:t>
            </a:r>
            <a:r>
              <a:rPr lang="es-ES" sz="2400" dirty="0"/>
              <a:t> </a:t>
            </a:r>
          </a:p>
        </p:txBody>
      </p:sp>
      <p:sp>
        <p:nvSpPr>
          <p:cNvPr id="60423" name="18 CuadroTexto"/>
          <p:cNvSpPr txBox="1">
            <a:spLocks noChangeArrowheads="1"/>
          </p:cNvSpPr>
          <p:nvPr/>
        </p:nvSpPr>
        <p:spPr bwMode="auto">
          <a:xfrm>
            <a:off x="838200" y="519906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M. Ishitsuka – Neutrino 2012</a:t>
            </a:r>
          </a:p>
        </p:txBody>
      </p:sp>
    </p:spTree>
    <p:extLst>
      <p:ext uri="{BB962C8B-B14F-4D97-AF65-F5344CB8AC3E}">
        <p14:creationId xmlns:p14="http://schemas.microsoft.com/office/powerpoint/2010/main" val="3073196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457200" y="304800"/>
            <a:ext cx="8229600" cy="1143000"/>
          </a:xfrm>
        </p:spPr>
        <p:txBody>
          <a:bodyPr/>
          <a:lstStyle/>
          <a:p>
            <a:r>
              <a:rPr lang="es-ES" smtClean="0"/>
              <a:t>Results of      - Daya Bay</a:t>
            </a:r>
          </a:p>
        </p:txBody>
      </p:sp>
      <p:graphicFrame>
        <p:nvGraphicFramePr>
          <p:cNvPr id="61443" name="3 Marcador de contenido"/>
          <p:cNvGraphicFramePr>
            <a:graphicFrameLocks noGrp="1" noChangeAspect="1"/>
          </p:cNvGraphicFramePr>
          <p:nvPr>
            <p:ph idx="1"/>
          </p:nvPr>
        </p:nvGraphicFramePr>
        <p:xfrm>
          <a:off x="4191000" y="533400"/>
          <a:ext cx="685800" cy="771525"/>
        </p:xfrm>
        <a:graphic>
          <a:graphicData uri="http://schemas.openxmlformats.org/presentationml/2006/ole">
            <mc:AlternateContent xmlns:mc="http://schemas.openxmlformats.org/markup-compatibility/2006">
              <mc:Choice xmlns:v="urn:schemas-microsoft-com:vml" Requires="v">
                <p:oleObj spid="_x0000_s33884" name="Ecuación" r:id="rId3" imgW="203040" imgH="228600" progId="Equation.3">
                  <p:embed/>
                </p:oleObj>
              </mc:Choice>
              <mc:Fallback>
                <p:oleObj name="Ecuación" r:id="rId3" imgW="20304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33400"/>
                        <a:ext cx="685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727200"/>
            <a:ext cx="4456113"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2768600"/>
            <a:ext cx="38417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46" name="4 Objeto"/>
          <p:cNvGraphicFramePr>
            <a:graphicFrameLocks noChangeAspect="1"/>
          </p:cNvGraphicFramePr>
          <p:nvPr/>
        </p:nvGraphicFramePr>
        <p:xfrm>
          <a:off x="1371600" y="6216650"/>
          <a:ext cx="5532438" cy="381000"/>
        </p:xfrm>
        <a:graphic>
          <a:graphicData uri="http://schemas.openxmlformats.org/presentationml/2006/ole">
            <mc:AlternateContent xmlns:mc="http://schemas.openxmlformats.org/markup-compatibility/2006">
              <mc:Choice xmlns:v="urn:schemas-microsoft-com:vml" Requires="v">
                <p:oleObj spid="_x0000_s33885" name="Ecuación" r:id="rId7" imgW="3504960" imgH="241200" progId="Equation.3">
                  <p:embed/>
                </p:oleObj>
              </mc:Choice>
              <mc:Fallback>
                <p:oleObj name="Ecuación" r:id="rId7" imgW="350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6216650"/>
                        <a:ext cx="5532438"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5 CuadroTexto"/>
          <p:cNvSpPr txBox="1">
            <a:spLocks noChangeArrowheads="1"/>
          </p:cNvSpPr>
          <p:nvPr/>
        </p:nvSpPr>
        <p:spPr bwMode="auto">
          <a:xfrm>
            <a:off x="7440613" y="6230938"/>
            <a:ext cx="11318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Only rates</a:t>
            </a:r>
          </a:p>
        </p:txBody>
      </p:sp>
      <p:sp>
        <p:nvSpPr>
          <p:cNvPr id="61448" name="6 CuadroTexto"/>
          <p:cNvSpPr txBox="1">
            <a:spLocks noChangeArrowheads="1"/>
          </p:cNvSpPr>
          <p:nvPr/>
        </p:nvSpPr>
        <p:spPr bwMode="auto">
          <a:xfrm>
            <a:off x="5410200" y="1727200"/>
            <a:ext cx="1458913" cy="3698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No oscillation</a:t>
            </a:r>
          </a:p>
        </p:txBody>
      </p:sp>
      <p:cxnSp>
        <p:nvCxnSpPr>
          <p:cNvPr id="13" name="12 Conector curvado"/>
          <p:cNvCxnSpPr/>
          <p:nvPr/>
        </p:nvCxnSpPr>
        <p:spPr>
          <a:xfrm rot="10800000" flipV="1">
            <a:off x="1905000" y="1912938"/>
            <a:ext cx="3505200" cy="184150"/>
          </a:xfrm>
          <a:prstGeom prst="curvedConnector3">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15 Flecha arriba"/>
          <p:cNvSpPr/>
          <p:nvPr/>
        </p:nvSpPr>
        <p:spPr>
          <a:xfrm>
            <a:off x="1828800" y="2362200"/>
            <a:ext cx="76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1451" name="18 CuadroTexto"/>
          <p:cNvSpPr txBox="1">
            <a:spLocks noChangeArrowheads="1"/>
          </p:cNvSpPr>
          <p:nvPr/>
        </p:nvSpPr>
        <p:spPr bwMode="auto">
          <a:xfrm>
            <a:off x="1481138" y="3078163"/>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solidFill>
                  <a:srgbClr val="FF0000"/>
                </a:solidFill>
              </a:rPr>
              <a:t>deficit</a:t>
            </a:r>
          </a:p>
        </p:txBody>
      </p:sp>
      <p:sp>
        <p:nvSpPr>
          <p:cNvPr id="20" name="19 CuadroTexto"/>
          <p:cNvSpPr txBox="1"/>
          <p:nvPr/>
        </p:nvSpPr>
        <p:spPr>
          <a:xfrm>
            <a:off x="7143750" y="2260600"/>
            <a:ext cx="1924050" cy="369888"/>
          </a:xfrm>
          <a:prstGeom prst="rect">
            <a:avLst/>
          </a:prstGeom>
          <a:noFill/>
          <a:ln>
            <a:solidFill>
              <a:schemeClr val="accent5">
                <a:lumMod val="50000"/>
              </a:schemeClr>
            </a:solidFill>
          </a:ln>
        </p:spPr>
        <p:txBody>
          <a:bodyPr wrap="none">
            <a:spAutoFit/>
          </a:bodyPr>
          <a:lstStyle/>
          <a:p>
            <a:pPr>
              <a:defRPr/>
            </a:pPr>
            <a:r>
              <a:rPr lang="es-ES" dirty="0"/>
              <a:t>&gt;8</a:t>
            </a:r>
            <a:r>
              <a:rPr lang="es-ES" dirty="0">
                <a:latin typeface="Symbol" pitchFamily="18" charset="2"/>
              </a:rPr>
              <a:t>s </a:t>
            </a:r>
            <a:r>
              <a:rPr lang="es-ES" dirty="0" err="1">
                <a:latin typeface="+mn-lt"/>
              </a:rPr>
              <a:t>from</a:t>
            </a:r>
            <a:r>
              <a:rPr lang="es-ES" dirty="0">
                <a:latin typeface="+mn-lt"/>
              </a:rPr>
              <a:t> </a:t>
            </a:r>
            <a:r>
              <a:rPr lang="es-ES" dirty="0" err="1">
                <a:latin typeface="+mn-lt"/>
              </a:rPr>
              <a:t>null</a:t>
            </a:r>
            <a:r>
              <a:rPr lang="es-ES" dirty="0">
                <a:latin typeface="+mn-lt"/>
              </a:rPr>
              <a:t> </a:t>
            </a:r>
            <a:r>
              <a:rPr lang="es-ES" dirty="0" err="1">
                <a:latin typeface="+mn-lt"/>
              </a:rPr>
              <a:t>hyp</a:t>
            </a:r>
            <a:r>
              <a:rPr lang="es-ES" dirty="0">
                <a:latin typeface="+mn-lt"/>
              </a:rPr>
              <a:t>.</a:t>
            </a:r>
            <a:endParaRPr lang="es-ES" dirty="0"/>
          </a:p>
        </p:txBody>
      </p:sp>
      <p:cxnSp>
        <p:nvCxnSpPr>
          <p:cNvPr id="22" name="21 Conector recto de flecha"/>
          <p:cNvCxnSpPr/>
          <p:nvPr/>
        </p:nvCxnSpPr>
        <p:spPr>
          <a:xfrm flipH="1">
            <a:off x="6951663" y="2630488"/>
            <a:ext cx="276225" cy="1331912"/>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454" name="7 CuadroTexto"/>
          <p:cNvSpPr txBox="1">
            <a:spLocks noChangeArrowheads="1"/>
          </p:cNvSpPr>
          <p:nvPr/>
        </p:nvSpPr>
        <p:spPr bwMode="auto">
          <a:xfrm>
            <a:off x="5976938" y="5691188"/>
            <a:ext cx="250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D. Dwyer- Neutrino 2012</a:t>
            </a:r>
          </a:p>
        </p:txBody>
      </p:sp>
    </p:spTree>
    <p:extLst>
      <p:ext uri="{BB962C8B-B14F-4D97-AF65-F5344CB8AC3E}">
        <p14:creationId xmlns:p14="http://schemas.microsoft.com/office/powerpoint/2010/main" val="3757276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454025" y="0"/>
            <a:ext cx="8229600" cy="1143000"/>
          </a:xfrm>
        </p:spPr>
        <p:txBody>
          <a:bodyPr/>
          <a:lstStyle/>
          <a:p>
            <a:r>
              <a:rPr lang="es-ES" smtClean="0"/>
              <a:t>Global analysis-3</a:t>
            </a:r>
            <a:r>
              <a:rPr lang="es-ES" smtClean="0">
                <a:sym typeface="Symbol" pitchFamily="18" charset="2"/>
              </a:rPr>
              <a:t></a:t>
            </a:r>
            <a:endParaRPr lang="es-ES" smtClean="0"/>
          </a:p>
        </p:txBody>
      </p:sp>
      <p:pic>
        <p:nvPicPr>
          <p:cNvPr id="63491" name="Picture 2" descr="C:\Users\ALBERTO\Documents\CTEQ_Final_Gago_lecture\Figures_presentation_CTEQ\fogli_lisi_fits_2012_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066800"/>
            <a:ext cx="5842000" cy="3856038"/>
          </a:xfrm>
        </p:spPr>
      </p:pic>
      <p:sp>
        <p:nvSpPr>
          <p:cNvPr id="63492" name="3 CuadroTexto"/>
          <p:cNvSpPr txBox="1">
            <a:spLocks noChangeArrowheads="1"/>
          </p:cNvSpPr>
          <p:nvPr/>
        </p:nvSpPr>
        <p:spPr bwMode="auto">
          <a:xfrm>
            <a:off x="990600" y="1681163"/>
            <a:ext cx="1089025"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Normal Hierarchy </a:t>
            </a:r>
          </a:p>
        </p:txBody>
      </p:sp>
      <p:sp>
        <p:nvSpPr>
          <p:cNvPr id="63493" name="5 CuadroTexto"/>
          <p:cNvSpPr txBox="1">
            <a:spLocks noChangeArrowheads="1"/>
          </p:cNvSpPr>
          <p:nvPr/>
        </p:nvSpPr>
        <p:spPr bwMode="auto">
          <a:xfrm>
            <a:off x="990600" y="3352800"/>
            <a:ext cx="1090613" cy="646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Inverted  Hierarchy </a:t>
            </a:r>
          </a:p>
        </p:txBody>
      </p:sp>
      <p:graphicFrame>
        <p:nvGraphicFramePr>
          <p:cNvPr id="63494" name="6 Objeto"/>
          <p:cNvGraphicFramePr>
            <a:graphicFrameLocks noChangeAspect="1"/>
          </p:cNvGraphicFramePr>
          <p:nvPr>
            <p:extLst>
              <p:ext uri="{D42A27DB-BD31-4B8C-83A1-F6EECF244321}">
                <p14:modId xmlns:p14="http://schemas.microsoft.com/office/powerpoint/2010/main" val="494938847"/>
              </p:ext>
            </p:extLst>
          </p:nvPr>
        </p:nvGraphicFramePr>
        <p:xfrm>
          <a:off x="6180138" y="5410200"/>
          <a:ext cx="2224087" cy="609600"/>
        </p:xfrm>
        <a:graphic>
          <a:graphicData uri="http://schemas.openxmlformats.org/presentationml/2006/ole">
            <mc:AlternateContent xmlns:mc="http://schemas.openxmlformats.org/markup-compatibility/2006">
              <mc:Choice xmlns:v="urn:schemas-microsoft-com:vml" Requires="v">
                <p:oleObj spid="_x0000_s34953" name="Ecuación" r:id="rId4" imgW="1574640" imgH="431640" progId="Equation.3">
                  <p:embed/>
                </p:oleObj>
              </mc:Choice>
              <mc:Fallback>
                <p:oleObj name="Ecuación" r:id="rId4" imgW="1574640" imgH="431640" progId="Equation.3">
                  <p:embed/>
                  <p:pic>
                    <p:nvPicPr>
                      <p:cNvPr id="0" name=""/>
                      <p:cNvPicPr>
                        <a:picLocks noChangeAspect="1" noChangeArrowheads="1"/>
                      </p:cNvPicPr>
                      <p:nvPr/>
                    </p:nvPicPr>
                    <p:blipFill>
                      <a:blip r:embed="rId5"/>
                      <a:srcRect/>
                      <a:stretch>
                        <a:fillRect/>
                      </a:stretch>
                    </p:blipFill>
                    <p:spPr bwMode="auto">
                      <a:xfrm>
                        <a:off x="6180138" y="5410200"/>
                        <a:ext cx="2224087" cy="609600"/>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p:cNvSpPr/>
          <p:nvPr/>
        </p:nvSpPr>
        <p:spPr>
          <a:xfrm>
            <a:off x="5983288" y="1249363"/>
            <a:ext cx="2286000" cy="3886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6349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179888"/>
            <a:ext cx="2170113"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11 Conector recto de flecha"/>
          <p:cNvCxnSpPr/>
          <p:nvPr/>
        </p:nvCxnSpPr>
        <p:spPr>
          <a:xfrm flipV="1">
            <a:off x="2398713" y="4724400"/>
            <a:ext cx="3584575"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3498" name="14 Objeto"/>
          <p:cNvGraphicFramePr>
            <a:graphicFrameLocks noChangeAspect="1"/>
          </p:cNvGraphicFramePr>
          <p:nvPr/>
        </p:nvGraphicFramePr>
        <p:xfrm>
          <a:off x="2590800" y="5943600"/>
          <a:ext cx="2316163" cy="558800"/>
        </p:xfrm>
        <a:graphic>
          <a:graphicData uri="http://schemas.openxmlformats.org/presentationml/2006/ole">
            <mc:AlternateContent xmlns:mc="http://schemas.openxmlformats.org/markup-compatibility/2006">
              <mc:Choice xmlns:v="urn:schemas-microsoft-com:vml" Requires="v">
                <p:oleObj spid="_x0000_s34954" name="Ecuación" r:id="rId7" imgW="1714320" imgH="431640" progId="Equation.3">
                  <p:embed/>
                </p:oleObj>
              </mc:Choice>
              <mc:Fallback>
                <p:oleObj name="Ecuación" r:id="rId7" imgW="17143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943600"/>
                        <a:ext cx="2316163" cy="5588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CuadroTexto"/>
          <p:cNvSpPr txBox="1"/>
          <p:nvPr/>
        </p:nvSpPr>
        <p:spPr>
          <a:xfrm>
            <a:off x="254000" y="2520434"/>
            <a:ext cx="1825625" cy="369332"/>
          </a:xfrm>
          <a:prstGeom prst="rect">
            <a:avLst/>
          </a:prstGeom>
          <a:noFill/>
          <a:ln>
            <a:solidFill>
              <a:schemeClr val="accent5">
                <a:lumMod val="50000"/>
              </a:schemeClr>
            </a:solidFill>
          </a:ln>
        </p:spPr>
        <p:txBody>
          <a:bodyPr wrap="square" rtlCol="0">
            <a:spAutoFit/>
          </a:bodyPr>
          <a:lstStyle/>
          <a:p>
            <a:r>
              <a:rPr lang="es-ES" dirty="0" err="1" smtClean="0"/>
              <a:t>Degeneracy</a:t>
            </a:r>
            <a:r>
              <a:rPr lang="es-ES" dirty="0" smtClean="0"/>
              <a:t> in </a:t>
            </a:r>
            <a:endParaRPr lang="es-ES" dirty="0"/>
          </a:p>
        </p:txBody>
      </p:sp>
      <p:graphicFrame>
        <p:nvGraphicFramePr>
          <p:cNvPr id="3" name="2 Objeto"/>
          <p:cNvGraphicFramePr>
            <a:graphicFrameLocks noChangeAspect="1"/>
          </p:cNvGraphicFramePr>
          <p:nvPr>
            <p:extLst>
              <p:ext uri="{D42A27DB-BD31-4B8C-83A1-F6EECF244321}">
                <p14:modId xmlns:p14="http://schemas.microsoft.com/office/powerpoint/2010/main" val="1429353046"/>
              </p:ext>
            </p:extLst>
          </p:nvPr>
        </p:nvGraphicFramePr>
        <p:xfrm>
          <a:off x="1659907" y="2598413"/>
          <a:ext cx="330200" cy="291353"/>
        </p:xfrm>
        <a:graphic>
          <a:graphicData uri="http://schemas.openxmlformats.org/presentationml/2006/ole">
            <mc:AlternateContent xmlns:mc="http://schemas.openxmlformats.org/markup-compatibility/2006">
              <mc:Choice xmlns:v="urn:schemas-microsoft-com:vml" Requires="v">
                <p:oleObj spid="_x0000_s34955" name="Ecuación" r:id="rId9" imgW="215640" imgH="228600" progId="Equation.3">
                  <p:embed/>
                </p:oleObj>
              </mc:Choice>
              <mc:Fallback>
                <p:oleObj name="Ecuación" r:id="rId9" imgW="215640" imgH="228600" progId="Equation.3">
                  <p:embed/>
                  <p:pic>
                    <p:nvPicPr>
                      <p:cNvPr id="0" name=""/>
                      <p:cNvPicPr/>
                      <p:nvPr/>
                    </p:nvPicPr>
                    <p:blipFill>
                      <a:blip r:embed="rId10"/>
                      <a:stretch>
                        <a:fillRect/>
                      </a:stretch>
                    </p:blipFill>
                    <p:spPr>
                      <a:xfrm>
                        <a:off x="1659907" y="2598413"/>
                        <a:ext cx="330200" cy="291353"/>
                      </a:xfrm>
                      <a:prstGeom prst="rect">
                        <a:avLst/>
                      </a:prstGeom>
                    </p:spPr>
                  </p:pic>
                </p:oleObj>
              </mc:Fallback>
            </mc:AlternateContent>
          </a:graphicData>
        </a:graphic>
      </p:graphicFrame>
      <p:cxnSp>
        <p:nvCxnSpPr>
          <p:cNvPr id="5" name="4 Conector recto de flecha"/>
          <p:cNvCxnSpPr>
            <a:stCxn id="2" idx="3"/>
          </p:cNvCxnSpPr>
          <p:nvPr/>
        </p:nvCxnSpPr>
        <p:spPr>
          <a:xfrm flipV="1">
            <a:off x="2079625" y="2327275"/>
            <a:ext cx="892175" cy="377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a:stCxn id="2" idx="3"/>
          </p:cNvCxnSpPr>
          <p:nvPr/>
        </p:nvCxnSpPr>
        <p:spPr>
          <a:xfrm flipV="1">
            <a:off x="2079625" y="2438400"/>
            <a:ext cx="1501775"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6263798" y="6285468"/>
            <a:ext cx="2689006" cy="369332"/>
          </a:xfrm>
          <a:prstGeom prst="rect">
            <a:avLst/>
          </a:prstGeom>
          <a:noFill/>
        </p:spPr>
        <p:txBody>
          <a:bodyPr wrap="none" rtlCol="0">
            <a:spAutoFit/>
          </a:bodyPr>
          <a:lstStyle/>
          <a:p>
            <a:r>
              <a:rPr lang="es-ES" dirty="0" err="1" smtClean="0"/>
              <a:t>Fogli</a:t>
            </a:r>
            <a:r>
              <a:rPr lang="es-ES" dirty="0" smtClean="0"/>
              <a:t> et.  Al. Neutrino 2012</a:t>
            </a:r>
            <a:endParaRPr lang="es-ES" dirty="0"/>
          </a:p>
        </p:txBody>
      </p:sp>
    </p:spTree>
    <p:extLst>
      <p:ext uri="{BB962C8B-B14F-4D97-AF65-F5344CB8AC3E}">
        <p14:creationId xmlns:p14="http://schemas.microsoft.com/office/powerpoint/2010/main" val="2971649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a:lstStyle/>
          <a:p>
            <a:r>
              <a:rPr lang="es-ES" smtClean="0"/>
              <a:t>Global analysis-3</a:t>
            </a:r>
            <a:r>
              <a:rPr lang="es-ES" smtClean="0">
                <a:sym typeface="Symbol" pitchFamily="18" charset="2"/>
              </a:rPr>
              <a:t></a:t>
            </a:r>
            <a:endParaRPr lang="es-ES" smtClean="0"/>
          </a:p>
        </p:txBody>
      </p:sp>
      <p:sp>
        <p:nvSpPr>
          <p:cNvPr id="64515" name="2 Marcador de contenido"/>
          <p:cNvSpPr>
            <a:spLocks noGrp="1"/>
          </p:cNvSpPr>
          <p:nvPr>
            <p:ph idx="1"/>
          </p:nvPr>
        </p:nvSpPr>
        <p:spPr>
          <a:xfrm>
            <a:off x="457200" y="1600200"/>
            <a:ext cx="7620000" cy="3962400"/>
          </a:xfrm>
        </p:spPr>
        <p:txBody>
          <a:bodyPr/>
          <a:lstStyle/>
          <a:p>
            <a:pPr marL="0" indent="0">
              <a:buNone/>
            </a:pPr>
            <a:endParaRPr lang="es-ES" dirty="0" smtClean="0"/>
          </a:p>
        </p:txBody>
      </p:sp>
      <p:pic>
        <p:nvPicPr>
          <p:cNvPr id="64516" name="Picture 2" descr="C:\Users\ALBERTO\Documents\CTEQ_Final_Gago_lecture\Figures_presentation_CTEQ\fogli_lisi_fits_2012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38299"/>
            <a:ext cx="6629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24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Oscillations in matter</a:t>
            </a:r>
            <a:endParaRPr lang="es-ES" dirty="0"/>
          </a:p>
        </p:txBody>
      </p:sp>
      <p:sp>
        <p:nvSpPr>
          <p:cNvPr id="3" name="2 Marcador de contenido"/>
          <p:cNvSpPr>
            <a:spLocks noGrp="1"/>
          </p:cNvSpPr>
          <p:nvPr>
            <p:ph idx="1"/>
          </p:nvPr>
        </p:nvSpPr>
        <p:spPr/>
        <p:txBody>
          <a:bodyPr/>
          <a:lstStyle/>
          <a:p>
            <a:r>
              <a:rPr lang="en-US" dirty="0" smtClean="0"/>
              <a:t>Then :</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379618330"/>
              </p:ext>
            </p:extLst>
          </p:nvPr>
        </p:nvGraphicFramePr>
        <p:xfrm>
          <a:off x="1828800" y="2590800"/>
          <a:ext cx="5500688" cy="1285875"/>
        </p:xfrm>
        <a:graphic>
          <a:graphicData uri="http://schemas.openxmlformats.org/presentationml/2006/ole">
            <mc:AlternateContent xmlns:mc="http://schemas.openxmlformats.org/markup-compatibility/2006">
              <mc:Choice xmlns:v="urn:schemas-microsoft-com:vml" Requires="v">
                <p:oleObj spid="_x0000_s3254" name="Ecuación" r:id="rId3" imgW="2184120" imgH="533160" progId="Equation.3">
                  <p:embed/>
                </p:oleObj>
              </mc:Choice>
              <mc:Fallback>
                <p:oleObj name="Ecuación" r:id="rId3" imgW="2184120" imgH="533160" progId="Equation.3">
                  <p:embed/>
                  <p:pic>
                    <p:nvPicPr>
                      <p:cNvPr id="0" name=""/>
                      <p:cNvPicPr>
                        <a:picLocks noChangeAspect="1" noChangeArrowheads="1"/>
                      </p:cNvPicPr>
                      <p:nvPr/>
                    </p:nvPicPr>
                    <p:blipFill>
                      <a:blip r:embed="rId4"/>
                      <a:srcRect/>
                      <a:stretch>
                        <a:fillRect/>
                      </a:stretch>
                    </p:blipFill>
                    <p:spPr bwMode="auto">
                      <a:xfrm>
                        <a:off x="1828800" y="2590800"/>
                        <a:ext cx="5500688" cy="1285875"/>
                      </a:xfrm>
                      <a:prstGeom prst="rect">
                        <a:avLst/>
                      </a:prstGeom>
                      <a:noFill/>
                      <a:ln w="38100">
                        <a:solidFill>
                          <a:srgbClr val="FF0000"/>
                        </a:solidFill>
                      </a:ln>
                      <a:effectLst/>
                    </p:spPr>
                  </p:pic>
                </p:oleObj>
              </mc:Fallback>
            </mc:AlternateContent>
          </a:graphicData>
        </a:graphic>
      </p:graphicFrame>
      <p:sp>
        <p:nvSpPr>
          <p:cNvPr id="5" name="4 Elipse"/>
          <p:cNvSpPr/>
          <p:nvPr/>
        </p:nvSpPr>
        <p:spPr>
          <a:xfrm>
            <a:off x="3352800" y="2514600"/>
            <a:ext cx="1752600" cy="13716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4039897212"/>
              </p:ext>
            </p:extLst>
          </p:nvPr>
        </p:nvGraphicFramePr>
        <p:xfrm>
          <a:off x="381000" y="4633913"/>
          <a:ext cx="5070199" cy="1766887"/>
        </p:xfrm>
        <a:graphic>
          <a:graphicData uri="http://schemas.openxmlformats.org/presentationml/2006/ole">
            <mc:AlternateContent xmlns:mc="http://schemas.openxmlformats.org/markup-compatibility/2006">
              <mc:Choice xmlns:v="urn:schemas-microsoft-com:vml" Requires="v">
                <p:oleObj spid="_x0000_s3255" name="Ecuación" r:id="rId5" imgW="4267080" imgH="1396800" progId="Equation.3">
                  <p:embed/>
                </p:oleObj>
              </mc:Choice>
              <mc:Fallback>
                <p:oleObj name="Ecuación" r:id="rId5" imgW="4267080" imgH="1396800" progId="Equation.3">
                  <p:embed/>
                  <p:pic>
                    <p:nvPicPr>
                      <p:cNvPr id="0" name=""/>
                      <p:cNvPicPr>
                        <a:picLocks noChangeAspect="1" noChangeArrowheads="1"/>
                      </p:cNvPicPr>
                      <p:nvPr/>
                    </p:nvPicPr>
                    <p:blipFill>
                      <a:blip r:embed="rId6"/>
                      <a:srcRect/>
                      <a:stretch>
                        <a:fillRect/>
                      </a:stretch>
                    </p:blipFill>
                    <p:spPr bwMode="auto">
                      <a:xfrm>
                        <a:off x="381000" y="4633913"/>
                        <a:ext cx="5070199" cy="1766887"/>
                      </a:xfrm>
                      <a:prstGeom prst="rect">
                        <a:avLst/>
                      </a:prstGeom>
                      <a:noFill/>
                      <a:ln>
                        <a:solidFill>
                          <a:schemeClr val="accent1">
                            <a:shade val="50000"/>
                          </a:schemeClr>
                        </a:solidFill>
                      </a:ln>
                      <a:effec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983160720"/>
              </p:ext>
            </p:extLst>
          </p:nvPr>
        </p:nvGraphicFramePr>
        <p:xfrm>
          <a:off x="5722938" y="5486400"/>
          <a:ext cx="3014662" cy="639763"/>
        </p:xfrm>
        <a:graphic>
          <a:graphicData uri="http://schemas.openxmlformats.org/presentationml/2006/ole">
            <mc:AlternateContent xmlns:mc="http://schemas.openxmlformats.org/markup-compatibility/2006">
              <mc:Choice xmlns:v="urn:schemas-microsoft-com:vml" Requires="v">
                <p:oleObj spid="_x0000_s3256" name="Ecuación" r:id="rId7" imgW="2273040" imgH="482400" progId="Equation.3">
                  <p:embed/>
                </p:oleObj>
              </mc:Choice>
              <mc:Fallback>
                <p:oleObj name="Ecuación" r:id="rId7" imgW="2273040" imgH="482400" progId="Equation.3">
                  <p:embed/>
                  <p:pic>
                    <p:nvPicPr>
                      <p:cNvPr id="0" name=""/>
                      <p:cNvPicPr>
                        <a:picLocks noChangeAspect="1" noChangeArrowheads="1"/>
                      </p:cNvPicPr>
                      <p:nvPr/>
                    </p:nvPicPr>
                    <p:blipFill>
                      <a:blip r:embed="rId8"/>
                      <a:srcRect/>
                      <a:stretch>
                        <a:fillRect/>
                      </a:stretch>
                    </p:blipFill>
                    <p:spPr bwMode="auto">
                      <a:xfrm>
                        <a:off x="5722938" y="5486400"/>
                        <a:ext cx="3014662" cy="639763"/>
                      </a:xfrm>
                      <a:prstGeom prst="rect">
                        <a:avLst/>
                      </a:prstGeom>
                      <a:noFill/>
                      <a:ln>
                        <a:solidFill>
                          <a:schemeClr val="accent1">
                            <a:shade val="50000"/>
                          </a:schemeClr>
                        </a:solidFill>
                      </a:ln>
                      <a:effec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935703099"/>
              </p:ext>
            </p:extLst>
          </p:nvPr>
        </p:nvGraphicFramePr>
        <p:xfrm>
          <a:off x="5916545" y="4255532"/>
          <a:ext cx="2541655" cy="985138"/>
        </p:xfrm>
        <a:graphic>
          <a:graphicData uri="http://schemas.openxmlformats.org/presentationml/2006/ole">
            <mc:AlternateContent xmlns:mc="http://schemas.openxmlformats.org/markup-compatibility/2006">
              <mc:Choice xmlns:v="urn:schemas-microsoft-com:vml" Requires="v">
                <p:oleObj spid="_x0000_s3257" name="Ecuación" r:id="rId9" imgW="1638000" imgH="634680" progId="Equation.3">
                  <p:embed/>
                </p:oleObj>
              </mc:Choice>
              <mc:Fallback>
                <p:oleObj name="Ecuación" r:id="rId9" imgW="1638000" imgH="634680" progId="Equation.3">
                  <p:embed/>
                  <p:pic>
                    <p:nvPicPr>
                      <p:cNvPr id="0" name=""/>
                      <p:cNvPicPr/>
                      <p:nvPr/>
                    </p:nvPicPr>
                    <p:blipFill>
                      <a:blip r:embed="rId10"/>
                      <a:stretch>
                        <a:fillRect/>
                      </a:stretch>
                    </p:blipFill>
                    <p:spPr>
                      <a:xfrm>
                        <a:off x="5916545" y="4255532"/>
                        <a:ext cx="2541655" cy="985138"/>
                      </a:xfrm>
                      <a:prstGeom prst="rect">
                        <a:avLst/>
                      </a:prstGeom>
                      <a:ln w="41275">
                        <a:solidFill>
                          <a:srgbClr val="FF0000"/>
                        </a:solidFill>
                      </a:ln>
                    </p:spPr>
                  </p:pic>
                </p:oleObj>
              </mc:Fallback>
            </mc:AlternateContent>
          </a:graphicData>
        </a:graphic>
      </p:graphicFrame>
    </p:spTree>
    <p:extLst>
      <p:ext uri="{BB962C8B-B14F-4D97-AF65-F5344CB8AC3E}">
        <p14:creationId xmlns:p14="http://schemas.microsoft.com/office/powerpoint/2010/main" val="3718455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r>
              <a:rPr lang="es-ES" smtClean="0"/>
              <a:t>Global analysis-3</a:t>
            </a:r>
            <a:r>
              <a:rPr lang="es-ES" smtClean="0">
                <a:sym typeface="Symbol" pitchFamily="18" charset="2"/>
              </a:rPr>
              <a:t></a:t>
            </a:r>
            <a:endParaRPr lang="es-ES" smtClean="0"/>
          </a:p>
        </p:txBody>
      </p:sp>
      <p:pic>
        <p:nvPicPr>
          <p:cNvPr id="200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44158"/>
            <a:ext cx="4191001" cy="428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Marcador de contenido"/>
          <p:cNvGraphicFramePr>
            <a:graphicFrameLocks noGrp="1" noChangeAspect="1"/>
          </p:cNvGraphicFramePr>
          <p:nvPr>
            <p:ph idx="1"/>
            <p:extLst>
              <p:ext uri="{D42A27DB-BD31-4B8C-83A1-F6EECF244321}">
                <p14:modId xmlns:p14="http://schemas.microsoft.com/office/powerpoint/2010/main" val="1690967561"/>
              </p:ext>
            </p:extLst>
          </p:nvPr>
        </p:nvGraphicFramePr>
        <p:xfrm>
          <a:off x="5297488" y="2265363"/>
          <a:ext cx="3348037" cy="2560637"/>
        </p:xfrm>
        <a:graphic>
          <a:graphicData uri="http://schemas.openxmlformats.org/presentationml/2006/ole">
            <mc:AlternateContent xmlns:mc="http://schemas.openxmlformats.org/markup-compatibility/2006">
              <mc:Choice xmlns:v="urn:schemas-microsoft-com:vml" Requires="v">
                <p:oleObj spid="_x0000_s35936" name="Ecuación" r:id="rId4" imgW="2158920" imgH="1650960" progId="Equation.3">
                  <p:embed/>
                </p:oleObj>
              </mc:Choice>
              <mc:Fallback>
                <p:oleObj name="Ecuación" r:id="rId4" imgW="2158920" imgH="1650960" progId="Equation.3">
                  <p:embed/>
                  <p:pic>
                    <p:nvPicPr>
                      <p:cNvPr id="0" name=""/>
                      <p:cNvPicPr/>
                      <p:nvPr/>
                    </p:nvPicPr>
                    <p:blipFill>
                      <a:blip r:embed="rId5"/>
                      <a:stretch>
                        <a:fillRect/>
                      </a:stretch>
                    </p:blipFill>
                    <p:spPr>
                      <a:xfrm>
                        <a:off x="5297488" y="2265363"/>
                        <a:ext cx="3348037" cy="2560637"/>
                      </a:xfrm>
                      <a:prstGeom prst="rect">
                        <a:avLst/>
                      </a:prstGeom>
                      <a:ln>
                        <a:solidFill>
                          <a:schemeClr val="accent1">
                            <a:shade val="95000"/>
                            <a:satMod val="105000"/>
                          </a:schemeClr>
                        </a:solidFill>
                      </a:ln>
                    </p:spPr>
                  </p:pic>
                </p:oleObj>
              </mc:Fallback>
            </mc:AlternateContent>
          </a:graphicData>
        </a:graphic>
      </p:graphicFrame>
      <p:sp>
        <p:nvSpPr>
          <p:cNvPr id="3" name="2 Rectángulo"/>
          <p:cNvSpPr/>
          <p:nvPr/>
        </p:nvSpPr>
        <p:spPr>
          <a:xfrm>
            <a:off x="7857437" y="2225675"/>
            <a:ext cx="914400" cy="195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7137400" y="5343009"/>
            <a:ext cx="1440074" cy="369332"/>
          </a:xfrm>
          <a:prstGeom prst="rect">
            <a:avLst/>
          </a:prstGeom>
          <a:noFill/>
          <a:ln>
            <a:solidFill>
              <a:srgbClr val="0070C0"/>
            </a:solidFill>
          </a:ln>
        </p:spPr>
        <p:txBody>
          <a:bodyPr wrap="none" rtlCol="0">
            <a:spAutoFit/>
          </a:bodyPr>
          <a:lstStyle/>
          <a:p>
            <a:r>
              <a:rPr lang="es-ES" dirty="0" err="1" smtClean="0"/>
              <a:t>Precision</a:t>
            </a:r>
            <a:r>
              <a:rPr lang="es-ES" dirty="0" smtClean="0"/>
              <a:t> era </a:t>
            </a:r>
            <a:endParaRPr lang="es-ES" dirty="0"/>
          </a:p>
        </p:txBody>
      </p:sp>
      <p:cxnSp>
        <p:nvCxnSpPr>
          <p:cNvPr id="6" name="5 Conector recto de flecha"/>
          <p:cNvCxnSpPr/>
          <p:nvPr/>
        </p:nvCxnSpPr>
        <p:spPr>
          <a:xfrm flipV="1">
            <a:off x="8009837" y="4181475"/>
            <a:ext cx="304800" cy="11615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51238" y="6356866"/>
            <a:ext cx="8518999" cy="369332"/>
          </a:xfrm>
          <a:prstGeom prst="rect">
            <a:avLst/>
          </a:prstGeom>
          <a:noFill/>
        </p:spPr>
        <p:txBody>
          <a:bodyPr wrap="none" rtlCol="0">
            <a:spAutoFit/>
          </a:bodyPr>
          <a:lstStyle/>
          <a:p>
            <a:r>
              <a:rPr lang="es-ES" dirty="0" err="1"/>
              <a:t>a</a:t>
            </a:r>
            <a:r>
              <a:rPr lang="es-ES" dirty="0" err="1" smtClean="0"/>
              <a:t>rxiv</a:t>
            </a:r>
            <a:r>
              <a:rPr lang="es-ES" dirty="0" smtClean="0"/>
              <a:t>: 1205.5254  G.L. </a:t>
            </a:r>
            <a:r>
              <a:rPr lang="es-ES" dirty="0" err="1" smtClean="0"/>
              <a:t>Fogli</a:t>
            </a:r>
            <a:r>
              <a:rPr lang="es-ES" dirty="0" smtClean="0"/>
              <a:t>, E. </a:t>
            </a:r>
            <a:r>
              <a:rPr lang="es-ES" dirty="0" err="1" smtClean="0"/>
              <a:t>Lisi</a:t>
            </a:r>
            <a:r>
              <a:rPr lang="es-ES" dirty="0" smtClean="0"/>
              <a:t>, A, Marrone, D. </a:t>
            </a:r>
            <a:r>
              <a:rPr lang="es-ES" dirty="0" err="1" smtClean="0"/>
              <a:t>Montanino</a:t>
            </a:r>
            <a:r>
              <a:rPr lang="es-ES" dirty="0" smtClean="0"/>
              <a:t>, A. Palazzo,  A. M. </a:t>
            </a:r>
            <a:r>
              <a:rPr lang="es-ES" dirty="0" err="1" smtClean="0"/>
              <a:t>Rotunno</a:t>
            </a:r>
            <a:endParaRPr lang="es-ES" dirty="0"/>
          </a:p>
        </p:txBody>
      </p:sp>
      <p:graphicFrame>
        <p:nvGraphicFramePr>
          <p:cNvPr id="8" name="7 Objeto"/>
          <p:cNvGraphicFramePr>
            <a:graphicFrameLocks noChangeAspect="1"/>
          </p:cNvGraphicFramePr>
          <p:nvPr>
            <p:extLst>
              <p:ext uri="{D42A27DB-BD31-4B8C-83A1-F6EECF244321}">
                <p14:modId xmlns:p14="http://schemas.microsoft.com/office/powerpoint/2010/main" val="1174958709"/>
              </p:ext>
            </p:extLst>
          </p:nvPr>
        </p:nvGraphicFramePr>
        <p:xfrm>
          <a:off x="1066800" y="5737741"/>
          <a:ext cx="5257800" cy="456157"/>
        </p:xfrm>
        <a:graphic>
          <a:graphicData uri="http://schemas.openxmlformats.org/presentationml/2006/ole">
            <mc:AlternateContent xmlns:mc="http://schemas.openxmlformats.org/markup-compatibility/2006">
              <mc:Choice xmlns:v="urn:schemas-microsoft-com:vml" Requires="v">
                <p:oleObj spid="_x0000_s35937" name="Ecuación" r:id="rId6" imgW="2781000" imgH="241200" progId="Equation.3">
                  <p:embed/>
                </p:oleObj>
              </mc:Choice>
              <mc:Fallback>
                <p:oleObj name="Ecuación" r:id="rId6" imgW="2781000" imgH="241200" progId="Equation.3">
                  <p:embed/>
                  <p:pic>
                    <p:nvPicPr>
                      <p:cNvPr id="0" name=""/>
                      <p:cNvPicPr/>
                      <p:nvPr/>
                    </p:nvPicPr>
                    <p:blipFill>
                      <a:blip r:embed="rId7"/>
                      <a:stretch>
                        <a:fillRect/>
                      </a:stretch>
                    </p:blipFill>
                    <p:spPr>
                      <a:xfrm>
                        <a:off x="1066800" y="5737741"/>
                        <a:ext cx="5257800" cy="456157"/>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2158719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417513" y="457200"/>
            <a:ext cx="8229600" cy="1143000"/>
          </a:xfrm>
        </p:spPr>
        <p:txBody>
          <a:bodyPr/>
          <a:lstStyle/>
          <a:p>
            <a:pPr eaLnBrk="1" hangingPunct="1"/>
            <a:r>
              <a:rPr lang="es-ES" sz="4000" dirty="0" smtClean="0"/>
              <a:t>LSND </a:t>
            </a:r>
            <a:r>
              <a:rPr lang="es-ES" sz="4000" dirty="0" err="1" smtClean="0"/>
              <a:t>anomaly</a:t>
            </a:r>
            <a:endParaRPr lang="es-ES" sz="4000" dirty="0" smtClean="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4075113"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3 CuadroTexto"/>
          <p:cNvSpPr txBox="1">
            <a:spLocks noChangeArrowheads="1"/>
          </p:cNvSpPr>
          <p:nvPr/>
        </p:nvSpPr>
        <p:spPr bwMode="auto">
          <a:xfrm>
            <a:off x="5867400" y="3124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s-ES"/>
          </a:p>
        </p:txBody>
      </p:sp>
      <p:sp>
        <p:nvSpPr>
          <p:cNvPr id="66565" name="6 CuadroTexto"/>
          <p:cNvSpPr txBox="1">
            <a:spLocks noChangeArrowheads="1"/>
          </p:cNvSpPr>
          <p:nvPr/>
        </p:nvSpPr>
        <p:spPr bwMode="auto">
          <a:xfrm>
            <a:off x="1447800" y="1843415"/>
            <a:ext cx="53742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800" dirty="0"/>
              <a:t>LSND </a:t>
            </a:r>
            <a:r>
              <a:rPr lang="es-ES" sz="2800" dirty="0" err="1" smtClean="0"/>
              <a:t>anomaly</a:t>
            </a:r>
            <a:r>
              <a:rPr lang="es-ES" sz="2800" dirty="0" smtClean="0"/>
              <a:t> (muon </a:t>
            </a:r>
            <a:r>
              <a:rPr lang="es-ES" sz="2800" dirty="0" err="1" smtClean="0"/>
              <a:t>decay</a:t>
            </a:r>
            <a:r>
              <a:rPr lang="es-ES" sz="2800" dirty="0" smtClean="0"/>
              <a:t> at </a:t>
            </a:r>
            <a:r>
              <a:rPr lang="es-ES" sz="2800" dirty="0" err="1" smtClean="0"/>
              <a:t>rest</a:t>
            </a:r>
            <a:r>
              <a:rPr lang="es-ES" sz="2800" dirty="0" smtClean="0"/>
              <a:t>)</a:t>
            </a:r>
            <a:endParaRPr lang="es-ES" sz="2800" dirty="0"/>
          </a:p>
        </p:txBody>
      </p:sp>
      <p:graphicFrame>
        <p:nvGraphicFramePr>
          <p:cNvPr id="66566" name="7 Objeto"/>
          <p:cNvGraphicFramePr>
            <a:graphicFrameLocks noChangeAspect="1"/>
          </p:cNvGraphicFramePr>
          <p:nvPr/>
        </p:nvGraphicFramePr>
        <p:xfrm>
          <a:off x="4648200" y="3132138"/>
          <a:ext cx="4257675" cy="744537"/>
        </p:xfrm>
        <a:graphic>
          <a:graphicData uri="http://schemas.openxmlformats.org/presentationml/2006/ole">
            <mc:AlternateContent xmlns:mc="http://schemas.openxmlformats.org/markup-compatibility/2006">
              <mc:Choice xmlns:v="urn:schemas-microsoft-com:vml" Requires="v">
                <p:oleObj spid="_x0000_s37001" name="Ecuación" r:id="rId4" imgW="2755900" imgH="482600" progId="Equation.3">
                  <p:embed/>
                </p:oleObj>
              </mc:Choice>
              <mc:Fallback>
                <p:oleObj name="Ecuación" r:id="rId4" imgW="27559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32138"/>
                        <a:ext cx="4257675" cy="744537"/>
                      </a:xfrm>
                      <a:prstGeom prst="rect">
                        <a:avLst/>
                      </a:prstGeom>
                      <a:noFill/>
                      <a:ln w="31750">
                        <a:solidFill>
                          <a:srgbClr val="4F6228"/>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7" name="10 Objeto"/>
          <p:cNvGraphicFramePr>
            <a:graphicFrameLocks noChangeAspect="1"/>
          </p:cNvGraphicFramePr>
          <p:nvPr/>
        </p:nvGraphicFramePr>
        <p:xfrm>
          <a:off x="4503738" y="4427538"/>
          <a:ext cx="4581525" cy="1292225"/>
        </p:xfrm>
        <a:graphic>
          <a:graphicData uri="http://schemas.openxmlformats.org/presentationml/2006/ole">
            <mc:AlternateContent xmlns:mc="http://schemas.openxmlformats.org/markup-compatibility/2006">
              <mc:Choice xmlns:v="urn:schemas-microsoft-com:vml" Requires="v">
                <p:oleObj spid="_x0000_s37002" name="Ecuación" r:id="rId6" imgW="3200400" imgH="901700" progId="Equation.3">
                  <p:embed/>
                </p:oleObj>
              </mc:Choice>
              <mc:Fallback>
                <p:oleObj name="Ecuación" r:id="rId6" imgW="3200400" imgH="901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3738" y="4427538"/>
                        <a:ext cx="4581525" cy="1292225"/>
                      </a:xfrm>
                      <a:prstGeom prst="rect">
                        <a:avLst/>
                      </a:prstGeom>
                      <a:noFill/>
                      <a:ln w="31750">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8" name="2 Objeto"/>
          <p:cNvGraphicFramePr>
            <a:graphicFrameLocks noChangeAspect="1"/>
          </p:cNvGraphicFramePr>
          <p:nvPr>
            <p:extLst>
              <p:ext uri="{D42A27DB-BD31-4B8C-83A1-F6EECF244321}">
                <p14:modId xmlns:p14="http://schemas.microsoft.com/office/powerpoint/2010/main" val="1533679111"/>
              </p:ext>
            </p:extLst>
          </p:nvPr>
        </p:nvGraphicFramePr>
        <p:xfrm>
          <a:off x="5294313" y="6113463"/>
          <a:ext cx="763587" cy="508000"/>
        </p:xfrm>
        <a:graphic>
          <a:graphicData uri="http://schemas.openxmlformats.org/presentationml/2006/ole">
            <mc:AlternateContent xmlns:mc="http://schemas.openxmlformats.org/markup-compatibility/2006">
              <mc:Choice xmlns:v="urn:schemas-microsoft-com:vml" Requires="v">
                <p:oleObj spid="_x0000_s37003" name="Ecuación" r:id="rId8" imgW="647640" imgH="431640" progId="Equation.3">
                  <p:embed/>
                </p:oleObj>
              </mc:Choice>
              <mc:Fallback>
                <p:oleObj name="Ecuación" r:id="rId8" imgW="647640" imgH="431640" progId="Equation.3">
                  <p:embed/>
                  <p:pic>
                    <p:nvPicPr>
                      <p:cNvPr id="0" name=""/>
                      <p:cNvPicPr>
                        <a:picLocks noChangeAspect="1" noChangeArrowheads="1"/>
                      </p:cNvPicPr>
                      <p:nvPr/>
                    </p:nvPicPr>
                    <p:blipFill>
                      <a:blip r:embed="rId9"/>
                      <a:srcRect/>
                      <a:stretch>
                        <a:fillRect/>
                      </a:stretch>
                    </p:blipFill>
                    <p:spPr bwMode="auto">
                      <a:xfrm>
                        <a:off x="5294313" y="6113463"/>
                        <a:ext cx="763587" cy="508000"/>
                      </a:xfrm>
                      <a:prstGeom prst="rect">
                        <a:avLst/>
                      </a:prstGeom>
                      <a:noFill/>
                      <a:ln w="9525">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202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pPr eaLnBrk="1" hangingPunct="1"/>
            <a:r>
              <a:rPr lang="es-ES" dirty="0" smtClean="0"/>
              <a:t>LSND </a:t>
            </a:r>
            <a:r>
              <a:rPr lang="es-ES" dirty="0" err="1" smtClean="0"/>
              <a:t>anomaly</a:t>
            </a:r>
            <a:endParaRPr lang="es-ES" dirty="0" smtClean="0"/>
          </a:p>
        </p:txBody>
      </p:sp>
      <p:grpSp>
        <p:nvGrpSpPr>
          <p:cNvPr id="67587" name="5 Grupo"/>
          <p:cNvGrpSpPr>
            <a:grpSpLocks/>
          </p:cNvGrpSpPr>
          <p:nvPr/>
        </p:nvGrpSpPr>
        <p:grpSpPr bwMode="auto">
          <a:xfrm>
            <a:off x="1676400" y="1987550"/>
            <a:ext cx="5249863" cy="4360863"/>
            <a:chOff x="-56405" y="1752600"/>
            <a:chExt cx="5249616" cy="4360020"/>
          </a:xfrm>
        </p:grpSpPr>
        <p:pic>
          <p:nvPicPr>
            <p:cNvPr id="67591" name="Picture 2"/>
            <p:cNvPicPr>
              <a:picLocks noChangeAspect="1" noChangeArrowheads="1"/>
            </p:cNvPicPr>
            <p:nvPr/>
          </p:nvPicPr>
          <p:blipFill>
            <a:blip r:embed="rId2">
              <a:extLst>
                <a:ext uri="{28A0092B-C50C-407E-A947-70E740481C1C}">
                  <a14:useLocalDpi xmlns:a14="http://schemas.microsoft.com/office/drawing/2010/main" val="0"/>
                </a:ext>
              </a:extLst>
            </a:blip>
            <a:srcRect l="52721" t="29993" r="18457" b="21259"/>
            <a:stretch>
              <a:fillRect/>
            </a:stretch>
          </p:blipFill>
          <p:spPr bwMode="auto">
            <a:xfrm>
              <a:off x="609600" y="1752600"/>
              <a:ext cx="4583611" cy="43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2" name="2 CuadroTexto"/>
            <p:cNvSpPr txBox="1">
              <a:spLocks noChangeArrowheads="1"/>
            </p:cNvSpPr>
            <p:nvPr/>
          </p:nvSpPr>
          <p:spPr bwMode="auto">
            <a:xfrm>
              <a:off x="-56405" y="4784522"/>
              <a:ext cx="159575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t>LSND </a:t>
              </a:r>
            </a:p>
            <a:p>
              <a:pPr algn="ctr" eaLnBrk="1" hangingPunct="1"/>
              <a:r>
                <a:rPr lang="es-ES"/>
                <a:t>Allowed region</a:t>
              </a:r>
            </a:p>
          </p:txBody>
        </p:sp>
        <p:cxnSp>
          <p:nvCxnSpPr>
            <p:cNvPr id="5" name="4 Conector recto de flecha"/>
            <p:cNvCxnSpPr/>
            <p:nvPr/>
          </p:nvCxnSpPr>
          <p:spPr>
            <a:xfrm flipV="1">
              <a:off x="1110353" y="3933403"/>
              <a:ext cx="1252478" cy="8602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8 Conector recto"/>
          <p:cNvCxnSpPr/>
          <p:nvPr/>
        </p:nvCxnSpPr>
        <p:spPr>
          <a:xfrm>
            <a:off x="3527425" y="6297613"/>
            <a:ext cx="4127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7589" name="9 CuadroTexto"/>
          <p:cNvSpPr txBox="1">
            <a:spLocks noChangeArrowheads="1"/>
          </p:cNvSpPr>
          <p:nvPr/>
        </p:nvSpPr>
        <p:spPr bwMode="auto">
          <a:xfrm>
            <a:off x="3451225" y="6111875"/>
            <a:ext cx="2201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        negative results </a:t>
            </a:r>
          </a:p>
        </p:txBody>
      </p:sp>
      <p:sp>
        <p:nvSpPr>
          <p:cNvPr id="67590" name="10 CuadroTexto"/>
          <p:cNvSpPr txBox="1">
            <a:spLocks noChangeArrowheads="1"/>
          </p:cNvSpPr>
          <p:nvPr/>
        </p:nvSpPr>
        <p:spPr bwMode="auto">
          <a:xfrm>
            <a:off x="23813" y="1444625"/>
            <a:ext cx="504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400"/>
              <a:t>There are various experimental results </a:t>
            </a:r>
          </a:p>
          <a:p>
            <a:pPr eaLnBrk="1" hangingPunct="1"/>
            <a:r>
              <a:rPr lang="es-ES" sz="2400"/>
              <a:t>that constrained  the LSND signal : </a:t>
            </a:r>
          </a:p>
        </p:txBody>
      </p:sp>
    </p:spTree>
    <p:extLst>
      <p:ext uri="{BB962C8B-B14F-4D97-AF65-F5344CB8AC3E}">
        <p14:creationId xmlns:p14="http://schemas.microsoft.com/office/powerpoint/2010/main" val="1545576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a:lstStyle/>
          <a:p>
            <a:pPr eaLnBrk="1" hangingPunct="1"/>
            <a:r>
              <a:rPr lang="es-ES" smtClean="0"/>
              <a:t>Hints for sterile neutrinos</a:t>
            </a:r>
          </a:p>
        </p:txBody>
      </p:sp>
      <p:sp>
        <p:nvSpPr>
          <p:cNvPr id="68611" name="2 Marcador de contenido"/>
          <p:cNvSpPr>
            <a:spLocks noGrp="1"/>
          </p:cNvSpPr>
          <p:nvPr>
            <p:ph idx="1"/>
          </p:nvPr>
        </p:nvSpPr>
        <p:spPr>
          <a:xfrm>
            <a:off x="304800" y="1611313"/>
            <a:ext cx="8229600" cy="4525962"/>
          </a:xfrm>
        </p:spPr>
        <p:txBody>
          <a:bodyPr/>
          <a:lstStyle/>
          <a:p>
            <a:pPr marL="0" indent="0" eaLnBrk="1" hangingPunct="1">
              <a:buFont typeface="Arial" pitchFamily="34" charset="0"/>
              <a:buNone/>
            </a:pPr>
            <a:r>
              <a:rPr lang="es-ES" sz="2400" dirty="0" smtClean="0"/>
              <a:t>Reactor        </a:t>
            </a:r>
            <a:r>
              <a:rPr lang="es-ES" sz="2400" dirty="0" err="1" smtClean="0"/>
              <a:t>anomaly</a:t>
            </a:r>
            <a:r>
              <a:rPr lang="es-ES" sz="2400" dirty="0" smtClean="0"/>
              <a:t> : </a:t>
            </a:r>
          </a:p>
          <a:p>
            <a:pPr marL="0" indent="0" eaLnBrk="1" hangingPunct="1">
              <a:buFont typeface="Arial" pitchFamily="34" charset="0"/>
              <a:buNone/>
            </a:pPr>
            <a:r>
              <a:rPr lang="es-ES" sz="2400" dirty="0" smtClean="0"/>
              <a:t>New  </a:t>
            </a:r>
            <a:r>
              <a:rPr lang="es-ES" sz="2400" dirty="0" err="1" smtClean="0"/>
              <a:t>estimation</a:t>
            </a:r>
            <a:r>
              <a:rPr lang="es-ES" sz="2400" dirty="0" smtClean="0"/>
              <a:t> of       flux </a:t>
            </a:r>
            <a:r>
              <a:rPr lang="es-ES" sz="2400" dirty="0" err="1" smtClean="0"/>
              <a:t>produced</a:t>
            </a:r>
            <a:r>
              <a:rPr lang="es-ES" sz="2400" dirty="0" smtClean="0"/>
              <a:t> </a:t>
            </a:r>
            <a:r>
              <a:rPr lang="es-ES" sz="2400" dirty="0" err="1" smtClean="0"/>
              <a:t>by</a:t>
            </a:r>
            <a:r>
              <a:rPr lang="es-ES" sz="2400" dirty="0" smtClean="0"/>
              <a:t> beta </a:t>
            </a:r>
            <a:r>
              <a:rPr lang="es-ES" sz="2400" dirty="0" err="1" smtClean="0"/>
              <a:t>decay</a:t>
            </a:r>
            <a:r>
              <a:rPr lang="es-ES" sz="2400" dirty="0" smtClean="0"/>
              <a:t> </a:t>
            </a:r>
            <a:r>
              <a:rPr lang="es-ES" sz="2400" dirty="0" err="1" smtClean="0"/>
              <a:t>from</a:t>
            </a:r>
            <a:r>
              <a:rPr lang="es-ES" sz="2400" dirty="0" smtClean="0"/>
              <a:t> </a:t>
            </a:r>
            <a:r>
              <a:rPr lang="es-ES" sz="2400" dirty="0" err="1" smtClean="0"/>
              <a:t>the</a:t>
            </a:r>
            <a:r>
              <a:rPr lang="es-ES" sz="2400" dirty="0" smtClean="0"/>
              <a:t> </a:t>
            </a:r>
            <a:r>
              <a:rPr lang="es-ES" sz="2400" dirty="0" err="1" smtClean="0"/>
              <a:t>fission</a:t>
            </a:r>
            <a:r>
              <a:rPr lang="es-ES" sz="2400" dirty="0" smtClean="0"/>
              <a:t> </a:t>
            </a:r>
            <a:r>
              <a:rPr lang="es-ES" sz="2400" dirty="0" err="1" smtClean="0"/>
              <a:t>products</a:t>
            </a:r>
            <a:r>
              <a:rPr lang="es-ES" sz="2400" dirty="0" smtClean="0"/>
              <a:t> of </a:t>
            </a:r>
          </a:p>
          <a:p>
            <a:pPr marL="0" indent="0" eaLnBrk="1" hangingPunct="1">
              <a:buFont typeface="Arial" pitchFamily="34" charset="0"/>
              <a:buNone/>
            </a:pPr>
            <a:endParaRPr lang="es-ES" dirty="0" smtClean="0"/>
          </a:p>
        </p:txBody>
      </p:sp>
      <p:grpSp>
        <p:nvGrpSpPr>
          <p:cNvPr id="68612" name="15 Grupo"/>
          <p:cNvGrpSpPr>
            <a:grpSpLocks/>
          </p:cNvGrpSpPr>
          <p:nvPr/>
        </p:nvGrpSpPr>
        <p:grpSpPr bwMode="auto">
          <a:xfrm>
            <a:off x="2941638" y="4086225"/>
            <a:ext cx="5994400" cy="2632075"/>
            <a:chOff x="1043561" y="2980159"/>
            <a:chExt cx="7268620" cy="3344752"/>
          </a:xfrm>
        </p:grpSpPr>
        <p:pic>
          <p:nvPicPr>
            <p:cNvPr id="68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61" y="2980159"/>
              <a:ext cx="7162800" cy="22540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8627" name="4 Objeto"/>
            <p:cNvGraphicFramePr>
              <a:graphicFrameLocks noChangeAspect="1"/>
            </p:cNvGraphicFramePr>
            <p:nvPr/>
          </p:nvGraphicFramePr>
          <p:xfrm>
            <a:off x="1397967" y="5639015"/>
            <a:ext cx="6914214" cy="685896"/>
          </p:xfrm>
          <a:graphic>
            <a:graphicData uri="http://schemas.openxmlformats.org/presentationml/2006/ole">
              <mc:AlternateContent xmlns:mc="http://schemas.openxmlformats.org/markup-compatibility/2006">
                <mc:Choice xmlns:v="urn:schemas-microsoft-com:vml" Requires="v">
                  <p:oleObj spid="_x0000_s38340" name="Ecuación" r:id="rId4" imgW="4864100" imgH="482600" progId="Equation.3">
                    <p:embed/>
                  </p:oleObj>
                </mc:Choice>
                <mc:Fallback>
                  <p:oleObj name="Ecuación" r:id="rId4" imgW="48641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967" y="5639015"/>
                          <a:ext cx="6914214" cy="685896"/>
                        </a:xfrm>
                        <a:prstGeom prst="rect">
                          <a:avLst/>
                        </a:prstGeom>
                        <a:noFill/>
                        <a:ln w="19050">
                          <a:solidFill>
                            <a:srgbClr val="215968"/>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6 Conector recto de flecha"/>
            <p:cNvCxnSpPr/>
            <p:nvPr/>
          </p:nvCxnSpPr>
          <p:spPr>
            <a:xfrm flipH="1" flipV="1">
              <a:off x="3353504" y="4267223"/>
              <a:ext cx="2983676" cy="1371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3886715" y="3885946"/>
              <a:ext cx="2666060" cy="1753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8613" name="13 Objeto"/>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341" name="Ecuación" r:id="rId6" imgW="114151" imgH="215619" progId="Equation.3">
                  <p:embed/>
                </p:oleObj>
              </mc:Choice>
              <mc:Fallback>
                <p:oleObj name="Ecuació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8614" name="16 Grupo"/>
          <p:cNvGrpSpPr>
            <a:grpSpLocks/>
          </p:cNvGrpSpPr>
          <p:nvPr/>
        </p:nvGrpSpPr>
        <p:grpSpPr bwMode="auto">
          <a:xfrm>
            <a:off x="7140575" y="3505200"/>
            <a:ext cx="942975" cy="304800"/>
            <a:chOff x="7668062" y="3067118"/>
            <a:chExt cx="1219200" cy="323920"/>
          </a:xfrm>
        </p:grpSpPr>
        <p:cxnSp>
          <p:nvCxnSpPr>
            <p:cNvPr id="11" name="10 Conector recto"/>
            <p:cNvCxnSpPr/>
            <p:nvPr/>
          </p:nvCxnSpPr>
          <p:spPr>
            <a:xfrm>
              <a:off x="7696797" y="3229078"/>
              <a:ext cx="3797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8625" name="14 Objeto"/>
            <p:cNvGraphicFramePr>
              <a:graphicFrameLocks noChangeAspect="1"/>
            </p:cNvGraphicFramePr>
            <p:nvPr/>
          </p:nvGraphicFramePr>
          <p:xfrm>
            <a:off x="7668062" y="3067118"/>
            <a:ext cx="1219200" cy="323920"/>
          </p:xfrm>
          <a:graphic>
            <a:graphicData uri="http://schemas.openxmlformats.org/presentationml/2006/ole">
              <mc:AlternateContent xmlns:mc="http://schemas.openxmlformats.org/markup-compatibility/2006">
                <mc:Choice xmlns:v="urn:schemas-microsoft-com:vml" Requires="v">
                  <p:oleObj spid="_x0000_s38342" name="Ecuación" r:id="rId8" imgW="1155700" imgH="279400" progId="Equation.3">
                    <p:embed/>
                  </p:oleObj>
                </mc:Choice>
                <mc:Fallback>
                  <p:oleObj name="Ecuación" r:id="rId8" imgW="1155700" imgH="279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8062" y="3067118"/>
                          <a:ext cx="1219200" cy="323920"/>
                        </a:xfrm>
                        <a:prstGeom prst="rect">
                          <a:avLst/>
                        </a:prstGeom>
                        <a:noFill/>
                        <a:ln w="22225">
                          <a:solidFill>
                            <a:srgbClr val="0D0D0D"/>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8615" name="18 Objeto"/>
          <p:cNvGraphicFramePr>
            <a:graphicFrameLocks noChangeAspect="1"/>
          </p:cNvGraphicFramePr>
          <p:nvPr>
            <p:extLst>
              <p:ext uri="{D42A27DB-BD31-4B8C-83A1-F6EECF244321}">
                <p14:modId xmlns:p14="http://schemas.microsoft.com/office/powerpoint/2010/main" val="2934869716"/>
              </p:ext>
            </p:extLst>
          </p:nvPr>
        </p:nvGraphicFramePr>
        <p:xfrm>
          <a:off x="30163" y="4249738"/>
          <a:ext cx="2913062" cy="1333500"/>
        </p:xfrm>
        <a:graphic>
          <a:graphicData uri="http://schemas.openxmlformats.org/presentationml/2006/ole">
            <mc:AlternateContent xmlns:mc="http://schemas.openxmlformats.org/markup-compatibility/2006">
              <mc:Choice xmlns:v="urn:schemas-microsoft-com:vml" Requires="v">
                <p:oleObj spid="_x0000_s38343" name="Ecuación" r:id="rId10" imgW="1993680" imgH="914400" progId="Equation.3">
                  <p:embed/>
                </p:oleObj>
              </mc:Choice>
              <mc:Fallback>
                <p:oleObj name="Ecuación" r:id="rId10" imgW="1993680" imgH="914400" progId="Equation.3">
                  <p:embed/>
                  <p:pic>
                    <p:nvPicPr>
                      <p:cNvPr id="0" name=""/>
                      <p:cNvPicPr>
                        <a:picLocks noChangeAspect="1" noChangeArrowheads="1"/>
                      </p:cNvPicPr>
                      <p:nvPr/>
                    </p:nvPicPr>
                    <p:blipFill>
                      <a:blip r:embed="rId11"/>
                      <a:srcRect/>
                      <a:stretch>
                        <a:fillRect/>
                      </a:stretch>
                    </p:blipFill>
                    <p:spPr bwMode="auto">
                      <a:xfrm>
                        <a:off x="30163" y="4249738"/>
                        <a:ext cx="2913062" cy="1333500"/>
                      </a:xfrm>
                      <a:prstGeom prst="rect">
                        <a:avLst/>
                      </a:prstGeom>
                      <a:noFill/>
                      <a:ln w="9525">
                        <a:solidFill>
                          <a:srgbClr val="4F6228"/>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19 CuadroTexto"/>
          <p:cNvSpPr txBox="1">
            <a:spLocks noChangeArrowheads="1"/>
          </p:cNvSpPr>
          <p:nvPr/>
        </p:nvSpPr>
        <p:spPr bwMode="auto">
          <a:xfrm>
            <a:off x="381000" y="3716338"/>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Reactor    anomaly</a:t>
            </a:r>
          </a:p>
        </p:txBody>
      </p:sp>
      <p:graphicFrame>
        <p:nvGraphicFramePr>
          <p:cNvPr id="68617" name="20 Objeto"/>
          <p:cNvGraphicFramePr>
            <a:graphicFrameLocks noChangeAspect="1"/>
          </p:cNvGraphicFramePr>
          <p:nvPr>
            <p:extLst>
              <p:ext uri="{D42A27DB-BD31-4B8C-83A1-F6EECF244321}">
                <p14:modId xmlns:p14="http://schemas.microsoft.com/office/powerpoint/2010/main" val="3134698637"/>
              </p:ext>
            </p:extLst>
          </p:nvPr>
        </p:nvGraphicFramePr>
        <p:xfrm>
          <a:off x="431475" y="5860036"/>
          <a:ext cx="1189723" cy="693164"/>
        </p:xfrm>
        <a:graphic>
          <a:graphicData uri="http://schemas.openxmlformats.org/presentationml/2006/ole">
            <mc:AlternateContent xmlns:mc="http://schemas.openxmlformats.org/markup-compatibility/2006">
              <mc:Choice xmlns:v="urn:schemas-microsoft-com:vml" Requires="v">
                <p:oleObj spid="_x0000_s38344" name="Ecuación" r:id="rId12" imgW="660113" imgH="482391" progId="Equation.3">
                  <p:embed/>
                </p:oleObj>
              </mc:Choice>
              <mc:Fallback>
                <p:oleObj name="Ecuación" r:id="rId12" imgW="660113" imgH="48239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475" y="5860036"/>
                        <a:ext cx="1189723" cy="693164"/>
                      </a:xfrm>
                      <a:prstGeom prst="rect">
                        <a:avLst/>
                      </a:prstGeom>
                      <a:noFill/>
                      <a:ln w="9525">
                        <a:solidFill>
                          <a:srgbClr val="984807"/>
                        </a:solidFill>
                        <a:miter lim="800000"/>
                        <a:headEnd/>
                        <a:tailEnd/>
                      </a:ln>
                      <a:extLst/>
                    </p:spPr>
                  </p:pic>
                </p:oleObj>
              </mc:Fallback>
            </mc:AlternateContent>
          </a:graphicData>
        </a:graphic>
      </p:graphicFrame>
      <p:sp>
        <p:nvSpPr>
          <p:cNvPr id="68618" name="21 CuadroTexto"/>
          <p:cNvSpPr txBox="1">
            <a:spLocks noChangeArrowheads="1"/>
          </p:cNvSpPr>
          <p:nvPr/>
        </p:nvSpPr>
        <p:spPr bwMode="auto">
          <a:xfrm>
            <a:off x="4267200" y="3657600"/>
            <a:ext cx="2497138" cy="369888"/>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Mention et al 1101.2755</a:t>
            </a:r>
          </a:p>
        </p:txBody>
      </p:sp>
      <p:graphicFrame>
        <p:nvGraphicFramePr>
          <p:cNvPr id="68619" name="23 Objeto"/>
          <p:cNvGraphicFramePr>
            <a:graphicFrameLocks noChangeAspect="1"/>
          </p:cNvGraphicFramePr>
          <p:nvPr/>
        </p:nvGraphicFramePr>
        <p:xfrm>
          <a:off x="1895475" y="5699125"/>
          <a:ext cx="3937000" cy="431800"/>
        </p:xfrm>
        <a:graphic>
          <a:graphicData uri="http://schemas.openxmlformats.org/presentationml/2006/ole">
            <mc:AlternateContent xmlns:mc="http://schemas.openxmlformats.org/markup-compatibility/2006">
              <mc:Choice xmlns:v="urn:schemas-microsoft-com:vml" Requires="v">
                <p:oleObj spid="_x0000_s38345" name="Ecuación" r:id="rId14" imgW="3937000" imgH="431800" progId="Equation.3">
                  <p:embed/>
                </p:oleObj>
              </mc:Choice>
              <mc:Fallback>
                <p:oleObj name="Ecuación" r:id="rId14" imgW="39370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5475" y="5699125"/>
                        <a:ext cx="3937000" cy="431800"/>
                      </a:xfrm>
                      <a:prstGeom prst="rect">
                        <a:avLst/>
                      </a:prstGeom>
                      <a:noFill/>
                      <a:ln w="19050">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20" name="24 Objeto"/>
          <p:cNvGraphicFramePr>
            <a:graphicFrameLocks noChangeAspect="1"/>
          </p:cNvGraphicFramePr>
          <p:nvPr/>
        </p:nvGraphicFramePr>
        <p:xfrm>
          <a:off x="2789238" y="2057400"/>
          <a:ext cx="304800" cy="498475"/>
        </p:xfrm>
        <a:graphic>
          <a:graphicData uri="http://schemas.openxmlformats.org/presentationml/2006/ole">
            <mc:AlternateContent xmlns:mc="http://schemas.openxmlformats.org/markup-compatibility/2006">
              <mc:Choice xmlns:v="urn:schemas-microsoft-com:vml" Requires="v">
                <p:oleObj spid="_x0000_s38346" name="Ecuación" r:id="rId16" imgW="165028" imgH="228501" progId="Equation.3">
                  <p:embed/>
                </p:oleObj>
              </mc:Choice>
              <mc:Fallback>
                <p:oleObj name="Ecuación" r:id="rId16" imgW="165028" imgH="228501"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9238" y="2057400"/>
                        <a:ext cx="304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1" name="25 Objeto"/>
          <p:cNvGraphicFramePr>
            <a:graphicFrameLocks noChangeAspect="1"/>
          </p:cNvGraphicFramePr>
          <p:nvPr/>
        </p:nvGraphicFramePr>
        <p:xfrm>
          <a:off x="1447800" y="1676400"/>
          <a:ext cx="304800" cy="433388"/>
        </p:xfrm>
        <a:graphic>
          <a:graphicData uri="http://schemas.openxmlformats.org/presentationml/2006/ole">
            <mc:AlternateContent xmlns:mc="http://schemas.openxmlformats.org/markup-compatibility/2006">
              <mc:Choice xmlns:v="urn:schemas-microsoft-com:vml" Requires="v">
                <p:oleObj spid="_x0000_s38347" name="Ecuación" r:id="rId18" imgW="139700" imgH="139700" progId="Equation.3">
                  <p:embed/>
                </p:oleObj>
              </mc:Choice>
              <mc:Fallback>
                <p:oleObj name="Ecuación" r:id="rId18" imgW="139700" imgH="139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1676400"/>
                        <a:ext cx="304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2" name="26 Objeto"/>
          <p:cNvGraphicFramePr>
            <a:graphicFrameLocks noChangeAspect="1"/>
          </p:cNvGraphicFramePr>
          <p:nvPr/>
        </p:nvGraphicFramePr>
        <p:xfrm>
          <a:off x="1219200" y="3787775"/>
          <a:ext cx="228600" cy="228600"/>
        </p:xfrm>
        <a:graphic>
          <a:graphicData uri="http://schemas.openxmlformats.org/presentationml/2006/ole">
            <mc:AlternateContent xmlns:mc="http://schemas.openxmlformats.org/markup-compatibility/2006">
              <mc:Choice xmlns:v="urn:schemas-microsoft-com:vml" Requires="v">
                <p:oleObj spid="_x0000_s38348" name="Ecuación" r:id="rId20" imgW="139700" imgH="139700" progId="Equation.3">
                  <p:embed/>
                </p:oleObj>
              </mc:Choice>
              <mc:Fallback>
                <p:oleObj name="Ecuación" r:id="rId20" imgW="139700" imgH="1397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9200" y="378777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3" name="27 Objeto"/>
          <p:cNvGraphicFramePr>
            <a:graphicFrameLocks noChangeAspect="1"/>
          </p:cNvGraphicFramePr>
          <p:nvPr>
            <p:extLst>
              <p:ext uri="{D42A27DB-BD31-4B8C-83A1-F6EECF244321}">
                <p14:modId xmlns:p14="http://schemas.microsoft.com/office/powerpoint/2010/main" val="2084699258"/>
              </p:ext>
            </p:extLst>
          </p:nvPr>
        </p:nvGraphicFramePr>
        <p:xfrm>
          <a:off x="2838450" y="2514600"/>
          <a:ext cx="2857500" cy="457200"/>
        </p:xfrm>
        <a:graphic>
          <a:graphicData uri="http://schemas.openxmlformats.org/presentationml/2006/ole">
            <mc:AlternateContent xmlns:mc="http://schemas.openxmlformats.org/markup-compatibility/2006">
              <mc:Choice xmlns:v="urn:schemas-microsoft-com:vml" Requires="v">
                <p:oleObj spid="_x0000_s38349" name="Ecuación" r:id="rId22" imgW="1714500" imgH="228600" progId="Equation.3">
                  <p:embed/>
                </p:oleObj>
              </mc:Choice>
              <mc:Fallback>
                <p:oleObj name="Ecuación" r:id="rId22" imgW="171450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38450" y="2514600"/>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9934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a:lstStyle/>
          <a:p>
            <a:pPr eaLnBrk="1" hangingPunct="1"/>
            <a:r>
              <a:rPr lang="es-ES" smtClean="0"/>
              <a:t>Hints for sterile neutrinos </a:t>
            </a:r>
          </a:p>
        </p:txBody>
      </p:sp>
      <p:sp>
        <p:nvSpPr>
          <p:cNvPr id="3" name="2 Marcador de contenido"/>
          <p:cNvSpPr>
            <a:spLocks noGrp="1"/>
          </p:cNvSpPr>
          <p:nvPr>
            <p:ph idx="1"/>
          </p:nvPr>
        </p:nvSpPr>
        <p:spPr>
          <a:xfrm>
            <a:off x="381000" y="1371600"/>
            <a:ext cx="8229600" cy="4525963"/>
          </a:xfrm>
        </p:spPr>
        <p:txBody>
          <a:bodyPr/>
          <a:lstStyle/>
          <a:p>
            <a:pPr eaLnBrk="1" hangingPunct="1">
              <a:defRPr/>
            </a:pPr>
            <a:r>
              <a:rPr lang="es-ES" dirty="0" err="1" smtClean="0"/>
              <a:t>MiniBooNE</a:t>
            </a:r>
            <a:r>
              <a:rPr lang="es-ES" dirty="0" smtClean="0"/>
              <a:t>: </a:t>
            </a:r>
          </a:p>
          <a:p>
            <a:pPr marL="0" indent="0" eaLnBrk="1" hangingPunct="1">
              <a:buFont typeface="Arial" pitchFamily="34" charset="0"/>
              <a:buNone/>
              <a:defRPr/>
            </a:pPr>
            <a:endParaRPr lang="es-ES" dirty="0"/>
          </a:p>
        </p:txBody>
      </p:sp>
      <p:graphicFrame>
        <p:nvGraphicFramePr>
          <p:cNvPr id="69636" name="3 Objeto"/>
          <p:cNvGraphicFramePr>
            <a:graphicFrameLocks noChangeAspect="1"/>
          </p:cNvGraphicFramePr>
          <p:nvPr/>
        </p:nvGraphicFramePr>
        <p:xfrm>
          <a:off x="4114800" y="1447800"/>
          <a:ext cx="3429000" cy="1371600"/>
        </p:xfrm>
        <a:graphic>
          <a:graphicData uri="http://schemas.openxmlformats.org/presentationml/2006/ole">
            <mc:AlternateContent xmlns:mc="http://schemas.openxmlformats.org/markup-compatibility/2006">
              <mc:Choice xmlns:v="urn:schemas-microsoft-com:vml" Requires="v">
                <p:oleObj spid="_x0000_s39184" name="Ecuación" r:id="rId3" imgW="2286000" imgH="914400" progId="Equation.3">
                  <p:embed/>
                </p:oleObj>
              </mc:Choice>
              <mc:Fallback>
                <p:oleObj name="Ecuación" r:id="rId3" imgW="22860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96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87738"/>
            <a:ext cx="4479925" cy="283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325" y="3540125"/>
            <a:ext cx="4029075" cy="270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9639" name="4 Objeto"/>
          <p:cNvGraphicFramePr>
            <a:graphicFrameLocks noChangeAspect="1"/>
          </p:cNvGraphicFramePr>
          <p:nvPr/>
        </p:nvGraphicFramePr>
        <p:xfrm>
          <a:off x="6705600" y="2951163"/>
          <a:ext cx="855663" cy="536575"/>
        </p:xfrm>
        <a:graphic>
          <a:graphicData uri="http://schemas.openxmlformats.org/presentationml/2006/ole">
            <mc:AlternateContent xmlns:mc="http://schemas.openxmlformats.org/markup-compatibility/2006">
              <mc:Choice xmlns:v="urn:schemas-microsoft-com:vml" Requires="v">
                <p:oleObj spid="_x0000_s39185" name="Ecuación" r:id="rId7" imgW="533169" imgH="241195" progId="Equation.3">
                  <p:embed/>
                </p:oleObj>
              </mc:Choice>
              <mc:Fallback>
                <p:oleObj name="Ecuación" r:id="rId7" imgW="533169"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951163"/>
                        <a:ext cx="855663" cy="536575"/>
                      </a:xfrm>
                      <a:prstGeom prst="rect">
                        <a:avLst/>
                      </a:prstGeom>
                      <a:noFill/>
                      <a:ln w="9525">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0" name="5 Objeto"/>
          <p:cNvGraphicFramePr>
            <a:graphicFrameLocks noChangeAspect="1"/>
          </p:cNvGraphicFramePr>
          <p:nvPr/>
        </p:nvGraphicFramePr>
        <p:xfrm>
          <a:off x="1973263" y="3032125"/>
          <a:ext cx="990600" cy="449263"/>
        </p:xfrm>
        <a:graphic>
          <a:graphicData uri="http://schemas.openxmlformats.org/presentationml/2006/ole">
            <mc:AlternateContent xmlns:mc="http://schemas.openxmlformats.org/markup-compatibility/2006">
              <mc:Choice xmlns:v="urn:schemas-microsoft-com:vml" Requires="v">
                <p:oleObj spid="_x0000_s39186" name="Ecuación" r:id="rId9" imgW="533169" imgH="241195" progId="Equation.3">
                  <p:embed/>
                </p:oleObj>
              </mc:Choice>
              <mc:Fallback>
                <p:oleObj name="Ecuación" r:id="rId9" imgW="533169"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3263" y="3032125"/>
                        <a:ext cx="990600" cy="449263"/>
                      </a:xfrm>
                      <a:prstGeom prst="rect">
                        <a:avLst/>
                      </a:prstGeom>
                      <a:noFill/>
                      <a:ln w="9525">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1" name="6 CuadroTexto"/>
          <p:cNvSpPr txBox="1">
            <a:spLocks noChangeArrowheads="1"/>
          </p:cNvSpPr>
          <p:nvPr/>
        </p:nvSpPr>
        <p:spPr bwMode="auto">
          <a:xfrm>
            <a:off x="3721100" y="6354763"/>
            <a:ext cx="240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C. Polly -Neutrino 2012 </a:t>
            </a:r>
          </a:p>
        </p:txBody>
      </p:sp>
      <p:cxnSp>
        <p:nvCxnSpPr>
          <p:cNvPr id="11" name="10 Conector recto"/>
          <p:cNvCxnSpPr/>
          <p:nvPr/>
        </p:nvCxnSpPr>
        <p:spPr>
          <a:xfrm flipV="1">
            <a:off x="1524000" y="3487738"/>
            <a:ext cx="0" cy="23796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9643" name="24 Grupo"/>
          <p:cNvGrpSpPr>
            <a:grpSpLocks/>
          </p:cNvGrpSpPr>
          <p:nvPr/>
        </p:nvGrpSpPr>
        <p:grpSpPr bwMode="auto">
          <a:xfrm>
            <a:off x="228600" y="2371725"/>
            <a:ext cx="3409950" cy="1181100"/>
            <a:chOff x="228600" y="2372179"/>
            <a:chExt cx="3409950" cy="1180192"/>
          </a:xfrm>
        </p:grpSpPr>
        <p:cxnSp>
          <p:nvCxnSpPr>
            <p:cNvPr id="21" name="20 Conector recto de flecha"/>
            <p:cNvCxnSpPr/>
            <p:nvPr/>
          </p:nvCxnSpPr>
          <p:spPr>
            <a:xfrm flipH="1">
              <a:off x="1066800" y="2714815"/>
              <a:ext cx="331788" cy="8375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aphicFrame>
          <p:nvGraphicFramePr>
            <p:cNvPr id="69651" name="22 Objeto"/>
            <p:cNvGraphicFramePr>
              <a:graphicFrameLocks noChangeAspect="1"/>
            </p:cNvGraphicFramePr>
            <p:nvPr/>
          </p:nvGraphicFramePr>
          <p:xfrm>
            <a:off x="228600" y="2372179"/>
            <a:ext cx="3409950" cy="342900"/>
          </p:xfrm>
          <a:graphic>
            <a:graphicData uri="http://schemas.openxmlformats.org/presentationml/2006/ole">
              <mc:AlternateContent xmlns:mc="http://schemas.openxmlformats.org/markup-compatibility/2006">
                <mc:Choice xmlns:v="urn:schemas-microsoft-com:vml" Requires="v">
                  <p:oleObj spid="_x0000_s39187" name="Ecuación" r:id="rId11" imgW="2273300" imgH="228600" progId="Equation.3">
                    <p:embed/>
                  </p:oleObj>
                </mc:Choice>
                <mc:Fallback>
                  <p:oleObj name="Ecuación" r:id="rId11" imgW="22733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2372179"/>
                          <a:ext cx="3409950" cy="342900"/>
                        </a:xfrm>
                        <a:prstGeom prst="rect">
                          <a:avLst/>
                        </a:prstGeom>
                        <a:noFill/>
                        <a:ln w="9525">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9644" name="25 Objeto"/>
          <p:cNvGraphicFramePr>
            <a:graphicFrameLocks noChangeAspect="1"/>
          </p:cNvGraphicFramePr>
          <p:nvPr/>
        </p:nvGraphicFramePr>
        <p:xfrm>
          <a:off x="1373188" y="6396038"/>
          <a:ext cx="2074862" cy="287337"/>
        </p:xfrm>
        <a:graphic>
          <a:graphicData uri="http://schemas.openxmlformats.org/presentationml/2006/ole">
            <mc:AlternateContent xmlns:mc="http://schemas.openxmlformats.org/markup-compatibility/2006">
              <mc:Choice xmlns:v="urn:schemas-microsoft-com:vml" Requires="v">
                <p:oleObj spid="_x0000_s39188" name="Ecuación" r:id="rId13" imgW="1473200" imgH="203200" progId="Equation.3">
                  <p:embed/>
                </p:oleObj>
              </mc:Choice>
              <mc:Fallback>
                <p:oleObj name="Ecuación" r:id="rId13" imgW="14732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3188" y="6396038"/>
                        <a:ext cx="2074862" cy="287337"/>
                      </a:xfrm>
                      <a:prstGeom prst="rect">
                        <a:avLst/>
                      </a:prstGeom>
                      <a:noFill/>
                      <a:ln w="9525">
                        <a:solidFill>
                          <a:srgbClr val="4A7EBB"/>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5" name="26 Objeto"/>
          <p:cNvGraphicFramePr>
            <a:graphicFrameLocks noChangeAspect="1"/>
          </p:cNvGraphicFramePr>
          <p:nvPr/>
        </p:nvGraphicFramePr>
        <p:xfrm>
          <a:off x="6477000" y="6396038"/>
          <a:ext cx="2076450" cy="285750"/>
        </p:xfrm>
        <a:graphic>
          <a:graphicData uri="http://schemas.openxmlformats.org/presentationml/2006/ole">
            <mc:AlternateContent xmlns:mc="http://schemas.openxmlformats.org/markup-compatibility/2006">
              <mc:Choice xmlns:v="urn:schemas-microsoft-com:vml" Requires="v">
                <p:oleObj spid="_x0000_s39189" name="Ecuación" r:id="rId15" imgW="1473200" imgH="203200" progId="Equation.3">
                  <p:embed/>
                </p:oleObj>
              </mc:Choice>
              <mc:Fallback>
                <p:oleObj name="Ecuación" r:id="rId15" imgW="1473200" imgH="203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6396038"/>
                        <a:ext cx="2076450" cy="285750"/>
                      </a:xfrm>
                      <a:prstGeom prst="rect">
                        <a:avLst/>
                      </a:prstGeom>
                      <a:noFill/>
                      <a:ln w="9525">
                        <a:solidFill>
                          <a:srgbClr val="4A7EBB"/>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2225" name="52224 Conector recto de flecha"/>
          <p:cNvCxnSpPr/>
          <p:nvPr/>
        </p:nvCxnSpPr>
        <p:spPr>
          <a:xfrm>
            <a:off x="1304925" y="3810000"/>
            <a:ext cx="523875"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237" name="52236 CuadroTexto"/>
          <p:cNvSpPr txBox="1"/>
          <p:nvPr/>
        </p:nvSpPr>
        <p:spPr>
          <a:xfrm>
            <a:off x="1655763" y="3911600"/>
            <a:ext cx="901700" cy="369888"/>
          </a:xfrm>
          <a:prstGeom prst="rect">
            <a:avLst/>
          </a:prstGeom>
          <a:noFill/>
          <a:ln>
            <a:solidFill>
              <a:schemeClr val="accent3">
                <a:lumMod val="50000"/>
              </a:schemeClr>
            </a:solidFill>
          </a:ln>
        </p:spPr>
        <p:txBody>
          <a:bodyPr>
            <a:spAutoFit/>
          </a:bodyPr>
          <a:lstStyle/>
          <a:p>
            <a:pPr>
              <a:defRPr/>
            </a:pPr>
            <a:r>
              <a:rPr lang="es-ES" dirty="0" err="1"/>
              <a:t>tension</a:t>
            </a:r>
            <a:endParaRPr lang="es-ES" dirty="0"/>
          </a:p>
        </p:txBody>
      </p:sp>
      <p:sp>
        <p:nvSpPr>
          <p:cNvPr id="52238" name="52237 Elipse"/>
          <p:cNvSpPr/>
          <p:nvPr/>
        </p:nvSpPr>
        <p:spPr>
          <a:xfrm>
            <a:off x="5943600" y="5002213"/>
            <a:ext cx="1143000" cy="6556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2239" name="52238 Elipse"/>
          <p:cNvSpPr/>
          <p:nvPr/>
        </p:nvSpPr>
        <p:spPr>
          <a:xfrm>
            <a:off x="1746250" y="4905375"/>
            <a:ext cx="996950" cy="96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4252016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a:lstStyle/>
          <a:p>
            <a:pPr eaLnBrk="1" hangingPunct="1"/>
            <a:r>
              <a:rPr lang="es-ES" smtClean="0"/>
              <a:t>Hints for sterile neutrino</a:t>
            </a:r>
          </a:p>
        </p:txBody>
      </p:sp>
      <p:sp>
        <p:nvSpPr>
          <p:cNvPr id="3" name="2 Marcador de contenido"/>
          <p:cNvSpPr>
            <a:spLocks noGrp="1"/>
          </p:cNvSpPr>
          <p:nvPr>
            <p:ph idx="1"/>
          </p:nvPr>
        </p:nvSpPr>
        <p:spPr>
          <a:xfrm>
            <a:off x="307975" y="1371600"/>
            <a:ext cx="8229600" cy="4525963"/>
          </a:xfrm>
        </p:spPr>
        <p:txBody>
          <a:bodyPr/>
          <a:lstStyle/>
          <a:p>
            <a:pPr marL="0" indent="0" eaLnBrk="1" hangingPunct="1">
              <a:buFont typeface="Arial" pitchFamily="34" charset="0"/>
              <a:buNone/>
              <a:defRPr/>
            </a:pPr>
            <a:endParaRPr lang="es-ES" dirty="0" smtClean="0"/>
          </a:p>
          <a:p>
            <a:pPr eaLnBrk="1" hangingPunct="1">
              <a:defRPr/>
            </a:pPr>
            <a:endParaRPr lang="es-ES" dirty="0"/>
          </a:p>
        </p:txBody>
      </p:sp>
      <p:cxnSp>
        <p:nvCxnSpPr>
          <p:cNvPr id="7" name="6 Conector recto"/>
          <p:cNvCxnSpPr/>
          <p:nvPr/>
        </p:nvCxnSpPr>
        <p:spPr>
          <a:xfrm>
            <a:off x="2171700" y="35623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0661" name="19 Grupo"/>
          <p:cNvGrpSpPr>
            <a:grpSpLocks/>
          </p:cNvGrpSpPr>
          <p:nvPr/>
        </p:nvGrpSpPr>
        <p:grpSpPr bwMode="auto">
          <a:xfrm>
            <a:off x="144463" y="1557338"/>
            <a:ext cx="4191000" cy="2582862"/>
            <a:chOff x="88899" y="1455547"/>
            <a:chExt cx="4191000" cy="2583558"/>
          </a:xfrm>
        </p:grpSpPr>
        <p:grpSp>
          <p:nvGrpSpPr>
            <p:cNvPr id="70672" name="18 Grupo"/>
            <p:cNvGrpSpPr>
              <a:grpSpLocks/>
            </p:cNvGrpSpPr>
            <p:nvPr/>
          </p:nvGrpSpPr>
          <p:grpSpPr bwMode="auto">
            <a:xfrm>
              <a:off x="88899" y="1455547"/>
              <a:ext cx="4191000" cy="2583558"/>
              <a:chOff x="83457" y="1440544"/>
              <a:chExt cx="4191000" cy="2583558"/>
            </a:xfrm>
          </p:grpSpPr>
          <p:grpSp>
            <p:nvGrpSpPr>
              <p:cNvPr id="70674" name="17 Grupo"/>
              <p:cNvGrpSpPr>
                <a:grpSpLocks/>
              </p:cNvGrpSpPr>
              <p:nvPr/>
            </p:nvGrpSpPr>
            <p:grpSpPr bwMode="auto">
              <a:xfrm>
                <a:off x="83457" y="1440544"/>
                <a:ext cx="4191000" cy="2583558"/>
                <a:chOff x="83457" y="1440544"/>
                <a:chExt cx="4191000" cy="2583558"/>
              </a:xfrm>
            </p:grpSpPr>
            <p:pic>
              <p:nvPicPr>
                <p:cNvPr id="7067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7" y="1440544"/>
                  <a:ext cx="4191000" cy="25835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1" name="10 Conector recto de flecha"/>
                <p:cNvCxnSpPr/>
                <p:nvPr/>
              </p:nvCxnSpPr>
              <p:spPr>
                <a:xfrm>
                  <a:off x="2178957" y="2132881"/>
                  <a:ext cx="4111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1751919" y="2593380"/>
                  <a:ext cx="4000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0679" name="13 Objeto"/>
                <p:cNvGraphicFramePr>
                  <a:graphicFrameLocks noChangeAspect="1"/>
                </p:cNvGraphicFramePr>
                <p:nvPr/>
              </p:nvGraphicFramePr>
              <p:xfrm>
                <a:off x="1025070" y="2238829"/>
                <a:ext cx="927100" cy="228600"/>
              </p:xfrm>
              <a:graphic>
                <a:graphicData uri="http://schemas.openxmlformats.org/presentationml/2006/ole">
                  <mc:AlternateContent xmlns:mc="http://schemas.openxmlformats.org/markup-compatibility/2006">
                    <mc:Choice xmlns:v="urn:schemas-microsoft-com:vml" Requires="v">
                      <p:oleObj spid="_x0000_s40028" name="Ecuación" r:id="rId4" imgW="927100" imgH="228600" progId="Equation.3">
                        <p:embed/>
                      </p:oleObj>
                    </mc:Choice>
                    <mc:Fallback>
                      <p:oleObj name="Ecuación" r:id="rId4" imgW="9271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070" y="2238829"/>
                              <a:ext cx="927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80" name="14 Objeto"/>
                <p:cNvGraphicFramePr>
                  <a:graphicFrameLocks noChangeAspect="1"/>
                </p:cNvGraphicFramePr>
                <p:nvPr/>
              </p:nvGraphicFramePr>
              <p:xfrm>
                <a:off x="2348592" y="1676400"/>
                <a:ext cx="927100" cy="228600"/>
              </p:xfrm>
              <a:graphic>
                <a:graphicData uri="http://schemas.openxmlformats.org/presentationml/2006/ole">
                  <mc:AlternateContent xmlns:mc="http://schemas.openxmlformats.org/markup-compatibility/2006">
                    <mc:Choice xmlns:v="urn:schemas-microsoft-com:vml" Requires="v">
                      <p:oleObj spid="_x0000_s40029" name="Ecuación" r:id="rId6" imgW="927100" imgH="228600" progId="Equation.3">
                        <p:embed/>
                      </p:oleObj>
                    </mc:Choice>
                    <mc:Fallback>
                      <p:oleObj name="Ecuación" r:id="rId6" imgW="927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592" y="1676400"/>
                              <a:ext cx="927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 name="15 Elipse"/>
              <p:cNvSpPr/>
              <p:nvPr/>
            </p:nvSpPr>
            <p:spPr>
              <a:xfrm>
                <a:off x="1813832" y="2887146"/>
                <a:ext cx="276225" cy="503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cxnSp>
          <p:nvCxnSpPr>
            <p:cNvPr id="9" name="8 Conector recto"/>
            <p:cNvCxnSpPr/>
            <p:nvPr/>
          </p:nvCxnSpPr>
          <p:spPr>
            <a:xfrm flipV="1">
              <a:off x="2151061" y="1531768"/>
              <a:ext cx="0" cy="2121472"/>
            </a:xfrm>
            <a:prstGeom prst="line">
              <a:avLst/>
            </a:prstGeom>
            <a:ln w="95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662" name="26 Grupo"/>
          <p:cNvGrpSpPr>
            <a:grpSpLocks/>
          </p:cNvGrpSpPr>
          <p:nvPr/>
        </p:nvGrpSpPr>
        <p:grpSpPr bwMode="auto">
          <a:xfrm>
            <a:off x="4495800" y="2433638"/>
            <a:ext cx="3705225" cy="646112"/>
            <a:chOff x="4495800" y="2433234"/>
            <a:chExt cx="3705256" cy="646331"/>
          </a:xfrm>
        </p:grpSpPr>
        <p:sp>
          <p:nvSpPr>
            <p:cNvPr id="22" name="21 CuadroTexto"/>
            <p:cNvSpPr txBox="1"/>
            <p:nvPr/>
          </p:nvSpPr>
          <p:spPr>
            <a:xfrm>
              <a:off x="5105405" y="2433234"/>
              <a:ext cx="3095651" cy="646331"/>
            </a:xfrm>
            <a:prstGeom prst="rect">
              <a:avLst/>
            </a:prstGeom>
            <a:noFill/>
            <a:ln w="41275">
              <a:solidFill>
                <a:schemeClr val="accent1">
                  <a:shade val="50000"/>
                </a:schemeClr>
              </a:solidFill>
            </a:ln>
          </p:spPr>
          <p:txBody>
            <a:bodyPr wrap="none">
              <a:spAutoFit/>
            </a:bodyPr>
            <a:lstStyle/>
            <a:p>
              <a:pPr algn="ctr">
                <a:defRPr/>
              </a:pPr>
              <a:r>
                <a:rPr lang="es-ES" dirty="0"/>
                <a:t> </a:t>
              </a:r>
              <a:r>
                <a:rPr lang="es-ES" dirty="0" err="1"/>
                <a:t>MiniBooNE</a:t>
              </a:r>
              <a:endParaRPr lang="es-ES" dirty="0"/>
            </a:p>
            <a:p>
              <a:pPr>
                <a:defRPr/>
              </a:pPr>
              <a:r>
                <a:rPr lang="es-ES" dirty="0"/>
                <a:t>   neutrino vs antineutrino data</a:t>
              </a:r>
            </a:p>
          </p:txBody>
        </p:sp>
        <p:sp>
          <p:nvSpPr>
            <p:cNvPr id="23" name="22 Flecha izquierda"/>
            <p:cNvSpPr/>
            <p:nvPr/>
          </p:nvSpPr>
          <p:spPr>
            <a:xfrm>
              <a:off x="4495800" y="2663499"/>
              <a:ext cx="609605" cy="185801"/>
            </a:xfrm>
            <a:prstGeom prst="leftArrow">
              <a:avLst/>
            </a:prstGeom>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70663" name="25 Grupo"/>
          <p:cNvGrpSpPr>
            <a:grpSpLocks/>
          </p:cNvGrpSpPr>
          <p:nvPr/>
        </p:nvGrpSpPr>
        <p:grpSpPr bwMode="auto">
          <a:xfrm>
            <a:off x="1231900" y="3930650"/>
            <a:ext cx="6872288" cy="2720975"/>
            <a:chOff x="1814285" y="3832447"/>
            <a:chExt cx="6872515" cy="2720753"/>
          </a:xfrm>
        </p:grpSpPr>
        <p:grpSp>
          <p:nvGrpSpPr>
            <p:cNvPr id="70665" name="20 Grupo"/>
            <p:cNvGrpSpPr>
              <a:grpSpLocks/>
            </p:cNvGrpSpPr>
            <p:nvPr/>
          </p:nvGrpSpPr>
          <p:grpSpPr bwMode="auto">
            <a:xfrm>
              <a:off x="4495800" y="3832447"/>
              <a:ext cx="4191000" cy="2720753"/>
              <a:chOff x="4336143" y="3410354"/>
              <a:chExt cx="4143829" cy="2798640"/>
            </a:xfrm>
          </p:grpSpPr>
          <p:pic>
            <p:nvPicPr>
              <p:cNvPr id="70668"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6143" y="3410354"/>
                <a:ext cx="4143829" cy="2798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16 Elipse"/>
              <p:cNvSpPr/>
              <p:nvPr/>
            </p:nvSpPr>
            <p:spPr>
              <a:xfrm>
                <a:off x="5409670" y="4419432"/>
                <a:ext cx="610607" cy="991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4" name="23 CuadroTexto"/>
            <p:cNvSpPr txBox="1"/>
            <p:nvPr/>
          </p:nvSpPr>
          <p:spPr>
            <a:xfrm>
              <a:off x="1814285" y="4576924"/>
              <a:ext cx="2100332" cy="646059"/>
            </a:xfrm>
            <a:prstGeom prst="rect">
              <a:avLst/>
            </a:prstGeom>
            <a:noFill/>
            <a:ln w="41275">
              <a:solidFill>
                <a:schemeClr val="accent1">
                  <a:shade val="50000"/>
                </a:schemeClr>
              </a:solidFill>
            </a:ln>
          </p:spPr>
          <p:txBody>
            <a:bodyPr>
              <a:spAutoFit/>
            </a:bodyPr>
            <a:lstStyle/>
            <a:p>
              <a:pPr>
                <a:defRPr/>
              </a:pPr>
              <a:r>
                <a:rPr lang="es-ES" dirty="0"/>
                <a:t> </a:t>
              </a:r>
              <a:r>
                <a:rPr lang="es-ES" dirty="0" err="1"/>
                <a:t>MiniBooNE</a:t>
              </a:r>
              <a:r>
                <a:rPr lang="es-ES" dirty="0"/>
                <a:t> vs LSND</a:t>
              </a:r>
            </a:p>
            <a:p>
              <a:pPr algn="ctr">
                <a:defRPr/>
              </a:pPr>
              <a:r>
                <a:rPr lang="es-ES" dirty="0"/>
                <a:t>antineutrino</a:t>
              </a:r>
            </a:p>
          </p:txBody>
        </p:sp>
        <p:sp>
          <p:nvSpPr>
            <p:cNvPr id="25" name="24 Flecha derecha"/>
            <p:cNvSpPr/>
            <p:nvPr/>
          </p:nvSpPr>
          <p:spPr>
            <a:xfrm>
              <a:off x="3914617" y="4768996"/>
              <a:ext cx="581044" cy="271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70664" name="27 CuadroTexto"/>
          <p:cNvSpPr txBox="1">
            <a:spLocks noChangeArrowheads="1"/>
          </p:cNvSpPr>
          <p:nvPr/>
        </p:nvSpPr>
        <p:spPr bwMode="auto">
          <a:xfrm>
            <a:off x="3179763" y="6351588"/>
            <a:ext cx="240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C. Polly -Neutrino 2012 </a:t>
            </a:r>
          </a:p>
        </p:txBody>
      </p:sp>
    </p:spTree>
    <p:extLst>
      <p:ext uri="{BB962C8B-B14F-4D97-AF65-F5344CB8AC3E}">
        <p14:creationId xmlns:p14="http://schemas.microsoft.com/office/powerpoint/2010/main" val="603435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p:txBody>
          <a:bodyPr/>
          <a:lstStyle/>
          <a:p>
            <a:pPr eaLnBrk="1" hangingPunct="1"/>
            <a:r>
              <a:rPr lang="es-ES" smtClean="0"/>
              <a:t>Sterile  neutrino schemes</a:t>
            </a:r>
          </a:p>
        </p:txBody>
      </p:sp>
      <p:pic>
        <p:nvPicPr>
          <p:cNvPr id="71683"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4551" y="1804989"/>
            <a:ext cx="2520773" cy="2919412"/>
          </a:xfrm>
          <a:ln>
            <a:solidFill>
              <a:srgbClr val="000000"/>
            </a:solidFill>
            <a:miter lim="800000"/>
            <a:headEnd/>
            <a:tailEnd/>
          </a:ln>
        </p:spPr>
      </p:pic>
      <p:pic>
        <p:nvPicPr>
          <p:cNvPr id="71684" name="1 Marcador de contenid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830388"/>
            <a:ext cx="2251869" cy="28168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1 CuadroTexto"/>
          <p:cNvSpPr txBox="1">
            <a:spLocks noChangeArrowheads="1"/>
          </p:cNvSpPr>
          <p:nvPr/>
        </p:nvSpPr>
        <p:spPr bwMode="auto">
          <a:xfrm>
            <a:off x="1676400" y="1173162"/>
            <a:ext cx="649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400" dirty="0"/>
              <a:t>3+1</a:t>
            </a:r>
          </a:p>
        </p:txBody>
      </p:sp>
      <p:sp>
        <p:nvSpPr>
          <p:cNvPr id="71686" name="5 CuadroTexto"/>
          <p:cNvSpPr txBox="1">
            <a:spLocks noChangeArrowheads="1"/>
          </p:cNvSpPr>
          <p:nvPr/>
        </p:nvSpPr>
        <p:spPr bwMode="auto">
          <a:xfrm>
            <a:off x="6029721" y="1195387"/>
            <a:ext cx="649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400" dirty="0"/>
              <a:t>3+2</a:t>
            </a:r>
          </a:p>
        </p:txBody>
      </p:sp>
      <p:grpSp>
        <p:nvGrpSpPr>
          <p:cNvPr id="6" name="5 Grupo"/>
          <p:cNvGrpSpPr/>
          <p:nvPr/>
        </p:nvGrpSpPr>
        <p:grpSpPr>
          <a:xfrm>
            <a:off x="1220996" y="5024965"/>
            <a:ext cx="2667000" cy="1375833"/>
            <a:chOff x="1229672" y="5029200"/>
            <a:chExt cx="2356022" cy="1270000"/>
          </a:xfrm>
        </p:grpSpPr>
        <p:graphicFrame>
          <p:nvGraphicFramePr>
            <p:cNvPr id="2" name="1 Objeto"/>
            <p:cNvGraphicFramePr>
              <a:graphicFrameLocks noChangeAspect="1"/>
            </p:cNvGraphicFramePr>
            <p:nvPr>
              <p:extLst>
                <p:ext uri="{D42A27DB-BD31-4B8C-83A1-F6EECF244321}">
                  <p14:modId xmlns:p14="http://schemas.microsoft.com/office/powerpoint/2010/main" val="678549889"/>
                </p:ext>
              </p:extLst>
            </p:nvPr>
          </p:nvGraphicFramePr>
          <p:xfrm>
            <a:off x="1229672" y="5029200"/>
            <a:ext cx="2356022" cy="1219200"/>
          </p:xfrm>
          <a:graphic>
            <a:graphicData uri="http://schemas.openxmlformats.org/presentationml/2006/ole">
              <mc:AlternateContent xmlns:mc="http://schemas.openxmlformats.org/markup-compatibility/2006">
                <mc:Choice xmlns:v="urn:schemas-microsoft-com:vml" Requires="v">
                  <p:oleObj spid="_x0000_s41097" name="Ecuación" r:id="rId5" imgW="1815840" imgH="939600" progId="Equation.3">
                    <p:embed/>
                  </p:oleObj>
                </mc:Choice>
                <mc:Fallback>
                  <p:oleObj name="Ecuación" r:id="rId5" imgW="1815840" imgH="939600" progId="Equation.3">
                    <p:embed/>
                    <p:pic>
                      <p:nvPicPr>
                        <p:cNvPr id="0" name=""/>
                        <p:cNvPicPr/>
                        <p:nvPr/>
                      </p:nvPicPr>
                      <p:blipFill>
                        <a:blip r:embed="rId6"/>
                        <a:stretch>
                          <a:fillRect/>
                        </a:stretch>
                      </p:blipFill>
                      <p:spPr>
                        <a:xfrm>
                          <a:off x="1229672" y="5029200"/>
                          <a:ext cx="2356022" cy="1219200"/>
                        </a:xfrm>
                        <a:prstGeom prst="rect">
                          <a:avLst/>
                        </a:prstGeom>
                        <a:ln>
                          <a:solidFill>
                            <a:schemeClr val="accent1">
                              <a:shade val="50000"/>
                            </a:schemeClr>
                          </a:solidFill>
                        </a:ln>
                      </p:spPr>
                    </p:pic>
                  </p:oleObj>
                </mc:Fallback>
              </mc:AlternateContent>
            </a:graphicData>
          </a:graphic>
        </p:graphicFrame>
        <p:sp>
          <p:nvSpPr>
            <p:cNvPr id="4" name="3 Rectángulo"/>
            <p:cNvSpPr/>
            <p:nvPr/>
          </p:nvSpPr>
          <p:spPr>
            <a:xfrm>
              <a:off x="3124200" y="5105400"/>
              <a:ext cx="457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1739900" y="5994400"/>
              <a:ext cx="1828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7" name="6 Objeto"/>
          <p:cNvGraphicFramePr>
            <a:graphicFrameLocks noChangeAspect="1"/>
          </p:cNvGraphicFramePr>
          <p:nvPr>
            <p:extLst>
              <p:ext uri="{D42A27DB-BD31-4B8C-83A1-F6EECF244321}">
                <p14:modId xmlns:p14="http://schemas.microsoft.com/office/powerpoint/2010/main" val="2886678576"/>
              </p:ext>
            </p:extLst>
          </p:nvPr>
        </p:nvGraphicFramePr>
        <p:xfrm>
          <a:off x="4411864" y="5985645"/>
          <a:ext cx="4534290" cy="534460"/>
        </p:xfrm>
        <a:graphic>
          <a:graphicData uri="http://schemas.openxmlformats.org/presentationml/2006/ole">
            <mc:AlternateContent xmlns:mc="http://schemas.openxmlformats.org/markup-compatibility/2006">
              <mc:Choice xmlns:v="urn:schemas-microsoft-com:vml" Requires="v">
                <p:oleObj spid="_x0000_s41098" name="Ecuación" r:id="rId7" imgW="3340080" imgH="393480" progId="Equation.3">
                  <p:embed/>
                </p:oleObj>
              </mc:Choice>
              <mc:Fallback>
                <p:oleObj name="Ecuación" r:id="rId7" imgW="3340080" imgH="393480" progId="Equation.3">
                  <p:embed/>
                  <p:pic>
                    <p:nvPicPr>
                      <p:cNvPr id="0" name=""/>
                      <p:cNvPicPr/>
                      <p:nvPr/>
                    </p:nvPicPr>
                    <p:blipFill>
                      <a:blip r:embed="rId8"/>
                      <a:stretch>
                        <a:fillRect/>
                      </a:stretch>
                    </p:blipFill>
                    <p:spPr>
                      <a:xfrm>
                        <a:off x="4411864" y="5985645"/>
                        <a:ext cx="4534290" cy="534460"/>
                      </a:xfrm>
                      <a:prstGeom prst="rect">
                        <a:avLst/>
                      </a:prstGeom>
                      <a:ln>
                        <a:solidFill>
                          <a:schemeClr val="accent1">
                            <a:shade val="50000"/>
                          </a:schemeClr>
                        </a:solidFill>
                      </a:ln>
                    </p:spPr>
                  </p:pic>
                </p:oleObj>
              </mc:Fallback>
            </mc:AlternateContent>
          </a:graphicData>
        </a:graphic>
      </p:graphicFrame>
      <p:sp>
        <p:nvSpPr>
          <p:cNvPr id="3" name="2 CuadroTexto"/>
          <p:cNvSpPr txBox="1"/>
          <p:nvPr/>
        </p:nvSpPr>
        <p:spPr>
          <a:xfrm>
            <a:off x="6128386" y="5080309"/>
            <a:ext cx="2914965" cy="646331"/>
          </a:xfrm>
          <a:prstGeom prst="rect">
            <a:avLst/>
          </a:prstGeom>
          <a:noFill/>
        </p:spPr>
        <p:txBody>
          <a:bodyPr wrap="none" rtlCol="0">
            <a:spAutoFit/>
          </a:bodyPr>
          <a:lstStyle/>
          <a:p>
            <a:r>
              <a:rPr lang="es-ES" dirty="0" err="1" smtClean="0"/>
              <a:t>The</a:t>
            </a:r>
            <a:r>
              <a:rPr lang="es-ES" dirty="0" smtClean="0"/>
              <a:t> </a:t>
            </a:r>
            <a:r>
              <a:rPr lang="es-ES" dirty="0" err="1" smtClean="0"/>
              <a:t>sterile</a:t>
            </a:r>
            <a:r>
              <a:rPr lang="es-ES" dirty="0" smtClean="0"/>
              <a:t> </a:t>
            </a:r>
            <a:r>
              <a:rPr lang="es-ES" dirty="0" err="1" smtClean="0"/>
              <a:t>does</a:t>
            </a:r>
            <a:r>
              <a:rPr lang="es-ES" dirty="0" smtClean="0"/>
              <a:t> </a:t>
            </a:r>
            <a:r>
              <a:rPr lang="es-ES" dirty="0" err="1" smtClean="0"/>
              <a:t>not</a:t>
            </a:r>
            <a:r>
              <a:rPr lang="es-ES" dirty="0" smtClean="0"/>
              <a:t>  </a:t>
            </a:r>
            <a:r>
              <a:rPr lang="es-ES" dirty="0" err="1" smtClean="0"/>
              <a:t>feel</a:t>
            </a:r>
            <a:r>
              <a:rPr lang="es-ES" dirty="0" smtClean="0"/>
              <a:t>  </a:t>
            </a:r>
            <a:r>
              <a:rPr lang="es-ES" dirty="0" err="1" smtClean="0"/>
              <a:t>the</a:t>
            </a:r>
            <a:endParaRPr lang="es-ES" dirty="0" smtClean="0"/>
          </a:p>
          <a:p>
            <a:r>
              <a:rPr lang="es-ES" dirty="0" smtClean="0"/>
              <a:t>SM </a:t>
            </a:r>
            <a:r>
              <a:rPr lang="es-ES" dirty="0" err="1" smtClean="0"/>
              <a:t>interactions</a:t>
            </a:r>
            <a:r>
              <a:rPr lang="es-ES" dirty="0" smtClean="0"/>
              <a:t>  </a:t>
            </a:r>
            <a:endParaRPr lang="es-ES" dirty="0"/>
          </a:p>
        </p:txBody>
      </p:sp>
      <p:sp>
        <p:nvSpPr>
          <p:cNvPr id="8" name="7 CuadroTexto"/>
          <p:cNvSpPr txBox="1"/>
          <p:nvPr/>
        </p:nvSpPr>
        <p:spPr>
          <a:xfrm>
            <a:off x="4724400" y="4738183"/>
            <a:ext cx="184731" cy="369332"/>
          </a:xfrm>
          <a:prstGeom prst="rect">
            <a:avLst/>
          </a:prstGeom>
          <a:noFill/>
        </p:spPr>
        <p:txBody>
          <a:bodyPr wrap="none" rtlCol="0">
            <a:spAutoFit/>
          </a:bodyPr>
          <a:lstStyle/>
          <a:p>
            <a:endParaRPr lang="es-ES" dirty="0"/>
          </a:p>
        </p:txBody>
      </p:sp>
      <p:graphicFrame>
        <p:nvGraphicFramePr>
          <p:cNvPr id="9" name="8 Objeto"/>
          <p:cNvGraphicFramePr>
            <a:graphicFrameLocks noChangeAspect="1"/>
          </p:cNvGraphicFramePr>
          <p:nvPr>
            <p:extLst>
              <p:ext uri="{D42A27DB-BD31-4B8C-83A1-F6EECF244321}">
                <p14:modId xmlns:p14="http://schemas.microsoft.com/office/powerpoint/2010/main" val="3656399007"/>
              </p:ext>
            </p:extLst>
          </p:nvPr>
        </p:nvGraphicFramePr>
        <p:xfrm>
          <a:off x="4443464" y="5080309"/>
          <a:ext cx="931333" cy="653915"/>
        </p:xfrm>
        <a:graphic>
          <a:graphicData uri="http://schemas.openxmlformats.org/presentationml/2006/ole">
            <mc:AlternateContent xmlns:mc="http://schemas.openxmlformats.org/markup-compatibility/2006">
              <mc:Choice xmlns:v="urn:schemas-microsoft-com:vml" Requires="v">
                <p:oleObj spid="_x0000_s41099" name="Ecuación" r:id="rId9" imgW="596880" imgH="419040" progId="Equation.3">
                  <p:embed/>
                </p:oleObj>
              </mc:Choice>
              <mc:Fallback>
                <p:oleObj name="Ecuación" r:id="rId9" imgW="596880" imgH="419040" progId="Equation.3">
                  <p:embed/>
                  <p:pic>
                    <p:nvPicPr>
                      <p:cNvPr id="0" name=""/>
                      <p:cNvPicPr/>
                      <p:nvPr/>
                    </p:nvPicPr>
                    <p:blipFill>
                      <a:blip r:embed="rId10"/>
                      <a:stretch>
                        <a:fillRect/>
                      </a:stretch>
                    </p:blipFill>
                    <p:spPr>
                      <a:xfrm>
                        <a:off x="4443464" y="5080309"/>
                        <a:ext cx="931333" cy="653915"/>
                      </a:xfrm>
                      <a:prstGeom prst="rect">
                        <a:avLst/>
                      </a:prstGeom>
                      <a:ln>
                        <a:solidFill>
                          <a:schemeClr val="accent1">
                            <a:shade val="95000"/>
                            <a:satMod val="105000"/>
                          </a:schemeClr>
                        </a:solidFill>
                      </a:ln>
                    </p:spPr>
                  </p:pic>
                </p:oleObj>
              </mc:Fallback>
            </mc:AlternateContent>
          </a:graphicData>
        </a:graphic>
      </p:graphicFrame>
    </p:spTree>
    <p:extLst>
      <p:ext uri="{BB962C8B-B14F-4D97-AF65-F5344CB8AC3E}">
        <p14:creationId xmlns:p14="http://schemas.microsoft.com/office/powerpoint/2010/main" val="3098654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p:txBody>
          <a:bodyPr/>
          <a:lstStyle/>
          <a:p>
            <a:pPr eaLnBrk="1" hangingPunct="1"/>
            <a:r>
              <a:rPr lang="es-ES" smtClean="0"/>
              <a:t>Sterile neutrino 3+1</a:t>
            </a:r>
          </a:p>
        </p:txBody>
      </p:sp>
      <p:sp>
        <p:nvSpPr>
          <p:cNvPr id="47107" name="2 Marcador de contenido"/>
          <p:cNvSpPr>
            <a:spLocks noGrp="1"/>
          </p:cNvSpPr>
          <p:nvPr>
            <p:ph idx="1"/>
          </p:nvPr>
        </p:nvSpPr>
        <p:spPr>
          <a:xfrm>
            <a:off x="315119" y="1189037"/>
            <a:ext cx="8229600" cy="4525963"/>
          </a:xfrm>
        </p:spPr>
        <p:txBody>
          <a:bodyPr/>
          <a:lstStyle/>
          <a:p>
            <a:pPr eaLnBrk="1" hangingPunct="1">
              <a:defRPr/>
            </a:pPr>
            <a:r>
              <a:rPr lang="es-ES" dirty="0" smtClean="0"/>
              <a:t>Short </a:t>
            </a:r>
            <a:r>
              <a:rPr lang="es-ES" dirty="0" err="1" smtClean="0"/>
              <a:t>Baseline</a:t>
            </a:r>
            <a:r>
              <a:rPr lang="es-ES" dirty="0"/>
              <a:t> </a:t>
            </a:r>
            <a:r>
              <a:rPr lang="es-ES" dirty="0" err="1" smtClean="0"/>
              <a:t>experiment</a:t>
            </a:r>
            <a:r>
              <a:rPr lang="es-ES" dirty="0" smtClean="0"/>
              <a:t>  </a:t>
            </a:r>
            <a:r>
              <a:rPr lang="es-ES" dirty="0" err="1" smtClean="0"/>
              <a:t>oscillation</a:t>
            </a:r>
            <a:r>
              <a:rPr lang="es-ES" dirty="0"/>
              <a:t> </a:t>
            </a:r>
            <a:r>
              <a:rPr lang="es-ES" dirty="0" err="1" smtClean="0"/>
              <a:t>probability</a:t>
            </a:r>
            <a:r>
              <a:rPr lang="es-ES" dirty="0" smtClean="0"/>
              <a:t> formula:   </a:t>
            </a:r>
          </a:p>
          <a:p>
            <a:pPr marL="0" indent="0" eaLnBrk="1" hangingPunct="1">
              <a:buFont typeface="Arial" pitchFamily="34" charset="0"/>
              <a:buNone/>
              <a:defRPr/>
            </a:pPr>
            <a:endParaRPr lang="es-ES" dirty="0" smtClean="0"/>
          </a:p>
        </p:txBody>
      </p:sp>
      <p:graphicFrame>
        <p:nvGraphicFramePr>
          <p:cNvPr id="72708" name="1 Objeto"/>
          <p:cNvGraphicFramePr>
            <a:graphicFrameLocks noChangeAspect="1"/>
          </p:cNvGraphicFramePr>
          <p:nvPr/>
        </p:nvGraphicFramePr>
        <p:xfrm>
          <a:off x="5305425" y="2779713"/>
          <a:ext cx="209550" cy="395287"/>
        </p:xfrm>
        <a:graphic>
          <a:graphicData uri="http://schemas.openxmlformats.org/presentationml/2006/ole">
            <mc:AlternateContent xmlns:mc="http://schemas.openxmlformats.org/markup-compatibility/2006">
              <mc:Choice xmlns:v="urn:schemas-microsoft-com:vml" Requires="v">
                <p:oleObj spid="_x0000_s42166" name="Ecuación" r:id="rId3" imgW="114151" imgH="215619" progId="Equation.3">
                  <p:embed/>
                </p:oleObj>
              </mc:Choice>
              <mc:Fallback>
                <p:oleObj name="Ecuació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779713"/>
                        <a:ext cx="2095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9" name="2 Objeto"/>
          <p:cNvGraphicFramePr>
            <a:graphicFrameLocks noChangeAspect="1"/>
          </p:cNvGraphicFramePr>
          <p:nvPr/>
        </p:nvGraphicFramePr>
        <p:xfrm>
          <a:off x="685800" y="2286000"/>
          <a:ext cx="3657600" cy="1098550"/>
        </p:xfrm>
        <a:graphic>
          <a:graphicData uri="http://schemas.openxmlformats.org/presentationml/2006/ole">
            <mc:AlternateContent xmlns:mc="http://schemas.openxmlformats.org/markup-compatibility/2006">
              <mc:Choice xmlns:v="urn:schemas-microsoft-com:vml" Requires="v">
                <p:oleObj spid="_x0000_s42167" name="Ecuación" r:id="rId5" imgW="2705100" imgH="812800" progId="Equation.3">
                  <p:embed/>
                </p:oleObj>
              </mc:Choice>
              <mc:Fallback>
                <p:oleObj name="Ecuación" r:id="rId5" imgW="2705100" imgH="812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86000"/>
                        <a:ext cx="3657600" cy="1098550"/>
                      </a:xfrm>
                      <a:prstGeom prst="rect">
                        <a:avLst/>
                      </a:prstGeom>
                      <a:noFill/>
                      <a:ln w="4127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10" name="3 Objeto"/>
          <p:cNvGraphicFramePr>
            <a:graphicFrameLocks noChangeAspect="1"/>
          </p:cNvGraphicFramePr>
          <p:nvPr/>
        </p:nvGraphicFramePr>
        <p:xfrm>
          <a:off x="4057650" y="5276850"/>
          <a:ext cx="114300" cy="215900"/>
        </p:xfrm>
        <a:graphic>
          <a:graphicData uri="http://schemas.openxmlformats.org/presentationml/2006/ole">
            <mc:AlternateContent xmlns:mc="http://schemas.openxmlformats.org/markup-compatibility/2006">
              <mc:Choice xmlns:v="urn:schemas-microsoft-com:vml" Requires="v">
                <p:oleObj spid="_x0000_s42168" name="Ecuación" r:id="rId7" imgW="114151" imgH="215619" progId="Equation.3">
                  <p:embed/>
                </p:oleObj>
              </mc:Choice>
              <mc:Fallback>
                <p:oleObj name="Ecuación" r:id="rId7"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52768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1" name="4 Objeto"/>
          <p:cNvGraphicFramePr>
            <a:graphicFrameLocks noChangeAspect="1"/>
          </p:cNvGraphicFramePr>
          <p:nvPr>
            <p:extLst>
              <p:ext uri="{D42A27DB-BD31-4B8C-83A1-F6EECF244321}">
                <p14:modId xmlns:p14="http://schemas.microsoft.com/office/powerpoint/2010/main" val="333475298"/>
              </p:ext>
            </p:extLst>
          </p:nvPr>
        </p:nvGraphicFramePr>
        <p:xfrm>
          <a:off x="3429000" y="3587750"/>
          <a:ext cx="5511800" cy="3048000"/>
        </p:xfrm>
        <a:graphic>
          <a:graphicData uri="http://schemas.openxmlformats.org/presentationml/2006/ole">
            <mc:AlternateContent xmlns:mc="http://schemas.openxmlformats.org/markup-compatibility/2006">
              <mc:Choice xmlns:v="urn:schemas-microsoft-com:vml" Requires="v">
                <p:oleObj spid="_x0000_s42169" name="Ecuación" r:id="rId8" imgW="3238200" imgH="1790640" progId="Equation.3">
                  <p:embed/>
                </p:oleObj>
              </mc:Choice>
              <mc:Fallback>
                <p:oleObj name="Ecuación" r:id="rId8" imgW="3238200" imgH="1790640" progId="Equation.3">
                  <p:embed/>
                  <p:pic>
                    <p:nvPicPr>
                      <p:cNvPr id="0" name=""/>
                      <p:cNvPicPr>
                        <a:picLocks noChangeAspect="1" noChangeArrowheads="1"/>
                      </p:cNvPicPr>
                      <p:nvPr/>
                    </p:nvPicPr>
                    <p:blipFill>
                      <a:blip r:embed="rId9"/>
                      <a:srcRect/>
                      <a:stretch>
                        <a:fillRect/>
                      </a:stretch>
                    </p:blipFill>
                    <p:spPr bwMode="auto">
                      <a:xfrm>
                        <a:off x="3429000" y="3587750"/>
                        <a:ext cx="5511800" cy="3048000"/>
                      </a:xfrm>
                      <a:prstGeom prst="rect">
                        <a:avLst/>
                      </a:prstGeom>
                      <a:noFill/>
                      <a:ln w="44450">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712" name="11 Grupo"/>
          <p:cNvGrpSpPr>
            <a:grpSpLocks/>
          </p:cNvGrpSpPr>
          <p:nvPr/>
        </p:nvGrpSpPr>
        <p:grpSpPr bwMode="auto">
          <a:xfrm>
            <a:off x="152400" y="4127500"/>
            <a:ext cx="6007100" cy="830263"/>
            <a:chOff x="152400" y="4140636"/>
            <a:chExt cx="5867400" cy="830997"/>
          </a:xfrm>
        </p:grpSpPr>
        <p:grpSp>
          <p:nvGrpSpPr>
            <p:cNvPr id="72715" name="9 Grupo"/>
            <p:cNvGrpSpPr>
              <a:grpSpLocks/>
            </p:cNvGrpSpPr>
            <p:nvPr/>
          </p:nvGrpSpPr>
          <p:grpSpPr bwMode="auto">
            <a:xfrm>
              <a:off x="2895600" y="4191000"/>
              <a:ext cx="3124200" cy="524329"/>
              <a:chOff x="2286000" y="4191000"/>
              <a:chExt cx="3733800" cy="752929"/>
            </a:xfrm>
          </p:grpSpPr>
          <p:cxnSp>
            <p:nvCxnSpPr>
              <p:cNvPr id="7" name="6 Conector recto de flecha"/>
              <p:cNvCxnSpPr/>
              <p:nvPr/>
            </p:nvCxnSpPr>
            <p:spPr>
              <a:xfrm flipV="1">
                <a:off x="2285736" y="4191690"/>
                <a:ext cx="3430150" cy="533904"/>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285736" y="4716468"/>
                <a:ext cx="3734064" cy="228164"/>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152400" y="4140636"/>
              <a:ext cx="2742979" cy="830997"/>
            </a:xfrm>
            <a:prstGeom prst="rect">
              <a:avLst/>
            </a:prstGeom>
            <a:noFill/>
            <a:ln w="25400">
              <a:solidFill>
                <a:schemeClr val="accent5">
                  <a:lumMod val="50000"/>
                </a:schemeClr>
              </a:solidFill>
            </a:ln>
          </p:spPr>
          <p:txBody>
            <a:bodyPr>
              <a:spAutoFit/>
            </a:bodyPr>
            <a:lstStyle/>
            <a:p>
              <a:pPr algn="just">
                <a:defRPr/>
              </a:pPr>
              <a:r>
                <a:rPr lang="es-ES" sz="2400" dirty="0" err="1"/>
                <a:t>Only</a:t>
              </a:r>
              <a:r>
                <a:rPr lang="es-ES" sz="2400" dirty="0"/>
                <a:t>  </a:t>
              </a:r>
              <a:r>
                <a:rPr lang="es-ES" sz="2400" dirty="0" err="1"/>
                <a:t>one</a:t>
              </a:r>
              <a:r>
                <a:rPr lang="es-ES" sz="2400" dirty="0"/>
                <a:t> </a:t>
              </a:r>
              <a:r>
                <a:rPr lang="es-ES" sz="2400" dirty="0" err="1"/>
                <a:t>oscillation</a:t>
              </a:r>
              <a:r>
                <a:rPr lang="es-ES" sz="2400" dirty="0"/>
                <a:t> </a:t>
              </a:r>
            </a:p>
            <a:p>
              <a:pPr algn="just">
                <a:defRPr/>
              </a:pPr>
              <a:r>
                <a:rPr lang="es-ES" sz="2400" dirty="0" err="1"/>
                <a:t>frequency</a:t>
              </a:r>
              <a:r>
                <a:rPr lang="es-ES" sz="2400" dirty="0"/>
                <a:t> </a:t>
              </a:r>
              <a:r>
                <a:rPr lang="es-ES" sz="2400" dirty="0" err="1"/>
                <a:t>is</a:t>
              </a:r>
              <a:r>
                <a:rPr lang="es-ES" sz="2400" dirty="0"/>
                <a:t> </a:t>
              </a:r>
              <a:r>
                <a:rPr lang="es-ES" sz="2400" dirty="0" err="1"/>
                <a:t>present</a:t>
              </a:r>
              <a:r>
                <a:rPr lang="es-ES" sz="2400" dirty="0"/>
                <a:t> </a:t>
              </a:r>
            </a:p>
          </p:txBody>
        </p:sp>
      </p:grpSp>
      <p:sp>
        <p:nvSpPr>
          <p:cNvPr id="8" name="7 Flecha abajo"/>
          <p:cNvSpPr/>
          <p:nvPr/>
        </p:nvSpPr>
        <p:spPr>
          <a:xfrm>
            <a:off x="1412875" y="5145088"/>
            <a:ext cx="280988" cy="422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CuadroTexto"/>
          <p:cNvSpPr txBox="1"/>
          <p:nvPr/>
        </p:nvSpPr>
        <p:spPr>
          <a:xfrm>
            <a:off x="119063" y="5715000"/>
            <a:ext cx="2819400" cy="461963"/>
          </a:xfrm>
          <a:prstGeom prst="rect">
            <a:avLst/>
          </a:prstGeom>
          <a:noFill/>
          <a:ln w="25400">
            <a:solidFill>
              <a:schemeClr val="accent5">
                <a:lumMod val="50000"/>
              </a:schemeClr>
            </a:solidFill>
          </a:ln>
        </p:spPr>
        <p:txBody>
          <a:bodyPr>
            <a:spAutoFit/>
          </a:bodyPr>
          <a:lstStyle/>
          <a:p>
            <a:pPr algn="just">
              <a:defRPr/>
            </a:pPr>
            <a:r>
              <a:rPr lang="es-ES" sz="2400" dirty="0"/>
              <a:t> </a:t>
            </a:r>
            <a:r>
              <a:rPr lang="es-ES" sz="2400" dirty="0" err="1"/>
              <a:t>two</a:t>
            </a:r>
            <a:r>
              <a:rPr lang="es-ES" sz="2400" dirty="0"/>
              <a:t> neutrino </a:t>
            </a:r>
            <a:r>
              <a:rPr lang="es-ES" sz="2400" dirty="0" err="1"/>
              <a:t>system</a:t>
            </a:r>
            <a:r>
              <a:rPr lang="es-ES" sz="2400" dirty="0"/>
              <a:t> </a:t>
            </a:r>
          </a:p>
        </p:txBody>
      </p:sp>
    </p:spTree>
    <p:extLst>
      <p:ext uri="{BB962C8B-B14F-4D97-AF65-F5344CB8AC3E}">
        <p14:creationId xmlns:p14="http://schemas.microsoft.com/office/powerpoint/2010/main" val="2802936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p:txBody>
          <a:bodyPr/>
          <a:lstStyle/>
          <a:p>
            <a:pPr eaLnBrk="1" hangingPunct="1"/>
            <a:r>
              <a:rPr lang="es-ES" smtClean="0"/>
              <a:t>Sterile neutrino 3+1</a:t>
            </a:r>
          </a:p>
        </p:txBody>
      </p:sp>
      <p:sp>
        <p:nvSpPr>
          <p:cNvPr id="3" name="2 Marcador de contenido"/>
          <p:cNvSpPr>
            <a:spLocks noGrp="1"/>
          </p:cNvSpPr>
          <p:nvPr>
            <p:ph idx="1"/>
          </p:nvPr>
        </p:nvSpPr>
        <p:spPr/>
        <p:txBody>
          <a:bodyPr/>
          <a:lstStyle/>
          <a:p>
            <a:pPr eaLnBrk="1" hangingPunct="1">
              <a:defRPr/>
            </a:pPr>
            <a:r>
              <a:rPr lang="es-ES" dirty="0" smtClean="0"/>
              <a:t>In particular </a:t>
            </a:r>
            <a:r>
              <a:rPr lang="es-ES" dirty="0" err="1" smtClean="0"/>
              <a:t>for</a:t>
            </a:r>
            <a:r>
              <a:rPr lang="es-ES" dirty="0" smtClean="0"/>
              <a:t> : </a:t>
            </a:r>
          </a:p>
          <a:p>
            <a:pPr marL="0" indent="0" eaLnBrk="1" hangingPunct="1">
              <a:buFont typeface="Arial" pitchFamily="34" charset="0"/>
              <a:buNone/>
              <a:defRPr/>
            </a:pPr>
            <a:endParaRPr lang="es-ES" dirty="0"/>
          </a:p>
        </p:txBody>
      </p:sp>
      <p:graphicFrame>
        <p:nvGraphicFramePr>
          <p:cNvPr id="73732" name="3 Objeto"/>
          <p:cNvGraphicFramePr>
            <a:graphicFrameLocks noChangeAspect="1"/>
          </p:cNvGraphicFramePr>
          <p:nvPr>
            <p:extLst>
              <p:ext uri="{D42A27DB-BD31-4B8C-83A1-F6EECF244321}">
                <p14:modId xmlns:p14="http://schemas.microsoft.com/office/powerpoint/2010/main" val="2289012312"/>
              </p:ext>
            </p:extLst>
          </p:nvPr>
        </p:nvGraphicFramePr>
        <p:xfrm>
          <a:off x="4191000" y="2133600"/>
          <a:ext cx="2667000" cy="652463"/>
        </p:xfrm>
        <a:graphic>
          <a:graphicData uri="http://schemas.openxmlformats.org/presentationml/2006/ole">
            <mc:AlternateContent xmlns:mc="http://schemas.openxmlformats.org/markup-compatibility/2006">
              <mc:Choice xmlns:v="urn:schemas-microsoft-com:vml" Requires="v">
                <p:oleObj spid="_x0000_s43370" name="Ecuación" r:id="rId3" imgW="1143000" imgH="279400" progId="Equation.3">
                  <p:embed/>
                </p:oleObj>
              </mc:Choice>
              <mc:Fallback>
                <p:oleObj name="Ecuación" r:id="rId3" imgW="11430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2667000" cy="652463"/>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3" name="4 CuadroTexto"/>
          <p:cNvSpPr txBox="1">
            <a:spLocks noChangeArrowheads="1"/>
          </p:cNvSpPr>
          <p:nvPr/>
        </p:nvSpPr>
        <p:spPr bwMode="auto">
          <a:xfrm>
            <a:off x="1600200" y="3429000"/>
            <a:ext cx="23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 </a:t>
            </a:r>
          </a:p>
        </p:txBody>
      </p:sp>
      <p:graphicFrame>
        <p:nvGraphicFramePr>
          <p:cNvPr id="73734" name="5 Objeto"/>
          <p:cNvGraphicFramePr>
            <a:graphicFrameLocks noChangeAspect="1"/>
          </p:cNvGraphicFramePr>
          <p:nvPr/>
        </p:nvGraphicFramePr>
        <p:xfrm>
          <a:off x="3352800" y="3079750"/>
          <a:ext cx="5486400" cy="349250"/>
        </p:xfrm>
        <a:graphic>
          <a:graphicData uri="http://schemas.openxmlformats.org/presentationml/2006/ole">
            <mc:AlternateContent xmlns:mc="http://schemas.openxmlformats.org/markup-compatibility/2006">
              <mc:Choice xmlns:v="urn:schemas-microsoft-com:vml" Requires="v">
                <p:oleObj spid="_x0000_s43371" name="Ecuación" r:id="rId5" imgW="4381500" imgH="279400" progId="Equation.3">
                  <p:embed/>
                </p:oleObj>
              </mc:Choice>
              <mc:Fallback>
                <p:oleObj name="Ecuación" r:id="rId5" imgW="43815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079750"/>
                        <a:ext cx="5486400" cy="3492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5" name="6 Objeto"/>
          <p:cNvGraphicFramePr>
            <a:graphicFrameLocks noChangeAspect="1"/>
          </p:cNvGraphicFramePr>
          <p:nvPr/>
        </p:nvGraphicFramePr>
        <p:xfrm>
          <a:off x="1371600" y="3613150"/>
          <a:ext cx="2784475" cy="712788"/>
        </p:xfrm>
        <a:graphic>
          <a:graphicData uri="http://schemas.openxmlformats.org/presentationml/2006/ole">
            <mc:AlternateContent xmlns:mc="http://schemas.openxmlformats.org/markup-compatibility/2006">
              <mc:Choice xmlns:v="urn:schemas-microsoft-com:vml" Requires="v">
                <p:oleObj spid="_x0000_s43372" name="Ecuación" r:id="rId7" imgW="1193800" imgH="304800" progId="Equation.3">
                  <p:embed/>
                </p:oleObj>
              </mc:Choice>
              <mc:Fallback>
                <p:oleObj name="Ecuación" r:id="rId7" imgW="1193800" imgH="304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613150"/>
                        <a:ext cx="2784475" cy="712788"/>
                      </a:xfrm>
                      <a:prstGeom prst="rect">
                        <a:avLst/>
                      </a:prstGeom>
                      <a:noFill/>
                      <a:ln w="4127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7 Objeto"/>
          <p:cNvGraphicFramePr>
            <a:graphicFrameLocks noChangeAspect="1"/>
          </p:cNvGraphicFramePr>
          <p:nvPr/>
        </p:nvGraphicFramePr>
        <p:xfrm>
          <a:off x="228600" y="4572000"/>
          <a:ext cx="6096000" cy="342900"/>
        </p:xfrm>
        <a:graphic>
          <a:graphicData uri="http://schemas.openxmlformats.org/presentationml/2006/ole">
            <mc:AlternateContent xmlns:mc="http://schemas.openxmlformats.org/markup-compatibility/2006">
              <mc:Choice xmlns:v="urn:schemas-microsoft-com:vml" Requires="v">
                <p:oleObj spid="_x0000_s43373" name="Ecuación" r:id="rId9" imgW="5359400" imgH="304800" progId="Equation.3">
                  <p:embed/>
                </p:oleObj>
              </mc:Choice>
              <mc:Fallback>
                <p:oleObj name="Ecuación" r:id="rId9" imgW="5359400" imgH="304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572000"/>
                        <a:ext cx="6096000" cy="342900"/>
                      </a:xfrm>
                      <a:prstGeom prst="rect">
                        <a:avLst/>
                      </a:prstGeom>
                      <a:noFill/>
                      <a:ln w="28575">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7" name="8 Objeto"/>
          <p:cNvGraphicFramePr>
            <a:graphicFrameLocks noChangeAspect="1"/>
          </p:cNvGraphicFramePr>
          <p:nvPr/>
        </p:nvGraphicFramePr>
        <p:xfrm>
          <a:off x="2057400" y="5105400"/>
          <a:ext cx="4943475" cy="928688"/>
        </p:xfrm>
        <a:graphic>
          <a:graphicData uri="http://schemas.openxmlformats.org/presentationml/2006/ole">
            <mc:AlternateContent xmlns:mc="http://schemas.openxmlformats.org/markup-compatibility/2006">
              <mc:Choice xmlns:v="urn:schemas-microsoft-com:vml" Requires="v">
                <p:oleObj spid="_x0000_s43374" name="Ecuación" r:id="rId11" imgW="2095500" imgH="393700" progId="Equation.3">
                  <p:embed/>
                </p:oleObj>
              </mc:Choice>
              <mc:Fallback>
                <p:oleObj name="Ecuación" r:id="rId11" imgW="20955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5105400"/>
                        <a:ext cx="4943475" cy="9286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8" name="10 Objeto"/>
          <p:cNvGraphicFramePr>
            <a:graphicFrameLocks noChangeAspect="1"/>
          </p:cNvGraphicFramePr>
          <p:nvPr/>
        </p:nvGraphicFramePr>
        <p:xfrm>
          <a:off x="228600" y="6248400"/>
          <a:ext cx="8650288" cy="355600"/>
        </p:xfrm>
        <a:graphic>
          <a:graphicData uri="http://schemas.openxmlformats.org/presentationml/2006/ole">
            <mc:AlternateContent xmlns:mc="http://schemas.openxmlformats.org/markup-compatibility/2006">
              <mc:Choice xmlns:v="urn:schemas-microsoft-com:vml" Requires="v">
                <p:oleObj spid="_x0000_s43375" name="Ecuación" r:id="rId13" imgW="5867400" imgH="241300" progId="Equation.3">
                  <p:embed/>
                </p:oleObj>
              </mc:Choice>
              <mc:Fallback>
                <p:oleObj name="Ecuación" r:id="rId13" imgW="58674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6248400"/>
                        <a:ext cx="8650288" cy="355600"/>
                      </a:xfrm>
                      <a:prstGeom prst="rect">
                        <a:avLst/>
                      </a:prstGeom>
                      <a:noFill/>
                      <a:ln w="31750">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175399999"/>
              </p:ext>
            </p:extLst>
          </p:nvPr>
        </p:nvGraphicFramePr>
        <p:xfrm>
          <a:off x="7113588" y="2286000"/>
          <a:ext cx="1784350" cy="381000"/>
        </p:xfrm>
        <a:graphic>
          <a:graphicData uri="http://schemas.openxmlformats.org/presentationml/2006/ole">
            <mc:AlternateContent xmlns:mc="http://schemas.openxmlformats.org/markup-compatibility/2006">
              <mc:Choice xmlns:v="urn:schemas-microsoft-com:vml" Requires="v">
                <p:oleObj spid="_x0000_s43376" name="Ecuación" r:id="rId15" imgW="1130040" imgH="241200" progId="Equation.3">
                  <p:embed/>
                </p:oleObj>
              </mc:Choice>
              <mc:Fallback>
                <p:oleObj name="Ecuación" r:id="rId15" imgW="1130040" imgH="241200" progId="Equation.3">
                  <p:embed/>
                  <p:pic>
                    <p:nvPicPr>
                      <p:cNvPr id="0" name=""/>
                      <p:cNvPicPr/>
                      <p:nvPr/>
                    </p:nvPicPr>
                    <p:blipFill>
                      <a:blip r:embed="rId16"/>
                      <a:stretch>
                        <a:fillRect/>
                      </a:stretch>
                    </p:blipFill>
                    <p:spPr>
                      <a:xfrm>
                        <a:off x="7113588" y="2286000"/>
                        <a:ext cx="1784350" cy="381000"/>
                      </a:xfrm>
                      <a:prstGeom prst="rect">
                        <a:avLst/>
                      </a:prstGeom>
                      <a:ln>
                        <a:solidFill>
                          <a:schemeClr val="accent1">
                            <a:shade val="95000"/>
                            <a:satMod val="105000"/>
                          </a:schemeClr>
                        </a:solidFill>
                      </a:ln>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2070272179"/>
              </p:ext>
            </p:extLst>
          </p:nvPr>
        </p:nvGraphicFramePr>
        <p:xfrm>
          <a:off x="4724400" y="3798888"/>
          <a:ext cx="1825625" cy="401637"/>
        </p:xfrm>
        <a:graphic>
          <a:graphicData uri="http://schemas.openxmlformats.org/presentationml/2006/ole">
            <mc:AlternateContent xmlns:mc="http://schemas.openxmlformats.org/markup-compatibility/2006">
              <mc:Choice xmlns:v="urn:schemas-microsoft-com:vml" Requires="v">
                <p:oleObj spid="_x0000_s43377" name="Ecuación" r:id="rId17" imgW="1155600" imgH="253800" progId="Equation.3">
                  <p:embed/>
                </p:oleObj>
              </mc:Choice>
              <mc:Fallback>
                <p:oleObj name="Ecuación" r:id="rId17" imgW="1155600" imgH="253800" progId="Equation.3">
                  <p:embed/>
                  <p:pic>
                    <p:nvPicPr>
                      <p:cNvPr id="0" name=""/>
                      <p:cNvPicPr>
                        <a:picLocks noChangeAspect="1" noChangeArrowheads="1"/>
                      </p:cNvPicPr>
                      <p:nvPr/>
                    </p:nvPicPr>
                    <p:blipFill>
                      <a:blip r:embed="rId18"/>
                      <a:srcRect/>
                      <a:stretch>
                        <a:fillRect/>
                      </a:stretch>
                    </p:blipFill>
                    <p:spPr bwMode="auto">
                      <a:xfrm>
                        <a:off x="4724400" y="3798888"/>
                        <a:ext cx="1825625" cy="401637"/>
                      </a:xfrm>
                      <a:prstGeom prst="rect">
                        <a:avLst/>
                      </a:prstGeom>
                      <a:noFill/>
                      <a:ln w="9525">
                        <a:solidFill>
                          <a:srgbClr val="4A7EBB"/>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9674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a:xfrm>
            <a:off x="457200" y="274638"/>
            <a:ext cx="8458200" cy="1143000"/>
          </a:xfrm>
        </p:spPr>
        <p:txBody>
          <a:bodyPr/>
          <a:lstStyle/>
          <a:p>
            <a:pPr eaLnBrk="1" hangingPunct="1"/>
            <a:r>
              <a:rPr lang="es-ES" smtClean="0"/>
              <a:t>Sterile  neutrino 3+1-global analysis</a:t>
            </a:r>
          </a:p>
        </p:txBody>
      </p:sp>
      <p:pic>
        <p:nvPicPr>
          <p:cNvPr id="7475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676400"/>
            <a:ext cx="8078788" cy="3495675"/>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Text Box 2"/>
          <p:cNvSpPr txBox="1">
            <a:spLocks noChangeArrowheads="1"/>
          </p:cNvSpPr>
          <p:nvPr/>
        </p:nvSpPr>
        <p:spPr bwMode="auto">
          <a:xfrm>
            <a:off x="6172200" y="1371600"/>
            <a:ext cx="2133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a:lnSpc>
                <a:spcPct val="93000"/>
              </a:lnSpc>
              <a:buClr>
                <a:srgbClr val="000000"/>
              </a:buClr>
              <a:buSzPct val="100000"/>
              <a:buFont typeface="Times New Roman" pitchFamily="18" charset="0"/>
              <a:buNone/>
            </a:pPr>
            <a:r>
              <a:rPr lang="es-PE">
                <a:latin typeface="Arial" pitchFamily="34" charset="0"/>
              </a:rPr>
              <a:t>T. Schwetz -Neutrino 2012</a:t>
            </a:r>
          </a:p>
        </p:txBody>
      </p:sp>
      <p:cxnSp>
        <p:nvCxnSpPr>
          <p:cNvPr id="3" name="2 Conector recto de flecha"/>
          <p:cNvCxnSpPr/>
          <p:nvPr/>
        </p:nvCxnSpPr>
        <p:spPr>
          <a:xfrm>
            <a:off x="1858963" y="4252913"/>
            <a:ext cx="839787" cy="0"/>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758" name="6 CuadroTexto"/>
          <p:cNvSpPr txBox="1">
            <a:spLocks noChangeArrowheads="1"/>
          </p:cNvSpPr>
          <p:nvPr/>
        </p:nvSpPr>
        <p:spPr bwMode="auto">
          <a:xfrm>
            <a:off x="1858963" y="4252913"/>
            <a:ext cx="1176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excluded</a:t>
            </a:r>
          </a:p>
        </p:txBody>
      </p:sp>
      <p:cxnSp>
        <p:nvCxnSpPr>
          <p:cNvPr id="11" name="10 Conector recto de flecha"/>
          <p:cNvCxnSpPr/>
          <p:nvPr/>
        </p:nvCxnSpPr>
        <p:spPr>
          <a:xfrm>
            <a:off x="7086600" y="2743200"/>
            <a:ext cx="6858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760" name="11 CuadroTexto"/>
          <p:cNvSpPr txBox="1">
            <a:spLocks noChangeArrowheads="1"/>
          </p:cNvSpPr>
          <p:nvPr/>
        </p:nvSpPr>
        <p:spPr bwMode="auto">
          <a:xfrm>
            <a:off x="7400925" y="2732088"/>
            <a:ext cx="117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t>excluded</a:t>
            </a:r>
          </a:p>
        </p:txBody>
      </p:sp>
      <p:sp>
        <p:nvSpPr>
          <p:cNvPr id="74761" name="14 CuadroTexto"/>
          <p:cNvSpPr txBox="1">
            <a:spLocks noChangeArrowheads="1"/>
          </p:cNvSpPr>
          <p:nvPr/>
        </p:nvSpPr>
        <p:spPr bwMode="auto">
          <a:xfrm>
            <a:off x="533400" y="6210300"/>
            <a:ext cx="710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000" dirty="0" err="1"/>
              <a:t>C</a:t>
            </a:r>
            <a:r>
              <a:rPr lang="es-ES" sz="2000" dirty="0" err="1" smtClean="0"/>
              <a:t>onsistency</a:t>
            </a:r>
            <a:r>
              <a:rPr lang="es-ES" sz="2000" dirty="0" smtClean="0"/>
              <a:t> </a:t>
            </a:r>
            <a:r>
              <a:rPr lang="es-ES" sz="2000" dirty="0" err="1"/>
              <a:t>between</a:t>
            </a:r>
            <a:r>
              <a:rPr lang="es-ES" sz="2000" dirty="0"/>
              <a:t> </a:t>
            </a:r>
            <a:r>
              <a:rPr lang="es-ES" sz="2000" dirty="0" err="1"/>
              <a:t>appearance</a:t>
            </a:r>
            <a:r>
              <a:rPr lang="es-ES" sz="2000" dirty="0"/>
              <a:t> vs </a:t>
            </a:r>
            <a:r>
              <a:rPr lang="es-ES" sz="2000" dirty="0" err="1"/>
              <a:t>disappearance</a:t>
            </a:r>
            <a:r>
              <a:rPr lang="es-ES" sz="2000" dirty="0"/>
              <a:t>  data  </a:t>
            </a:r>
            <a:r>
              <a:rPr lang="es-ES" sz="2000" i="1" dirty="0"/>
              <a:t>P=</a:t>
            </a:r>
            <a:r>
              <a:rPr lang="es-ES" sz="2000" dirty="0"/>
              <a:t>10</a:t>
            </a:r>
            <a:r>
              <a:rPr lang="es-ES" sz="2000" baseline="30000" dirty="0"/>
              <a:t>-5</a:t>
            </a:r>
            <a:endParaRPr lang="es-ES" sz="2000" i="1" dirty="0"/>
          </a:p>
        </p:txBody>
      </p:sp>
      <p:graphicFrame>
        <p:nvGraphicFramePr>
          <p:cNvPr id="74762" name="15 Objeto"/>
          <p:cNvGraphicFramePr>
            <a:graphicFrameLocks noChangeAspect="1"/>
          </p:cNvGraphicFramePr>
          <p:nvPr/>
        </p:nvGraphicFramePr>
        <p:xfrm>
          <a:off x="365125" y="5232400"/>
          <a:ext cx="4164013" cy="698500"/>
        </p:xfrm>
        <a:graphic>
          <a:graphicData uri="http://schemas.openxmlformats.org/presentationml/2006/ole">
            <mc:AlternateContent xmlns:mc="http://schemas.openxmlformats.org/markup-compatibility/2006">
              <mc:Choice xmlns:v="urn:schemas-microsoft-com:vml" Requires="v">
                <p:oleObj spid="_x0000_s44124" name="Ecuación" r:id="rId4" imgW="2882900" imgH="482600" progId="Equation.3">
                  <p:embed/>
                </p:oleObj>
              </mc:Choice>
              <mc:Fallback>
                <p:oleObj name="Ecuación" r:id="rId4" imgW="28829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5232400"/>
                        <a:ext cx="4164013" cy="698500"/>
                      </a:xfrm>
                      <a:prstGeom prst="rect">
                        <a:avLst/>
                      </a:prstGeom>
                      <a:noFill/>
                      <a:ln w="25400">
                        <a:solidFill>
                          <a:srgbClr val="63252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3" name="1 Objeto"/>
          <p:cNvGraphicFramePr>
            <a:graphicFrameLocks noChangeAspect="1"/>
          </p:cNvGraphicFramePr>
          <p:nvPr/>
        </p:nvGraphicFramePr>
        <p:xfrm>
          <a:off x="5470525" y="5257800"/>
          <a:ext cx="3105150" cy="803275"/>
        </p:xfrm>
        <a:graphic>
          <a:graphicData uri="http://schemas.openxmlformats.org/presentationml/2006/ole">
            <mc:AlternateContent xmlns:mc="http://schemas.openxmlformats.org/markup-compatibility/2006">
              <mc:Choice xmlns:v="urn:schemas-microsoft-com:vml" Requires="v">
                <p:oleObj spid="_x0000_s44125" name="Ecuación" r:id="rId6" imgW="2260600" imgH="584200" progId="Equation.3">
                  <p:embed/>
                </p:oleObj>
              </mc:Choice>
              <mc:Fallback>
                <p:oleObj name="Ecuación" r:id="rId6" imgW="2260600" imgH="584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0525" y="5257800"/>
                        <a:ext cx="3105150" cy="8032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14593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Oscillation</a:t>
            </a:r>
            <a:r>
              <a:rPr lang="es-ES" dirty="0" smtClean="0"/>
              <a:t> in </a:t>
            </a:r>
            <a:r>
              <a:rPr lang="es-ES" dirty="0" err="1" smtClean="0"/>
              <a:t>matter</a:t>
            </a:r>
            <a:endParaRPr lang="es-ES" dirty="0"/>
          </a:p>
        </p:txBody>
      </p:sp>
      <p:sp>
        <p:nvSpPr>
          <p:cNvPr id="3" name="2 Marcador de contenido"/>
          <p:cNvSpPr>
            <a:spLocks noGrp="1"/>
          </p:cNvSpPr>
          <p:nvPr>
            <p:ph idx="1"/>
          </p:nvPr>
        </p:nvSpPr>
        <p:spPr>
          <a:xfrm>
            <a:off x="381000" y="1446847"/>
            <a:ext cx="8229600" cy="4525963"/>
          </a:xfrm>
        </p:spPr>
        <p:txBody>
          <a:bodyPr/>
          <a:lstStyle/>
          <a:p>
            <a:r>
              <a:rPr lang="es-ES" dirty="0" err="1" smtClean="0"/>
              <a:t>Since</a:t>
            </a:r>
            <a:r>
              <a:rPr lang="es-ES" dirty="0" smtClean="0"/>
              <a:t> </a:t>
            </a:r>
            <a:r>
              <a:rPr lang="es-ES" dirty="0" err="1" smtClean="0"/>
              <a:t>the</a:t>
            </a:r>
            <a:r>
              <a:rPr lang="es-ES" dirty="0" smtClean="0"/>
              <a:t> </a:t>
            </a:r>
            <a:r>
              <a:rPr lang="es-ES" dirty="0" err="1" smtClean="0"/>
              <a:t>matter</a:t>
            </a:r>
            <a:r>
              <a:rPr lang="es-ES" dirty="0" smtClean="0"/>
              <a:t> </a:t>
            </a:r>
            <a:r>
              <a:rPr lang="es-ES" dirty="0" err="1" smtClean="0"/>
              <a:t>potential</a:t>
            </a:r>
            <a:r>
              <a:rPr lang="es-ES" dirty="0" smtClean="0"/>
              <a:t> </a:t>
            </a:r>
            <a:r>
              <a:rPr lang="es-ES" dirty="0" err="1" smtClean="0"/>
              <a:t>is</a:t>
            </a:r>
            <a:r>
              <a:rPr lang="es-ES" dirty="0" smtClean="0"/>
              <a:t> a time </a:t>
            </a:r>
            <a:r>
              <a:rPr lang="es-ES" dirty="0" err="1" smtClean="0"/>
              <a:t>like</a:t>
            </a:r>
            <a:r>
              <a:rPr lang="es-ES" dirty="0" smtClean="0"/>
              <a:t> </a:t>
            </a:r>
            <a:r>
              <a:rPr lang="es-ES" dirty="0" err="1" smtClean="0"/>
              <a:t>component</a:t>
            </a:r>
            <a:r>
              <a:rPr lang="es-ES" dirty="0" smtClean="0"/>
              <a:t>: </a:t>
            </a:r>
          </a:p>
          <a:p>
            <a:endParaRPr lang="es-ES" dirty="0"/>
          </a:p>
        </p:txBody>
      </p:sp>
      <p:sp>
        <p:nvSpPr>
          <p:cNvPr id="6" name="5 CuadroTexto"/>
          <p:cNvSpPr txBox="1"/>
          <p:nvPr/>
        </p:nvSpPr>
        <p:spPr>
          <a:xfrm>
            <a:off x="3810000" y="5694402"/>
            <a:ext cx="2726196" cy="369332"/>
          </a:xfrm>
          <a:prstGeom prst="rect">
            <a:avLst/>
          </a:prstGeom>
          <a:noFill/>
          <a:ln>
            <a:solidFill>
              <a:schemeClr val="accent1">
                <a:shade val="50000"/>
              </a:schemeClr>
            </a:solidFill>
          </a:ln>
        </p:spPr>
        <p:txBody>
          <a:bodyPr wrap="none" rtlCol="0">
            <a:spAutoFit/>
          </a:bodyPr>
          <a:lstStyle/>
          <a:p>
            <a:r>
              <a:rPr lang="es-ES" dirty="0" smtClean="0"/>
              <a:t>Similar </a:t>
            </a:r>
            <a:r>
              <a:rPr lang="es-ES" dirty="0" err="1" smtClean="0"/>
              <a:t>t</a:t>
            </a:r>
            <a:r>
              <a:rPr lang="es-ES" dirty="0" err="1" smtClean="0"/>
              <a:t>o</a:t>
            </a:r>
            <a:r>
              <a:rPr lang="es-ES" dirty="0" smtClean="0"/>
              <a:t> </a:t>
            </a:r>
            <a:r>
              <a:rPr lang="es-ES" dirty="0" err="1" smtClean="0"/>
              <a:t>the</a:t>
            </a:r>
            <a:r>
              <a:rPr lang="es-ES" dirty="0" smtClean="0"/>
              <a:t> </a:t>
            </a:r>
            <a:r>
              <a:rPr lang="es-ES" dirty="0" err="1"/>
              <a:t>v</a:t>
            </a:r>
            <a:r>
              <a:rPr lang="es-ES" dirty="0" err="1" smtClean="0"/>
              <a:t>acuum</a:t>
            </a:r>
            <a:r>
              <a:rPr lang="es-ES" dirty="0" smtClean="0"/>
              <a:t> </a:t>
            </a:r>
            <a:r>
              <a:rPr lang="es-ES" dirty="0" err="1" smtClean="0"/>
              <a:t>part</a:t>
            </a:r>
            <a:r>
              <a:rPr lang="es-ES" dirty="0" smtClean="0"/>
              <a:t> </a:t>
            </a:r>
            <a:endParaRPr lang="es-ES" dirty="0"/>
          </a:p>
        </p:txBody>
      </p:sp>
      <p:grpSp>
        <p:nvGrpSpPr>
          <p:cNvPr id="8" name="7 Grupo"/>
          <p:cNvGrpSpPr/>
          <p:nvPr/>
        </p:nvGrpSpPr>
        <p:grpSpPr>
          <a:xfrm>
            <a:off x="1828800" y="2895600"/>
            <a:ext cx="5407025" cy="2499254"/>
            <a:chOff x="1752600" y="3452813"/>
            <a:chExt cx="5407025" cy="2499254"/>
          </a:xfrm>
        </p:grpSpPr>
        <p:sp>
          <p:nvSpPr>
            <p:cNvPr id="5" name="4 Elipse"/>
            <p:cNvSpPr/>
            <p:nvPr/>
          </p:nvSpPr>
          <p:spPr>
            <a:xfrm>
              <a:off x="4267200" y="4572000"/>
              <a:ext cx="1447800" cy="13800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1720991005"/>
                </p:ext>
              </p:extLst>
            </p:nvPr>
          </p:nvGraphicFramePr>
          <p:xfrm>
            <a:off x="1752600" y="3452813"/>
            <a:ext cx="5407025" cy="2238375"/>
          </p:xfrm>
          <a:graphic>
            <a:graphicData uri="http://schemas.openxmlformats.org/presentationml/2006/ole">
              <mc:AlternateContent xmlns:mc="http://schemas.openxmlformats.org/markup-compatibility/2006">
                <mc:Choice xmlns:v="urn:schemas-microsoft-com:vml" Requires="v">
                  <p:oleObj spid="_x0000_s48145" name="Ecuación" r:id="rId3" imgW="2514600" imgH="1041120" progId="Equation.3">
                    <p:embed/>
                  </p:oleObj>
                </mc:Choice>
                <mc:Fallback>
                  <p:oleObj name="Ecuación" r:id="rId3" imgW="2514600" imgH="1041120" progId="Equation.3">
                    <p:embed/>
                    <p:pic>
                      <p:nvPicPr>
                        <p:cNvPr id="0" name=""/>
                        <p:cNvPicPr/>
                        <p:nvPr/>
                      </p:nvPicPr>
                      <p:blipFill>
                        <a:blip r:embed="rId4"/>
                        <a:stretch>
                          <a:fillRect/>
                        </a:stretch>
                      </p:blipFill>
                      <p:spPr>
                        <a:xfrm>
                          <a:off x="1752600" y="3452813"/>
                          <a:ext cx="5407025" cy="2238375"/>
                        </a:xfrm>
                        <a:prstGeom prst="rect">
                          <a:avLst/>
                        </a:prstGeom>
                      </p:spPr>
                    </p:pic>
                  </p:oleObj>
                </mc:Fallback>
              </mc:AlternateContent>
            </a:graphicData>
          </a:graphic>
        </p:graphicFrame>
      </p:grpSp>
      <p:sp>
        <p:nvSpPr>
          <p:cNvPr id="4" name="3 Rectángulo"/>
          <p:cNvSpPr/>
          <p:nvPr/>
        </p:nvSpPr>
        <p:spPr>
          <a:xfrm>
            <a:off x="6033582" y="4323820"/>
            <a:ext cx="579253"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79465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p:txBody>
          <a:bodyPr/>
          <a:lstStyle/>
          <a:p>
            <a:pPr eaLnBrk="1" hangingPunct="1"/>
            <a:r>
              <a:rPr lang="es-ES" smtClean="0"/>
              <a:t>Sterile  neutrino 3+2 analysis</a:t>
            </a:r>
          </a:p>
        </p:txBody>
      </p:sp>
      <p:pic>
        <p:nvPicPr>
          <p:cNvPr id="768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2092325"/>
            <a:ext cx="47244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4 CuadroTexto"/>
          <p:cNvSpPr txBox="1">
            <a:spLocks noChangeArrowheads="1"/>
          </p:cNvSpPr>
          <p:nvPr/>
        </p:nvSpPr>
        <p:spPr bwMode="auto">
          <a:xfrm>
            <a:off x="0" y="1676400"/>
            <a:ext cx="5224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s-ES" sz="2400" dirty="0" err="1" smtClean="0"/>
              <a:t>There</a:t>
            </a:r>
            <a:r>
              <a:rPr lang="es-ES" sz="2400" dirty="0" smtClean="0"/>
              <a:t> </a:t>
            </a:r>
            <a:r>
              <a:rPr lang="es-ES" sz="2400" dirty="0" err="1" smtClean="0"/>
              <a:t>is</a:t>
            </a:r>
            <a:r>
              <a:rPr lang="es-ES" sz="2400" dirty="0" smtClean="0"/>
              <a:t> </a:t>
            </a:r>
            <a:r>
              <a:rPr lang="es-ES" sz="2400" dirty="0" err="1" smtClean="0"/>
              <a:t>also</a:t>
            </a:r>
            <a:r>
              <a:rPr lang="es-ES" sz="2400" dirty="0" smtClean="0"/>
              <a:t> </a:t>
            </a:r>
            <a:r>
              <a:rPr lang="es-ES" sz="2400" dirty="0" err="1" smtClean="0"/>
              <a:t>tension</a:t>
            </a:r>
            <a:r>
              <a:rPr lang="es-ES" sz="2400" dirty="0" smtClean="0"/>
              <a:t> </a:t>
            </a:r>
            <a:r>
              <a:rPr lang="es-ES" sz="2400" dirty="0"/>
              <a:t>in 3+2 </a:t>
            </a:r>
            <a:r>
              <a:rPr lang="es-ES" sz="2400" dirty="0" err="1"/>
              <a:t>between</a:t>
            </a:r>
            <a:r>
              <a:rPr lang="es-ES" sz="2400" dirty="0"/>
              <a:t> </a:t>
            </a:r>
            <a:r>
              <a:rPr lang="es-ES" sz="2400" dirty="0" err="1">
                <a:solidFill>
                  <a:srgbClr val="FF0000"/>
                </a:solidFill>
              </a:rPr>
              <a:t>disappearance</a:t>
            </a:r>
            <a:r>
              <a:rPr lang="es-ES" sz="2400" dirty="0"/>
              <a:t> and </a:t>
            </a:r>
            <a:r>
              <a:rPr lang="es-ES" sz="2400" dirty="0" err="1">
                <a:solidFill>
                  <a:srgbClr val="00B050"/>
                </a:solidFill>
              </a:rPr>
              <a:t>appearance</a:t>
            </a:r>
            <a:r>
              <a:rPr lang="es-ES" sz="2400" dirty="0"/>
              <a:t> </a:t>
            </a:r>
            <a:r>
              <a:rPr lang="es-ES" sz="2400" dirty="0" err="1"/>
              <a:t>bounds</a:t>
            </a:r>
            <a:r>
              <a:rPr lang="es-ES" sz="2400" dirty="0"/>
              <a:t>.</a:t>
            </a:r>
          </a:p>
        </p:txBody>
      </p:sp>
      <p:sp>
        <p:nvSpPr>
          <p:cNvPr id="76805" name="2 Rectángulo"/>
          <p:cNvSpPr>
            <a:spLocks noChangeArrowheads="1"/>
          </p:cNvSpPr>
          <p:nvPr/>
        </p:nvSpPr>
        <p:spPr bwMode="auto">
          <a:xfrm>
            <a:off x="990600" y="5627688"/>
            <a:ext cx="268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t>Giunti, Laveder, 1109.4033</a:t>
            </a:r>
          </a:p>
        </p:txBody>
      </p:sp>
      <p:cxnSp>
        <p:nvCxnSpPr>
          <p:cNvPr id="12" name="11 Conector recto de flecha"/>
          <p:cNvCxnSpPr/>
          <p:nvPr/>
        </p:nvCxnSpPr>
        <p:spPr>
          <a:xfrm flipV="1">
            <a:off x="5562600" y="4495800"/>
            <a:ext cx="609600" cy="533400"/>
          </a:xfrm>
          <a:prstGeom prst="straightConnector1">
            <a:avLst/>
          </a:prstGeom>
          <a:ln w="34925">
            <a:solidFill>
              <a:schemeClr val="accent5">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433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Conclusions</a:t>
            </a:r>
            <a:endParaRPr lang="es-ES" dirty="0"/>
          </a:p>
        </p:txBody>
      </p:sp>
      <p:sp>
        <p:nvSpPr>
          <p:cNvPr id="3" name="2 Marcador de contenido"/>
          <p:cNvSpPr>
            <a:spLocks noGrp="1"/>
          </p:cNvSpPr>
          <p:nvPr>
            <p:ph idx="1"/>
          </p:nvPr>
        </p:nvSpPr>
        <p:spPr>
          <a:xfrm>
            <a:off x="457200" y="1981201"/>
            <a:ext cx="8229600" cy="3505200"/>
          </a:xfrm>
        </p:spPr>
        <p:txBody>
          <a:bodyPr/>
          <a:lstStyle/>
          <a:p>
            <a:pPr algn="just"/>
            <a:r>
              <a:rPr lang="es-ES" dirty="0" err="1" smtClean="0"/>
              <a:t>We</a:t>
            </a:r>
            <a:r>
              <a:rPr lang="es-ES" dirty="0" smtClean="0"/>
              <a:t> are in a </a:t>
            </a:r>
            <a:r>
              <a:rPr lang="es-ES" dirty="0" err="1" smtClean="0"/>
              <a:t>precision</a:t>
            </a:r>
            <a:r>
              <a:rPr lang="es-ES" dirty="0" smtClean="0"/>
              <a:t> era of </a:t>
            </a:r>
            <a:r>
              <a:rPr lang="es-ES" dirty="0" err="1" smtClean="0"/>
              <a:t>the</a:t>
            </a:r>
            <a:r>
              <a:rPr lang="es-ES" dirty="0" smtClean="0"/>
              <a:t> </a:t>
            </a:r>
            <a:r>
              <a:rPr lang="es-ES" dirty="0" err="1" smtClean="0"/>
              <a:t>measurements</a:t>
            </a:r>
            <a:r>
              <a:rPr lang="es-ES" dirty="0" smtClean="0"/>
              <a:t> in </a:t>
            </a:r>
            <a:r>
              <a:rPr lang="es-ES" dirty="0" err="1" smtClean="0"/>
              <a:t>the</a:t>
            </a:r>
            <a:r>
              <a:rPr lang="es-ES" dirty="0" smtClean="0"/>
              <a:t> PMNS </a:t>
            </a:r>
            <a:r>
              <a:rPr lang="es-ES" dirty="0" err="1" smtClean="0"/>
              <a:t>matrix</a:t>
            </a:r>
            <a:r>
              <a:rPr lang="es-ES" dirty="0" smtClean="0"/>
              <a:t>.</a:t>
            </a:r>
          </a:p>
          <a:p>
            <a:pPr algn="just"/>
            <a:r>
              <a:rPr lang="es-ES" dirty="0" err="1"/>
              <a:t>M</a:t>
            </a:r>
            <a:r>
              <a:rPr lang="es-ES" dirty="0" err="1" smtClean="0"/>
              <a:t>ass</a:t>
            </a:r>
            <a:r>
              <a:rPr lang="es-ES" dirty="0" smtClean="0"/>
              <a:t> </a:t>
            </a:r>
            <a:r>
              <a:rPr lang="es-ES" dirty="0" err="1" smtClean="0"/>
              <a:t>hierarchy</a:t>
            </a:r>
            <a:r>
              <a:rPr lang="es-ES" dirty="0" smtClean="0"/>
              <a:t> </a:t>
            </a:r>
            <a:r>
              <a:rPr lang="es-ES" dirty="0" err="1" smtClean="0"/>
              <a:t>is</a:t>
            </a:r>
            <a:r>
              <a:rPr lang="es-ES" dirty="0" smtClean="0"/>
              <a:t>  </a:t>
            </a:r>
            <a:r>
              <a:rPr lang="es-ES" dirty="0" err="1" smtClean="0"/>
              <a:t>still</a:t>
            </a:r>
            <a:r>
              <a:rPr lang="es-ES" dirty="0" smtClean="0"/>
              <a:t> </a:t>
            </a:r>
            <a:r>
              <a:rPr lang="es-ES" dirty="0" err="1" smtClean="0"/>
              <a:t>unknown</a:t>
            </a:r>
            <a:r>
              <a:rPr lang="es-ES" dirty="0" smtClean="0"/>
              <a:t>.</a:t>
            </a:r>
            <a:endParaRPr lang="es-ES" dirty="0"/>
          </a:p>
          <a:p>
            <a:pPr algn="just"/>
            <a:r>
              <a:rPr lang="es-ES" dirty="0" err="1" smtClean="0"/>
              <a:t>Some</a:t>
            </a:r>
            <a:r>
              <a:rPr lang="es-ES" dirty="0" smtClean="0"/>
              <a:t> </a:t>
            </a:r>
            <a:r>
              <a:rPr lang="es-ES" dirty="0" err="1" smtClean="0"/>
              <a:t>tendencies</a:t>
            </a:r>
            <a:r>
              <a:rPr lang="es-ES" dirty="0" smtClean="0"/>
              <a:t> in </a:t>
            </a:r>
            <a:r>
              <a:rPr lang="es-ES" dirty="0" err="1" smtClean="0"/>
              <a:t>the</a:t>
            </a:r>
            <a:r>
              <a:rPr lang="es-ES" dirty="0" smtClean="0"/>
              <a:t> </a:t>
            </a:r>
            <a:r>
              <a:rPr lang="es-ES" dirty="0" err="1" smtClean="0"/>
              <a:t>value</a:t>
            </a:r>
            <a:r>
              <a:rPr lang="es-ES" dirty="0" smtClean="0"/>
              <a:t> of CP </a:t>
            </a:r>
            <a:r>
              <a:rPr lang="es-ES" dirty="0" err="1" smtClean="0"/>
              <a:t>violation</a:t>
            </a:r>
            <a:r>
              <a:rPr lang="es-ES" dirty="0" smtClean="0"/>
              <a:t>. </a:t>
            </a:r>
            <a:endParaRPr lang="es-ES" dirty="0"/>
          </a:p>
          <a:p>
            <a:pPr algn="just"/>
            <a:r>
              <a:rPr lang="es-ES" dirty="0" err="1" smtClean="0"/>
              <a:t>Sterile</a:t>
            </a:r>
            <a:r>
              <a:rPr lang="es-ES" dirty="0" smtClean="0"/>
              <a:t> neutrinos ? </a:t>
            </a:r>
            <a:endParaRPr lang="es-ES" dirty="0"/>
          </a:p>
          <a:p>
            <a:pPr algn="just"/>
            <a:r>
              <a:rPr lang="es-ES" dirty="0" err="1" smtClean="0"/>
              <a:t>Dirac</a:t>
            </a:r>
            <a:r>
              <a:rPr lang="es-ES" dirty="0" smtClean="0"/>
              <a:t> </a:t>
            </a:r>
            <a:r>
              <a:rPr lang="es-ES" dirty="0" err="1" smtClean="0"/>
              <a:t>or</a:t>
            </a:r>
            <a:r>
              <a:rPr lang="es-ES" dirty="0" smtClean="0"/>
              <a:t> </a:t>
            </a:r>
            <a:r>
              <a:rPr lang="es-ES" dirty="0" err="1" smtClean="0"/>
              <a:t>Majorana</a:t>
            </a:r>
            <a:r>
              <a:rPr lang="es-ES" dirty="0" smtClean="0"/>
              <a:t> </a:t>
            </a:r>
          </a:p>
        </p:txBody>
      </p:sp>
    </p:spTree>
    <p:extLst>
      <p:ext uri="{BB962C8B-B14F-4D97-AF65-F5344CB8AC3E}">
        <p14:creationId xmlns:p14="http://schemas.microsoft.com/office/powerpoint/2010/main" val="129183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73075" y="152400"/>
            <a:ext cx="8229600" cy="1143000"/>
          </a:xfrm>
        </p:spPr>
        <p:txBody>
          <a:bodyPr/>
          <a:lstStyle/>
          <a:p>
            <a:pPr eaLnBrk="1" hangingPunct="1"/>
            <a:r>
              <a:rPr lang="es-ES" dirty="0" err="1" smtClean="0"/>
              <a:t>Oscillation</a:t>
            </a:r>
            <a:r>
              <a:rPr lang="es-ES" dirty="0" smtClean="0"/>
              <a:t> in </a:t>
            </a:r>
            <a:r>
              <a:rPr lang="es-ES" dirty="0" err="1" smtClean="0"/>
              <a:t>matter</a:t>
            </a:r>
            <a:r>
              <a:rPr lang="es-ES" dirty="0" smtClean="0"/>
              <a:t> </a:t>
            </a:r>
          </a:p>
        </p:txBody>
      </p:sp>
      <p:sp>
        <p:nvSpPr>
          <p:cNvPr id="3" name="2 Marcador de contenido"/>
          <p:cNvSpPr>
            <a:spLocks noGrp="1"/>
          </p:cNvSpPr>
          <p:nvPr>
            <p:ph idx="1"/>
          </p:nvPr>
        </p:nvSpPr>
        <p:spPr>
          <a:xfrm>
            <a:off x="473075" y="1177870"/>
            <a:ext cx="8229600" cy="4525963"/>
          </a:xfrm>
        </p:spPr>
        <p:txBody>
          <a:bodyPr rtlCol="0">
            <a:normAutofit/>
          </a:bodyPr>
          <a:lstStyle/>
          <a:p>
            <a:pPr eaLnBrk="1" fontAlgn="auto" hangingPunct="1">
              <a:spcAft>
                <a:spcPts val="0"/>
              </a:spcAft>
              <a:defRPr/>
            </a:pPr>
            <a:r>
              <a:rPr lang="es-ES" sz="2800" dirty="0" err="1" smtClean="0"/>
              <a:t>The</a:t>
            </a:r>
            <a:r>
              <a:rPr lang="es-ES" sz="2800" dirty="0" smtClean="0"/>
              <a:t> </a:t>
            </a:r>
            <a:r>
              <a:rPr lang="es-ES" sz="2800" dirty="0" err="1" smtClean="0"/>
              <a:t>vacuum</a:t>
            </a:r>
            <a:r>
              <a:rPr lang="es-ES" sz="2800" dirty="0" smtClean="0"/>
              <a:t>  </a:t>
            </a:r>
            <a:r>
              <a:rPr lang="es-ES" sz="2800" dirty="0" err="1" smtClean="0"/>
              <a:t>hamiltonian</a:t>
            </a:r>
            <a:r>
              <a:rPr lang="es-ES" sz="2800" dirty="0"/>
              <a:t>:</a:t>
            </a:r>
            <a:endParaRPr lang="es-ES" sz="2800" dirty="0" smtClean="0"/>
          </a:p>
          <a:p>
            <a:pPr marL="0" indent="0" eaLnBrk="1" fontAlgn="auto" hangingPunct="1">
              <a:spcAft>
                <a:spcPts val="0"/>
              </a:spcAft>
              <a:buFont typeface="Arial" pitchFamily="34" charset="0"/>
              <a:buNone/>
              <a:defRPr/>
            </a:pPr>
            <a:endParaRPr lang="es-ES" dirty="0"/>
          </a:p>
        </p:txBody>
      </p:sp>
      <p:graphicFrame>
        <p:nvGraphicFramePr>
          <p:cNvPr id="43012" name="3 Objeto"/>
          <p:cNvGraphicFramePr>
            <a:graphicFrameLocks noChangeAspect="1"/>
          </p:cNvGraphicFramePr>
          <p:nvPr>
            <p:extLst>
              <p:ext uri="{D42A27DB-BD31-4B8C-83A1-F6EECF244321}">
                <p14:modId xmlns:p14="http://schemas.microsoft.com/office/powerpoint/2010/main" val="467896529"/>
              </p:ext>
            </p:extLst>
          </p:nvPr>
        </p:nvGraphicFramePr>
        <p:xfrm>
          <a:off x="1007441" y="1981200"/>
          <a:ext cx="7092950" cy="763588"/>
        </p:xfrm>
        <a:graphic>
          <a:graphicData uri="http://schemas.openxmlformats.org/presentationml/2006/ole">
            <mc:AlternateContent xmlns:mc="http://schemas.openxmlformats.org/markup-compatibility/2006">
              <mc:Choice xmlns:v="urn:schemas-microsoft-com:vml" Requires="v">
                <p:oleObj spid="_x0000_s5270" name="Ecuación" r:id="rId3" imgW="4724280" imgH="507960" progId="Equation.3">
                  <p:embed/>
                </p:oleObj>
              </mc:Choice>
              <mc:Fallback>
                <p:oleObj name="Ecuación" r:id="rId3" imgW="4724280" imgH="507960" progId="Equation.3">
                  <p:embed/>
                  <p:pic>
                    <p:nvPicPr>
                      <p:cNvPr id="0" name=""/>
                      <p:cNvPicPr>
                        <a:picLocks noChangeAspect="1" noChangeArrowheads="1"/>
                      </p:cNvPicPr>
                      <p:nvPr/>
                    </p:nvPicPr>
                    <p:blipFill>
                      <a:blip r:embed="rId4"/>
                      <a:srcRect/>
                      <a:stretch>
                        <a:fillRect/>
                      </a:stretch>
                    </p:blipFill>
                    <p:spPr bwMode="auto">
                      <a:xfrm>
                        <a:off x="1007441" y="1981200"/>
                        <a:ext cx="7092950" cy="76358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3" name="4 Objeto"/>
          <p:cNvGraphicFramePr>
            <a:graphicFrameLocks noChangeAspect="1"/>
          </p:cNvGraphicFramePr>
          <p:nvPr>
            <p:extLst>
              <p:ext uri="{D42A27DB-BD31-4B8C-83A1-F6EECF244321}">
                <p14:modId xmlns:p14="http://schemas.microsoft.com/office/powerpoint/2010/main" val="2264580069"/>
              </p:ext>
            </p:extLst>
          </p:nvPr>
        </p:nvGraphicFramePr>
        <p:xfrm>
          <a:off x="804104" y="3276600"/>
          <a:ext cx="7407275" cy="927100"/>
        </p:xfrm>
        <a:graphic>
          <a:graphicData uri="http://schemas.openxmlformats.org/presentationml/2006/ole">
            <mc:AlternateContent xmlns:mc="http://schemas.openxmlformats.org/markup-compatibility/2006">
              <mc:Choice xmlns:v="urn:schemas-microsoft-com:vml" Requires="v">
                <p:oleObj spid="_x0000_s5271" name="Ecuación" r:id="rId5" imgW="5384520" imgH="672840" progId="Equation.3">
                  <p:embed/>
                </p:oleObj>
              </mc:Choice>
              <mc:Fallback>
                <p:oleObj name="Ecuación" r:id="rId5" imgW="5384520" imgH="672840" progId="Equation.3">
                  <p:embed/>
                  <p:pic>
                    <p:nvPicPr>
                      <p:cNvPr id="0" name=""/>
                      <p:cNvPicPr>
                        <a:picLocks noChangeAspect="1" noChangeArrowheads="1"/>
                      </p:cNvPicPr>
                      <p:nvPr/>
                    </p:nvPicPr>
                    <p:blipFill>
                      <a:blip r:embed="rId6"/>
                      <a:srcRect/>
                      <a:stretch>
                        <a:fillRect/>
                      </a:stretch>
                    </p:blipFill>
                    <p:spPr bwMode="auto">
                      <a:xfrm>
                        <a:off x="804104" y="3276600"/>
                        <a:ext cx="7407275" cy="927100"/>
                      </a:xfrm>
                      <a:prstGeom prst="rect">
                        <a:avLst/>
                      </a:prstGeom>
                      <a:noFill/>
                      <a:ln w="9525">
                        <a:solidFill>
                          <a:srgbClr val="00B050"/>
                        </a:solidFill>
                        <a:miter lim="800000"/>
                        <a:headEnd/>
                        <a:tailEnd/>
                      </a:ln>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187503388"/>
              </p:ext>
            </p:extLst>
          </p:nvPr>
        </p:nvGraphicFramePr>
        <p:xfrm>
          <a:off x="0" y="4800600"/>
          <a:ext cx="9242425" cy="981075"/>
        </p:xfrm>
        <a:graphic>
          <a:graphicData uri="http://schemas.openxmlformats.org/presentationml/2006/ole">
            <mc:AlternateContent xmlns:mc="http://schemas.openxmlformats.org/markup-compatibility/2006">
              <mc:Choice xmlns:v="urn:schemas-microsoft-com:vml" Requires="v">
                <p:oleObj spid="_x0000_s5272" name="Ecuación" r:id="rId7" imgW="6717960" imgH="711000" progId="Equation.3">
                  <p:embed/>
                </p:oleObj>
              </mc:Choice>
              <mc:Fallback>
                <p:oleObj name="Ecuación" r:id="rId7" imgW="6717960" imgH="711000" progId="Equation.3">
                  <p:embed/>
                  <p:pic>
                    <p:nvPicPr>
                      <p:cNvPr id="0" name="4 Objeto"/>
                      <p:cNvPicPr>
                        <a:picLocks noChangeAspect="1" noChangeArrowheads="1"/>
                      </p:cNvPicPr>
                      <p:nvPr/>
                    </p:nvPicPr>
                    <p:blipFill>
                      <a:blip r:embed="rId8"/>
                      <a:srcRect/>
                      <a:stretch>
                        <a:fillRect/>
                      </a:stretch>
                    </p:blipFill>
                    <p:spPr bwMode="auto">
                      <a:xfrm>
                        <a:off x="0" y="4800600"/>
                        <a:ext cx="9242425" cy="981075"/>
                      </a:xfrm>
                      <a:prstGeom prst="rect">
                        <a:avLst/>
                      </a:prstGeom>
                      <a:noFill/>
                      <a:ln w="9525">
                        <a:solidFill>
                          <a:srgbClr val="00B050"/>
                        </a:solidFill>
                        <a:miter lim="800000"/>
                        <a:headEnd/>
                        <a:tailEnd/>
                      </a:ln>
                    </p:spPr>
                  </p:pic>
                </p:oleObj>
              </mc:Fallback>
            </mc:AlternateContent>
          </a:graphicData>
        </a:graphic>
      </p:graphicFrame>
      <p:sp>
        <p:nvSpPr>
          <p:cNvPr id="4" name="3 Rectángulo"/>
          <p:cNvSpPr/>
          <p:nvPr/>
        </p:nvSpPr>
        <p:spPr>
          <a:xfrm>
            <a:off x="6934200" y="48006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086600" y="48006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7614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73075" y="152400"/>
            <a:ext cx="8229600" cy="1143000"/>
          </a:xfrm>
        </p:spPr>
        <p:txBody>
          <a:bodyPr/>
          <a:lstStyle/>
          <a:p>
            <a:pPr eaLnBrk="1" hangingPunct="1"/>
            <a:r>
              <a:rPr lang="es-ES" dirty="0" err="1" smtClean="0"/>
              <a:t>Oscillation</a:t>
            </a:r>
            <a:r>
              <a:rPr lang="es-ES" dirty="0" smtClean="0"/>
              <a:t> in </a:t>
            </a:r>
            <a:r>
              <a:rPr lang="es-ES" dirty="0" err="1" smtClean="0"/>
              <a:t>matter</a:t>
            </a:r>
            <a:r>
              <a:rPr lang="es-ES" dirty="0" smtClean="0"/>
              <a:t> </a:t>
            </a:r>
          </a:p>
        </p:txBody>
      </p:sp>
      <p:sp>
        <p:nvSpPr>
          <p:cNvPr id="3" name="2 Marcador de contenido"/>
          <p:cNvSpPr>
            <a:spLocks noGrp="1"/>
          </p:cNvSpPr>
          <p:nvPr>
            <p:ph idx="1"/>
          </p:nvPr>
        </p:nvSpPr>
        <p:spPr>
          <a:xfrm>
            <a:off x="473075" y="1177870"/>
            <a:ext cx="8229600" cy="4525963"/>
          </a:xfrm>
        </p:spPr>
        <p:txBody>
          <a:bodyPr rtlCol="0">
            <a:normAutofit/>
          </a:bodyPr>
          <a:lstStyle/>
          <a:p>
            <a:pPr marL="0" indent="0" eaLnBrk="1" fontAlgn="auto" hangingPunct="1">
              <a:spcAft>
                <a:spcPts val="0"/>
              </a:spcAft>
              <a:buNone/>
              <a:defRPr/>
            </a:pPr>
            <a:r>
              <a:rPr lang="es-ES" dirty="0" smtClean="0"/>
              <a:t> </a:t>
            </a:r>
          </a:p>
          <a:p>
            <a:pPr marL="0" indent="0" eaLnBrk="1" fontAlgn="auto" hangingPunct="1">
              <a:spcAft>
                <a:spcPts val="0"/>
              </a:spcAft>
              <a:buFont typeface="Arial" pitchFamily="34" charset="0"/>
              <a:buNone/>
              <a:defRPr/>
            </a:pPr>
            <a:endParaRPr lang="es-ES" dirty="0"/>
          </a:p>
        </p:txBody>
      </p:sp>
      <p:grpSp>
        <p:nvGrpSpPr>
          <p:cNvPr id="43015" name="9 Grupo"/>
          <p:cNvGrpSpPr>
            <a:grpSpLocks/>
          </p:cNvGrpSpPr>
          <p:nvPr/>
        </p:nvGrpSpPr>
        <p:grpSpPr bwMode="auto">
          <a:xfrm>
            <a:off x="483964" y="2667000"/>
            <a:ext cx="8321675" cy="1949450"/>
            <a:chOff x="490232" y="4196680"/>
            <a:chExt cx="8708047" cy="2286213"/>
          </a:xfrm>
        </p:grpSpPr>
        <p:graphicFrame>
          <p:nvGraphicFramePr>
            <p:cNvPr id="43016" name="5 Objeto"/>
            <p:cNvGraphicFramePr>
              <a:graphicFrameLocks noChangeAspect="1"/>
            </p:cNvGraphicFramePr>
            <p:nvPr>
              <p:extLst>
                <p:ext uri="{D42A27DB-BD31-4B8C-83A1-F6EECF244321}">
                  <p14:modId xmlns:p14="http://schemas.microsoft.com/office/powerpoint/2010/main" val="3367029057"/>
                </p:ext>
              </p:extLst>
            </p:nvPr>
          </p:nvGraphicFramePr>
          <p:xfrm>
            <a:off x="490232" y="4196680"/>
            <a:ext cx="8708047" cy="2286213"/>
          </p:xfrm>
          <a:graphic>
            <a:graphicData uri="http://schemas.openxmlformats.org/presentationml/2006/ole">
              <mc:AlternateContent xmlns:mc="http://schemas.openxmlformats.org/markup-compatibility/2006">
                <mc:Choice xmlns:v="urn:schemas-microsoft-com:vml" Requires="v">
                  <p:oleObj spid="_x0000_s47138" name="Ecuación" r:id="rId3" imgW="4838400" imgH="1269720" progId="Equation.3">
                    <p:embed/>
                  </p:oleObj>
                </mc:Choice>
                <mc:Fallback>
                  <p:oleObj name="Ecuación" r:id="rId3" imgW="4838400" imgH="1269720" progId="Equation.3">
                    <p:embed/>
                    <p:pic>
                      <p:nvPicPr>
                        <p:cNvPr id="0" name=""/>
                        <p:cNvPicPr>
                          <a:picLocks noChangeAspect="1" noChangeArrowheads="1"/>
                        </p:cNvPicPr>
                        <p:nvPr/>
                      </p:nvPicPr>
                      <p:blipFill>
                        <a:blip r:embed="rId4"/>
                        <a:srcRect/>
                        <a:stretch>
                          <a:fillRect/>
                        </a:stretch>
                      </p:blipFill>
                      <p:spPr bwMode="auto">
                        <a:xfrm>
                          <a:off x="490232" y="4196680"/>
                          <a:ext cx="8708047" cy="2286213"/>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Elipse"/>
            <p:cNvSpPr/>
            <p:nvPr/>
          </p:nvSpPr>
          <p:spPr>
            <a:xfrm>
              <a:off x="4844256" y="4535488"/>
              <a:ext cx="1301750" cy="1143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12" name="7 CuadroTexto"/>
          <p:cNvSpPr txBox="1">
            <a:spLocks noChangeArrowheads="1"/>
          </p:cNvSpPr>
          <p:nvPr/>
        </p:nvSpPr>
        <p:spPr bwMode="auto">
          <a:xfrm>
            <a:off x="2961444" y="5105400"/>
            <a:ext cx="2927350" cy="3683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dirty="0" err="1"/>
              <a:t>Evolution</a:t>
            </a:r>
            <a:r>
              <a:rPr lang="es-ES" dirty="0"/>
              <a:t> </a:t>
            </a:r>
            <a:r>
              <a:rPr lang="es-ES" dirty="0" err="1"/>
              <a:t>equation</a:t>
            </a:r>
            <a:r>
              <a:rPr lang="es-ES" dirty="0"/>
              <a:t> in </a:t>
            </a:r>
            <a:r>
              <a:rPr lang="es-ES" dirty="0" err="1"/>
              <a:t>matter</a:t>
            </a:r>
            <a:r>
              <a:rPr lang="es-ES" dirty="0"/>
              <a:t> </a:t>
            </a:r>
          </a:p>
        </p:txBody>
      </p:sp>
    </p:spTree>
    <p:extLst>
      <p:ext uri="{BB962C8B-B14F-4D97-AF65-F5344CB8AC3E}">
        <p14:creationId xmlns:p14="http://schemas.microsoft.com/office/powerpoint/2010/main" val="3218634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pPr eaLnBrk="1" hangingPunct="1"/>
            <a:r>
              <a:rPr lang="es-ES" smtClean="0"/>
              <a:t>Oscillation in matter </a:t>
            </a:r>
          </a:p>
        </p:txBody>
      </p:sp>
      <p:sp>
        <p:nvSpPr>
          <p:cNvPr id="44035" name="2 Marcador de contenido"/>
          <p:cNvSpPr>
            <a:spLocks noGrp="1"/>
          </p:cNvSpPr>
          <p:nvPr>
            <p:ph idx="1"/>
          </p:nvPr>
        </p:nvSpPr>
        <p:spPr>
          <a:xfrm>
            <a:off x="361232" y="1371600"/>
            <a:ext cx="8229600" cy="4525963"/>
          </a:xfrm>
        </p:spPr>
        <p:txBody>
          <a:bodyPr>
            <a:normAutofit/>
          </a:bodyPr>
          <a:lstStyle/>
          <a:p>
            <a:pPr eaLnBrk="1" hangingPunct="1"/>
            <a:r>
              <a:rPr lang="es-ES" sz="2400" dirty="0" err="1" smtClean="0"/>
              <a:t>From</a:t>
            </a:r>
            <a:r>
              <a:rPr lang="es-ES" sz="2400" dirty="0" smtClean="0"/>
              <a:t>:</a:t>
            </a:r>
          </a:p>
          <a:p>
            <a:pPr eaLnBrk="1" hangingPunct="1"/>
            <a:endParaRPr lang="es-ES" dirty="0"/>
          </a:p>
          <a:p>
            <a:pPr eaLnBrk="1" hangingPunct="1"/>
            <a:endParaRPr lang="es-ES" dirty="0" smtClean="0"/>
          </a:p>
          <a:p>
            <a:pPr eaLnBrk="1" hangingPunct="1"/>
            <a:r>
              <a:rPr lang="es-ES" sz="2400" dirty="0" err="1" smtClean="0"/>
              <a:t>We</a:t>
            </a:r>
            <a:r>
              <a:rPr lang="es-ES" sz="2400" dirty="0" smtClean="0"/>
              <a:t>  </a:t>
            </a:r>
            <a:r>
              <a:rPr lang="es-ES" sz="2400" dirty="0" err="1" smtClean="0"/>
              <a:t>have</a:t>
            </a:r>
            <a:r>
              <a:rPr lang="es-ES" sz="2400" dirty="0" smtClean="0"/>
              <a:t> </a:t>
            </a:r>
            <a:r>
              <a:rPr lang="es-ES" sz="2400" dirty="0" err="1" smtClean="0"/>
              <a:t>for</a:t>
            </a:r>
            <a:r>
              <a:rPr lang="es-ES" sz="2400" dirty="0" smtClean="0"/>
              <a:t> </a:t>
            </a:r>
            <a:r>
              <a:rPr lang="es-ES" sz="2400" i="1" dirty="0" err="1" smtClean="0"/>
              <a:t>constant</a:t>
            </a:r>
            <a:r>
              <a:rPr lang="es-ES" sz="2400" i="1" dirty="0" smtClean="0"/>
              <a:t> </a:t>
            </a:r>
            <a:r>
              <a:rPr lang="es-ES" sz="2400" dirty="0" err="1" smtClean="0"/>
              <a:t>density</a:t>
            </a:r>
            <a:r>
              <a:rPr lang="es-ES" sz="2400" dirty="0" smtClean="0"/>
              <a:t>:  </a:t>
            </a:r>
          </a:p>
          <a:p>
            <a:pPr eaLnBrk="1" hangingPunct="1"/>
            <a:endParaRPr lang="es-ES" sz="2800" dirty="0"/>
          </a:p>
          <a:p>
            <a:pPr eaLnBrk="1" hangingPunct="1"/>
            <a:endParaRPr lang="es-ES" sz="2800" dirty="0" smtClean="0"/>
          </a:p>
          <a:p>
            <a:pPr marL="0" indent="0" eaLnBrk="1" hangingPunct="1">
              <a:buNone/>
            </a:pPr>
            <a:r>
              <a:rPr lang="es-ES" sz="2600" dirty="0" smtClean="0"/>
              <a:t> </a:t>
            </a:r>
          </a:p>
        </p:txBody>
      </p:sp>
      <p:graphicFrame>
        <p:nvGraphicFramePr>
          <p:cNvPr id="44036" name="3 Objeto"/>
          <p:cNvGraphicFramePr>
            <a:graphicFrameLocks noChangeAspect="1"/>
          </p:cNvGraphicFramePr>
          <p:nvPr>
            <p:extLst>
              <p:ext uri="{D42A27DB-BD31-4B8C-83A1-F6EECF244321}">
                <p14:modId xmlns:p14="http://schemas.microsoft.com/office/powerpoint/2010/main" val="2687822777"/>
              </p:ext>
            </p:extLst>
          </p:nvPr>
        </p:nvGraphicFramePr>
        <p:xfrm>
          <a:off x="1752600" y="1752600"/>
          <a:ext cx="5562600" cy="727075"/>
        </p:xfrm>
        <a:graphic>
          <a:graphicData uri="http://schemas.openxmlformats.org/presentationml/2006/ole">
            <mc:AlternateContent xmlns:mc="http://schemas.openxmlformats.org/markup-compatibility/2006">
              <mc:Choice xmlns:v="urn:schemas-microsoft-com:vml" Requires="v">
                <p:oleObj spid="_x0000_s6238" name="Ecuación" r:id="rId3" imgW="4203700" imgH="508000" progId="Equation.3">
                  <p:embed/>
                </p:oleObj>
              </mc:Choice>
              <mc:Fallback>
                <p:oleObj name="Ecuación" r:id="rId3" imgW="42037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52600"/>
                        <a:ext cx="5562600" cy="7270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4 Objeto"/>
          <p:cNvGraphicFramePr>
            <a:graphicFrameLocks noChangeAspect="1"/>
          </p:cNvGraphicFramePr>
          <p:nvPr>
            <p:extLst>
              <p:ext uri="{D42A27DB-BD31-4B8C-83A1-F6EECF244321}">
                <p14:modId xmlns:p14="http://schemas.microsoft.com/office/powerpoint/2010/main" val="559809896"/>
              </p:ext>
            </p:extLst>
          </p:nvPr>
        </p:nvGraphicFramePr>
        <p:xfrm>
          <a:off x="849908" y="3733800"/>
          <a:ext cx="7086600" cy="1034924"/>
        </p:xfrm>
        <a:graphic>
          <a:graphicData uri="http://schemas.openxmlformats.org/presentationml/2006/ole">
            <mc:AlternateContent xmlns:mc="http://schemas.openxmlformats.org/markup-compatibility/2006">
              <mc:Choice xmlns:v="urn:schemas-microsoft-com:vml" Requires="v">
                <p:oleObj spid="_x0000_s6239" name="Ecuación" r:id="rId5" imgW="4000500" imgH="584200" progId="Equation.3">
                  <p:embed/>
                </p:oleObj>
              </mc:Choice>
              <mc:Fallback>
                <p:oleObj name="Ecuación" r:id="rId5" imgW="40005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08" y="3733800"/>
                        <a:ext cx="7086600" cy="1034924"/>
                      </a:xfrm>
                      <a:prstGeom prst="rect">
                        <a:avLst/>
                      </a:prstGeom>
                      <a:noFill/>
                      <a:ln w="34925">
                        <a:solidFill>
                          <a:srgbClr val="FF0000"/>
                        </a:solidFill>
                        <a:miter lim="800000"/>
                        <a:headEnd/>
                        <a:tailEnd/>
                      </a:ln>
                      <a:extLst/>
                    </p:spPr>
                  </p:pic>
                </p:oleObj>
              </mc:Fallback>
            </mc:AlternateContent>
          </a:graphicData>
        </a:graphic>
      </p:graphicFrame>
      <p:sp>
        <p:nvSpPr>
          <p:cNvPr id="7" name="6 CuadroTexto"/>
          <p:cNvSpPr txBox="1"/>
          <p:nvPr/>
        </p:nvSpPr>
        <p:spPr>
          <a:xfrm>
            <a:off x="2431773" y="5246132"/>
            <a:ext cx="3922869" cy="369332"/>
          </a:xfrm>
          <a:prstGeom prst="rect">
            <a:avLst/>
          </a:prstGeom>
          <a:noFill/>
          <a:ln>
            <a:solidFill>
              <a:schemeClr val="accent1">
                <a:lumMod val="50000"/>
              </a:schemeClr>
            </a:solidFill>
          </a:ln>
        </p:spPr>
        <p:txBody>
          <a:bodyPr wrap="none">
            <a:spAutoFit/>
          </a:bodyPr>
          <a:lstStyle/>
          <a:p>
            <a:pPr fontAlgn="auto">
              <a:spcBef>
                <a:spcPts val="0"/>
              </a:spcBef>
              <a:spcAft>
                <a:spcPts val="0"/>
              </a:spcAft>
              <a:defRPr/>
            </a:pPr>
            <a:r>
              <a:rPr lang="es-ES" dirty="0" err="1">
                <a:latin typeface="+mn-lt"/>
                <a:cs typeface="+mn-cs"/>
              </a:rPr>
              <a:t>Evolution</a:t>
            </a:r>
            <a:r>
              <a:rPr lang="es-ES" dirty="0">
                <a:latin typeface="+mn-lt"/>
                <a:cs typeface="+mn-cs"/>
              </a:rPr>
              <a:t> </a:t>
            </a:r>
            <a:r>
              <a:rPr lang="es-ES" dirty="0" err="1">
                <a:latin typeface="+mn-lt"/>
                <a:cs typeface="+mn-cs"/>
              </a:rPr>
              <a:t>equation</a:t>
            </a:r>
            <a:r>
              <a:rPr lang="es-ES" dirty="0">
                <a:latin typeface="+mn-lt"/>
                <a:cs typeface="+mn-cs"/>
              </a:rPr>
              <a:t> in </a:t>
            </a:r>
            <a:r>
              <a:rPr lang="es-ES" dirty="0" err="1">
                <a:latin typeface="+mn-lt"/>
                <a:cs typeface="+mn-cs"/>
              </a:rPr>
              <a:t>the</a:t>
            </a:r>
            <a:r>
              <a:rPr lang="es-ES" dirty="0">
                <a:latin typeface="+mn-lt"/>
                <a:cs typeface="+mn-cs"/>
              </a:rPr>
              <a:t> diagonal </a:t>
            </a:r>
            <a:r>
              <a:rPr lang="es-ES" dirty="0" err="1">
                <a:latin typeface="+mn-lt"/>
                <a:cs typeface="+mn-cs"/>
              </a:rPr>
              <a:t>basis</a:t>
            </a:r>
            <a:endParaRPr lang="es-ES" dirty="0">
              <a:latin typeface="+mn-lt"/>
              <a:cs typeface="+mn-cs"/>
            </a:endParaRPr>
          </a:p>
        </p:txBody>
      </p:sp>
    </p:spTree>
    <p:extLst>
      <p:ext uri="{BB962C8B-B14F-4D97-AF65-F5344CB8AC3E}">
        <p14:creationId xmlns:p14="http://schemas.microsoft.com/office/powerpoint/2010/main" val="392625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pPr eaLnBrk="1" hangingPunct="1"/>
            <a:r>
              <a:rPr lang="es-ES" smtClean="0"/>
              <a:t>Oscillation in matter </a:t>
            </a:r>
          </a:p>
        </p:txBody>
      </p:sp>
      <p:sp>
        <p:nvSpPr>
          <p:cNvPr id="45059" name="2 Marcador de contenido"/>
          <p:cNvSpPr>
            <a:spLocks noGrp="1"/>
          </p:cNvSpPr>
          <p:nvPr>
            <p:ph idx="1"/>
          </p:nvPr>
        </p:nvSpPr>
        <p:spPr/>
        <p:txBody>
          <a:bodyPr/>
          <a:lstStyle/>
          <a:p>
            <a:pPr eaLnBrk="1" hangingPunct="1"/>
            <a:r>
              <a:rPr lang="es-ES" dirty="0" err="1" smtClean="0"/>
              <a:t>We</a:t>
            </a:r>
            <a:r>
              <a:rPr lang="es-ES" dirty="0" smtClean="0"/>
              <a:t> </a:t>
            </a:r>
            <a:r>
              <a:rPr lang="es-ES" dirty="0" err="1" smtClean="0"/>
              <a:t>get</a:t>
            </a:r>
            <a:r>
              <a:rPr lang="es-ES" dirty="0" smtClean="0"/>
              <a:t> </a:t>
            </a:r>
            <a:r>
              <a:rPr lang="es-ES" dirty="0" err="1" smtClean="0"/>
              <a:t>for</a:t>
            </a:r>
            <a:r>
              <a:rPr lang="es-ES" dirty="0" smtClean="0"/>
              <a:t> a </a:t>
            </a:r>
            <a:r>
              <a:rPr lang="es-ES" dirty="0" err="1" smtClean="0"/>
              <a:t>constant</a:t>
            </a:r>
            <a:r>
              <a:rPr lang="es-ES" dirty="0" smtClean="0"/>
              <a:t> </a:t>
            </a:r>
            <a:r>
              <a:rPr lang="es-ES" dirty="0" err="1" smtClean="0"/>
              <a:t>density</a:t>
            </a:r>
            <a:r>
              <a:rPr lang="es-ES" dirty="0" smtClean="0"/>
              <a:t>: </a:t>
            </a:r>
          </a:p>
        </p:txBody>
      </p:sp>
      <p:graphicFrame>
        <p:nvGraphicFramePr>
          <p:cNvPr id="45060" name="3 Objeto"/>
          <p:cNvGraphicFramePr>
            <a:graphicFrameLocks noChangeAspect="1"/>
          </p:cNvGraphicFramePr>
          <p:nvPr/>
        </p:nvGraphicFramePr>
        <p:xfrm>
          <a:off x="1524000" y="2438400"/>
          <a:ext cx="6324600" cy="1490663"/>
        </p:xfrm>
        <a:graphic>
          <a:graphicData uri="http://schemas.openxmlformats.org/presentationml/2006/ole">
            <mc:AlternateContent xmlns:mc="http://schemas.openxmlformats.org/markup-compatibility/2006">
              <mc:Choice xmlns:v="urn:schemas-microsoft-com:vml" Requires="v">
                <p:oleObj spid="_x0000_s7260" name="Ecuación" r:id="rId3" imgW="3556000" imgH="838200" progId="Equation.3">
                  <p:embed/>
                </p:oleObj>
              </mc:Choice>
              <mc:Fallback>
                <p:oleObj name="Ecuación" r:id="rId3" imgW="3556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38400"/>
                        <a:ext cx="6324600" cy="14906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8"/>
          <p:cNvGraphicFramePr>
            <a:graphicFrameLocks noChangeAspect="1"/>
          </p:cNvGraphicFramePr>
          <p:nvPr>
            <p:extLst>
              <p:ext uri="{D42A27DB-BD31-4B8C-83A1-F6EECF244321}">
                <p14:modId xmlns:p14="http://schemas.microsoft.com/office/powerpoint/2010/main" val="2280887665"/>
              </p:ext>
            </p:extLst>
          </p:nvPr>
        </p:nvGraphicFramePr>
        <p:xfrm>
          <a:off x="1219200" y="4461933"/>
          <a:ext cx="4419600" cy="1250950"/>
        </p:xfrm>
        <a:graphic>
          <a:graphicData uri="http://schemas.openxmlformats.org/presentationml/2006/ole">
            <mc:AlternateContent xmlns:mc="http://schemas.openxmlformats.org/markup-compatibility/2006">
              <mc:Choice xmlns:v="urn:schemas-microsoft-com:vml" Requires="v">
                <p:oleObj spid="_x0000_s7261" name="Ecuación" r:id="rId5" imgW="1612900" imgH="457200" progId="Equation.3">
                  <p:embed/>
                </p:oleObj>
              </mc:Choice>
              <mc:Fallback>
                <p:oleObj name="Ecuación" r:id="rId5" imgW="1612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61933"/>
                        <a:ext cx="4419600" cy="1250950"/>
                      </a:xfrm>
                      <a:prstGeom prst="rect">
                        <a:avLst/>
                      </a:prstGeom>
                      <a:noFill/>
                      <a:ln w="38100">
                        <a:solidFill>
                          <a:srgbClr val="25406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5 CuadroTexto"/>
          <p:cNvSpPr txBox="1">
            <a:spLocks noChangeArrowheads="1"/>
          </p:cNvSpPr>
          <p:nvPr/>
        </p:nvSpPr>
        <p:spPr bwMode="auto">
          <a:xfrm>
            <a:off x="5486399" y="6099969"/>
            <a:ext cx="3178175" cy="46196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2400" dirty="0" err="1"/>
              <a:t>Mixing</a:t>
            </a:r>
            <a:r>
              <a:rPr lang="es-ES" sz="2400" dirty="0"/>
              <a:t> </a:t>
            </a:r>
            <a:r>
              <a:rPr lang="es-ES" sz="2400" dirty="0" err="1"/>
              <a:t>angle</a:t>
            </a:r>
            <a:r>
              <a:rPr lang="es-ES" sz="2400" dirty="0"/>
              <a:t> in </a:t>
            </a:r>
            <a:r>
              <a:rPr lang="es-ES" sz="2400" dirty="0" err="1"/>
              <a:t>matter</a:t>
            </a:r>
            <a:endParaRPr lang="es-ES" sz="2400" dirty="0"/>
          </a:p>
        </p:txBody>
      </p:sp>
      <p:sp>
        <p:nvSpPr>
          <p:cNvPr id="2" name="1 Elipse"/>
          <p:cNvSpPr/>
          <p:nvPr/>
        </p:nvSpPr>
        <p:spPr>
          <a:xfrm>
            <a:off x="4686300" y="44958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3 Conector recto de flecha"/>
          <p:cNvCxnSpPr>
            <a:stCxn id="2" idx="6"/>
          </p:cNvCxnSpPr>
          <p:nvPr/>
        </p:nvCxnSpPr>
        <p:spPr>
          <a:xfrm flipV="1">
            <a:off x="5219700" y="4419600"/>
            <a:ext cx="13335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629400" y="4202668"/>
            <a:ext cx="1502334" cy="369332"/>
          </a:xfrm>
          <a:prstGeom prst="rect">
            <a:avLst/>
          </a:prstGeom>
          <a:noFill/>
          <a:ln>
            <a:solidFill>
              <a:schemeClr val="accent1">
                <a:shade val="95000"/>
                <a:satMod val="105000"/>
              </a:schemeClr>
            </a:solidFill>
          </a:ln>
        </p:spPr>
        <p:txBody>
          <a:bodyPr wrap="none" rtlCol="0">
            <a:spAutoFit/>
          </a:bodyPr>
          <a:lstStyle/>
          <a:p>
            <a:r>
              <a:rPr lang="es-ES" dirty="0" err="1" smtClean="0"/>
              <a:t>Vacuum</a:t>
            </a:r>
            <a:r>
              <a:rPr lang="es-ES" dirty="0" smtClean="0"/>
              <a:t> </a:t>
            </a:r>
            <a:r>
              <a:rPr lang="es-ES" dirty="0" err="1" smtClean="0"/>
              <a:t>angle</a:t>
            </a:r>
            <a:endParaRPr lang="es-ES" dirty="0"/>
          </a:p>
        </p:txBody>
      </p:sp>
      <p:sp>
        <p:nvSpPr>
          <p:cNvPr id="6" name="5 Elipse"/>
          <p:cNvSpPr/>
          <p:nvPr/>
        </p:nvSpPr>
        <p:spPr>
          <a:xfrm>
            <a:off x="1866900" y="4864100"/>
            <a:ext cx="685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de flecha"/>
          <p:cNvCxnSpPr/>
          <p:nvPr/>
        </p:nvCxnSpPr>
        <p:spPr>
          <a:xfrm>
            <a:off x="2209800" y="5397500"/>
            <a:ext cx="3276599" cy="93345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85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1074</Words>
  <Application>Microsoft Office PowerPoint</Application>
  <PresentationFormat>Presentación en pantalla (4:3)</PresentationFormat>
  <Paragraphs>249</Paragraphs>
  <Slides>51</Slides>
  <Notes>3</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51</vt:i4>
      </vt:variant>
    </vt:vector>
  </HeadingPairs>
  <TitlesOfParts>
    <vt:vector size="56" baseType="lpstr">
      <vt:lpstr>Tema de Office</vt:lpstr>
      <vt:lpstr>Ecuación</vt:lpstr>
      <vt:lpstr>Microsoft Editor de ecuaciones 3.0</vt:lpstr>
      <vt:lpstr>Equation</vt:lpstr>
      <vt:lpstr>Document</vt:lpstr>
      <vt:lpstr>Neutrino oscillation physics II</vt:lpstr>
      <vt:lpstr>Oscillation in matter</vt:lpstr>
      <vt:lpstr>Oscillation in matter</vt:lpstr>
      <vt:lpstr>Oscillations in matter</vt:lpstr>
      <vt:lpstr>Oscillation in matter</vt:lpstr>
      <vt:lpstr>Oscillation in matter </vt:lpstr>
      <vt:lpstr>Oscillation in matter </vt:lpstr>
      <vt:lpstr>Oscillation in matter </vt:lpstr>
      <vt:lpstr>Oscillation in matter </vt:lpstr>
      <vt:lpstr>Oscillation in matter </vt:lpstr>
      <vt:lpstr>Oscillation in matter </vt:lpstr>
      <vt:lpstr>Oscillation in matter </vt:lpstr>
      <vt:lpstr>Oscillation in matter </vt:lpstr>
      <vt:lpstr>Oscillation in matter</vt:lpstr>
      <vt:lpstr>Oscillations in matter</vt:lpstr>
      <vt:lpstr>Oscillations in matter</vt:lpstr>
      <vt:lpstr>Oscillation in matter </vt:lpstr>
      <vt:lpstr>Oscillation in matter </vt:lpstr>
      <vt:lpstr>Oscillation in matter </vt:lpstr>
      <vt:lpstr>Three neutrino scheme </vt:lpstr>
      <vt:lpstr>Solar neutrinos  </vt:lpstr>
      <vt:lpstr>Solar neutrino problem</vt:lpstr>
      <vt:lpstr>Solution to the solar neutrino problem </vt:lpstr>
      <vt:lpstr>Solar neutrinos</vt:lpstr>
      <vt:lpstr>Solar neutrinos</vt:lpstr>
      <vt:lpstr>Atmospheric neutrinos</vt:lpstr>
      <vt:lpstr>Atmospheric neutrinos</vt:lpstr>
      <vt:lpstr>Atmospheric neutrinos</vt:lpstr>
      <vt:lpstr>Long-Baseline experiments(LBL)</vt:lpstr>
      <vt:lpstr>Long-Baseline experiments(LBL)</vt:lpstr>
      <vt:lpstr>Why we believe in neutrino oscillation due to mass?</vt:lpstr>
      <vt:lpstr>              Searches for        -LBL</vt:lpstr>
      <vt:lpstr>Results of </vt:lpstr>
      <vt:lpstr>Search for </vt:lpstr>
      <vt:lpstr>Results of      - Reno</vt:lpstr>
      <vt:lpstr>Results of      - Double Chooz</vt:lpstr>
      <vt:lpstr>Results of      - Daya Bay</vt:lpstr>
      <vt:lpstr>Global analysis-3</vt:lpstr>
      <vt:lpstr>Global analysis-3</vt:lpstr>
      <vt:lpstr>Global analysis-3</vt:lpstr>
      <vt:lpstr>LSND anomaly</vt:lpstr>
      <vt:lpstr>LSND anomaly</vt:lpstr>
      <vt:lpstr>Hints for sterile neutrinos</vt:lpstr>
      <vt:lpstr>Hints for sterile neutrinos </vt:lpstr>
      <vt:lpstr>Hints for sterile neutrino</vt:lpstr>
      <vt:lpstr>Sterile  neutrino schemes</vt:lpstr>
      <vt:lpstr>Sterile neutrino 3+1</vt:lpstr>
      <vt:lpstr>Sterile neutrino 3+1</vt:lpstr>
      <vt:lpstr>Sterile  neutrino 3+1-global analysis</vt:lpstr>
      <vt:lpstr>Sterile  neutrino 3+2 analysis</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oscillation physics II</dc:title>
  <dc:creator>ALBERTO</dc:creator>
  <cp:lastModifiedBy>ALBERTO</cp:lastModifiedBy>
  <cp:revision>37</cp:revision>
  <dcterms:created xsi:type="dcterms:W3CDTF">2012-08-07T23:58:16Z</dcterms:created>
  <dcterms:modified xsi:type="dcterms:W3CDTF">2012-08-08T14:14:40Z</dcterms:modified>
</cp:coreProperties>
</file>