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4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6" Type="http://schemas.openxmlformats.org/officeDocument/2006/relationships/image" Target="../media/image52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4" Type="http://schemas.openxmlformats.org/officeDocument/2006/relationships/image" Target="../media/image59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8.wmf"/><Relationship Id="rId1" Type="http://schemas.openxmlformats.org/officeDocument/2006/relationships/image" Target="../media/image67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Relationship Id="rId5" Type="http://schemas.openxmlformats.org/officeDocument/2006/relationships/image" Target="../media/image75.wmf"/><Relationship Id="rId4" Type="http://schemas.openxmlformats.org/officeDocument/2006/relationships/image" Target="../media/image74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77.wmf"/><Relationship Id="rId1" Type="http://schemas.openxmlformats.org/officeDocument/2006/relationships/image" Target="../media/image7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3.wmf"/><Relationship Id="rId1" Type="http://schemas.openxmlformats.org/officeDocument/2006/relationships/image" Target="../media/image80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0.wmf"/><Relationship Id="rId1" Type="http://schemas.openxmlformats.org/officeDocument/2006/relationships/image" Target="../media/image89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2" Type="http://schemas.openxmlformats.org/officeDocument/2006/relationships/image" Target="../media/image92.wmf"/><Relationship Id="rId1" Type="http://schemas.openxmlformats.org/officeDocument/2006/relationships/image" Target="../media/image91.wmf"/><Relationship Id="rId5" Type="http://schemas.openxmlformats.org/officeDocument/2006/relationships/image" Target="../media/image95.wmf"/><Relationship Id="rId4" Type="http://schemas.openxmlformats.org/officeDocument/2006/relationships/image" Target="../media/image94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8.wmf"/><Relationship Id="rId2" Type="http://schemas.openxmlformats.org/officeDocument/2006/relationships/image" Target="../media/image97.wmf"/><Relationship Id="rId1" Type="http://schemas.openxmlformats.org/officeDocument/2006/relationships/image" Target="../media/image96.wmf"/><Relationship Id="rId5" Type="http://schemas.openxmlformats.org/officeDocument/2006/relationships/image" Target="../media/image100.wmf"/><Relationship Id="rId4" Type="http://schemas.openxmlformats.org/officeDocument/2006/relationships/image" Target="../media/image99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wmf"/><Relationship Id="rId2" Type="http://schemas.openxmlformats.org/officeDocument/2006/relationships/image" Target="../media/image102.wmf"/><Relationship Id="rId1" Type="http://schemas.openxmlformats.org/officeDocument/2006/relationships/image" Target="../media/image101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4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wmf"/><Relationship Id="rId2" Type="http://schemas.openxmlformats.org/officeDocument/2006/relationships/image" Target="../media/image105.wmf"/><Relationship Id="rId1" Type="http://schemas.openxmlformats.org/officeDocument/2006/relationships/image" Target="../media/image48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wmf"/><Relationship Id="rId1" Type="http://schemas.openxmlformats.org/officeDocument/2006/relationships/image" Target="../media/image10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wmf"/><Relationship Id="rId2" Type="http://schemas.openxmlformats.org/officeDocument/2006/relationships/image" Target="../media/image110.wmf"/><Relationship Id="rId1" Type="http://schemas.openxmlformats.org/officeDocument/2006/relationships/image" Target="../media/image109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wmf"/><Relationship Id="rId2" Type="http://schemas.openxmlformats.org/officeDocument/2006/relationships/image" Target="../media/image113.wmf"/><Relationship Id="rId1" Type="http://schemas.openxmlformats.org/officeDocument/2006/relationships/image" Target="../media/image112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wmf"/><Relationship Id="rId2" Type="http://schemas.openxmlformats.org/officeDocument/2006/relationships/image" Target="../media/image116.wmf"/><Relationship Id="rId1" Type="http://schemas.openxmlformats.org/officeDocument/2006/relationships/image" Target="../media/image115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wmf"/><Relationship Id="rId2" Type="http://schemas.openxmlformats.org/officeDocument/2006/relationships/image" Target="../media/image119.wmf"/><Relationship Id="rId1" Type="http://schemas.openxmlformats.org/officeDocument/2006/relationships/image" Target="../media/image118.wmf"/><Relationship Id="rId4" Type="http://schemas.openxmlformats.org/officeDocument/2006/relationships/image" Target="../media/image121.w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wmf"/><Relationship Id="rId1" Type="http://schemas.openxmlformats.org/officeDocument/2006/relationships/image" Target="../media/image48.w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wmf"/><Relationship Id="rId1" Type="http://schemas.openxmlformats.org/officeDocument/2006/relationships/image" Target="../media/image48.w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wmf"/><Relationship Id="rId1" Type="http://schemas.openxmlformats.org/officeDocument/2006/relationships/image" Target="../media/image124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wmf"/><Relationship Id="rId2" Type="http://schemas.openxmlformats.org/officeDocument/2006/relationships/image" Target="../media/image127.wmf"/><Relationship Id="rId1" Type="http://schemas.openxmlformats.org/officeDocument/2006/relationships/image" Target="../media/image126.wmf"/><Relationship Id="rId4" Type="http://schemas.openxmlformats.org/officeDocument/2006/relationships/image" Target="../media/image129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wmf"/><Relationship Id="rId2" Type="http://schemas.openxmlformats.org/officeDocument/2006/relationships/image" Target="../media/image132.wmf"/><Relationship Id="rId1" Type="http://schemas.openxmlformats.org/officeDocument/2006/relationships/image" Target="../media/image13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7" Type="http://schemas.openxmlformats.org/officeDocument/2006/relationships/image" Target="../media/image37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4" Type="http://schemas.openxmlformats.org/officeDocument/2006/relationships/image" Target="../media/image4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D5434E-A6B1-4B07-BC9F-DC1AE8F69F08}" type="datetimeFigureOut">
              <a:rPr lang="es-ES" smtClean="0"/>
              <a:t>07/08/2012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A2B12-1420-43D4-AB4E-306660272B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9273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  <a:sym typeface="Symbol" pitchFamily="18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  <a:sym typeface="Symbol" pitchFamily="18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sym typeface="Symbol" pitchFamily="18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sym typeface="Symbol" pitchFamily="18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400">
                <a:solidFill>
                  <a:schemeClr val="tx1"/>
                </a:solidFill>
                <a:latin typeface="Comic Sans MS" pitchFamily="66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400">
                <a:solidFill>
                  <a:schemeClr val="tx1"/>
                </a:solidFill>
                <a:latin typeface="Comic Sans MS" pitchFamily="66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400">
                <a:solidFill>
                  <a:schemeClr val="tx1"/>
                </a:solidFill>
                <a:latin typeface="Comic Sans MS" pitchFamily="66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2400">
                <a:solidFill>
                  <a:schemeClr val="tx1"/>
                </a:solidFill>
                <a:latin typeface="Comic Sans MS" pitchFamily="66" charset="0"/>
                <a:sym typeface="Symbol" pitchFamily="18" charset="2"/>
              </a:defRPr>
            </a:lvl9pPr>
          </a:lstStyle>
          <a:p>
            <a:pPr>
              <a:defRPr/>
            </a:pPr>
            <a:fld id="{D14DDB6E-C4CD-4FCE-A455-997155356C71}" type="slidenum">
              <a:rPr lang="es-PE" sz="1200" smtClean="0">
                <a:latin typeface="Times New Roman" pitchFamily="18" charset="0"/>
              </a:rPr>
              <a:pPr>
                <a:defRPr/>
              </a:pPr>
              <a:t>3</a:t>
            </a:fld>
            <a:endParaRPr lang="es-PE" sz="1200" smtClean="0">
              <a:latin typeface="Times New Roman" pitchFamily="18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P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50571D-B50F-4185-B771-C5ADB98B1988}" type="slidenum">
              <a:rPr lang="es-ES" smtClean="0"/>
              <a:pPr>
                <a:defRPr/>
              </a:pPr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/>
            <a:fld id="{8FB8CE2D-BA20-4FBB-ABA0-9111F608C51D}" type="slidenum">
              <a:rPr lang="es-PE" sz="1200">
                <a:latin typeface="Times New Roman" pitchFamily="18" charset="0"/>
                <a:sym typeface="Symbol" pitchFamily="18" charset="2"/>
              </a:rPr>
              <a:pPr algn="r"/>
              <a:t>6</a:t>
            </a:fld>
            <a:endParaRPr lang="es-PE" sz="12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P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F0C315-5CCC-4648-A1B9-BA03DCB1BC24}" type="slidenum">
              <a:rPr lang="es-ES" smtClean="0"/>
              <a:pPr>
                <a:defRPr/>
              </a:pPr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3253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9114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357FFF-FB12-4C4C-989C-7BE998F465B7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9216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E129F3-F4B6-4738-83DD-4FD85064FD74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115D-B573-46D6-AA61-20039B51D014}" type="datetimeFigureOut">
              <a:rPr lang="es-ES" smtClean="0"/>
              <a:t>07/08/2012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3BBF7-6969-46DC-B0FF-872F9EFF0E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15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115D-B573-46D6-AA61-20039B51D014}" type="datetimeFigureOut">
              <a:rPr lang="es-ES" smtClean="0"/>
              <a:t>07/08/2012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3BBF7-6969-46DC-B0FF-872F9EFF0E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4821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115D-B573-46D6-AA61-20039B51D014}" type="datetimeFigureOut">
              <a:rPr lang="es-ES" smtClean="0"/>
              <a:t>07/08/2012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3BBF7-6969-46DC-B0FF-872F9EFF0E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27785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8CEC6-728E-4C04-A133-CEC97AF32D4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399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115D-B573-46D6-AA61-20039B51D014}" type="datetimeFigureOut">
              <a:rPr lang="es-ES" smtClean="0"/>
              <a:t>07/08/2012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3BBF7-6969-46DC-B0FF-872F9EFF0E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542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115D-B573-46D6-AA61-20039B51D014}" type="datetimeFigureOut">
              <a:rPr lang="es-ES" smtClean="0"/>
              <a:t>07/08/2012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3BBF7-6969-46DC-B0FF-872F9EFF0E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4156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115D-B573-46D6-AA61-20039B51D014}" type="datetimeFigureOut">
              <a:rPr lang="es-ES" smtClean="0"/>
              <a:t>07/08/2012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3BBF7-6969-46DC-B0FF-872F9EFF0E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2151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115D-B573-46D6-AA61-20039B51D014}" type="datetimeFigureOut">
              <a:rPr lang="es-ES" smtClean="0"/>
              <a:t>07/08/2012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3BBF7-6969-46DC-B0FF-872F9EFF0E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283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115D-B573-46D6-AA61-20039B51D014}" type="datetimeFigureOut">
              <a:rPr lang="es-ES" smtClean="0"/>
              <a:t>07/08/2012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3BBF7-6969-46DC-B0FF-872F9EFF0E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3599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115D-B573-46D6-AA61-20039B51D014}" type="datetimeFigureOut">
              <a:rPr lang="es-ES" smtClean="0"/>
              <a:t>07/08/2012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3BBF7-6969-46DC-B0FF-872F9EFF0E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4449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115D-B573-46D6-AA61-20039B51D014}" type="datetimeFigureOut">
              <a:rPr lang="es-ES" smtClean="0"/>
              <a:t>07/08/2012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3BBF7-6969-46DC-B0FF-872F9EFF0E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7800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115D-B573-46D6-AA61-20039B51D014}" type="datetimeFigureOut">
              <a:rPr lang="es-ES" smtClean="0"/>
              <a:t>07/08/2012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3BBF7-6969-46DC-B0FF-872F9EFF0E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4333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1115D-B573-46D6-AA61-20039B51D014}" type="datetimeFigureOut">
              <a:rPr lang="es-ES" smtClean="0"/>
              <a:t>07/08/2012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3BBF7-6969-46DC-B0FF-872F9EFF0E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4855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oleObject" Target="../embeddings/oleObject17.bin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35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7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32.w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5" Type="http://schemas.openxmlformats.org/officeDocument/2006/relationships/oleObject" Target="../embeddings/oleObject18.bin"/><Relationship Id="rId10" Type="http://schemas.openxmlformats.org/officeDocument/2006/relationships/image" Target="../media/image34.w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36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41.wmf"/><Relationship Id="rId4" Type="http://schemas.openxmlformats.org/officeDocument/2006/relationships/image" Target="../media/image38.wmf"/><Relationship Id="rId9" Type="http://schemas.openxmlformats.org/officeDocument/2006/relationships/oleObject" Target="../embeddings/oleObject22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image" Target="../media/image46.w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3.wmf"/><Relationship Id="rId12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45.wmf"/><Relationship Id="rId5" Type="http://schemas.openxmlformats.org/officeDocument/2006/relationships/image" Target="../media/image42.wmf"/><Relationship Id="rId10" Type="http://schemas.openxmlformats.org/officeDocument/2006/relationships/oleObject" Target="../embeddings/oleObject26.bin"/><Relationship Id="rId4" Type="http://schemas.openxmlformats.org/officeDocument/2006/relationships/oleObject" Target="../embeddings/oleObject23.bin"/><Relationship Id="rId9" Type="http://schemas.openxmlformats.org/officeDocument/2006/relationships/image" Target="../media/image44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13" Type="http://schemas.openxmlformats.org/officeDocument/2006/relationships/oleObject" Target="../embeddings/oleObject33.bin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12" Type="http://schemas.openxmlformats.org/officeDocument/2006/relationships/image" Target="../media/image5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8.wmf"/><Relationship Id="rId11" Type="http://schemas.openxmlformats.org/officeDocument/2006/relationships/oleObject" Target="../embeddings/oleObject32.bin"/><Relationship Id="rId5" Type="http://schemas.openxmlformats.org/officeDocument/2006/relationships/oleObject" Target="../embeddings/oleObject29.bin"/><Relationship Id="rId10" Type="http://schemas.openxmlformats.org/officeDocument/2006/relationships/image" Target="../media/image50.wmf"/><Relationship Id="rId4" Type="http://schemas.openxmlformats.org/officeDocument/2006/relationships/image" Target="../media/image47.wmf"/><Relationship Id="rId9" Type="http://schemas.openxmlformats.org/officeDocument/2006/relationships/oleObject" Target="../embeddings/oleObject31.bin"/><Relationship Id="rId14" Type="http://schemas.openxmlformats.org/officeDocument/2006/relationships/image" Target="../media/image52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53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7.wmf"/><Relationship Id="rId5" Type="http://schemas.openxmlformats.org/officeDocument/2006/relationships/oleObject" Target="../embeddings/oleObject38.bin"/><Relationship Id="rId10" Type="http://schemas.openxmlformats.org/officeDocument/2006/relationships/image" Target="../media/image59.wmf"/><Relationship Id="rId4" Type="http://schemas.openxmlformats.org/officeDocument/2006/relationships/image" Target="../media/image56.wmf"/><Relationship Id="rId9" Type="http://schemas.openxmlformats.org/officeDocument/2006/relationships/oleObject" Target="../embeddings/oleObject40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1.w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60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3.wmf"/><Relationship Id="rId5" Type="http://schemas.openxmlformats.org/officeDocument/2006/relationships/oleObject" Target="../embeddings/oleObject44.bin"/><Relationship Id="rId4" Type="http://schemas.openxmlformats.org/officeDocument/2006/relationships/image" Target="../media/image62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5.wmf"/><Relationship Id="rId5" Type="http://schemas.openxmlformats.org/officeDocument/2006/relationships/oleObject" Target="../embeddings/oleObject46.bin"/><Relationship Id="rId4" Type="http://schemas.openxmlformats.org/officeDocument/2006/relationships/image" Target="../media/image64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8.wmf"/><Relationship Id="rId5" Type="http://schemas.openxmlformats.org/officeDocument/2006/relationships/oleObject" Target="../embeddings/oleObject49.bin"/><Relationship Id="rId4" Type="http://schemas.openxmlformats.org/officeDocument/2006/relationships/image" Target="../media/image67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70.wmf"/><Relationship Id="rId5" Type="http://schemas.openxmlformats.org/officeDocument/2006/relationships/oleObject" Target="../embeddings/oleObject51.bin"/><Relationship Id="rId4" Type="http://schemas.openxmlformats.org/officeDocument/2006/relationships/image" Target="../media/image69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3" Type="http://schemas.openxmlformats.org/officeDocument/2006/relationships/oleObject" Target="../embeddings/oleObject52.bin"/><Relationship Id="rId7" Type="http://schemas.openxmlformats.org/officeDocument/2006/relationships/oleObject" Target="../embeddings/oleObject54.bin"/><Relationship Id="rId12" Type="http://schemas.openxmlformats.org/officeDocument/2006/relationships/image" Target="../media/image7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72.wmf"/><Relationship Id="rId11" Type="http://schemas.openxmlformats.org/officeDocument/2006/relationships/oleObject" Target="../embeddings/oleObject56.bin"/><Relationship Id="rId5" Type="http://schemas.openxmlformats.org/officeDocument/2006/relationships/oleObject" Target="../embeddings/oleObject53.bin"/><Relationship Id="rId10" Type="http://schemas.openxmlformats.org/officeDocument/2006/relationships/image" Target="../media/image74.wmf"/><Relationship Id="rId4" Type="http://schemas.openxmlformats.org/officeDocument/2006/relationships/image" Target="../media/image71.wmf"/><Relationship Id="rId9" Type="http://schemas.openxmlformats.org/officeDocument/2006/relationships/oleObject" Target="../embeddings/oleObject55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7" Type="http://schemas.openxmlformats.org/officeDocument/2006/relationships/image" Target="../media/image7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58.bin"/><Relationship Id="rId5" Type="http://schemas.openxmlformats.org/officeDocument/2006/relationships/image" Target="../media/image76.wmf"/><Relationship Id="rId4" Type="http://schemas.openxmlformats.org/officeDocument/2006/relationships/oleObject" Target="../embeddings/oleObject57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1.bin"/><Relationship Id="rId3" Type="http://schemas.openxmlformats.org/officeDocument/2006/relationships/image" Target="../media/image82.png"/><Relationship Id="rId7" Type="http://schemas.openxmlformats.org/officeDocument/2006/relationships/image" Target="../media/image8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60.bin"/><Relationship Id="rId5" Type="http://schemas.openxmlformats.org/officeDocument/2006/relationships/image" Target="../media/image79.wmf"/><Relationship Id="rId4" Type="http://schemas.openxmlformats.org/officeDocument/2006/relationships/oleObject" Target="../embeddings/oleObject59.bin"/><Relationship Id="rId9" Type="http://schemas.openxmlformats.org/officeDocument/2006/relationships/image" Target="../media/image81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openxmlformats.org/officeDocument/2006/relationships/image" Target="../media/image8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63.bin"/><Relationship Id="rId5" Type="http://schemas.openxmlformats.org/officeDocument/2006/relationships/image" Target="../media/image80.wmf"/><Relationship Id="rId4" Type="http://schemas.openxmlformats.org/officeDocument/2006/relationships/oleObject" Target="../embeddings/oleObject62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wmf"/><Relationship Id="rId3" Type="http://schemas.openxmlformats.org/officeDocument/2006/relationships/oleObject" Target="../embeddings/oleObject64.bin"/><Relationship Id="rId7" Type="http://schemas.openxmlformats.org/officeDocument/2006/relationships/oleObject" Target="../embeddings/oleObject6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87.wmf"/><Relationship Id="rId5" Type="http://schemas.openxmlformats.org/officeDocument/2006/relationships/oleObject" Target="../embeddings/oleObject65.bin"/><Relationship Id="rId4" Type="http://schemas.openxmlformats.org/officeDocument/2006/relationships/image" Target="../media/image86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90.wmf"/><Relationship Id="rId5" Type="http://schemas.openxmlformats.org/officeDocument/2006/relationships/oleObject" Target="../embeddings/oleObject68.bin"/><Relationship Id="rId4" Type="http://schemas.openxmlformats.org/officeDocument/2006/relationships/image" Target="../media/image89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wmf"/><Relationship Id="rId3" Type="http://schemas.openxmlformats.org/officeDocument/2006/relationships/oleObject" Target="../embeddings/oleObject69.bin"/><Relationship Id="rId7" Type="http://schemas.openxmlformats.org/officeDocument/2006/relationships/oleObject" Target="../embeddings/oleObject71.bin"/><Relationship Id="rId12" Type="http://schemas.openxmlformats.org/officeDocument/2006/relationships/image" Target="../media/image9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92.wmf"/><Relationship Id="rId11" Type="http://schemas.openxmlformats.org/officeDocument/2006/relationships/oleObject" Target="../embeddings/oleObject73.bin"/><Relationship Id="rId5" Type="http://schemas.openxmlformats.org/officeDocument/2006/relationships/oleObject" Target="../embeddings/oleObject70.bin"/><Relationship Id="rId10" Type="http://schemas.openxmlformats.org/officeDocument/2006/relationships/image" Target="../media/image94.wmf"/><Relationship Id="rId4" Type="http://schemas.openxmlformats.org/officeDocument/2006/relationships/image" Target="../media/image91.wmf"/><Relationship Id="rId9" Type="http://schemas.openxmlformats.org/officeDocument/2006/relationships/oleObject" Target="../embeddings/oleObject72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7.bin"/><Relationship Id="rId13" Type="http://schemas.openxmlformats.org/officeDocument/2006/relationships/image" Target="../media/image100.wmf"/><Relationship Id="rId3" Type="http://schemas.openxmlformats.org/officeDocument/2006/relationships/oleObject" Target="../embeddings/oleObject74.bin"/><Relationship Id="rId7" Type="http://schemas.openxmlformats.org/officeDocument/2006/relationships/oleObject" Target="../embeddings/oleObject76.bin"/><Relationship Id="rId12" Type="http://schemas.openxmlformats.org/officeDocument/2006/relationships/oleObject" Target="../embeddings/oleObject7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97.wmf"/><Relationship Id="rId11" Type="http://schemas.openxmlformats.org/officeDocument/2006/relationships/image" Target="../media/image99.wmf"/><Relationship Id="rId5" Type="http://schemas.openxmlformats.org/officeDocument/2006/relationships/oleObject" Target="../embeddings/oleObject75.bin"/><Relationship Id="rId10" Type="http://schemas.openxmlformats.org/officeDocument/2006/relationships/oleObject" Target="../embeddings/oleObject78.bin"/><Relationship Id="rId4" Type="http://schemas.openxmlformats.org/officeDocument/2006/relationships/image" Target="../media/image96.wmf"/><Relationship Id="rId9" Type="http://schemas.openxmlformats.org/officeDocument/2006/relationships/image" Target="../media/image98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4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12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11" Type="http://schemas.openxmlformats.org/officeDocument/2006/relationships/image" Target="../media/image3.wmf"/><Relationship Id="rId5" Type="http://schemas.openxmlformats.org/officeDocument/2006/relationships/oleObject" Target="../embeddings/oleObject1.bin"/><Relationship Id="rId10" Type="http://schemas.openxmlformats.org/officeDocument/2006/relationships/oleObject" Target="../embeddings/oleObject3.bin"/><Relationship Id="rId4" Type="http://schemas.openxmlformats.org/officeDocument/2006/relationships/image" Target="../media/image5.jpeg"/><Relationship Id="rId9" Type="http://schemas.openxmlformats.org/officeDocument/2006/relationships/image" Target="../media/image2.w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wmf"/><Relationship Id="rId3" Type="http://schemas.openxmlformats.org/officeDocument/2006/relationships/oleObject" Target="../embeddings/oleObject80.bin"/><Relationship Id="rId7" Type="http://schemas.openxmlformats.org/officeDocument/2006/relationships/oleObject" Target="../embeddings/oleObject8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02.wmf"/><Relationship Id="rId5" Type="http://schemas.openxmlformats.org/officeDocument/2006/relationships/oleObject" Target="../embeddings/oleObject81.bin"/><Relationship Id="rId4" Type="http://schemas.openxmlformats.org/officeDocument/2006/relationships/image" Target="../media/image101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104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7.bin"/><Relationship Id="rId3" Type="http://schemas.openxmlformats.org/officeDocument/2006/relationships/oleObject" Target="../embeddings/oleObject84.bin"/><Relationship Id="rId7" Type="http://schemas.openxmlformats.org/officeDocument/2006/relationships/oleObject" Target="../embeddings/oleObject8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05.wmf"/><Relationship Id="rId5" Type="http://schemas.openxmlformats.org/officeDocument/2006/relationships/oleObject" Target="../embeddings/oleObject85.bin"/><Relationship Id="rId4" Type="http://schemas.openxmlformats.org/officeDocument/2006/relationships/image" Target="../media/image48.wmf"/><Relationship Id="rId9" Type="http://schemas.openxmlformats.org/officeDocument/2006/relationships/image" Target="../media/image106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08.wmf"/><Relationship Id="rId5" Type="http://schemas.openxmlformats.org/officeDocument/2006/relationships/oleObject" Target="../embeddings/oleObject89.bin"/><Relationship Id="rId4" Type="http://schemas.openxmlformats.org/officeDocument/2006/relationships/image" Target="../media/image107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wmf"/><Relationship Id="rId3" Type="http://schemas.openxmlformats.org/officeDocument/2006/relationships/oleObject" Target="../embeddings/oleObject90.bin"/><Relationship Id="rId7" Type="http://schemas.openxmlformats.org/officeDocument/2006/relationships/oleObject" Target="../embeddings/oleObject9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10.wmf"/><Relationship Id="rId5" Type="http://schemas.openxmlformats.org/officeDocument/2006/relationships/oleObject" Target="../embeddings/oleObject91.bin"/><Relationship Id="rId4" Type="http://schemas.openxmlformats.org/officeDocument/2006/relationships/image" Target="../media/image109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wmf"/><Relationship Id="rId3" Type="http://schemas.openxmlformats.org/officeDocument/2006/relationships/oleObject" Target="../embeddings/oleObject93.bin"/><Relationship Id="rId7" Type="http://schemas.openxmlformats.org/officeDocument/2006/relationships/oleObject" Target="../embeddings/oleObject9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13.wmf"/><Relationship Id="rId5" Type="http://schemas.openxmlformats.org/officeDocument/2006/relationships/oleObject" Target="../embeddings/oleObject94.bin"/><Relationship Id="rId4" Type="http://schemas.openxmlformats.org/officeDocument/2006/relationships/image" Target="../media/image112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wmf"/><Relationship Id="rId3" Type="http://schemas.openxmlformats.org/officeDocument/2006/relationships/oleObject" Target="../embeddings/oleObject96.bin"/><Relationship Id="rId7" Type="http://schemas.openxmlformats.org/officeDocument/2006/relationships/oleObject" Target="../embeddings/oleObject9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16.wmf"/><Relationship Id="rId5" Type="http://schemas.openxmlformats.org/officeDocument/2006/relationships/oleObject" Target="../embeddings/oleObject97.bin"/><Relationship Id="rId4" Type="http://schemas.openxmlformats.org/officeDocument/2006/relationships/image" Target="../media/image115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wmf"/><Relationship Id="rId3" Type="http://schemas.openxmlformats.org/officeDocument/2006/relationships/oleObject" Target="../embeddings/oleObject99.bin"/><Relationship Id="rId7" Type="http://schemas.openxmlformats.org/officeDocument/2006/relationships/oleObject" Target="../embeddings/oleObject10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19.wmf"/><Relationship Id="rId5" Type="http://schemas.openxmlformats.org/officeDocument/2006/relationships/oleObject" Target="../embeddings/oleObject100.bin"/><Relationship Id="rId10" Type="http://schemas.openxmlformats.org/officeDocument/2006/relationships/image" Target="../media/image121.wmf"/><Relationship Id="rId4" Type="http://schemas.openxmlformats.org/officeDocument/2006/relationships/image" Target="../media/image118.wmf"/><Relationship Id="rId9" Type="http://schemas.openxmlformats.org/officeDocument/2006/relationships/oleObject" Target="../embeddings/oleObject102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2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104.bin"/><Relationship Id="rId5" Type="http://schemas.openxmlformats.org/officeDocument/2006/relationships/image" Target="../media/image48.wmf"/><Relationship Id="rId4" Type="http://schemas.openxmlformats.org/officeDocument/2006/relationships/oleObject" Target="../embeddings/oleObject103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2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106.bin"/><Relationship Id="rId5" Type="http://schemas.openxmlformats.org/officeDocument/2006/relationships/image" Target="../media/image48.wmf"/><Relationship Id="rId4" Type="http://schemas.openxmlformats.org/officeDocument/2006/relationships/oleObject" Target="../embeddings/oleObject105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8.jpeg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png"/><Relationship Id="rId11" Type="http://schemas.openxmlformats.org/officeDocument/2006/relationships/image" Target="../media/image14.jpeg"/><Relationship Id="rId5" Type="http://schemas.openxmlformats.org/officeDocument/2006/relationships/image" Target="../media/image10.png"/><Relationship Id="rId10" Type="http://schemas.openxmlformats.org/officeDocument/2006/relationships/image" Target="../media/image13.jpeg"/><Relationship Id="rId4" Type="http://schemas.openxmlformats.org/officeDocument/2006/relationships/image" Target="../media/image9.png"/><Relationship Id="rId9" Type="http://schemas.openxmlformats.org/officeDocument/2006/relationships/image" Target="../media/image12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25.wmf"/><Relationship Id="rId5" Type="http://schemas.openxmlformats.org/officeDocument/2006/relationships/oleObject" Target="../embeddings/oleObject108.bin"/><Relationship Id="rId4" Type="http://schemas.openxmlformats.org/officeDocument/2006/relationships/image" Target="../media/image124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1.bin"/><Relationship Id="rId3" Type="http://schemas.openxmlformats.org/officeDocument/2006/relationships/oleObject" Target="../embeddings/oleObject109.bin"/><Relationship Id="rId7" Type="http://schemas.openxmlformats.org/officeDocument/2006/relationships/image" Target="../media/image12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110.bin"/><Relationship Id="rId11" Type="http://schemas.openxmlformats.org/officeDocument/2006/relationships/image" Target="../media/image129.wmf"/><Relationship Id="rId5" Type="http://schemas.openxmlformats.org/officeDocument/2006/relationships/image" Target="../media/image130.png"/><Relationship Id="rId10" Type="http://schemas.openxmlformats.org/officeDocument/2006/relationships/oleObject" Target="../embeddings/oleObject112.bin"/><Relationship Id="rId4" Type="http://schemas.openxmlformats.org/officeDocument/2006/relationships/image" Target="../media/image126.wmf"/><Relationship Id="rId9" Type="http://schemas.openxmlformats.org/officeDocument/2006/relationships/image" Target="../media/image128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wmf"/><Relationship Id="rId3" Type="http://schemas.openxmlformats.org/officeDocument/2006/relationships/oleObject" Target="../embeddings/oleObject113.bin"/><Relationship Id="rId7" Type="http://schemas.openxmlformats.org/officeDocument/2006/relationships/oleObject" Target="../embeddings/oleObject1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132.wmf"/><Relationship Id="rId5" Type="http://schemas.openxmlformats.org/officeDocument/2006/relationships/oleObject" Target="../embeddings/oleObject114.bin"/><Relationship Id="rId4" Type="http://schemas.openxmlformats.org/officeDocument/2006/relationships/image" Target="../media/image131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2.png"/><Relationship Id="rId12" Type="http://schemas.openxmlformats.org/officeDocument/2006/relationships/image" Target="../media/image2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png"/><Relationship Id="rId11" Type="http://schemas.openxmlformats.org/officeDocument/2006/relationships/oleObject" Target="../embeddings/oleObject9.bin"/><Relationship Id="rId5" Type="http://schemas.openxmlformats.org/officeDocument/2006/relationships/image" Target="../media/image18.wmf"/><Relationship Id="rId10" Type="http://schemas.openxmlformats.org/officeDocument/2006/relationships/image" Target="../media/image19.wmf"/><Relationship Id="rId4" Type="http://schemas.openxmlformats.org/officeDocument/2006/relationships/oleObject" Target="../embeddings/oleObject7.bin"/><Relationship Id="rId9" Type="http://schemas.openxmlformats.org/officeDocument/2006/relationships/oleObject" Target="../embeddings/oleObject8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6.jpg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0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Título"/>
          <p:cNvSpPr>
            <a:spLocks noGrp="1"/>
          </p:cNvSpPr>
          <p:nvPr>
            <p:ph type="ctrTitle"/>
          </p:nvPr>
        </p:nvSpPr>
        <p:spPr>
          <a:xfrm>
            <a:off x="533400" y="1447800"/>
            <a:ext cx="7772400" cy="1470025"/>
          </a:xfrm>
        </p:spPr>
        <p:txBody>
          <a:bodyPr/>
          <a:lstStyle/>
          <a:p>
            <a:pPr eaLnBrk="1" hangingPunct="1"/>
            <a:r>
              <a:rPr lang="es-ES" dirty="0" smtClean="0"/>
              <a:t>Neutrino </a:t>
            </a:r>
            <a:r>
              <a:rPr lang="es-ES" dirty="0" err="1"/>
              <a:t>o</a:t>
            </a:r>
            <a:r>
              <a:rPr lang="es-ES" dirty="0" err="1" smtClean="0"/>
              <a:t>scillation</a:t>
            </a:r>
            <a:r>
              <a:rPr lang="es-ES" dirty="0" smtClean="0"/>
              <a:t> </a:t>
            </a:r>
            <a:r>
              <a:rPr lang="es-ES" dirty="0" err="1" smtClean="0"/>
              <a:t>physics</a:t>
            </a:r>
            <a:endParaRPr lang="es-ES" dirty="0" smtClean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>Alberto Gago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>PUCP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>CTEQ-FERMILAB  </a:t>
            </a:r>
            <a:r>
              <a:rPr lang="es-ES" dirty="0" err="1" smtClean="0"/>
              <a:t>School</a:t>
            </a:r>
            <a:r>
              <a:rPr lang="es-ES" dirty="0" smtClean="0"/>
              <a:t> 2012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>Lima, Perú - PUCP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7257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Neutrino </a:t>
            </a:r>
            <a:r>
              <a:rPr lang="es-ES" dirty="0" err="1" smtClean="0"/>
              <a:t>oscillation</a:t>
            </a:r>
            <a:r>
              <a:rPr lang="es-ES" dirty="0" smtClean="0"/>
              <a:t> in </a:t>
            </a:r>
            <a:r>
              <a:rPr lang="es-ES" dirty="0" err="1" smtClean="0"/>
              <a:t>vacuum</a:t>
            </a:r>
            <a:endParaRPr lang="es-ES" dirty="0" smtClean="0"/>
          </a:p>
        </p:txBody>
      </p:sp>
      <p:sp>
        <p:nvSpPr>
          <p:cNvPr id="11267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s-ES" smtClean="0"/>
              <a:t>  </a:t>
            </a:r>
          </a:p>
        </p:txBody>
      </p:sp>
      <p:graphicFrame>
        <p:nvGraphicFramePr>
          <p:cNvPr id="1126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1408619"/>
              </p:ext>
            </p:extLst>
          </p:nvPr>
        </p:nvGraphicFramePr>
        <p:xfrm>
          <a:off x="5791200" y="1300956"/>
          <a:ext cx="1447800" cy="170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5" name="Ecuación" r:id="rId3" imgW="774360" imgH="914400" progId="Equation.3">
                  <p:embed/>
                </p:oleObj>
              </mc:Choice>
              <mc:Fallback>
                <p:oleObj name="Ecuación" r:id="rId3" imgW="77436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1300956"/>
                        <a:ext cx="1447800" cy="17081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609600" y="1693069"/>
            <a:ext cx="2667000" cy="461962"/>
          </a:xfrm>
          <a:prstGeom prst="rect">
            <a:avLst/>
          </a:prstGeom>
          <a:solidFill>
            <a:srgbClr val="FFC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ES" sz="2400" dirty="0" err="1"/>
              <a:t>Flavour</a:t>
            </a:r>
            <a:r>
              <a:rPr lang="es-ES" sz="2400" dirty="0"/>
              <a:t> </a:t>
            </a:r>
            <a:r>
              <a:rPr lang="es-ES" sz="2400" dirty="0" err="1"/>
              <a:t>conversion</a:t>
            </a:r>
            <a:endParaRPr lang="es-ES" sz="2400" dirty="0"/>
          </a:p>
        </p:txBody>
      </p:sp>
      <p:sp>
        <p:nvSpPr>
          <p:cNvPr id="9" name="8 Flecha izquierda y derecha"/>
          <p:cNvSpPr/>
          <p:nvPr/>
        </p:nvSpPr>
        <p:spPr>
          <a:xfrm>
            <a:off x="3721100" y="1670844"/>
            <a:ext cx="1216025" cy="48418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grpSp>
        <p:nvGrpSpPr>
          <p:cNvPr id="11272" name="16 Grupo"/>
          <p:cNvGrpSpPr>
            <a:grpSpLocks/>
          </p:cNvGrpSpPr>
          <p:nvPr/>
        </p:nvGrpSpPr>
        <p:grpSpPr bwMode="auto">
          <a:xfrm>
            <a:off x="120650" y="2995613"/>
            <a:ext cx="8416925" cy="1554162"/>
            <a:chOff x="131762" y="3016712"/>
            <a:chExt cx="8416926" cy="1555288"/>
          </a:xfrm>
        </p:grpSpPr>
        <p:graphicFrame>
          <p:nvGraphicFramePr>
            <p:cNvPr id="11277" name="9 Objeto"/>
            <p:cNvGraphicFramePr>
              <a:graphicFrameLocks noChangeAspect="1"/>
            </p:cNvGraphicFramePr>
            <p:nvPr/>
          </p:nvGraphicFramePr>
          <p:xfrm>
            <a:off x="2856738" y="3016712"/>
            <a:ext cx="2817876" cy="9166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06" name="Ecuación" r:id="rId5" imgW="1054080" imgH="342720" progId="Equation.3">
                    <p:embed/>
                  </p:oleObj>
                </mc:Choice>
                <mc:Fallback>
                  <p:oleObj name="Ecuación" r:id="rId5" imgW="1054080" imgH="3427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56738" y="3016712"/>
                          <a:ext cx="2817876" cy="916659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78" name="10 Objeto"/>
            <p:cNvGraphicFramePr>
              <a:graphicFrameLocks noChangeAspect="1"/>
            </p:cNvGraphicFramePr>
            <p:nvPr/>
          </p:nvGraphicFramePr>
          <p:xfrm>
            <a:off x="131762" y="4143829"/>
            <a:ext cx="3602038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07" name="Ecuación" r:id="rId7" imgW="1917360" imgH="203040" progId="Equation.3">
                    <p:embed/>
                  </p:oleObj>
                </mc:Choice>
                <mc:Fallback>
                  <p:oleObj name="Ecuación" r:id="rId7" imgW="191736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1762" y="4143829"/>
                          <a:ext cx="3602038" cy="381000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0D0D0D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3" name="12 Conector recto de flecha"/>
            <p:cNvCxnSpPr/>
            <p:nvPr/>
          </p:nvCxnSpPr>
          <p:spPr>
            <a:xfrm flipV="1">
              <a:off x="1836737" y="3650583"/>
              <a:ext cx="1066800" cy="457531"/>
            </a:xfrm>
            <a:prstGeom prst="straightConnector1">
              <a:avLst/>
            </a:prstGeom>
            <a:ln w="508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1280" name="13 Objeto"/>
            <p:cNvGraphicFramePr>
              <a:graphicFrameLocks noChangeAspect="1"/>
            </p:cNvGraphicFramePr>
            <p:nvPr/>
          </p:nvGraphicFramePr>
          <p:xfrm>
            <a:off x="5257800" y="4191000"/>
            <a:ext cx="3290888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08" name="Ecuación" r:id="rId9" imgW="1752480" imgH="203040" progId="Equation.3">
                    <p:embed/>
                  </p:oleObj>
                </mc:Choice>
                <mc:Fallback>
                  <p:oleObj name="Ecuación" r:id="rId9" imgW="175248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57800" y="4191000"/>
                          <a:ext cx="3290888" cy="381000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0D0D0D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6" name="15 Conector recto de flecha"/>
            <p:cNvCxnSpPr/>
            <p:nvPr/>
          </p:nvCxnSpPr>
          <p:spPr>
            <a:xfrm flipH="1" flipV="1">
              <a:off x="5562601" y="3733193"/>
              <a:ext cx="1066800" cy="457531"/>
            </a:xfrm>
            <a:prstGeom prst="straightConnector1">
              <a:avLst/>
            </a:prstGeom>
            <a:ln w="508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17 Flecha abajo"/>
          <p:cNvSpPr/>
          <p:nvPr/>
        </p:nvSpPr>
        <p:spPr>
          <a:xfrm>
            <a:off x="4329113" y="3857625"/>
            <a:ext cx="485775" cy="6921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graphicFrame>
        <p:nvGraphicFramePr>
          <p:cNvPr id="11274" name="18 Objeto"/>
          <p:cNvGraphicFramePr>
            <a:graphicFrameLocks noChangeAspect="1"/>
          </p:cNvGraphicFramePr>
          <p:nvPr/>
        </p:nvGraphicFramePr>
        <p:xfrm>
          <a:off x="377825" y="3343275"/>
          <a:ext cx="156527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9" name="Ecuación" r:id="rId11" imgW="850680" imgH="279360" progId="Equation.3">
                  <p:embed/>
                </p:oleObj>
              </mc:Choice>
              <mc:Fallback>
                <p:oleObj name="Ecuación" r:id="rId11" imgW="85068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825" y="3343275"/>
                        <a:ext cx="1565275" cy="5143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5" name="19 Objeto"/>
          <p:cNvGraphicFramePr>
            <a:graphicFrameLocks noChangeAspect="1"/>
          </p:cNvGraphicFramePr>
          <p:nvPr/>
        </p:nvGraphicFramePr>
        <p:xfrm>
          <a:off x="6705600" y="3429000"/>
          <a:ext cx="137795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0" name="Ecuación" r:id="rId13" imgW="749160" imgH="253800" progId="Equation.3">
                  <p:embed/>
                </p:oleObj>
              </mc:Choice>
              <mc:Fallback>
                <p:oleObj name="Ecuación" r:id="rId13" imgW="7491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3429000"/>
                        <a:ext cx="1377950" cy="4667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20 CuadroTexto"/>
          <p:cNvSpPr txBox="1"/>
          <p:nvPr/>
        </p:nvSpPr>
        <p:spPr>
          <a:xfrm>
            <a:off x="457200" y="4796725"/>
            <a:ext cx="8458200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flavour</a:t>
            </a:r>
            <a:r>
              <a:rPr lang="es-ES" sz="2400" dirty="0"/>
              <a:t> (</a:t>
            </a:r>
            <a:r>
              <a:rPr lang="es-ES" sz="2400" dirty="0" err="1"/>
              <a:t>weak</a:t>
            </a:r>
            <a:r>
              <a:rPr lang="es-ES" sz="2400" dirty="0"/>
              <a:t>) </a:t>
            </a:r>
            <a:r>
              <a:rPr lang="es-ES" sz="2400" dirty="0" err="1"/>
              <a:t>eigenstates</a:t>
            </a:r>
            <a:r>
              <a:rPr lang="es-ES" sz="2400" dirty="0"/>
              <a:t> are </a:t>
            </a:r>
            <a:r>
              <a:rPr lang="es-ES" sz="2400" dirty="0" err="1" smtClean="0"/>
              <a:t>coherent</a:t>
            </a:r>
            <a:r>
              <a:rPr lang="es-ES" sz="2400" dirty="0" smtClean="0"/>
              <a:t> </a:t>
            </a:r>
            <a:r>
              <a:rPr lang="es-ES" sz="2400" dirty="0" err="1" smtClean="0"/>
              <a:t>superpositio</a:t>
            </a:r>
            <a:r>
              <a:rPr lang="es-ES" sz="2400" dirty="0" err="1"/>
              <a:t>n</a:t>
            </a:r>
            <a:r>
              <a:rPr lang="es-ES" sz="2400" dirty="0" smtClean="0"/>
              <a:t> </a:t>
            </a:r>
            <a:r>
              <a:rPr lang="es-ES" sz="2400" dirty="0"/>
              <a:t>of </a:t>
            </a:r>
          </a:p>
          <a:p>
            <a:pPr algn="ctr">
              <a:defRPr/>
            </a:pPr>
            <a:r>
              <a:rPr lang="es-ES" sz="2400" dirty="0"/>
              <a:t> 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mass</a:t>
            </a:r>
            <a:r>
              <a:rPr lang="es-ES" sz="2400" dirty="0"/>
              <a:t>  </a:t>
            </a:r>
            <a:r>
              <a:rPr lang="es-ES" sz="2400" dirty="0" err="1"/>
              <a:t>eigenstates</a:t>
            </a:r>
            <a:r>
              <a:rPr lang="es-ES" sz="2400" dirty="0"/>
              <a:t>  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2359025" y="2387600"/>
            <a:ext cx="1447832" cy="3693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s-ES" dirty="0" smtClean="0"/>
              <a:t>Non-diagonal</a:t>
            </a:r>
            <a:endParaRPr lang="es-ES" dirty="0"/>
          </a:p>
        </p:txBody>
      </p:sp>
      <p:cxnSp>
        <p:nvCxnSpPr>
          <p:cNvPr id="4" name="3 Conector recto de flecha"/>
          <p:cNvCxnSpPr/>
          <p:nvPr/>
        </p:nvCxnSpPr>
        <p:spPr>
          <a:xfrm>
            <a:off x="3806857" y="2756932"/>
            <a:ext cx="612743" cy="291068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0037026"/>
              </p:ext>
            </p:extLst>
          </p:nvPr>
        </p:nvGraphicFramePr>
        <p:xfrm>
          <a:off x="1836738" y="5876925"/>
          <a:ext cx="406400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1" name="Ecuación" r:id="rId15" imgW="2019240" imgH="253800" progId="Equation.3">
                  <p:embed/>
                </p:oleObj>
              </mc:Choice>
              <mc:Fallback>
                <p:oleObj name="Ecuación" r:id="rId15" imgW="201924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836738" y="5876925"/>
                        <a:ext cx="4064000" cy="511175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9 Elipse"/>
          <p:cNvSpPr/>
          <p:nvPr/>
        </p:nvSpPr>
        <p:spPr>
          <a:xfrm>
            <a:off x="3735543" y="5926806"/>
            <a:ext cx="522256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24 Elipse"/>
          <p:cNvSpPr/>
          <p:nvPr/>
        </p:nvSpPr>
        <p:spPr>
          <a:xfrm>
            <a:off x="2560685" y="5925510"/>
            <a:ext cx="522256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25 Elipse"/>
          <p:cNvSpPr/>
          <p:nvPr/>
        </p:nvSpPr>
        <p:spPr>
          <a:xfrm>
            <a:off x="4937125" y="5926806"/>
            <a:ext cx="522256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392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Neutrino  mixing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mixing</a:t>
            </a:r>
            <a:r>
              <a:rPr lang="es-ES" dirty="0" smtClean="0"/>
              <a:t> </a:t>
            </a:r>
            <a:r>
              <a:rPr lang="es-ES" dirty="0" err="1" smtClean="0"/>
              <a:t>matrix</a:t>
            </a:r>
            <a:r>
              <a:rPr lang="es-ES" dirty="0" smtClean="0"/>
              <a:t> 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appearing</a:t>
            </a:r>
            <a:r>
              <a:rPr lang="es-ES" dirty="0" smtClean="0"/>
              <a:t> in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i="1" dirty="0" err="1"/>
              <a:t>c</a:t>
            </a:r>
            <a:r>
              <a:rPr lang="es-ES" i="1" dirty="0" err="1" smtClean="0"/>
              <a:t>harged</a:t>
            </a:r>
            <a:r>
              <a:rPr lang="es-ES" i="1" dirty="0" smtClean="0"/>
              <a:t> </a:t>
            </a:r>
            <a:r>
              <a:rPr lang="es-ES" i="1" dirty="0" err="1"/>
              <a:t>c</a:t>
            </a:r>
            <a:r>
              <a:rPr lang="es-ES" i="1" dirty="0" err="1" smtClean="0"/>
              <a:t>urrent</a:t>
            </a:r>
            <a:r>
              <a:rPr lang="es-ES" i="1" dirty="0" smtClean="0"/>
              <a:t> </a:t>
            </a:r>
            <a:r>
              <a:rPr lang="es-ES" dirty="0" err="1" smtClean="0"/>
              <a:t>interaction</a:t>
            </a:r>
            <a:r>
              <a:rPr lang="es-ES" dirty="0" smtClean="0"/>
              <a:t> of  </a:t>
            </a:r>
            <a:r>
              <a:rPr lang="es-ES" dirty="0" err="1" smtClean="0"/>
              <a:t>the</a:t>
            </a:r>
            <a:r>
              <a:rPr lang="es-ES" dirty="0" smtClean="0"/>
              <a:t> SM : </a:t>
            </a:r>
          </a:p>
          <a:p>
            <a:pPr marL="0" indent="0">
              <a:buFont typeface="Arial" pitchFamily="34" charset="0"/>
              <a:buNone/>
              <a:defRPr/>
            </a:pPr>
            <a:endParaRPr lang="es-ES" dirty="0"/>
          </a:p>
        </p:txBody>
      </p:sp>
      <p:sp>
        <p:nvSpPr>
          <p:cNvPr id="5" name="4 Elipse"/>
          <p:cNvSpPr/>
          <p:nvPr/>
        </p:nvSpPr>
        <p:spPr>
          <a:xfrm>
            <a:off x="3505200" y="4038600"/>
            <a:ext cx="6858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grpSp>
        <p:nvGrpSpPr>
          <p:cNvPr id="20" name="19 Grupo"/>
          <p:cNvGrpSpPr/>
          <p:nvPr/>
        </p:nvGrpSpPr>
        <p:grpSpPr>
          <a:xfrm>
            <a:off x="917777" y="2545175"/>
            <a:ext cx="6945753" cy="2345973"/>
            <a:chOff x="750658" y="2284459"/>
            <a:chExt cx="7939317" cy="2935536"/>
          </a:xfrm>
        </p:grpSpPr>
        <p:graphicFrame>
          <p:nvGraphicFramePr>
            <p:cNvPr id="12292" name="3 Objeto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5383982"/>
                </p:ext>
              </p:extLst>
            </p:nvPr>
          </p:nvGraphicFramePr>
          <p:xfrm>
            <a:off x="750658" y="3086396"/>
            <a:ext cx="7924800" cy="21335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14" name="Ecuación" r:id="rId3" imgW="3301920" imgH="888840" progId="Equation.3">
                    <p:embed/>
                  </p:oleObj>
                </mc:Choice>
                <mc:Fallback>
                  <p:oleObj name="Ecuación" r:id="rId3" imgW="3301920" imgH="8888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0658" y="3086396"/>
                          <a:ext cx="7924800" cy="213359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7" name="6 Conector recto de flecha"/>
            <p:cNvCxnSpPr>
              <a:stCxn id="5" idx="7"/>
            </p:cNvCxnSpPr>
            <p:nvPr/>
          </p:nvCxnSpPr>
          <p:spPr>
            <a:xfrm flipV="1">
              <a:off x="4090988" y="2667000"/>
              <a:ext cx="2538412" cy="14605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8 CuadroTexto"/>
            <p:cNvSpPr txBox="1"/>
            <p:nvPr/>
          </p:nvSpPr>
          <p:spPr>
            <a:xfrm>
              <a:off x="6629400" y="2284459"/>
              <a:ext cx="2060575" cy="731734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ES" sz="1600" dirty="0" err="1"/>
                <a:t>analog</a:t>
              </a:r>
              <a:r>
                <a:rPr lang="es-ES" sz="1600" dirty="0"/>
                <a:t> </a:t>
              </a:r>
              <a:r>
                <a:rPr lang="es-ES" sz="1600" dirty="0" err="1"/>
                <a:t>to</a:t>
              </a:r>
              <a:r>
                <a:rPr lang="es-ES" sz="1600" dirty="0"/>
                <a:t> </a:t>
              </a:r>
              <a:r>
                <a:rPr lang="es-ES" sz="1600" dirty="0" err="1"/>
                <a:t>the</a:t>
              </a:r>
              <a:r>
                <a:rPr lang="es-ES" sz="1600" dirty="0"/>
                <a:t> quark </a:t>
              </a:r>
              <a:r>
                <a:rPr lang="es-ES" sz="1600" dirty="0" err="1"/>
                <a:t>mixing</a:t>
              </a:r>
              <a:r>
                <a:rPr lang="es-ES" sz="1600" dirty="0"/>
                <a:t> case </a:t>
              </a:r>
            </a:p>
          </p:txBody>
        </p:sp>
      </p:grpSp>
      <p:grpSp>
        <p:nvGrpSpPr>
          <p:cNvPr id="21" name="20 Grupo"/>
          <p:cNvGrpSpPr/>
          <p:nvPr/>
        </p:nvGrpSpPr>
        <p:grpSpPr>
          <a:xfrm>
            <a:off x="4419600" y="4711699"/>
            <a:ext cx="962519" cy="1296836"/>
            <a:chOff x="4301504" y="4702823"/>
            <a:chExt cx="1193390" cy="1447924"/>
          </a:xfrm>
        </p:grpSpPr>
        <p:graphicFrame>
          <p:nvGraphicFramePr>
            <p:cNvPr id="16" name="15 Objeto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62904208"/>
                </p:ext>
              </p:extLst>
            </p:nvPr>
          </p:nvGraphicFramePr>
          <p:xfrm>
            <a:off x="4301504" y="5312547"/>
            <a:ext cx="1193390" cy="838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15" name="Ecuación" r:id="rId5" imgW="723600" imgH="507960" progId="Equation.3">
                    <p:embed/>
                  </p:oleObj>
                </mc:Choice>
                <mc:Fallback>
                  <p:oleObj name="Ecuación" r:id="rId5" imgW="723600" imgH="50796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301504" y="5312547"/>
                          <a:ext cx="1193390" cy="838200"/>
                        </a:xfrm>
                        <a:prstGeom prst="rect">
                          <a:avLst/>
                        </a:prstGeom>
                        <a:ln w="41275">
                          <a:solidFill>
                            <a:srgbClr val="FF0000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17 Flecha arriba"/>
            <p:cNvSpPr/>
            <p:nvPr/>
          </p:nvSpPr>
          <p:spPr>
            <a:xfrm>
              <a:off x="4777042" y="4702823"/>
              <a:ext cx="242316" cy="393700"/>
            </a:xfrm>
            <a:prstGeom prst="up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22" name="21 Grupo"/>
          <p:cNvGrpSpPr/>
          <p:nvPr/>
        </p:nvGrpSpPr>
        <p:grpSpPr>
          <a:xfrm>
            <a:off x="6478510" y="4724400"/>
            <a:ext cx="1016572" cy="1252295"/>
            <a:chOff x="6540213" y="4787900"/>
            <a:chExt cx="1182687" cy="1557657"/>
          </a:xfrm>
        </p:grpSpPr>
        <p:graphicFrame>
          <p:nvGraphicFramePr>
            <p:cNvPr id="17" name="16 Objeto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40158655"/>
                </p:ext>
              </p:extLst>
            </p:nvPr>
          </p:nvGraphicFramePr>
          <p:xfrm>
            <a:off x="6540213" y="5451365"/>
            <a:ext cx="1182687" cy="894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16" name="Ecuación" r:id="rId7" imgW="672840" imgH="507960" progId="Equation.3">
                    <p:embed/>
                  </p:oleObj>
                </mc:Choice>
                <mc:Fallback>
                  <p:oleObj name="Ecuación" r:id="rId7" imgW="672840" imgH="5079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40213" y="5451365"/>
                          <a:ext cx="1182687" cy="894192"/>
                        </a:xfrm>
                        <a:prstGeom prst="rect">
                          <a:avLst/>
                        </a:prstGeom>
                        <a:noFill/>
                        <a:ln w="4445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" name="23 Flecha arriba"/>
            <p:cNvSpPr/>
            <p:nvPr/>
          </p:nvSpPr>
          <p:spPr>
            <a:xfrm>
              <a:off x="7010400" y="4787900"/>
              <a:ext cx="242316" cy="3937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aphicFrame>
        <p:nvGraphicFramePr>
          <p:cNvPr id="23" name="2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6820698"/>
              </p:ext>
            </p:extLst>
          </p:nvPr>
        </p:nvGraphicFramePr>
        <p:xfrm>
          <a:off x="84137" y="5181600"/>
          <a:ext cx="4117341" cy="460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7" name="Ecuación" r:id="rId9" imgW="2159000" imgH="241300" progId="Equation.3">
                  <p:embed/>
                </p:oleObj>
              </mc:Choice>
              <mc:Fallback>
                <p:oleObj name="Ecuación" r:id="rId9" imgW="21590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37" y="5181600"/>
                        <a:ext cx="4117341" cy="46022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385D8A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11 CuadroTexto"/>
          <p:cNvSpPr txBox="1">
            <a:spLocks noChangeArrowheads="1"/>
          </p:cNvSpPr>
          <p:nvPr/>
        </p:nvSpPr>
        <p:spPr bwMode="auto">
          <a:xfrm>
            <a:off x="0" y="5829298"/>
            <a:ext cx="41830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ES" i="1" dirty="0"/>
              <a:t>PMNS</a:t>
            </a:r>
            <a:r>
              <a:rPr lang="es-ES" dirty="0"/>
              <a:t>=</a:t>
            </a:r>
            <a:r>
              <a:rPr lang="es-ES" dirty="0" err="1"/>
              <a:t>Pontecorvo-Maki-Nakagawa-Sakata</a:t>
            </a:r>
            <a:endParaRPr lang="es-ES" dirty="0"/>
          </a:p>
        </p:txBody>
      </p:sp>
      <p:sp>
        <p:nvSpPr>
          <p:cNvPr id="31" name="10 CuadroTexto"/>
          <p:cNvSpPr txBox="1">
            <a:spLocks noChangeArrowheads="1"/>
          </p:cNvSpPr>
          <p:nvPr/>
        </p:nvSpPr>
        <p:spPr bwMode="auto">
          <a:xfrm>
            <a:off x="2687707" y="6211887"/>
            <a:ext cx="18970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ES" i="1" dirty="0"/>
              <a:t>D</a:t>
            </a:r>
            <a:r>
              <a:rPr lang="es-ES" dirty="0"/>
              <a:t>= </a:t>
            </a:r>
            <a:r>
              <a:rPr lang="es-ES" dirty="0" err="1"/>
              <a:t>down</a:t>
            </a:r>
            <a:r>
              <a:rPr lang="es-ES" dirty="0"/>
              <a:t> quarks </a:t>
            </a:r>
          </a:p>
          <a:p>
            <a:pPr eaLnBrk="1" hangingPunct="1"/>
            <a:r>
              <a:rPr lang="es-ES" i="1" dirty="0"/>
              <a:t>U= </a:t>
            </a:r>
            <a:r>
              <a:rPr lang="es-ES" dirty="0"/>
              <a:t>up quarks</a:t>
            </a:r>
            <a:endParaRPr lang="es-ES" i="1" dirty="0"/>
          </a:p>
        </p:txBody>
      </p:sp>
    </p:spTree>
    <p:extLst>
      <p:ext uri="{BB962C8B-B14F-4D97-AF65-F5344CB8AC3E}">
        <p14:creationId xmlns:p14="http://schemas.microsoft.com/office/powerpoint/2010/main" val="269920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Neutrino </a:t>
            </a:r>
            <a:r>
              <a:rPr lang="es-ES" dirty="0" err="1" smtClean="0"/>
              <a:t>oscillation</a:t>
            </a:r>
            <a:r>
              <a:rPr lang="es-ES" dirty="0" smtClean="0"/>
              <a:t> in </a:t>
            </a:r>
            <a:r>
              <a:rPr lang="es-ES" dirty="0" err="1" smtClean="0"/>
              <a:t>vacuum</a:t>
            </a:r>
            <a:r>
              <a:rPr lang="es-ES" dirty="0" smtClean="0"/>
              <a:t> </a:t>
            </a: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scheme</a:t>
            </a:r>
            <a:endParaRPr lang="es-ES" dirty="0"/>
          </a:p>
        </p:txBody>
      </p:sp>
      <p:cxnSp>
        <p:nvCxnSpPr>
          <p:cNvPr id="5" name="4 Conector recto de flecha"/>
          <p:cNvCxnSpPr/>
          <p:nvPr/>
        </p:nvCxnSpPr>
        <p:spPr>
          <a:xfrm flipV="1">
            <a:off x="1514620" y="3329808"/>
            <a:ext cx="5082513" cy="40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ilindro"/>
          <p:cNvSpPr/>
          <p:nvPr/>
        </p:nvSpPr>
        <p:spPr>
          <a:xfrm>
            <a:off x="6705600" y="2820924"/>
            <a:ext cx="914400" cy="1216152"/>
          </a:xfrm>
          <a:prstGeom prst="ca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CuadroTexto"/>
          <p:cNvSpPr txBox="1"/>
          <p:nvPr/>
        </p:nvSpPr>
        <p:spPr>
          <a:xfrm>
            <a:off x="6597133" y="2208768"/>
            <a:ext cx="1005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D</a:t>
            </a:r>
            <a:r>
              <a:rPr lang="es-ES" dirty="0" smtClean="0"/>
              <a:t>etector</a:t>
            </a:r>
            <a:endParaRPr lang="es-ES" dirty="0"/>
          </a:p>
        </p:txBody>
      </p:sp>
      <p:sp>
        <p:nvSpPr>
          <p:cNvPr id="15" name="14 CuadroTexto"/>
          <p:cNvSpPr txBox="1"/>
          <p:nvPr/>
        </p:nvSpPr>
        <p:spPr>
          <a:xfrm>
            <a:off x="3222711" y="2771648"/>
            <a:ext cx="1479379" cy="36933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s-ES" dirty="0" err="1" smtClean="0"/>
              <a:t>Propagation</a:t>
            </a:r>
            <a:r>
              <a:rPr lang="es-ES" dirty="0" smtClean="0"/>
              <a:t>  </a:t>
            </a:r>
            <a:endParaRPr lang="es-ES" dirty="0"/>
          </a:p>
        </p:txBody>
      </p:sp>
      <p:cxnSp>
        <p:nvCxnSpPr>
          <p:cNvPr id="19" name="18 Conector recto de flecha"/>
          <p:cNvCxnSpPr/>
          <p:nvPr/>
        </p:nvCxnSpPr>
        <p:spPr>
          <a:xfrm>
            <a:off x="3870702" y="3329808"/>
            <a:ext cx="685800" cy="0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20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9449568"/>
              </p:ext>
            </p:extLst>
          </p:nvPr>
        </p:nvGraphicFramePr>
        <p:xfrm>
          <a:off x="3797450" y="3516568"/>
          <a:ext cx="525462" cy="6729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3" name="Ecuación" r:id="rId4" imgW="177480" imgH="228600" progId="Equation.3">
                  <p:embed/>
                </p:oleObj>
              </mc:Choice>
              <mc:Fallback>
                <p:oleObj name="Ecuación" r:id="rId4" imgW="17748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97450" y="3516568"/>
                        <a:ext cx="525462" cy="6729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21 Rectángulo"/>
          <p:cNvSpPr/>
          <p:nvPr/>
        </p:nvSpPr>
        <p:spPr>
          <a:xfrm>
            <a:off x="722086" y="2933699"/>
            <a:ext cx="914400" cy="939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CuadroTexto"/>
          <p:cNvSpPr txBox="1"/>
          <p:nvPr/>
        </p:nvSpPr>
        <p:spPr>
          <a:xfrm>
            <a:off x="1219200" y="2415508"/>
            <a:ext cx="824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Source</a:t>
            </a:r>
            <a:endParaRPr lang="es-ES" dirty="0"/>
          </a:p>
        </p:txBody>
      </p:sp>
      <p:sp>
        <p:nvSpPr>
          <p:cNvPr id="25" name="24 CuadroTexto"/>
          <p:cNvSpPr txBox="1"/>
          <p:nvPr/>
        </p:nvSpPr>
        <p:spPr>
          <a:xfrm>
            <a:off x="910773" y="1596072"/>
            <a:ext cx="1531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Flavour</a:t>
            </a:r>
            <a:r>
              <a:rPr lang="es-ES" dirty="0" smtClean="0"/>
              <a:t> </a:t>
            </a:r>
            <a:r>
              <a:rPr lang="es-ES" dirty="0" err="1" smtClean="0"/>
              <a:t>states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26" name="25 CuadroTexto"/>
          <p:cNvSpPr txBox="1"/>
          <p:nvPr/>
        </p:nvSpPr>
        <p:spPr>
          <a:xfrm>
            <a:off x="6281878" y="1636910"/>
            <a:ext cx="1531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Flavour</a:t>
            </a:r>
            <a:r>
              <a:rPr lang="es-ES" dirty="0" smtClean="0"/>
              <a:t> </a:t>
            </a:r>
            <a:r>
              <a:rPr lang="es-ES" dirty="0" err="1" smtClean="0"/>
              <a:t>states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28" name="27 Flecha derecha"/>
          <p:cNvSpPr/>
          <p:nvPr/>
        </p:nvSpPr>
        <p:spPr>
          <a:xfrm>
            <a:off x="734786" y="3266440"/>
            <a:ext cx="537027" cy="208033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30" name="29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6829081"/>
              </p:ext>
            </p:extLst>
          </p:nvPr>
        </p:nvGraphicFramePr>
        <p:xfrm>
          <a:off x="762000" y="2758415"/>
          <a:ext cx="457200" cy="5830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4" name="Ecuación" r:id="rId6" imgW="177480" imgH="228600" progId="Equation.3">
                  <p:embed/>
                </p:oleObj>
              </mc:Choice>
              <mc:Fallback>
                <p:oleObj name="Ecuación" r:id="rId6" imgW="17748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62000" y="2758415"/>
                        <a:ext cx="457200" cy="5830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30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0293834"/>
              </p:ext>
            </p:extLst>
          </p:nvPr>
        </p:nvGraphicFramePr>
        <p:xfrm>
          <a:off x="7234470" y="2787649"/>
          <a:ext cx="457200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5" name="Ecuación" r:id="rId8" imgW="177480" imgH="241200" progId="Equation.3">
                  <p:embed/>
                </p:oleObj>
              </mc:Choice>
              <mc:Fallback>
                <p:oleObj name="Ecuación" r:id="rId8" imgW="1774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4470" y="2787649"/>
                        <a:ext cx="457200" cy="61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31 Flecha derecha"/>
          <p:cNvSpPr/>
          <p:nvPr/>
        </p:nvSpPr>
        <p:spPr>
          <a:xfrm>
            <a:off x="7177372" y="3341432"/>
            <a:ext cx="623059" cy="1751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32 CuadroTexto"/>
          <p:cNvSpPr txBox="1"/>
          <p:nvPr/>
        </p:nvSpPr>
        <p:spPr>
          <a:xfrm>
            <a:off x="3048000" y="4310585"/>
            <a:ext cx="1839863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s-ES" dirty="0" err="1" smtClean="0"/>
              <a:t>Mass</a:t>
            </a:r>
            <a:r>
              <a:rPr lang="es-ES" dirty="0" smtClean="0"/>
              <a:t>  </a:t>
            </a:r>
            <a:r>
              <a:rPr lang="es-ES" dirty="0" err="1" smtClean="0"/>
              <a:t>eigenstates</a:t>
            </a:r>
            <a:endParaRPr lang="es-ES" dirty="0"/>
          </a:p>
        </p:txBody>
      </p:sp>
      <p:graphicFrame>
        <p:nvGraphicFramePr>
          <p:cNvPr id="35" name="3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475318"/>
              </p:ext>
            </p:extLst>
          </p:nvPr>
        </p:nvGraphicFramePr>
        <p:xfrm>
          <a:off x="885372" y="3440453"/>
          <a:ext cx="503482" cy="4783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6" name="Ecuación" r:id="rId10" imgW="253800" imgH="241200" progId="Equation.3">
                  <p:embed/>
                </p:oleObj>
              </mc:Choice>
              <mc:Fallback>
                <p:oleObj name="Ecuación" r:id="rId10" imgW="25380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85372" y="3440453"/>
                        <a:ext cx="503482" cy="4783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3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375889"/>
              </p:ext>
            </p:extLst>
          </p:nvPr>
        </p:nvGraphicFramePr>
        <p:xfrm>
          <a:off x="6659563" y="3140980"/>
          <a:ext cx="503237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7" name="Ecuación" r:id="rId12" imgW="253800" imgH="241200" progId="Equation.3">
                  <p:embed/>
                </p:oleObj>
              </mc:Choice>
              <mc:Fallback>
                <p:oleObj name="Ecuación" r:id="rId12" imgW="2538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9563" y="3140980"/>
                        <a:ext cx="503237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0" name="39 Conector recto de flecha"/>
          <p:cNvCxnSpPr/>
          <p:nvPr/>
        </p:nvCxnSpPr>
        <p:spPr>
          <a:xfrm flipH="1" flipV="1">
            <a:off x="1271813" y="3461773"/>
            <a:ext cx="166528" cy="1284032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41 CuadroTexto"/>
          <p:cNvSpPr txBox="1"/>
          <p:nvPr/>
        </p:nvSpPr>
        <p:spPr>
          <a:xfrm>
            <a:off x="455621" y="4824840"/>
            <a:ext cx="3341829" cy="646331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err="1" smtClean="0"/>
              <a:t>Coherent</a:t>
            </a:r>
            <a:r>
              <a:rPr lang="es-ES" dirty="0" smtClean="0"/>
              <a:t> </a:t>
            </a:r>
            <a:r>
              <a:rPr lang="es-ES" dirty="0" err="1" smtClean="0"/>
              <a:t>superposition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endParaRPr lang="es-ES" dirty="0"/>
          </a:p>
          <a:p>
            <a:r>
              <a:rPr lang="es-ES" dirty="0" err="1" smtClean="0"/>
              <a:t>mass</a:t>
            </a:r>
            <a:r>
              <a:rPr lang="es-ES" dirty="0" smtClean="0"/>
              <a:t> </a:t>
            </a:r>
            <a:r>
              <a:rPr lang="es-ES" dirty="0" err="1" smtClean="0"/>
              <a:t>eigenstates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5077871" y="5148005"/>
            <a:ext cx="31911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flavour</a:t>
            </a:r>
            <a:r>
              <a:rPr lang="es-ES" dirty="0" smtClean="0"/>
              <a:t> </a:t>
            </a:r>
            <a:r>
              <a:rPr lang="es-ES" dirty="0" err="1" smtClean="0"/>
              <a:t>conversion</a:t>
            </a:r>
            <a:r>
              <a:rPr lang="es-ES" dirty="0" smtClean="0"/>
              <a:t> </a:t>
            </a:r>
            <a:r>
              <a:rPr lang="es-ES" dirty="0" err="1" smtClean="0"/>
              <a:t>happens</a:t>
            </a:r>
            <a:endParaRPr lang="es-ES" dirty="0" smtClean="0"/>
          </a:p>
          <a:p>
            <a:r>
              <a:rPr lang="es-ES" dirty="0" smtClean="0"/>
              <a:t> at </a:t>
            </a:r>
            <a:r>
              <a:rPr lang="es-ES" dirty="0" err="1" smtClean="0"/>
              <a:t>long</a:t>
            </a:r>
            <a:r>
              <a:rPr lang="es-ES" dirty="0" smtClean="0"/>
              <a:t> </a:t>
            </a:r>
            <a:r>
              <a:rPr lang="es-ES" dirty="0" err="1" smtClean="0"/>
              <a:t>distances</a:t>
            </a:r>
            <a:r>
              <a:rPr lang="es-ES" dirty="0" smtClean="0"/>
              <a:t>!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4213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3600" dirty="0" smtClean="0">
                <a:solidFill>
                  <a:srgbClr val="000000"/>
                </a:solidFill>
              </a:rPr>
              <a:t>Neutrino </a:t>
            </a:r>
            <a:r>
              <a:rPr lang="es-ES" sz="3600" dirty="0" err="1" smtClean="0">
                <a:solidFill>
                  <a:srgbClr val="000000"/>
                </a:solidFill>
              </a:rPr>
              <a:t>oscillation</a:t>
            </a:r>
            <a:r>
              <a:rPr lang="es-ES" sz="3600" dirty="0" smtClean="0">
                <a:solidFill>
                  <a:srgbClr val="000000"/>
                </a:solidFill>
              </a:rPr>
              <a:t> in </a:t>
            </a:r>
            <a:r>
              <a:rPr lang="es-ES" sz="3600" dirty="0" err="1" smtClean="0">
                <a:solidFill>
                  <a:srgbClr val="000000"/>
                </a:solidFill>
              </a:rPr>
              <a:t>vacuum</a:t>
            </a:r>
            <a:endParaRPr lang="es-ES" dirty="0" smtClean="0"/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PE" sz="1600" dirty="0" err="1" smtClean="0"/>
              <a:t>Starting</a:t>
            </a:r>
            <a:r>
              <a:rPr lang="es-PE" sz="1600" dirty="0" smtClean="0"/>
              <a:t> </a:t>
            </a:r>
            <a:r>
              <a:rPr lang="es-PE" sz="1600" dirty="0" err="1" smtClean="0"/>
              <a:t>point</a:t>
            </a:r>
            <a:r>
              <a:rPr lang="es-PE" sz="1600" dirty="0" smtClean="0"/>
              <a:t> </a:t>
            </a:r>
            <a:r>
              <a:rPr lang="es-PE" sz="2000" dirty="0" smtClean="0"/>
              <a:t>: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s-PE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PE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PE" sz="2000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PE" sz="1600" dirty="0" err="1" smtClean="0"/>
              <a:t>Evolving</a:t>
            </a:r>
            <a:r>
              <a:rPr lang="es-PE" sz="1600" dirty="0" smtClean="0"/>
              <a:t> </a:t>
            </a:r>
            <a:r>
              <a:rPr lang="es-PE" sz="1600" dirty="0" err="1" smtClean="0"/>
              <a:t>the</a:t>
            </a:r>
            <a:r>
              <a:rPr lang="es-PE" sz="1600" dirty="0" smtClean="0"/>
              <a:t> </a:t>
            </a:r>
            <a:r>
              <a:rPr lang="es-PE" sz="1600" dirty="0" err="1" smtClean="0"/>
              <a:t>mass</a:t>
            </a:r>
            <a:r>
              <a:rPr lang="es-PE" sz="1600" dirty="0" smtClean="0"/>
              <a:t> </a:t>
            </a:r>
            <a:r>
              <a:rPr lang="es-PE" sz="1600" dirty="0" err="1" smtClean="0"/>
              <a:t>eigenstates</a:t>
            </a:r>
            <a:r>
              <a:rPr lang="es-PE" sz="1600" dirty="0" smtClean="0"/>
              <a:t> in time and position (</a:t>
            </a:r>
            <a:r>
              <a:rPr lang="es-PE" sz="1600" dirty="0" err="1" smtClean="0"/>
              <a:t>Plane</a:t>
            </a:r>
            <a:r>
              <a:rPr lang="es-PE" sz="1600" dirty="0" smtClean="0"/>
              <a:t> wave </a:t>
            </a:r>
            <a:r>
              <a:rPr lang="es-PE" sz="1600" dirty="0" err="1" smtClean="0"/>
              <a:t>approximation</a:t>
            </a:r>
            <a:r>
              <a:rPr lang="es-PE" sz="1600" dirty="0" smtClean="0"/>
              <a:t>):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s-PE" sz="16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es-PE" sz="1600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PE" sz="1600" dirty="0" smtClean="0"/>
              <a:t> 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PE" sz="2000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PE" sz="2000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PE" sz="2000" dirty="0"/>
          </a:p>
        </p:txBody>
      </p:sp>
      <p:graphicFrame>
        <p:nvGraphicFramePr>
          <p:cNvPr id="3076" name="11 Objeto"/>
          <p:cNvGraphicFramePr>
            <a:graphicFrameLocks noChangeAspect="1"/>
          </p:cNvGraphicFramePr>
          <p:nvPr/>
        </p:nvGraphicFramePr>
        <p:xfrm>
          <a:off x="2324100" y="2971800"/>
          <a:ext cx="3784600" cy="23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2" name="Ecuación" r:id="rId3" imgW="3111480" imgH="203040" progId="Equation.3">
                  <p:embed/>
                </p:oleObj>
              </mc:Choice>
              <mc:Fallback>
                <p:oleObj name="Ecuación" r:id="rId3" imgW="31114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4100" y="2971800"/>
                        <a:ext cx="3784600" cy="231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12 Objeto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3" name="Ecuación" r:id="rId5" imgW="114151" imgH="215619" progId="Equation.3">
                  <p:embed/>
                </p:oleObj>
              </mc:Choice>
              <mc:Fallback>
                <p:oleObj name="Ecuación" r:id="rId5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1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1537912"/>
              </p:ext>
            </p:extLst>
          </p:nvPr>
        </p:nvGraphicFramePr>
        <p:xfrm>
          <a:off x="1981200" y="3962400"/>
          <a:ext cx="5311775" cy="17639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4" name="Ecuación" r:id="rId7" imgW="3288960" imgH="1091880" progId="Equation.3">
                  <p:embed/>
                </p:oleObj>
              </mc:Choice>
              <mc:Fallback>
                <p:oleObj name="Ecuación" r:id="rId7" imgW="3288960" imgH="1091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962400"/>
                        <a:ext cx="5311775" cy="17639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79" name="17 Grupo"/>
          <p:cNvGrpSpPr>
            <a:grpSpLocks/>
          </p:cNvGrpSpPr>
          <p:nvPr/>
        </p:nvGrpSpPr>
        <p:grpSpPr bwMode="auto">
          <a:xfrm>
            <a:off x="1600200" y="1981200"/>
            <a:ext cx="6172200" cy="838200"/>
            <a:chOff x="1600200" y="1981200"/>
            <a:chExt cx="6328435" cy="860425"/>
          </a:xfrm>
        </p:grpSpPr>
        <p:graphicFrame>
          <p:nvGraphicFramePr>
            <p:cNvPr id="3082" name="10 Objeto"/>
            <p:cNvGraphicFramePr>
              <a:graphicFrameLocks noChangeAspect="1"/>
            </p:cNvGraphicFramePr>
            <p:nvPr/>
          </p:nvGraphicFramePr>
          <p:xfrm>
            <a:off x="3556660" y="1981200"/>
            <a:ext cx="4371975" cy="860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5" name="Ecuación" r:id="rId9" imgW="2324100" imgH="457200" progId="Equation.3">
                    <p:embed/>
                  </p:oleObj>
                </mc:Choice>
                <mc:Fallback>
                  <p:oleObj name="Ecuación" r:id="rId9" imgW="2324100" imgH="457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6660" y="1981200"/>
                          <a:ext cx="4371975" cy="860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3" name="15 Objeto"/>
            <p:cNvGraphicFramePr>
              <a:graphicFrameLocks noChangeAspect="1"/>
            </p:cNvGraphicFramePr>
            <p:nvPr/>
          </p:nvGraphicFramePr>
          <p:xfrm>
            <a:off x="1600200" y="1981200"/>
            <a:ext cx="1828800" cy="7902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6" name="Ecuación" r:id="rId11" imgW="1028254" imgH="444307" progId="Equation.3">
                    <p:embed/>
                  </p:oleObj>
                </mc:Choice>
                <mc:Fallback>
                  <p:oleObj name="Ecuación" r:id="rId11" imgW="1028254" imgH="44430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00200" y="1981200"/>
                          <a:ext cx="1828800" cy="7902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080" name="18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6973078"/>
              </p:ext>
            </p:extLst>
          </p:nvPr>
        </p:nvGraphicFramePr>
        <p:xfrm>
          <a:off x="990600" y="5715000"/>
          <a:ext cx="7239000" cy="8553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7" name="Ecuación" r:id="rId13" imgW="4305300" imgH="508000" progId="Equation.3">
                  <p:embed/>
                </p:oleObj>
              </mc:Choice>
              <mc:Fallback>
                <p:oleObj name="Ecuación" r:id="rId13" imgW="43053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715000"/>
                        <a:ext cx="7239000" cy="8553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2 Conector recto de flecha"/>
          <p:cNvCxnSpPr/>
          <p:nvPr/>
        </p:nvCxnSpPr>
        <p:spPr>
          <a:xfrm flipH="1">
            <a:off x="7315200" y="4495800"/>
            <a:ext cx="381000" cy="45720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685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Neutrino </a:t>
            </a:r>
            <a:r>
              <a:rPr lang="es-ES" dirty="0" err="1" smtClean="0"/>
              <a:t>oscillation</a:t>
            </a:r>
            <a:r>
              <a:rPr lang="es-ES" dirty="0" smtClean="0"/>
              <a:t> in </a:t>
            </a:r>
            <a:r>
              <a:rPr lang="es-ES" dirty="0" err="1" smtClean="0"/>
              <a:t>vacuum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s-ES" dirty="0" err="1" smtClean="0"/>
              <a:t>Analyzing</a:t>
            </a:r>
            <a:r>
              <a:rPr lang="es-ES" dirty="0" smtClean="0"/>
              <a:t>: </a:t>
            </a:r>
          </a:p>
          <a:p>
            <a:pPr marL="0" indent="0">
              <a:buNone/>
            </a:pPr>
            <a:endParaRPr lang="es-ES" dirty="0"/>
          </a:p>
        </p:txBody>
      </p:sp>
      <p:graphicFrame>
        <p:nvGraphicFramePr>
          <p:cNvPr id="5" name="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6227731"/>
              </p:ext>
            </p:extLst>
          </p:nvPr>
        </p:nvGraphicFramePr>
        <p:xfrm>
          <a:off x="654844" y="2400300"/>
          <a:ext cx="7834312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1" name="Ecuación" r:id="rId3" imgW="3606480" imgH="736560" progId="Equation.3">
                  <p:embed/>
                </p:oleObj>
              </mc:Choice>
              <mc:Fallback>
                <p:oleObj name="Ecuación" r:id="rId3" imgW="3606480" imgH="7365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4844" y="2400300"/>
                        <a:ext cx="7834312" cy="160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5 Elipse"/>
          <p:cNvSpPr/>
          <p:nvPr/>
        </p:nvSpPr>
        <p:spPr>
          <a:xfrm>
            <a:off x="2438400" y="3200400"/>
            <a:ext cx="1828800" cy="3797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7" name="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8816043"/>
              </p:ext>
            </p:extLst>
          </p:nvPr>
        </p:nvGraphicFramePr>
        <p:xfrm>
          <a:off x="7023100" y="5791200"/>
          <a:ext cx="17367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2" name="Ecuación" r:id="rId5" imgW="965200" imgH="254000" progId="Equation.3">
                  <p:embed/>
                </p:oleObj>
              </mc:Choice>
              <mc:Fallback>
                <p:oleObj name="Ecuación" r:id="rId5" imgW="9652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3100" y="5791200"/>
                        <a:ext cx="1736725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B05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7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5396538"/>
              </p:ext>
            </p:extLst>
          </p:nvPr>
        </p:nvGraphicFramePr>
        <p:xfrm>
          <a:off x="1636051" y="4419600"/>
          <a:ext cx="5262297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3" name="Ecuación" r:id="rId7" imgW="2514600" imgH="507960" progId="Equation.3">
                  <p:embed/>
                </p:oleObj>
              </mc:Choice>
              <mc:Fallback>
                <p:oleObj name="Ecuación" r:id="rId7" imgW="251460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6051" y="4419600"/>
                        <a:ext cx="5262297" cy="106680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8 Flecha derecha"/>
          <p:cNvSpPr/>
          <p:nvPr/>
        </p:nvSpPr>
        <p:spPr>
          <a:xfrm>
            <a:off x="1600200" y="3200400"/>
            <a:ext cx="685800" cy="3797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CuadroTexto"/>
          <p:cNvSpPr txBox="1"/>
          <p:nvPr/>
        </p:nvSpPr>
        <p:spPr>
          <a:xfrm>
            <a:off x="5689600" y="1676400"/>
            <a:ext cx="2667000" cy="36933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err="1" smtClean="0"/>
              <a:t>We</a:t>
            </a:r>
            <a:r>
              <a:rPr lang="es-ES" dirty="0" smtClean="0"/>
              <a:t> are </a:t>
            </a:r>
            <a:r>
              <a:rPr lang="es-ES" dirty="0" err="1" smtClean="0"/>
              <a:t>using</a:t>
            </a:r>
            <a:r>
              <a:rPr lang="es-ES" dirty="0" smtClean="0"/>
              <a:t> </a:t>
            </a:r>
            <a:r>
              <a:rPr lang="es-ES" i="1" dirty="0" smtClean="0"/>
              <a:t>L </a:t>
            </a:r>
            <a:r>
              <a:rPr lang="es-ES" dirty="0" err="1" smtClean="0"/>
              <a:t>instead</a:t>
            </a:r>
            <a:r>
              <a:rPr lang="es-ES" dirty="0" smtClean="0"/>
              <a:t> of x</a:t>
            </a:r>
            <a:r>
              <a:rPr lang="es-ES" i="1" dirty="0" smtClean="0"/>
              <a:t>  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2586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Neutrino oscillation in vacuum</a:t>
            </a:r>
          </a:p>
        </p:txBody>
      </p:sp>
      <p:graphicFrame>
        <p:nvGraphicFramePr>
          <p:cNvPr id="15363" name="3 Marcador de contenido"/>
          <p:cNvGraphicFramePr>
            <a:graphicFrameLocks noGrp="1" noChangeAspect="1"/>
          </p:cNvGraphicFramePr>
          <p:nvPr>
            <p:ph idx="1"/>
          </p:nvPr>
        </p:nvGraphicFramePr>
        <p:xfrm>
          <a:off x="1365250" y="2035175"/>
          <a:ext cx="6483350" cy="108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0" name="Ecuación" r:id="rId3" imgW="4089400" imgH="685800" progId="Equation.3">
                  <p:embed/>
                </p:oleObj>
              </mc:Choice>
              <mc:Fallback>
                <p:oleObj name="Ecuación" r:id="rId3" imgW="4089400" imgH="6858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5250" y="2035175"/>
                        <a:ext cx="6483350" cy="1087438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4" name="4 Objeto"/>
          <p:cNvGraphicFramePr>
            <a:graphicFrameLocks noChangeAspect="1"/>
          </p:cNvGraphicFramePr>
          <p:nvPr/>
        </p:nvGraphicFramePr>
        <p:xfrm>
          <a:off x="7050088" y="3541713"/>
          <a:ext cx="18415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1" name="Ecuación" r:id="rId5" imgW="1841500" imgH="431800" progId="Equation.3">
                  <p:embed/>
                </p:oleObj>
              </mc:Choice>
              <mc:Fallback>
                <p:oleObj name="Ecuación" r:id="rId5" imgW="18415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0088" y="3541713"/>
                        <a:ext cx="1841500" cy="431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365" name="12 Grupo"/>
          <p:cNvGrpSpPr>
            <a:grpSpLocks/>
          </p:cNvGrpSpPr>
          <p:nvPr/>
        </p:nvGrpSpPr>
        <p:grpSpPr bwMode="auto">
          <a:xfrm>
            <a:off x="1022350" y="2852738"/>
            <a:ext cx="1927225" cy="1484312"/>
            <a:chOff x="1022840" y="2743200"/>
            <a:chExt cx="1796560" cy="1377138"/>
          </a:xfrm>
        </p:grpSpPr>
        <p:cxnSp>
          <p:nvCxnSpPr>
            <p:cNvPr id="7" name="6 Conector recto de flecha"/>
            <p:cNvCxnSpPr/>
            <p:nvPr/>
          </p:nvCxnSpPr>
          <p:spPr>
            <a:xfrm flipV="1">
              <a:off x="1752415" y="2743200"/>
              <a:ext cx="1066985" cy="99124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10 CuadroTexto"/>
            <p:cNvSpPr txBox="1"/>
            <p:nvPr/>
          </p:nvSpPr>
          <p:spPr>
            <a:xfrm>
              <a:off x="1022840" y="3750647"/>
              <a:ext cx="1552382" cy="369691"/>
            </a:xfrm>
            <a:prstGeom prst="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dirty="0" err="1">
                  <a:latin typeface="+mn-lt"/>
                  <a:cs typeface="+mn-cs"/>
                </a:rPr>
                <a:t>constant</a:t>
              </a:r>
              <a:r>
                <a:rPr lang="es-ES" dirty="0">
                  <a:latin typeface="+mn-lt"/>
                  <a:cs typeface="+mn-cs"/>
                </a:rPr>
                <a:t> </a:t>
              </a:r>
              <a:r>
                <a:rPr lang="es-ES" dirty="0" err="1">
                  <a:latin typeface="+mn-lt"/>
                  <a:cs typeface="+mn-cs"/>
                </a:rPr>
                <a:t>term</a:t>
              </a:r>
              <a:r>
                <a:rPr lang="es-ES" dirty="0">
                  <a:latin typeface="+mn-lt"/>
                  <a:cs typeface="+mn-cs"/>
                </a:rPr>
                <a:t> </a:t>
              </a:r>
            </a:p>
          </p:txBody>
        </p:sp>
      </p:grpSp>
      <p:grpSp>
        <p:nvGrpSpPr>
          <p:cNvPr id="15366" name="13 Grupo"/>
          <p:cNvGrpSpPr>
            <a:grpSpLocks/>
          </p:cNvGrpSpPr>
          <p:nvPr/>
        </p:nvGrpSpPr>
        <p:grpSpPr bwMode="auto">
          <a:xfrm>
            <a:off x="5270500" y="2876550"/>
            <a:ext cx="1752600" cy="1628775"/>
            <a:chOff x="5270090" y="2743200"/>
            <a:chExt cx="1634080" cy="1512332"/>
          </a:xfrm>
        </p:grpSpPr>
        <p:cxnSp>
          <p:nvCxnSpPr>
            <p:cNvPr id="9" name="8 Conector recto de flecha"/>
            <p:cNvCxnSpPr/>
            <p:nvPr/>
          </p:nvCxnSpPr>
          <p:spPr>
            <a:xfrm flipH="1" flipV="1">
              <a:off x="5270090" y="2743200"/>
              <a:ext cx="762275" cy="114235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11 CuadroTexto"/>
            <p:cNvSpPr txBox="1"/>
            <p:nvPr/>
          </p:nvSpPr>
          <p:spPr>
            <a:xfrm>
              <a:off x="5274531" y="3885557"/>
              <a:ext cx="1629639" cy="369975"/>
            </a:xfrm>
            <a:prstGeom prst="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dirty="0" err="1">
                  <a:latin typeface="+mn-lt"/>
                  <a:cs typeface="+mn-cs"/>
                </a:rPr>
                <a:t>oscillating</a:t>
              </a:r>
              <a:r>
                <a:rPr lang="es-ES" dirty="0">
                  <a:latin typeface="+mn-lt"/>
                  <a:cs typeface="+mn-cs"/>
                </a:rPr>
                <a:t> </a:t>
              </a:r>
              <a:r>
                <a:rPr lang="es-ES" dirty="0" err="1">
                  <a:latin typeface="+mn-lt"/>
                  <a:cs typeface="+mn-cs"/>
                </a:rPr>
                <a:t>term</a:t>
              </a:r>
              <a:endParaRPr lang="es-ES" dirty="0">
                <a:latin typeface="+mn-lt"/>
                <a:cs typeface="+mn-cs"/>
              </a:endParaRPr>
            </a:p>
          </p:txBody>
        </p:sp>
      </p:grpSp>
      <p:grpSp>
        <p:nvGrpSpPr>
          <p:cNvPr id="15367" name="18 Grupo"/>
          <p:cNvGrpSpPr>
            <a:grpSpLocks/>
          </p:cNvGrpSpPr>
          <p:nvPr/>
        </p:nvGrpSpPr>
        <p:grpSpPr bwMode="auto">
          <a:xfrm>
            <a:off x="838200" y="4800600"/>
            <a:ext cx="2901950" cy="1346200"/>
            <a:chOff x="1237335" y="4800600"/>
            <a:chExt cx="2902507" cy="1346428"/>
          </a:xfrm>
        </p:grpSpPr>
        <p:graphicFrame>
          <p:nvGraphicFramePr>
            <p:cNvPr id="15371" name="15 Objeto"/>
            <p:cNvGraphicFramePr>
              <a:graphicFrameLocks noChangeAspect="1"/>
            </p:cNvGraphicFramePr>
            <p:nvPr/>
          </p:nvGraphicFramePr>
          <p:xfrm>
            <a:off x="1237335" y="4800600"/>
            <a:ext cx="2902507" cy="7659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12" name="Ecuación" r:id="rId7" imgW="1828800" imgH="482600" progId="Equation.3">
                    <p:embed/>
                  </p:oleObj>
                </mc:Choice>
                <mc:Fallback>
                  <p:oleObj name="Ecuación" r:id="rId7" imgW="1828800" imgH="482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37335" y="4800600"/>
                          <a:ext cx="2902507" cy="765940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984807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372" name="16 CuadroTexto"/>
            <p:cNvSpPr txBox="1">
              <a:spLocks noChangeArrowheads="1"/>
            </p:cNvSpPr>
            <p:nvPr/>
          </p:nvSpPr>
          <p:spPr bwMode="auto">
            <a:xfrm>
              <a:off x="1600200" y="5777696"/>
              <a:ext cx="229921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s-ES"/>
                <a:t>Oscillation wavelength</a:t>
              </a:r>
            </a:p>
          </p:txBody>
        </p:sp>
      </p:grpSp>
      <p:grpSp>
        <p:nvGrpSpPr>
          <p:cNvPr id="15368" name="20 Grupo"/>
          <p:cNvGrpSpPr>
            <a:grpSpLocks/>
          </p:cNvGrpSpPr>
          <p:nvPr/>
        </p:nvGrpSpPr>
        <p:grpSpPr bwMode="auto">
          <a:xfrm>
            <a:off x="4724400" y="4902157"/>
            <a:ext cx="3856330" cy="1244643"/>
            <a:chOff x="5033944" y="4876800"/>
            <a:chExt cx="3856531" cy="1244788"/>
          </a:xfrm>
        </p:grpSpPr>
        <p:graphicFrame>
          <p:nvGraphicFramePr>
            <p:cNvPr id="15369" name="17 Objeto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69968972"/>
                </p:ext>
              </p:extLst>
            </p:nvPr>
          </p:nvGraphicFramePr>
          <p:xfrm>
            <a:off x="5033944" y="4876800"/>
            <a:ext cx="3225967" cy="6747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13" name="Ecuación" r:id="rId9" imgW="1701720" imgH="355320" progId="Equation.3">
                    <p:embed/>
                  </p:oleObj>
                </mc:Choice>
                <mc:Fallback>
                  <p:oleObj name="Ecuación" r:id="rId9" imgW="1701720" imgH="3553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33944" y="4876800"/>
                          <a:ext cx="3225967" cy="674767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10253F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370" name="19 CuadroTexto"/>
            <p:cNvSpPr txBox="1">
              <a:spLocks noChangeArrowheads="1"/>
            </p:cNvSpPr>
            <p:nvPr/>
          </p:nvSpPr>
          <p:spPr bwMode="auto">
            <a:xfrm>
              <a:off x="5275258" y="5752213"/>
              <a:ext cx="3615217" cy="369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s-ES" dirty="0" err="1" smtClean="0"/>
                <a:t>Valid</a:t>
              </a:r>
              <a:r>
                <a:rPr lang="es-ES" dirty="0" smtClean="0"/>
                <a:t>  </a:t>
              </a:r>
              <a:r>
                <a:rPr lang="es-ES" dirty="0" err="1" smtClean="0"/>
                <a:t>if</a:t>
              </a:r>
              <a:r>
                <a:rPr lang="es-ES" dirty="0" smtClean="0"/>
                <a:t>  </a:t>
              </a:r>
              <a:r>
                <a:rPr lang="es-ES" dirty="0" err="1" smtClean="0"/>
                <a:t>there</a:t>
              </a:r>
              <a:r>
                <a:rPr lang="es-ES" dirty="0" smtClean="0"/>
                <a:t>  </a:t>
              </a:r>
              <a:r>
                <a:rPr lang="es-ES" dirty="0" err="1" smtClean="0"/>
                <a:t>is</a:t>
              </a:r>
              <a:r>
                <a:rPr lang="es-ES" dirty="0" smtClean="0"/>
                <a:t> no </a:t>
              </a:r>
              <a:r>
                <a:rPr lang="es-ES" dirty="0" err="1"/>
                <a:t>sterile</a:t>
              </a:r>
              <a:r>
                <a:rPr lang="es-ES" dirty="0"/>
                <a:t> </a:t>
              </a:r>
              <a:r>
                <a:rPr lang="es-ES" dirty="0" smtClean="0"/>
                <a:t>neutrinos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342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Neutrino oscillation in vacuum</a:t>
            </a:r>
          </a:p>
        </p:txBody>
      </p:sp>
      <p:graphicFrame>
        <p:nvGraphicFramePr>
          <p:cNvPr id="16387" name="3 Marcador de contenido"/>
          <p:cNvGraphicFramePr>
            <a:graphicFrameLocks noGrp="1" noChangeAspect="1"/>
          </p:cNvGraphicFramePr>
          <p:nvPr>
            <p:ph idx="1"/>
          </p:nvPr>
        </p:nvGraphicFramePr>
        <p:xfrm>
          <a:off x="457200" y="1752600"/>
          <a:ext cx="8370888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4" name="Ecuación" r:id="rId3" imgW="5930900" imgH="1727200" progId="Equation.3">
                  <p:embed/>
                </p:oleObj>
              </mc:Choice>
              <mc:Fallback>
                <p:oleObj name="Ecuación" r:id="rId3" imgW="5930900" imgH="17272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752600"/>
                        <a:ext cx="8370888" cy="243840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8" name="4 Objeto"/>
          <p:cNvGraphicFramePr>
            <a:graphicFrameLocks noChangeAspect="1"/>
          </p:cNvGraphicFramePr>
          <p:nvPr/>
        </p:nvGraphicFramePr>
        <p:xfrm>
          <a:off x="1219200" y="4648200"/>
          <a:ext cx="6110288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5" name="Ecuación" r:id="rId5" imgW="3632200" imgH="1041400" progId="Equation.3">
                  <p:embed/>
                </p:oleObj>
              </mc:Choice>
              <mc:Fallback>
                <p:oleObj name="Ecuación" r:id="rId5" imgW="3632200" imgH="1041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648200"/>
                        <a:ext cx="6110288" cy="175260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80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s-ES" smtClean="0"/>
              <a:t>Neutrino oscillation in vacuum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27125"/>
            <a:ext cx="8229600" cy="4525963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" sz="2000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ES" sz="2000" dirty="0" err="1" smtClean="0"/>
              <a:t>For</a:t>
            </a:r>
            <a:r>
              <a:rPr lang="es-ES" sz="2000" dirty="0" smtClean="0"/>
              <a:t> </a:t>
            </a:r>
            <a:r>
              <a:rPr lang="es-ES" sz="2000" dirty="0" err="1" smtClean="0"/>
              <a:t>the</a:t>
            </a:r>
            <a:r>
              <a:rPr lang="es-ES" sz="2000" dirty="0" smtClean="0"/>
              <a:t> antineutrino case: </a:t>
            </a:r>
          </a:p>
        </p:txBody>
      </p:sp>
      <p:graphicFrame>
        <p:nvGraphicFramePr>
          <p:cNvPr id="17412" name="5 Objeto"/>
          <p:cNvGraphicFramePr>
            <a:graphicFrameLocks noChangeAspect="1"/>
          </p:cNvGraphicFramePr>
          <p:nvPr/>
        </p:nvGraphicFramePr>
        <p:xfrm>
          <a:off x="3054350" y="2133600"/>
          <a:ext cx="35782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8" name="Ecuación" r:id="rId3" imgW="1739900" imgH="444500" progId="Equation.3">
                  <p:embed/>
                </p:oleObj>
              </mc:Choice>
              <mc:Fallback>
                <p:oleObj name="Ecuación" r:id="rId3" imgW="17399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4350" y="2133600"/>
                        <a:ext cx="3578225" cy="914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E46C0A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413" name="6 Grupo"/>
          <p:cNvGrpSpPr>
            <a:grpSpLocks/>
          </p:cNvGrpSpPr>
          <p:nvPr/>
        </p:nvGrpSpPr>
        <p:grpSpPr bwMode="auto">
          <a:xfrm>
            <a:off x="979488" y="3614738"/>
            <a:ext cx="7021512" cy="2786062"/>
            <a:chOff x="958269" y="4495800"/>
            <a:chExt cx="6514707" cy="2325640"/>
          </a:xfrm>
        </p:grpSpPr>
        <p:graphicFrame>
          <p:nvGraphicFramePr>
            <p:cNvPr id="17414" name="4 Objeto"/>
            <p:cNvGraphicFramePr>
              <a:graphicFrameLocks noChangeAspect="1"/>
            </p:cNvGraphicFramePr>
            <p:nvPr/>
          </p:nvGraphicFramePr>
          <p:xfrm>
            <a:off x="1162664" y="4495800"/>
            <a:ext cx="6310312" cy="1816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9" name="Ecuación" r:id="rId5" imgW="3632200" imgH="1041400" progId="Equation.3">
                    <p:embed/>
                  </p:oleObj>
                </mc:Choice>
                <mc:Fallback>
                  <p:oleObj name="Ecuación" r:id="rId5" imgW="3632200" imgH="1041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62664" y="4495800"/>
                          <a:ext cx="6310312" cy="1816100"/>
                        </a:xfrm>
                        <a:prstGeom prst="rect">
                          <a:avLst/>
                        </a:prstGeom>
                        <a:noFill/>
                        <a:ln w="38100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7415" name="25 Grupo"/>
            <p:cNvGrpSpPr>
              <a:grpSpLocks/>
            </p:cNvGrpSpPr>
            <p:nvPr/>
          </p:nvGrpSpPr>
          <p:grpSpPr bwMode="auto">
            <a:xfrm>
              <a:off x="958269" y="5590597"/>
              <a:ext cx="5168274" cy="1230843"/>
              <a:chOff x="958269" y="5590597"/>
              <a:chExt cx="5168274" cy="1230843"/>
            </a:xfrm>
          </p:grpSpPr>
          <p:grpSp>
            <p:nvGrpSpPr>
              <p:cNvPr id="17416" name="21 Grupo"/>
              <p:cNvGrpSpPr>
                <a:grpSpLocks/>
              </p:cNvGrpSpPr>
              <p:nvPr/>
            </p:nvGrpSpPr>
            <p:grpSpPr bwMode="auto">
              <a:xfrm>
                <a:off x="1147916" y="5590597"/>
                <a:ext cx="1684815" cy="852988"/>
                <a:chOff x="1143000" y="5737122"/>
                <a:chExt cx="1575619" cy="820994"/>
              </a:xfrm>
            </p:grpSpPr>
            <p:sp>
              <p:nvSpPr>
                <p:cNvPr id="9" name="8 Elipse"/>
                <p:cNvSpPr/>
                <p:nvPr/>
              </p:nvSpPr>
              <p:spPr>
                <a:xfrm>
                  <a:off x="2261828" y="5736908"/>
                  <a:ext cx="457314" cy="381358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/>
                </a:p>
              </p:txBody>
            </p:sp>
            <p:cxnSp>
              <p:nvCxnSpPr>
                <p:cNvPr id="15" name="14 Conector recto de flecha"/>
                <p:cNvCxnSpPr/>
                <p:nvPr/>
              </p:nvCxnSpPr>
              <p:spPr>
                <a:xfrm flipV="1">
                  <a:off x="1143336" y="6062147"/>
                  <a:ext cx="1118492" cy="496149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417" name="24 CuadroTexto"/>
              <p:cNvSpPr txBox="1">
                <a:spLocks noChangeArrowheads="1"/>
              </p:cNvSpPr>
              <p:nvPr/>
            </p:nvSpPr>
            <p:spPr bwMode="auto">
              <a:xfrm>
                <a:off x="958269" y="6452108"/>
                <a:ext cx="5168274" cy="36933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s-ES"/>
                  <a:t>This is the only difference…we will return to this later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0127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s-ES" smtClean="0"/>
              <a:t>Two neutrino oscillation</a:t>
            </a:r>
          </a:p>
        </p:txBody>
      </p:sp>
      <p:graphicFrame>
        <p:nvGraphicFramePr>
          <p:cNvPr id="18435" name="3 Objeto"/>
          <p:cNvGraphicFramePr>
            <a:graphicFrameLocks noChangeAspect="1"/>
          </p:cNvGraphicFramePr>
          <p:nvPr/>
        </p:nvGraphicFramePr>
        <p:xfrm>
          <a:off x="381000" y="1447800"/>
          <a:ext cx="2819400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7" name="Ecuación" r:id="rId3" imgW="1435100" imgH="457200" progId="Equation.3">
                  <p:embed/>
                </p:oleObj>
              </mc:Choice>
              <mc:Fallback>
                <p:oleObj name="Ecuación" r:id="rId3" imgW="14351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447800"/>
                        <a:ext cx="2819400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6" name="4 Objeto"/>
          <p:cNvGraphicFramePr>
            <a:graphicFrameLocks noChangeAspect="1"/>
          </p:cNvGraphicFramePr>
          <p:nvPr/>
        </p:nvGraphicFramePr>
        <p:xfrm>
          <a:off x="762000" y="2819400"/>
          <a:ext cx="24130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8" name="Ecuación" r:id="rId5" imgW="1688367" imgH="533169" progId="Equation.3">
                  <p:embed/>
                </p:oleObj>
              </mc:Choice>
              <mc:Fallback>
                <p:oleObj name="Ecuación" r:id="rId5" imgW="1688367" imgH="5331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819400"/>
                        <a:ext cx="24130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0" name="8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2116952"/>
              </p:ext>
            </p:extLst>
          </p:nvPr>
        </p:nvGraphicFramePr>
        <p:xfrm>
          <a:off x="3886200" y="1830388"/>
          <a:ext cx="5035550" cy="482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9" name="Ecuación" r:id="rId7" imgW="3340080" imgH="3200400" progId="Equation.3">
                  <p:embed/>
                </p:oleObj>
              </mc:Choice>
              <mc:Fallback>
                <p:oleObj name="Ecuación" r:id="rId7" imgW="3340080" imgH="3200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830388"/>
                        <a:ext cx="5035550" cy="48228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212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Two neutrino oscillation</a:t>
            </a:r>
          </a:p>
        </p:txBody>
      </p:sp>
      <p:sp>
        <p:nvSpPr>
          <p:cNvPr id="19459" name="2 Marcador de contenido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endParaRPr lang="es-ES" sz="2000" dirty="0" smtClean="0"/>
          </a:p>
          <a:p>
            <a:pPr marL="0" indent="0" eaLnBrk="1" hangingPunct="1">
              <a:buFont typeface="Arial" pitchFamily="34" charset="0"/>
              <a:buNone/>
            </a:pPr>
            <a:endParaRPr lang="es-ES" sz="2000" dirty="0" smtClean="0"/>
          </a:p>
          <a:p>
            <a:pPr marL="0" indent="0" eaLnBrk="1" hangingPunct="1">
              <a:buFont typeface="Arial" pitchFamily="34" charset="0"/>
              <a:buNone/>
            </a:pPr>
            <a:endParaRPr lang="es-ES" sz="2000" dirty="0" smtClean="0"/>
          </a:p>
          <a:p>
            <a:pPr marL="0" indent="0" eaLnBrk="1" hangingPunct="1">
              <a:buFont typeface="Arial" pitchFamily="34" charset="0"/>
              <a:buNone/>
            </a:pPr>
            <a:endParaRPr lang="es-ES" sz="2000" dirty="0" smtClean="0"/>
          </a:p>
          <a:p>
            <a:pPr marL="0" indent="0" eaLnBrk="1" hangingPunct="1">
              <a:buFont typeface="Arial" pitchFamily="34" charset="0"/>
              <a:buNone/>
            </a:pPr>
            <a:endParaRPr lang="es-ES" sz="2000" dirty="0" smtClean="0"/>
          </a:p>
          <a:p>
            <a:pPr marL="0" indent="0" eaLnBrk="1" hangingPunct="1">
              <a:buFont typeface="Arial" pitchFamily="34" charset="0"/>
              <a:buNone/>
            </a:pPr>
            <a:endParaRPr lang="es-ES" sz="2000" dirty="0" smtClean="0"/>
          </a:p>
          <a:p>
            <a:pPr marL="0" indent="0" eaLnBrk="1" hangingPunct="1">
              <a:buFont typeface="Arial" pitchFamily="34" charset="0"/>
              <a:buNone/>
            </a:pPr>
            <a:r>
              <a:rPr lang="es-ES" sz="2000" dirty="0" smtClean="0"/>
              <a:t>I</a:t>
            </a:r>
          </a:p>
          <a:p>
            <a:pPr marL="0" indent="0" eaLnBrk="1" hangingPunct="1">
              <a:buFont typeface="Arial" pitchFamily="34" charset="0"/>
              <a:buNone/>
            </a:pPr>
            <a:r>
              <a:rPr lang="es-ES" sz="2000" dirty="0" smtClean="0"/>
              <a:t>In </a:t>
            </a:r>
            <a:r>
              <a:rPr lang="es-ES" sz="2000" dirty="0" err="1" smtClean="0"/>
              <a:t>the</a:t>
            </a:r>
            <a:r>
              <a:rPr lang="es-ES" sz="2000" dirty="0" smtClean="0"/>
              <a:t> </a:t>
            </a:r>
            <a:r>
              <a:rPr lang="es-ES" sz="2000" dirty="0" err="1" smtClean="0"/>
              <a:t>two</a:t>
            </a:r>
            <a:r>
              <a:rPr lang="es-ES" sz="2000" dirty="0" smtClean="0"/>
              <a:t> neutrino </a:t>
            </a:r>
            <a:r>
              <a:rPr lang="es-ES" sz="2000" dirty="0" err="1" smtClean="0"/>
              <a:t>framework</a:t>
            </a:r>
            <a:r>
              <a:rPr lang="es-ES" sz="2000" dirty="0" smtClean="0"/>
              <a:t> </a:t>
            </a:r>
            <a:r>
              <a:rPr lang="es-ES" sz="2000" dirty="0" err="1" smtClean="0"/>
              <a:t>we</a:t>
            </a:r>
            <a:r>
              <a:rPr lang="es-ES" sz="2000" dirty="0" smtClean="0"/>
              <a:t> </a:t>
            </a:r>
            <a:r>
              <a:rPr lang="es-ES" sz="2000" dirty="0" err="1" smtClean="0"/>
              <a:t>have</a:t>
            </a:r>
            <a:r>
              <a:rPr lang="es-ES" sz="2000" dirty="0" smtClean="0"/>
              <a:t>:</a:t>
            </a:r>
          </a:p>
          <a:p>
            <a:pPr marL="0" indent="0" eaLnBrk="1" hangingPunct="1">
              <a:buFont typeface="Arial" pitchFamily="34" charset="0"/>
              <a:buNone/>
            </a:pPr>
            <a:endParaRPr lang="es-ES" sz="2000" dirty="0" smtClean="0"/>
          </a:p>
          <a:p>
            <a:pPr marL="0" indent="0" eaLnBrk="1" hangingPunct="1">
              <a:buFont typeface="Arial" pitchFamily="34" charset="0"/>
              <a:buNone/>
            </a:pPr>
            <a:r>
              <a:rPr lang="es-ES" sz="2000" dirty="0" smtClean="0"/>
              <a:t> </a:t>
            </a:r>
          </a:p>
        </p:txBody>
      </p:sp>
      <p:graphicFrame>
        <p:nvGraphicFramePr>
          <p:cNvPr id="19460" name="5 Objeto"/>
          <p:cNvGraphicFramePr>
            <a:graphicFrameLocks noChangeAspect="1"/>
          </p:cNvGraphicFramePr>
          <p:nvPr/>
        </p:nvGraphicFramePr>
        <p:xfrm>
          <a:off x="457200" y="1905000"/>
          <a:ext cx="8008938" cy="199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6" name="Ecuación" r:id="rId3" imgW="4610100" imgH="1143000" progId="Equation.3">
                  <p:embed/>
                </p:oleObj>
              </mc:Choice>
              <mc:Fallback>
                <p:oleObj name="Ecuación" r:id="rId3" imgW="461010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905000"/>
                        <a:ext cx="8008938" cy="1992313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1" name="6 Objeto"/>
          <p:cNvGraphicFramePr>
            <a:graphicFrameLocks noChangeAspect="1"/>
          </p:cNvGraphicFramePr>
          <p:nvPr/>
        </p:nvGraphicFramePr>
        <p:xfrm>
          <a:off x="2667000" y="4941888"/>
          <a:ext cx="36576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7" name="Ecuación" r:id="rId5" imgW="1701800" imgH="508000" progId="Equation.3">
                  <p:embed/>
                </p:oleObj>
              </mc:Choice>
              <mc:Fallback>
                <p:oleObj name="Ecuación" r:id="rId5" imgW="17018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941888"/>
                        <a:ext cx="3657600" cy="109220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614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Outline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Introduction</a:t>
            </a:r>
            <a:r>
              <a:rPr lang="es-ES" dirty="0" smtClean="0"/>
              <a:t> </a:t>
            </a:r>
          </a:p>
          <a:p>
            <a:r>
              <a:rPr lang="es-ES" dirty="0" smtClean="0"/>
              <a:t>Neutrino </a:t>
            </a:r>
            <a:r>
              <a:rPr lang="es-ES" dirty="0" err="1" smtClean="0"/>
              <a:t>oscillation</a:t>
            </a:r>
            <a:r>
              <a:rPr lang="es-ES" dirty="0" smtClean="0"/>
              <a:t> in </a:t>
            </a:r>
            <a:r>
              <a:rPr lang="es-ES" dirty="0" err="1" smtClean="0"/>
              <a:t>vacuum</a:t>
            </a:r>
            <a:r>
              <a:rPr lang="es-ES" dirty="0" smtClean="0"/>
              <a:t> </a:t>
            </a:r>
          </a:p>
          <a:p>
            <a:r>
              <a:rPr lang="es-ES" dirty="0" smtClean="0"/>
              <a:t>Neutrino </a:t>
            </a:r>
            <a:r>
              <a:rPr lang="es-ES" dirty="0" err="1" smtClean="0"/>
              <a:t>oscillation</a:t>
            </a:r>
            <a:r>
              <a:rPr lang="es-ES" dirty="0" smtClean="0"/>
              <a:t> in </a:t>
            </a:r>
            <a:r>
              <a:rPr lang="es-ES" dirty="0" err="1" smtClean="0"/>
              <a:t>matter</a:t>
            </a:r>
            <a:r>
              <a:rPr lang="es-ES" dirty="0" smtClean="0"/>
              <a:t> </a:t>
            </a:r>
          </a:p>
          <a:p>
            <a:r>
              <a:rPr lang="es-ES" dirty="0" err="1" smtClean="0"/>
              <a:t>Review</a:t>
            </a:r>
            <a:r>
              <a:rPr lang="es-ES" dirty="0" smtClean="0"/>
              <a:t> of neutrino </a:t>
            </a:r>
            <a:r>
              <a:rPr lang="es-ES" dirty="0" err="1" smtClean="0"/>
              <a:t>oscillation</a:t>
            </a:r>
            <a:r>
              <a:rPr lang="es-ES" dirty="0" smtClean="0"/>
              <a:t> data </a:t>
            </a:r>
          </a:p>
          <a:p>
            <a:r>
              <a:rPr lang="es-ES" dirty="0"/>
              <a:t> </a:t>
            </a:r>
            <a:r>
              <a:rPr lang="es-ES" dirty="0" err="1" smtClean="0"/>
              <a:t>Conclusions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7138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Two neutrino oscillation </a:t>
            </a:r>
          </a:p>
        </p:txBody>
      </p:sp>
      <p:sp>
        <p:nvSpPr>
          <p:cNvPr id="2048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ES" sz="2000" smtClean="0"/>
              <a:t>Introducing units to  </a:t>
            </a:r>
            <a:r>
              <a:rPr lang="es-ES" sz="2000" i="1" smtClean="0"/>
              <a:t>L</a:t>
            </a:r>
            <a:r>
              <a:rPr lang="es-ES" sz="2000" smtClean="0"/>
              <a:t> and </a:t>
            </a:r>
            <a:r>
              <a:rPr lang="es-ES" sz="2000" i="1" smtClean="0"/>
              <a:t>E</a:t>
            </a:r>
          </a:p>
        </p:txBody>
      </p:sp>
      <p:graphicFrame>
        <p:nvGraphicFramePr>
          <p:cNvPr id="20484" name="3 Objeto"/>
          <p:cNvGraphicFramePr>
            <a:graphicFrameLocks noChangeAspect="1"/>
          </p:cNvGraphicFramePr>
          <p:nvPr/>
        </p:nvGraphicFramePr>
        <p:xfrm>
          <a:off x="762000" y="2438400"/>
          <a:ext cx="687387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0" name="Ecuación" r:id="rId3" imgW="3644900" imgH="444500" progId="Equation.3">
                  <p:embed/>
                </p:oleObj>
              </mc:Choice>
              <mc:Fallback>
                <p:oleObj name="Ecuación" r:id="rId3" imgW="36449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438400"/>
                        <a:ext cx="6873875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10253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4 Objeto"/>
          <p:cNvGraphicFramePr>
            <a:graphicFrameLocks noChangeAspect="1"/>
          </p:cNvGraphicFramePr>
          <p:nvPr/>
        </p:nvGraphicFramePr>
        <p:xfrm>
          <a:off x="1295400" y="3962400"/>
          <a:ext cx="6180138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1" name="Ecuación" r:id="rId5" imgW="3276600" imgH="431800" progId="Equation.3">
                  <p:embed/>
                </p:oleObj>
              </mc:Choice>
              <mc:Fallback>
                <p:oleObj name="Ecuación" r:id="rId5" imgW="32766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962400"/>
                        <a:ext cx="6180138" cy="812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84807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142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Oscillation regimes</a:t>
            </a:r>
          </a:p>
        </p:txBody>
      </p:sp>
      <p:graphicFrame>
        <p:nvGraphicFramePr>
          <p:cNvPr id="21507" name="3 Marcador de contenido"/>
          <p:cNvGraphicFramePr>
            <a:graphicFrameLocks noGrp="1" noChangeAspect="1"/>
          </p:cNvGraphicFramePr>
          <p:nvPr>
            <p:ph idx="1"/>
          </p:nvPr>
        </p:nvGraphicFramePr>
        <p:xfrm>
          <a:off x="2387600" y="1905000"/>
          <a:ext cx="3403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9" name="Ecuación" r:id="rId3" imgW="1701800" imgH="457200" progId="Equation.3">
                  <p:embed/>
                </p:oleObj>
              </mc:Choice>
              <mc:Fallback>
                <p:oleObj name="Ecuación" r:id="rId3" imgW="1701800" imgH="4572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7600" y="1905000"/>
                        <a:ext cx="3403600" cy="914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10253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76200" y="3254375"/>
            <a:ext cx="5715000" cy="338455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000" dirty="0" err="1">
                <a:latin typeface="+mn-lt"/>
                <a:cs typeface="+mn-cs"/>
              </a:rPr>
              <a:t>Oscillation</a:t>
            </a:r>
            <a:r>
              <a:rPr lang="es-ES" sz="2000" dirty="0">
                <a:latin typeface="+mn-lt"/>
                <a:cs typeface="+mn-cs"/>
              </a:rPr>
              <a:t> </a:t>
            </a:r>
            <a:r>
              <a:rPr lang="es-ES" sz="2000" dirty="0" err="1">
                <a:latin typeface="+mn-lt"/>
                <a:cs typeface="+mn-cs"/>
              </a:rPr>
              <a:t>starting</a:t>
            </a:r>
            <a:endParaRPr lang="es-ES" sz="2000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000" dirty="0">
                <a:latin typeface="+mn-lt"/>
                <a:cs typeface="+mn-cs"/>
              </a:rPr>
              <a:t> Ideal case 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sz="2000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sz="2000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sz="2000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000" dirty="0">
                <a:latin typeface="+mn-lt"/>
                <a:cs typeface="+mn-cs"/>
              </a:rPr>
              <a:t> </a:t>
            </a:r>
            <a:r>
              <a:rPr lang="es-ES" sz="2000" dirty="0" err="1">
                <a:latin typeface="+mn-lt"/>
                <a:cs typeface="+mn-cs"/>
              </a:rPr>
              <a:t>Fast</a:t>
            </a:r>
            <a:r>
              <a:rPr lang="es-ES" sz="2000" dirty="0">
                <a:latin typeface="+mn-lt"/>
                <a:cs typeface="+mn-cs"/>
              </a:rPr>
              <a:t> </a:t>
            </a:r>
            <a:r>
              <a:rPr lang="es-ES" sz="2000" dirty="0" err="1">
                <a:latin typeface="+mn-lt"/>
                <a:cs typeface="+mn-cs"/>
              </a:rPr>
              <a:t>oscillations</a:t>
            </a:r>
            <a:r>
              <a:rPr lang="es-ES" sz="2000" dirty="0">
                <a:latin typeface="+mn-lt"/>
                <a:cs typeface="+mn-cs"/>
              </a:rPr>
              <a:t>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+mn-lt"/>
              <a:cs typeface="+mn-cs"/>
            </a:endParaRPr>
          </a:p>
        </p:txBody>
      </p:sp>
      <p:graphicFrame>
        <p:nvGraphicFramePr>
          <p:cNvPr id="21509" name="6 Objeto"/>
          <p:cNvGraphicFramePr>
            <a:graphicFrameLocks noChangeAspect="1"/>
          </p:cNvGraphicFramePr>
          <p:nvPr/>
        </p:nvGraphicFramePr>
        <p:xfrm>
          <a:off x="2747963" y="3254375"/>
          <a:ext cx="2563812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0" name="Ecuación" r:id="rId5" imgW="1447800" imgH="457200" progId="Equation.3">
                  <p:embed/>
                </p:oleObj>
              </mc:Choice>
              <mc:Fallback>
                <p:oleObj name="Ecuación" r:id="rId5" imgW="1447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7963" y="3254375"/>
                        <a:ext cx="2563812" cy="80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0" name="7 Objeto"/>
          <p:cNvGraphicFramePr>
            <a:graphicFrameLocks noChangeAspect="1"/>
          </p:cNvGraphicFramePr>
          <p:nvPr/>
        </p:nvGraphicFramePr>
        <p:xfrm>
          <a:off x="2670175" y="4410075"/>
          <a:ext cx="2719388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1" name="Ecuación" r:id="rId7" imgW="1536700" imgH="457200" progId="Equation.3">
                  <p:embed/>
                </p:oleObj>
              </mc:Choice>
              <mc:Fallback>
                <p:oleObj name="Ecuación" r:id="rId7" imgW="15367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0175" y="4410075"/>
                        <a:ext cx="2719388" cy="80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1" name="8 Objeto"/>
          <p:cNvGraphicFramePr>
            <a:graphicFrameLocks noChangeAspect="1"/>
          </p:cNvGraphicFramePr>
          <p:nvPr/>
        </p:nvGraphicFramePr>
        <p:xfrm>
          <a:off x="2747963" y="5616575"/>
          <a:ext cx="2273300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2" name="Ecuación" r:id="rId9" imgW="1447800" imgH="457200" progId="Equation.3">
                  <p:embed/>
                </p:oleObj>
              </mc:Choice>
              <mc:Fallback>
                <p:oleObj name="Ecuación" r:id="rId9" imgW="1447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7963" y="5616575"/>
                        <a:ext cx="2273300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2" name="10 Objeto"/>
          <p:cNvGraphicFramePr>
            <a:graphicFrameLocks noChangeAspect="1"/>
          </p:cNvGraphicFramePr>
          <p:nvPr/>
        </p:nvGraphicFramePr>
        <p:xfrm>
          <a:off x="6022975" y="5284788"/>
          <a:ext cx="2757488" cy="1328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3" name="Ecuación" r:id="rId11" imgW="2171700" imgH="914400" progId="Equation.3">
                  <p:embed/>
                </p:oleObj>
              </mc:Choice>
              <mc:Fallback>
                <p:oleObj name="Ecuación" r:id="rId11" imgW="217170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2975" y="5284788"/>
                        <a:ext cx="2757488" cy="132873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2D05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3" name="11 CuadroTexto"/>
          <p:cNvSpPr txBox="1">
            <a:spLocks noChangeArrowheads="1"/>
          </p:cNvSpPr>
          <p:nvPr/>
        </p:nvSpPr>
        <p:spPr bwMode="auto">
          <a:xfrm>
            <a:off x="6632575" y="4695825"/>
            <a:ext cx="1458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No oscillation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072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9" descr="Captura de pantalla 2012-07-20 a la(s) 00.01.3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88" y="1169988"/>
            <a:ext cx="6715125" cy="435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1 Título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s-ES" sz="4400"/>
              <a:t>Oscillation regimes </a:t>
            </a:r>
          </a:p>
        </p:txBody>
      </p:sp>
      <p:grpSp>
        <p:nvGrpSpPr>
          <p:cNvPr id="22532" name="10 Grupo"/>
          <p:cNvGrpSpPr>
            <a:grpSpLocks/>
          </p:cNvGrpSpPr>
          <p:nvPr/>
        </p:nvGrpSpPr>
        <p:grpSpPr bwMode="auto">
          <a:xfrm>
            <a:off x="1968500" y="2859088"/>
            <a:ext cx="1525588" cy="1809750"/>
            <a:chOff x="2730836" y="2686124"/>
            <a:chExt cx="1525802" cy="1809676"/>
          </a:xfrm>
        </p:grpSpPr>
        <p:sp>
          <p:nvSpPr>
            <p:cNvPr id="6" name="6 CuadroTexto"/>
            <p:cNvSpPr txBox="1"/>
            <p:nvPr/>
          </p:nvSpPr>
          <p:spPr>
            <a:xfrm>
              <a:off x="2730836" y="2686124"/>
              <a:ext cx="1525802" cy="369872"/>
            </a:xfrm>
            <a:prstGeom prst="rect">
              <a:avLst/>
            </a:prstGeom>
            <a:noFill/>
            <a:ln>
              <a:solidFill>
                <a:schemeClr val="tx2">
                  <a:lumMod val="50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n-lt"/>
                  <a:cs typeface="+mn-cs"/>
                </a:rPr>
                <a:t>Short distance</a:t>
              </a:r>
              <a:endParaRPr lang="es-ES" dirty="0">
                <a:latin typeface="+mn-lt"/>
                <a:cs typeface="+mn-cs"/>
              </a:endParaRPr>
            </a:p>
          </p:txBody>
        </p:sp>
        <p:cxnSp>
          <p:nvCxnSpPr>
            <p:cNvPr id="7" name="8 Conector recto de flecha"/>
            <p:cNvCxnSpPr>
              <a:stCxn id="6" idx="2"/>
            </p:cNvCxnSpPr>
            <p:nvPr/>
          </p:nvCxnSpPr>
          <p:spPr>
            <a:xfrm flipH="1">
              <a:off x="3199215" y="3055996"/>
              <a:ext cx="295316" cy="143980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533" name="25 Grupo"/>
          <p:cNvGrpSpPr>
            <a:grpSpLocks/>
          </p:cNvGrpSpPr>
          <p:nvPr/>
        </p:nvGrpSpPr>
        <p:grpSpPr bwMode="auto">
          <a:xfrm>
            <a:off x="2284413" y="1201738"/>
            <a:ext cx="2624137" cy="844550"/>
            <a:chOff x="2900515" y="1544659"/>
            <a:chExt cx="2623423" cy="844970"/>
          </a:xfrm>
        </p:grpSpPr>
        <p:sp>
          <p:nvSpPr>
            <p:cNvPr id="22542" name="11 CuadroTexto"/>
            <p:cNvSpPr txBox="1">
              <a:spLocks noChangeArrowheads="1"/>
            </p:cNvSpPr>
            <p:nvPr/>
          </p:nvSpPr>
          <p:spPr bwMode="auto">
            <a:xfrm>
              <a:off x="2900515" y="2020297"/>
              <a:ext cx="1477712" cy="3693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/>
                <a:t>Ideal distance</a:t>
              </a:r>
              <a:endParaRPr lang="es-ES"/>
            </a:p>
          </p:txBody>
        </p:sp>
        <p:cxnSp>
          <p:nvCxnSpPr>
            <p:cNvPr id="10" name="13 Conector recto de flecha"/>
            <p:cNvCxnSpPr/>
            <p:nvPr/>
          </p:nvCxnSpPr>
          <p:spPr>
            <a:xfrm flipV="1">
              <a:off x="4378075" y="1544659"/>
              <a:ext cx="1145863" cy="62896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534" name="18 Grupo"/>
          <p:cNvGrpSpPr>
            <a:grpSpLocks/>
          </p:cNvGrpSpPr>
          <p:nvPr/>
        </p:nvGrpSpPr>
        <p:grpSpPr bwMode="auto">
          <a:xfrm>
            <a:off x="7162800" y="481013"/>
            <a:ext cx="1895475" cy="2387600"/>
            <a:chOff x="6553201" y="1041766"/>
            <a:chExt cx="1895011" cy="2387234"/>
          </a:xfrm>
        </p:grpSpPr>
        <p:sp>
          <p:nvSpPr>
            <p:cNvPr id="22540" name="15 CuadroTexto"/>
            <p:cNvSpPr txBox="1">
              <a:spLocks noChangeArrowheads="1"/>
            </p:cNvSpPr>
            <p:nvPr/>
          </p:nvSpPr>
          <p:spPr bwMode="auto">
            <a:xfrm>
              <a:off x="6978514" y="1041766"/>
              <a:ext cx="1469698" cy="3693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/>
                <a:t>Long distance</a:t>
              </a:r>
              <a:endParaRPr lang="es-ES"/>
            </a:p>
          </p:txBody>
        </p:sp>
        <p:cxnSp>
          <p:nvCxnSpPr>
            <p:cNvPr id="13" name="17 Conector recto de flecha"/>
            <p:cNvCxnSpPr>
              <a:stCxn id="22540" idx="2"/>
            </p:cNvCxnSpPr>
            <p:nvPr/>
          </p:nvCxnSpPr>
          <p:spPr>
            <a:xfrm flipH="1">
              <a:off x="6553201" y="1411596"/>
              <a:ext cx="1160179" cy="201740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535" name="22 Grupo"/>
          <p:cNvGrpSpPr>
            <a:grpSpLocks/>
          </p:cNvGrpSpPr>
          <p:nvPr/>
        </p:nvGrpSpPr>
        <p:grpSpPr bwMode="auto">
          <a:xfrm>
            <a:off x="7396163" y="3122613"/>
            <a:ext cx="1635125" cy="825500"/>
            <a:chOff x="7162800" y="3505200"/>
            <a:chExt cx="1634081" cy="824364"/>
          </a:xfrm>
        </p:grpSpPr>
        <p:graphicFrame>
          <p:nvGraphicFramePr>
            <p:cNvPr id="22538" name="19 Objeto"/>
            <p:cNvGraphicFramePr>
              <a:graphicFrameLocks noChangeAspect="1"/>
            </p:cNvGraphicFramePr>
            <p:nvPr/>
          </p:nvGraphicFramePr>
          <p:xfrm>
            <a:off x="7806281" y="3755571"/>
            <a:ext cx="990600" cy="5739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68" name="Ecuación" r:id="rId4" imgW="596641" imgH="393529" progId="Equation.3">
                    <p:embed/>
                  </p:oleObj>
                </mc:Choice>
                <mc:Fallback>
                  <p:oleObj name="Ecuación" r:id="rId4" imgW="596641" imgH="39352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06281" y="3755571"/>
                          <a:ext cx="990600" cy="573993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6" name="21 Conector recto de flecha"/>
            <p:cNvCxnSpPr/>
            <p:nvPr/>
          </p:nvCxnSpPr>
          <p:spPr>
            <a:xfrm flipH="1" flipV="1">
              <a:off x="7162800" y="3505200"/>
              <a:ext cx="644113" cy="53266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2536" name="24 Objeto"/>
          <p:cNvGraphicFramePr>
            <a:graphicFrameLocks noChangeAspect="1"/>
          </p:cNvGraphicFramePr>
          <p:nvPr/>
        </p:nvGraphicFramePr>
        <p:xfrm>
          <a:off x="387350" y="5527675"/>
          <a:ext cx="3794125" cy="123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9" name="Ecuación" r:id="rId6" imgW="2997200" imgH="977900" progId="Equation.3">
                  <p:embed/>
                </p:oleObj>
              </mc:Choice>
              <mc:Fallback>
                <p:oleObj name="Ecuación" r:id="rId6" imgW="2997200" imgH="977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350" y="5527675"/>
                        <a:ext cx="3794125" cy="12382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7" name="26 CuadroTexto"/>
          <p:cNvSpPr txBox="1">
            <a:spLocks noChangeArrowheads="1"/>
          </p:cNvSpPr>
          <p:nvPr/>
        </p:nvSpPr>
        <p:spPr bwMode="auto">
          <a:xfrm>
            <a:off x="6977063" y="5160963"/>
            <a:ext cx="838200" cy="369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Fixed E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544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Título"/>
          <p:cNvSpPr>
            <a:spLocks noGrp="1"/>
          </p:cNvSpPr>
          <p:nvPr>
            <p:ph type="title"/>
          </p:nvPr>
        </p:nvSpPr>
        <p:spPr>
          <a:xfrm>
            <a:off x="325438" y="300038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Sensitivity plot</a:t>
            </a:r>
            <a:endParaRPr lang="es-ES" smtClean="0"/>
          </a:p>
        </p:txBody>
      </p:sp>
      <p:grpSp>
        <p:nvGrpSpPr>
          <p:cNvPr id="23555" name="21 Grupo"/>
          <p:cNvGrpSpPr>
            <a:grpSpLocks/>
          </p:cNvGrpSpPr>
          <p:nvPr/>
        </p:nvGrpSpPr>
        <p:grpSpPr bwMode="auto">
          <a:xfrm>
            <a:off x="4926013" y="1222375"/>
            <a:ext cx="3565525" cy="5167313"/>
            <a:chOff x="4817562" y="1241221"/>
            <a:chExt cx="3564448" cy="5166779"/>
          </a:xfrm>
        </p:grpSpPr>
        <p:grpSp>
          <p:nvGrpSpPr>
            <p:cNvPr id="23560" name="20 Grupo"/>
            <p:cNvGrpSpPr>
              <a:grpSpLocks/>
            </p:cNvGrpSpPr>
            <p:nvPr/>
          </p:nvGrpSpPr>
          <p:grpSpPr bwMode="auto">
            <a:xfrm>
              <a:off x="4817562" y="1241221"/>
              <a:ext cx="3564448" cy="5166779"/>
              <a:chOff x="4823900" y="1185656"/>
              <a:chExt cx="3564448" cy="5166779"/>
            </a:xfrm>
          </p:grpSpPr>
          <p:grpSp>
            <p:nvGrpSpPr>
              <p:cNvPr id="23563" name="19 Grupo"/>
              <p:cNvGrpSpPr>
                <a:grpSpLocks/>
              </p:cNvGrpSpPr>
              <p:nvPr/>
            </p:nvGrpSpPr>
            <p:grpSpPr bwMode="auto">
              <a:xfrm>
                <a:off x="4823900" y="1185656"/>
                <a:ext cx="3564448" cy="5166779"/>
                <a:chOff x="4948343" y="1223255"/>
                <a:chExt cx="3564448" cy="5166779"/>
              </a:xfrm>
            </p:grpSpPr>
            <p:pic>
              <p:nvPicPr>
                <p:cNvPr id="23569" name="Picture 2" descr="Captura de pantalla 2012-07-20 a la(s) 16.57.55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8343" y="1223255"/>
                  <a:ext cx="3564448" cy="51667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7422507" y="4124905"/>
                  <a:ext cx="314230" cy="3476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s-ES_tradnl" sz="1600" kern="0" dirty="0">
                      <a:solidFill>
                        <a:sysClr val="windowText" lastClr="000000"/>
                      </a:solidFill>
                      <a:latin typeface="+mn-lt"/>
                      <a:cs typeface="+mn-cs"/>
                    </a:rPr>
                    <a:t>c</a:t>
                  </a:r>
                  <a:endParaRPr lang="es-ES_tradnl" kern="0" dirty="0">
                    <a:solidFill>
                      <a:srgbClr val="000000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14" name="Line 8"/>
                <p:cNvSpPr>
                  <a:spLocks noChangeShapeType="1"/>
                </p:cNvSpPr>
                <p:nvPr/>
              </p:nvSpPr>
              <p:spPr bwMode="auto">
                <a:xfrm>
                  <a:off x="7095581" y="3548703"/>
                  <a:ext cx="414213" cy="62699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latin typeface="+mn-lt"/>
                    <a:cs typeface="+mn-cs"/>
                  </a:endParaRPr>
                </a:p>
              </p:txBody>
            </p:sp>
          </p:grpSp>
          <p:sp>
            <p:nvSpPr>
              <p:cNvPr id="12" name="Text Box 6"/>
              <p:cNvSpPr txBox="1">
                <a:spLocks noChangeArrowheads="1"/>
              </p:cNvSpPr>
              <p:nvPr/>
            </p:nvSpPr>
            <p:spPr bwMode="auto">
              <a:xfrm>
                <a:off x="6847351" y="2004721"/>
                <a:ext cx="314230" cy="3460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s-ES_tradnl" sz="1600" kern="0">
                    <a:solidFill>
                      <a:srgbClr val="FF0000"/>
                    </a:solidFill>
                    <a:latin typeface="+mn-lt"/>
                    <a:cs typeface="+mn-cs"/>
                  </a:rPr>
                  <a:t>a</a:t>
                </a:r>
                <a:endParaRPr lang="es-ES_tradnl" kern="0">
                  <a:solidFill>
                    <a:srgbClr val="000000"/>
                  </a:solidFill>
                  <a:latin typeface="+mn-lt"/>
                  <a:cs typeface="+mn-cs"/>
                </a:endParaRPr>
              </a:p>
            </p:txBody>
          </p:sp>
          <p:grpSp>
            <p:nvGrpSpPr>
              <p:cNvPr id="23565" name="2 Grupo"/>
              <p:cNvGrpSpPr>
                <a:grpSpLocks/>
              </p:cNvGrpSpPr>
              <p:nvPr/>
            </p:nvGrpSpPr>
            <p:grpSpPr bwMode="auto">
              <a:xfrm>
                <a:off x="5947578" y="3021353"/>
                <a:ext cx="457804" cy="346748"/>
                <a:chOff x="953546" y="2838152"/>
                <a:chExt cx="457804" cy="346748"/>
              </a:xfrm>
            </p:grpSpPr>
            <p:sp>
              <p:nvSpPr>
                <p:cNvPr id="11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953478" y="2837415"/>
                  <a:ext cx="331687" cy="3476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s-ES_tradnl" sz="1600" kern="0" dirty="0">
                      <a:solidFill>
                        <a:srgbClr val="33CC33"/>
                      </a:solidFill>
                      <a:latin typeface="+mn-lt"/>
                      <a:cs typeface="+mn-cs"/>
                    </a:rPr>
                    <a:t>b</a:t>
                  </a:r>
                  <a:endParaRPr lang="es-ES_tradnl" kern="0" dirty="0">
                    <a:solidFill>
                      <a:srgbClr val="000000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15" name="Line 9"/>
                <p:cNvSpPr>
                  <a:spLocks noChangeShapeType="1"/>
                </p:cNvSpPr>
                <p:nvPr/>
              </p:nvSpPr>
              <p:spPr bwMode="auto">
                <a:xfrm flipH="1">
                  <a:off x="1162965" y="2837415"/>
                  <a:ext cx="249162" cy="15714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latin typeface="+mn-lt"/>
                    <a:cs typeface="+mn-cs"/>
                  </a:endParaRPr>
                </a:p>
              </p:txBody>
            </p:sp>
          </p:grpSp>
          <p:sp>
            <p:nvSpPr>
              <p:cNvPr id="16" name="Line 10"/>
              <p:cNvSpPr>
                <a:spLocks noChangeShapeType="1"/>
              </p:cNvSpPr>
              <p:nvPr/>
            </p:nvSpPr>
            <p:spPr bwMode="auto">
              <a:xfrm flipV="1">
                <a:off x="6598189" y="2239647"/>
                <a:ext cx="249162" cy="777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>
                  <a:solidFill>
                    <a:sysClr val="windowText" lastClr="000000"/>
                  </a:solidFill>
                  <a:latin typeface="+mn-lt"/>
                  <a:cs typeface="+mn-cs"/>
                </a:endParaRPr>
              </a:p>
            </p:txBody>
          </p:sp>
        </p:grpSp>
        <p:sp>
          <p:nvSpPr>
            <p:cNvPr id="8" name="Text Box 17"/>
            <p:cNvSpPr txBox="1">
              <a:spLocks noChangeArrowheads="1"/>
            </p:cNvSpPr>
            <p:nvPr/>
          </p:nvSpPr>
          <p:spPr bwMode="auto">
            <a:xfrm>
              <a:off x="5895148" y="4696852"/>
              <a:ext cx="1671133" cy="3777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+mn-lt"/>
                  <a:cs typeface="+mn-cs"/>
                </a:rPr>
                <a:t>Not sensitivity</a:t>
              </a:r>
              <a:endParaRPr lang="es-ES" kern="0" dirty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9" name="Text Box 18"/>
            <p:cNvSpPr txBox="1">
              <a:spLocks noChangeArrowheads="1"/>
            </p:cNvSpPr>
            <p:nvPr/>
          </p:nvSpPr>
          <p:spPr bwMode="auto">
            <a:xfrm>
              <a:off x="6971148" y="2719031"/>
              <a:ext cx="1122024" cy="3698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+mn-lt"/>
                  <a:cs typeface="+mn-cs"/>
                </a:rPr>
                <a:t>sensitivity</a:t>
              </a:r>
              <a:endParaRPr lang="es-ES" kern="0" dirty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</p:grpSp>
      <p:graphicFrame>
        <p:nvGraphicFramePr>
          <p:cNvPr id="23556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0105988"/>
              </p:ext>
            </p:extLst>
          </p:nvPr>
        </p:nvGraphicFramePr>
        <p:xfrm>
          <a:off x="206375" y="2168525"/>
          <a:ext cx="4400550" cy="241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7" name="Ecuación" r:id="rId4" imgW="3848040" imgH="1904760" progId="Equation.3">
                  <p:embed/>
                </p:oleObj>
              </mc:Choice>
              <mc:Fallback>
                <p:oleObj name="Ecuación" r:id="rId4" imgW="3848040" imgH="1904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" y="2168525"/>
                        <a:ext cx="4400550" cy="2419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7" name="16 Marcador de contenido"/>
          <p:cNvGraphicFramePr>
            <a:graphicFrameLocks noGrp="1" noChangeAspect="1"/>
          </p:cNvGraphicFramePr>
          <p:nvPr>
            <p:ph idx="1"/>
          </p:nvPr>
        </p:nvGraphicFramePr>
        <p:xfrm>
          <a:off x="931863" y="6297613"/>
          <a:ext cx="595312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8" name="Ecuación" r:id="rId6" imgW="317087" imgH="215619" progId="Equation.3">
                  <p:embed/>
                </p:oleObj>
              </mc:Choice>
              <mc:Fallback>
                <p:oleObj name="Ecuación" r:id="rId6" imgW="317087" imgH="215619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1863" y="6297613"/>
                        <a:ext cx="595312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8" name="17 CuadroTexto"/>
          <p:cNvSpPr txBox="1">
            <a:spLocks noChangeArrowheads="1"/>
          </p:cNvSpPr>
          <p:nvPr/>
        </p:nvSpPr>
        <p:spPr bwMode="auto">
          <a:xfrm>
            <a:off x="1697038" y="6334125"/>
            <a:ext cx="5978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lower probability limit for having a positive signal in a detector</a:t>
            </a:r>
            <a:endParaRPr lang="es-ES"/>
          </a:p>
        </p:txBody>
      </p:sp>
      <p:graphicFrame>
        <p:nvGraphicFramePr>
          <p:cNvPr id="23559" name="5 Objeto"/>
          <p:cNvGraphicFramePr>
            <a:graphicFrameLocks noChangeAspect="1"/>
          </p:cNvGraphicFramePr>
          <p:nvPr/>
        </p:nvGraphicFramePr>
        <p:xfrm>
          <a:off x="838200" y="5056188"/>
          <a:ext cx="3654425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9" name="Ecuación" r:id="rId8" imgW="2870200" imgH="457200" progId="Equation.3">
                  <p:embed/>
                </p:oleObj>
              </mc:Choice>
              <mc:Fallback>
                <p:oleObj name="Ecuación" r:id="rId8" imgW="28702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5056188"/>
                        <a:ext cx="3654425" cy="582612"/>
                      </a:xfrm>
                      <a:prstGeom prst="rect">
                        <a:avLst/>
                      </a:prstGeom>
                      <a:noFill/>
                      <a:ln w="22225">
                        <a:solidFill>
                          <a:srgbClr val="E46C0A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826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Exclusion plot</a:t>
            </a:r>
            <a:endParaRPr lang="es-ES" smtClean="0"/>
          </a:p>
        </p:txBody>
      </p:sp>
      <p:grpSp>
        <p:nvGrpSpPr>
          <p:cNvPr id="24579" name="3 Grupo"/>
          <p:cNvGrpSpPr>
            <a:grpSpLocks/>
          </p:cNvGrpSpPr>
          <p:nvPr/>
        </p:nvGrpSpPr>
        <p:grpSpPr bwMode="auto">
          <a:xfrm>
            <a:off x="2357438" y="1268413"/>
            <a:ext cx="3709987" cy="5376862"/>
            <a:chOff x="2217090" y="1268575"/>
            <a:chExt cx="3708872" cy="5376126"/>
          </a:xfrm>
        </p:grpSpPr>
        <p:pic>
          <p:nvPicPr>
            <p:cNvPr id="24583" name="Picture 2" descr="Captura de pantalla 2012-07-20 a la(s) 16.57.55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7090" y="1268575"/>
              <a:ext cx="3708872" cy="5376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17"/>
            <p:cNvSpPr txBox="1">
              <a:spLocks noChangeArrowheads="1"/>
            </p:cNvSpPr>
            <p:nvPr/>
          </p:nvSpPr>
          <p:spPr bwMode="auto">
            <a:xfrm>
              <a:off x="3624779" y="5085989"/>
              <a:ext cx="1079176" cy="361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+mn-lt"/>
                  <a:cs typeface="+mn-cs"/>
                </a:rPr>
                <a:t>allowed</a:t>
              </a:r>
              <a:endParaRPr lang="es-ES" kern="0" dirty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9" name="Text Box 18"/>
            <p:cNvSpPr txBox="1">
              <a:spLocks noChangeArrowheads="1"/>
            </p:cNvSpPr>
            <p:nvPr/>
          </p:nvSpPr>
          <p:spPr bwMode="auto">
            <a:xfrm>
              <a:off x="4703954" y="2889190"/>
              <a:ext cx="1085524" cy="3539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+mn-lt"/>
                  <a:cs typeface="+mn-cs"/>
                </a:rPr>
                <a:t>excluded</a:t>
              </a:r>
              <a:endParaRPr lang="es-ES" kern="0" dirty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</p:grpSp>
      <p:graphicFrame>
        <p:nvGraphicFramePr>
          <p:cNvPr id="24580" name="16 Marcador de contenido"/>
          <p:cNvGraphicFramePr>
            <a:graphicFrameLocks noGrp="1" noChangeAspect="1"/>
          </p:cNvGraphicFramePr>
          <p:nvPr>
            <p:ph idx="1"/>
          </p:nvPr>
        </p:nvGraphicFramePr>
        <p:xfrm>
          <a:off x="6091238" y="4170363"/>
          <a:ext cx="595312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6" name="Ecuación" r:id="rId4" imgW="317087" imgH="215619" progId="Equation.3">
                  <p:embed/>
                </p:oleObj>
              </mc:Choice>
              <mc:Fallback>
                <p:oleObj name="Ecuación" r:id="rId4" imgW="317087" imgH="215619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1238" y="4170363"/>
                        <a:ext cx="595312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1" name="17 CuadroTexto"/>
          <p:cNvSpPr txBox="1">
            <a:spLocks noChangeArrowheads="1"/>
          </p:cNvSpPr>
          <p:nvPr/>
        </p:nvSpPr>
        <p:spPr bwMode="auto">
          <a:xfrm>
            <a:off x="6778625" y="4049713"/>
            <a:ext cx="22018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upper limit of the </a:t>
            </a:r>
          </a:p>
          <a:p>
            <a:pPr eaLnBrk="1" hangingPunct="1"/>
            <a:r>
              <a:rPr lang="en-US"/>
              <a:t>oscillation probability</a:t>
            </a:r>
            <a:endParaRPr lang="es-ES"/>
          </a:p>
        </p:txBody>
      </p:sp>
      <p:graphicFrame>
        <p:nvGraphicFramePr>
          <p:cNvPr id="24582" name="2 Objeto"/>
          <p:cNvGraphicFramePr>
            <a:graphicFrameLocks noGrp="1" noChangeAspect="1"/>
          </p:cNvGraphicFramePr>
          <p:nvPr/>
        </p:nvGraphicFramePr>
        <p:xfrm>
          <a:off x="3703638" y="4233863"/>
          <a:ext cx="100012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7" name="Ecuación" r:id="rId6" imgW="533169" imgH="253890" progId="Equation.3">
                  <p:embed/>
                </p:oleObj>
              </mc:Choice>
              <mc:Fallback>
                <p:oleObj name="Ecuación" r:id="rId6" imgW="533169" imgH="25389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3638" y="4233863"/>
                        <a:ext cx="1000125" cy="4762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539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2270125" y="6240463"/>
            <a:ext cx="1984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⟨L/E⟩ = 18km/GeV </a:t>
            </a:r>
          </a:p>
        </p:txBody>
      </p:sp>
      <p:sp>
        <p:nvSpPr>
          <p:cNvPr id="25603" name="Rectangle 5"/>
          <p:cNvSpPr>
            <a:spLocks noChangeArrowheads="1"/>
          </p:cNvSpPr>
          <p:nvPr/>
        </p:nvSpPr>
        <p:spPr bwMode="auto">
          <a:xfrm>
            <a:off x="2703513" y="284163"/>
            <a:ext cx="45720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400">
                <a:ea typeface="Courier"/>
                <a:cs typeface="Courier"/>
              </a:rPr>
              <a:t>Positive signal</a:t>
            </a:r>
          </a:p>
        </p:txBody>
      </p:sp>
      <p:sp>
        <p:nvSpPr>
          <p:cNvPr id="25604" name="Rectangle 7"/>
          <p:cNvSpPr>
            <a:spLocks noChangeArrowheads="1"/>
          </p:cNvSpPr>
          <p:nvPr/>
        </p:nvSpPr>
        <p:spPr bwMode="auto">
          <a:xfrm>
            <a:off x="6502400" y="6242050"/>
            <a:ext cx="18653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⟨L/E⟩ = 1km/GeV  </a:t>
            </a:r>
          </a:p>
        </p:txBody>
      </p:sp>
      <p:sp>
        <p:nvSpPr>
          <p:cNvPr id="25605" name="1 Rectángulo"/>
          <p:cNvSpPr>
            <a:spLocks noChangeArrowheads="1"/>
          </p:cNvSpPr>
          <p:nvPr/>
        </p:nvSpPr>
        <p:spPr bwMode="auto">
          <a:xfrm>
            <a:off x="6502400" y="5703888"/>
            <a:ext cx="1546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ea typeface="Courier"/>
                <a:cs typeface="Courier"/>
              </a:rPr>
              <a:t>0.05 &lt; </a:t>
            </a:r>
            <a:r>
              <a:rPr lang="en-US" i="1">
                <a:ea typeface="Courier"/>
                <a:cs typeface="Courier"/>
              </a:rPr>
              <a:t>P</a:t>
            </a:r>
            <a:r>
              <a:rPr lang="en-US" i="1" baseline="-25000">
                <a:ea typeface="Courier"/>
                <a:cs typeface="Courier"/>
              </a:rPr>
              <a:t> </a:t>
            </a:r>
            <a:r>
              <a:rPr lang="en-US">
                <a:ea typeface="Courier"/>
                <a:cs typeface="Courier"/>
              </a:rPr>
              <a:t>&lt; 0.15</a:t>
            </a:r>
          </a:p>
        </p:txBody>
      </p:sp>
      <p:sp>
        <p:nvSpPr>
          <p:cNvPr id="25606" name="8 Rectángulo"/>
          <p:cNvSpPr>
            <a:spLocks noChangeArrowheads="1"/>
          </p:cNvSpPr>
          <p:nvPr/>
        </p:nvSpPr>
        <p:spPr bwMode="auto">
          <a:xfrm>
            <a:off x="2330450" y="5700713"/>
            <a:ext cx="1727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ea typeface="Courier"/>
                <a:cs typeface="Courier"/>
              </a:rPr>
              <a:t>0.001&lt; </a:t>
            </a:r>
            <a:r>
              <a:rPr lang="en-US" i="1">
                <a:ea typeface="Courier"/>
                <a:cs typeface="Courier"/>
              </a:rPr>
              <a:t>P</a:t>
            </a:r>
            <a:r>
              <a:rPr lang="en-US" i="1" baseline="-25000">
                <a:ea typeface="Courier"/>
                <a:cs typeface="Courier"/>
              </a:rPr>
              <a:t> </a:t>
            </a:r>
            <a:r>
              <a:rPr lang="en-US">
                <a:ea typeface="Courier"/>
                <a:cs typeface="Courier"/>
              </a:rPr>
              <a:t>&lt; 0.005</a:t>
            </a:r>
          </a:p>
        </p:txBody>
      </p:sp>
      <p:pic>
        <p:nvPicPr>
          <p:cNvPr id="25607" name="Picture 1" descr="Captura de pantalla 2012-07-20 a la(s) 21.56.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1320800"/>
            <a:ext cx="3671888" cy="430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8" descr="Captura de pantalla 2012-07-20 a la(s) 21.59.1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25" y="1346200"/>
            <a:ext cx="3621088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670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The mixing matrix</a:t>
            </a:r>
          </a:p>
        </p:txBody>
      </p:sp>
      <p:graphicFrame>
        <p:nvGraphicFramePr>
          <p:cNvPr id="27651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9246674"/>
              </p:ext>
            </p:extLst>
          </p:nvPr>
        </p:nvGraphicFramePr>
        <p:xfrm>
          <a:off x="211138" y="1512888"/>
          <a:ext cx="8115300" cy="2446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5" name="Ecuación" r:id="rId3" imgW="4508280" imgH="1358640" progId="Equation.3">
                  <p:embed/>
                </p:oleObj>
              </mc:Choice>
              <mc:Fallback>
                <p:oleObj name="Ecuación" r:id="rId3" imgW="4508280" imgH="1358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138" y="1512888"/>
                        <a:ext cx="8115300" cy="2446337"/>
                      </a:xfrm>
                      <a:prstGeom prst="rect">
                        <a:avLst/>
                      </a:prstGeom>
                      <a:noFill/>
                      <a:ln w="63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2" name="6 Objeto"/>
          <p:cNvGraphicFramePr>
            <a:graphicFrameLocks noChangeAspect="1"/>
          </p:cNvGraphicFramePr>
          <p:nvPr/>
        </p:nvGraphicFramePr>
        <p:xfrm>
          <a:off x="762000" y="4191000"/>
          <a:ext cx="4038600" cy="153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6" name="Ecuación" r:id="rId5" imgW="3556000" imgH="1346200" progId="Equation.3">
                  <p:embed/>
                </p:oleObj>
              </mc:Choice>
              <mc:Fallback>
                <p:oleObj name="Ecuación" r:id="rId5" imgW="3556000" imgH="1346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191000"/>
                        <a:ext cx="4038600" cy="1530350"/>
                      </a:xfrm>
                      <a:prstGeom prst="rect">
                        <a:avLst/>
                      </a:prstGeom>
                      <a:noFill/>
                      <a:ln w="571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3" name="7 Objeto"/>
          <p:cNvGraphicFramePr>
            <a:graphicFrameLocks noChangeAspect="1"/>
          </p:cNvGraphicFramePr>
          <p:nvPr/>
        </p:nvGraphicFramePr>
        <p:xfrm>
          <a:off x="5410200" y="4191000"/>
          <a:ext cx="3048000" cy="157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7" name="Ecuación" r:id="rId7" imgW="1943100" imgH="1003300" progId="Equation.3">
                  <p:embed/>
                </p:oleObj>
              </mc:Choice>
              <mc:Fallback>
                <p:oleObj name="Ecuación" r:id="rId7" imgW="1943100" imgH="1003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191000"/>
                        <a:ext cx="3048000" cy="15732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370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The mixing matrix</a:t>
            </a:r>
          </a:p>
        </p:txBody>
      </p:sp>
      <p:graphicFrame>
        <p:nvGraphicFramePr>
          <p:cNvPr id="28675" name="3 Marcador de contenido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952274"/>
              </p:ext>
            </p:extLst>
          </p:nvPr>
        </p:nvGraphicFramePr>
        <p:xfrm>
          <a:off x="604838" y="1919288"/>
          <a:ext cx="7796212" cy="210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4" name="Ecuación" r:id="rId3" imgW="4520880" imgH="1218960" progId="Equation.3">
                  <p:embed/>
                </p:oleObj>
              </mc:Choice>
              <mc:Fallback>
                <p:oleObj name="Ecuación" r:id="rId3" imgW="4520880" imgH="121896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838" y="1919288"/>
                        <a:ext cx="7796212" cy="210185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6" name="2 Objeto"/>
          <p:cNvGraphicFramePr>
            <a:graphicFrameLocks noChangeAspect="1"/>
          </p:cNvGraphicFramePr>
          <p:nvPr/>
        </p:nvGraphicFramePr>
        <p:xfrm>
          <a:off x="1323975" y="4486275"/>
          <a:ext cx="5719763" cy="193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5" name="Ecuación" r:id="rId5" imgW="4279900" imgH="1422400" progId="Equation.3">
                  <p:embed/>
                </p:oleObj>
              </mc:Choice>
              <mc:Fallback>
                <p:oleObj name="Ecuación" r:id="rId5" imgW="4279900" imgH="142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3975" y="4486275"/>
                        <a:ext cx="5719763" cy="19383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215968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34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mixing</a:t>
            </a:r>
            <a:r>
              <a:rPr lang="es-ES" dirty="0" smtClean="0"/>
              <a:t> </a:t>
            </a:r>
            <a:r>
              <a:rPr lang="es-ES" dirty="0" err="1" smtClean="0"/>
              <a:t>matrix</a:t>
            </a:r>
            <a:endParaRPr lang="es-ES" dirty="0" smtClean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err="1" smtClean="0"/>
              <a:t>If</a:t>
            </a:r>
            <a:r>
              <a:rPr lang="es-ES" dirty="0" smtClean="0"/>
              <a:t> neutrinos are </a:t>
            </a:r>
            <a:r>
              <a:rPr lang="es-ES" dirty="0" err="1" smtClean="0"/>
              <a:t>equal</a:t>
            </a:r>
            <a:r>
              <a:rPr lang="es-ES" dirty="0" smtClean="0"/>
              <a:t> </a:t>
            </a:r>
            <a:r>
              <a:rPr lang="es-ES" dirty="0" err="1" smtClean="0"/>
              <a:t>than</a:t>
            </a:r>
            <a:r>
              <a:rPr lang="es-ES" dirty="0" smtClean="0"/>
              <a:t> antineutrinos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dirty="0" smtClean="0"/>
              <a:t> </a:t>
            </a:r>
            <a:endParaRPr lang="es-ES" dirty="0"/>
          </a:p>
        </p:txBody>
      </p:sp>
      <p:graphicFrame>
        <p:nvGraphicFramePr>
          <p:cNvPr id="29700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8615137"/>
              </p:ext>
            </p:extLst>
          </p:nvPr>
        </p:nvGraphicFramePr>
        <p:xfrm>
          <a:off x="1219200" y="2743200"/>
          <a:ext cx="6099175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3" name="Ecuación" r:id="rId3" imgW="2984400" imgH="342720" progId="Equation.3">
                  <p:embed/>
                </p:oleObj>
              </mc:Choice>
              <mc:Fallback>
                <p:oleObj name="Ecuación" r:id="rId3" imgW="298440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743200"/>
                        <a:ext cx="6099175" cy="70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1" name="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1533893"/>
              </p:ext>
            </p:extLst>
          </p:nvPr>
        </p:nvGraphicFramePr>
        <p:xfrm>
          <a:off x="1104669" y="5029200"/>
          <a:ext cx="6729413" cy="1560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4" name="Ecuación" r:id="rId5" imgW="5371920" imgH="1244520" progId="Equation.3">
                  <p:embed/>
                </p:oleObj>
              </mc:Choice>
              <mc:Fallback>
                <p:oleObj name="Ecuación" r:id="rId5" imgW="5371920" imgH="1244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669" y="5029200"/>
                        <a:ext cx="6729413" cy="1560512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5 Elipse"/>
          <p:cNvSpPr/>
          <p:nvPr/>
        </p:nvSpPr>
        <p:spPr>
          <a:xfrm>
            <a:off x="3790950" y="2743200"/>
            <a:ext cx="3175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9" name="8 Conector recto de flecha"/>
          <p:cNvCxnSpPr>
            <a:stCxn id="6" idx="7"/>
          </p:cNvCxnSpPr>
          <p:nvPr/>
        </p:nvCxnSpPr>
        <p:spPr>
          <a:xfrm flipV="1">
            <a:off x="4061953" y="2590800"/>
            <a:ext cx="814847" cy="208196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5003800" y="2377832"/>
            <a:ext cx="2920928" cy="36933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lang="es-ES" dirty="0" err="1" smtClean="0"/>
              <a:t>Charge</a:t>
            </a:r>
            <a:r>
              <a:rPr lang="es-ES" dirty="0" smtClean="0"/>
              <a:t> </a:t>
            </a:r>
            <a:r>
              <a:rPr lang="es-ES" dirty="0" err="1" smtClean="0"/>
              <a:t>conjugation</a:t>
            </a:r>
            <a:r>
              <a:rPr lang="es-ES" dirty="0" smtClean="0"/>
              <a:t> </a:t>
            </a:r>
            <a:r>
              <a:rPr lang="es-ES" dirty="0" err="1" smtClean="0"/>
              <a:t>operator</a:t>
            </a:r>
            <a:r>
              <a:rPr lang="es-ES" dirty="0" smtClean="0"/>
              <a:t> </a:t>
            </a:r>
            <a:endParaRPr lang="es-ES" dirty="0"/>
          </a:p>
        </p:txBody>
      </p:sp>
      <p:graphicFrame>
        <p:nvGraphicFramePr>
          <p:cNvPr id="12" name="1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1517550"/>
              </p:ext>
            </p:extLst>
          </p:nvPr>
        </p:nvGraphicFramePr>
        <p:xfrm>
          <a:off x="852822" y="3657600"/>
          <a:ext cx="7071906" cy="3358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5" name="Ecuación" r:id="rId7" imgW="4546440" imgH="215640" progId="Equation.3">
                  <p:embed/>
                </p:oleObj>
              </mc:Choice>
              <mc:Fallback>
                <p:oleObj name="Ecuación" r:id="rId7" imgW="454644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52822" y="3657600"/>
                        <a:ext cx="7071906" cy="3358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1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9151203"/>
              </p:ext>
            </p:extLst>
          </p:nvPr>
        </p:nvGraphicFramePr>
        <p:xfrm>
          <a:off x="685800" y="4191000"/>
          <a:ext cx="605246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6" name="Ecuación" r:id="rId9" imgW="3530520" imgH="266400" progId="Equation.3">
                  <p:embed/>
                </p:oleObj>
              </mc:Choice>
              <mc:Fallback>
                <p:oleObj name="Ecuación" r:id="rId9" imgW="3530520" imgH="26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85800" y="4191000"/>
                        <a:ext cx="605246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1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2703617"/>
              </p:ext>
            </p:extLst>
          </p:nvPr>
        </p:nvGraphicFramePr>
        <p:xfrm>
          <a:off x="6799263" y="4495800"/>
          <a:ext cx="1489075" cy="27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7" name="Ecuación" r:id="rId11" imgW="1091880" imgH="203040" progId="Equation.3">
                  <p:embed/>
                </p:oleObj>
              </mc:Choice>
              <mc:Fallback>
                <p:oleObj name="Ecuación" r:id="rId11" imgW="109188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799263" y="4495800"/>
                        <a:ext cx="1489075" cy="277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310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dirty="0" smtClean="0"/>
              <a:t>3</a:t>
            </a:r>
            <a:r>
              <a:rPr lang="es-ES" dirty="0" smtClean="0">
                <a:sym typeface="Symbol"/>
              </a:rPr>
              <a:t>-</a:t>
            </a:r>
            <a:r>
              <a:rPr lang="es-ES" dirty="0" err="1">
                <a:sym typeface="Symbol"/>
              </a:rPr>
              <a:t>m</a:t>
            </a:r>
            <a:r>
              <a:rPr lang="es-ES" dirty="0" err="1" smtClean="0"/>
              <a:t>ass</a:t>
            </a:r>
            <a:r>
              <a:rPr lang="es-ES" dirty="0" smtClean="0"/>
              <a:t> </a:t>
            </a:r>
            <a:r>
              <a:rPr lang="es-ES" dirty="0" err="1" smtClean="0"/>
              <a:t>scheme</a:t>
            </a:r>
            <a:endParaRPr lang="es-ES" dirty="0" smtClean="0"/>
          </a:p>
        </p:txBody>
      </p:sp>
      <p:grpSp>
        <p:nvGrpSpPr>
          <p:cNvPr id="26627" name="33 Grupo"/>
          <p:cNvGrpSpPr>
            <a:grpSpLocks/>
          </p:cNvGrpSpPr>
          <p:nvPr/>
        </p:nvGrpSpPr>
        <p:grpSpPr bwMode="auto">
          <a:xfrm>
            <a:off x="914400" y="4017963"/>
            <a:ext cx="3025775" cy="685800"/>
            <a:chOff x="1447800" y="4191000"/>
            <a:chExt cx="3025454" cy="685800"/>
          </a:xfrm>
        </p:grpSpPr>
        <p:sp>
          <p:nvSpPr>
            <p:cNvPr id="26641" name="Line 11"/>
            <p:cNvSpPr>
              <a:spLocks noChangeShapeType="1"/>
            </p:cNvSpPr>
            <p:nvPr/>
          </p:nvSpPr>
          <p:spPr bwMode="auto">
            <a:xfrm>
              <a:off x="2012599" y="4362939"/>
              <a:ext cx="2460655" cy="0"/>
            </a:xfrm>
            <a:prstGeom prst="line">
              <a:avLst/>
            </a:prstGeom>
            <a:noFill/>
            <a:ln w="34925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6642" name="Line 12"/>
            <p:cNvSpPr>
              <a:spLocks noChangeShapeType="1"/>
            </p:cNvSpPr>
            <p:nvPr/>
          </p:nvSpPr>
          <p:spPr bwMode="auto">
            <a:xfrm>
              <a:off x="2012599" y="4780130"/>
              <a:ext cx="2460655" cy="0"/>
            </a:xfrm>
            <a:prstGeom prst="line">
              <a:avLst/>
            </a:prstGeom>
            <a:noFill/>
            <a:ln w="349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graphicFrame>
          <p:nvGraphicFramePr>
            <p:cNvPr id="26643" name="Object 18"/>
            <p:cNvGraphicFramePr>
              <a:graphicFrameLocks noChangeAspect="1"/>
            </p:cNvGraphicFramePr>
            <p:nvPr/>
          </p:nvGraphicFramePr>
          <p:xfrm>
            <a:off x="1447800" y="4191000"/>
            <a:ext cx="374650" cy="685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32" name="Ecuación" r:id="rId3" imgW="228600" imgH="457200" progId="Equation.3">
                    <p:embed/>
                  </p:oleObj>
                </mc:Choice>
                <mc:Fallback>
                  <p:oleObj name="Ecuación" r:id="rId3" imgW="228600" imgH="457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7800" y="4191000"/>
                          <a:ext cx="374650" cy="685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6628" name="38 Grupo"/>
          <p:cNvGrpSpPr>
            <a:grpSpLocks/>
          </p:cNvGrpSpPr>
          <p:nvPr/>
        </p:nvGrpSpPr>
        <p:grpSpPr bwMode="auto">
          <a:xfrm>
            <a:off x="919163" y="1878013"/>
            <a:ext cx="3100387" cy="511175"/>
            <a:chOff x="1341438" y="2278552"/>
            <a:chExt cx="3100416" cy="511175"/>
          </a:xfrm>
        </p:grpSpPr>
        <p:sp>
          <p:nvSpPr>
            <p:cNvPr id="26639" name="Line 10"/>
            <p:cNvSpPr>
              <a:spLocks noChangeShapeType="1"/>
            </p:cNvSpPr>
            <p:nvPr/>
          </p:nvSpPr>
          <p:spPr bwMode="auto">
            <a:xfrm>
              <a:off x="1981199" y="2610339"/>
              <a:ext cx="2460655" cy="0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graphicFrame>
          <p:nvGraphicFramePr>
            <p:cNvPr id="26640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46050066"/>
                </p:ext>
              </p:extLst>
            </p:nvPr>
          </p:nvGraphicFramePr>
          <p:xfrm>
            <a:off x="1341438" y="2278552"/>
            <a:ext cx="517530" cy="511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33" name="Ecuación" r:id="rId5" imgW="215640" imgH="241200" progId="Equation.3">
                    <p:embed/>
                  </p:oleObj>
                </mc:Choice>
                <mc:Fallback>
                  <p:oleObj name="Ecuación" r:id="rId5" imgW="21564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41438" y="2278552"/>
                          <a:ext cx="517530" cy="5111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6629" name="34 Grupo"/>
          <p:cNvGrpSpPr>
            <a:grpSpLocks/>
          </p:cNvGrpSpPr>
          <p:nvPr/>
        </p:nvGrpSpPr>
        <p:grpSpPr bwMode="auto">
          <a:xfrm>
            <a:off x="5257800" y="2100263"/>
            <a:ext cx="3025775" cy="685800"/>
            <a:chOff x="1447800" y="4191000"/>
            <a:chExt cx="3025454" cy="685800"/>
          </a:xfrm>
        </p:grpSpPr>
        <p:sp>
          <p:nvSpPr>
            <p:cNvPr id="26636" name="Line 11"/>
            <p:cNvSpPr>
              <a:spLocks noChangeShapeType="1"/>
            </p:cNvSpPr>
            <p:nvPr/>
          </p:nvSpPr>
          <p:spPr bwMode="auto">
            <a:xfrm>
              <a:off x="2012599" y="4362939"/>
              <a:ext cx="2460655" cy="0"/>
            </a:xfrm>
            <a:prstGeom prst="line">
              <a:avLst/>
            </a:prstGeom>
            <a:noFill/>
            <a:ln w="34925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6637" name="Line 12"/>
            <p:cNvSpPr>
              <a:spLocks noChangeShapeType="1"/>
            </p:cNvSpPr>
            <p:nvPr/>
          </p:nvSpPr>
          <p:spPr bwMode="auto">
            <a:xfrm>
              <a:off x="2012599" y="4780130"/>
              <a:ext cx="2460655" cy="0"/>
            </a:xfrm>
            <a:prstGeom prst="line">
              <a:avLst/>
            </a:prstGeom>
            <a:noFill/>
            <a:ln w="349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graphicFrame>
          <p:nvGraphicFramePr>
            <p:cNvPr id="26638" name="Object 18"/>
            <p:cNvGraphicFramePr>
              <a:graphicFrameLocks noChangeAspect="1"/>
            </p:cNvGraphicFramePr>
            <p:nvPr/>
          </p:nvGraphicFramePr>
          <p:xfrm>
            <a:off x="1447800" y="4191000"/>
            <a:ext cx="374650" cy="685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34" name="Ecuación" r:id="rId7" imgW="228600" imgH="457200" progId="Equation.3">
                    <p:embed/>
                  </p:oleObj>
                </mc:Choice>
                <mc:Fallback>
                  <p:oleObj name="Ecuación" r:id="rId7" imgW="228600" imgH="457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7800" y="4191000"/>
                          <a:ext cx="374650" cy="685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6630" name="39 Grupo"/>
          <p:cNvGrpSpPr>
            <a:grpSpLocks/>
          </p:cNvGrpSpPr>
          <p:nvPr/>
        </p:nvGrpSpPr>
        <p:grpSpPr bwMode="auto">
          <a:xfrm>
            <a:off x="5100638" y="4378325"/>
            <a:ext cx="3070225" cy="457200"/>
            <a:chOff x="1371600" y="2305539"/>
            <a:chExt cx="3070254" cy="457200"/>
          </a:xfrm>
        </p:grpSpPr>
        <p:sp>
          <p:nvSpPr>
            <p:cNvPr id="26634" name="Line 10"/>
            <p:cNvSpPr>
              <a:spLocks noChangeShapeType="1"/>
            </p:cNvSpPr>
            <p:nvPr/>
          </p:nvSpPr>
          <p:spPr bwMode="auto">
            <a:xfrm>
              <a:off x="1981199" y="2610339"/>
              <a:ext cx="2460655" cy="0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graphicFrame>
          <p:nvGraphicFramePr>
            <p:cNvPr id="26635" name="Object 25"/>
            <p:cNvGraphicFramePr>
              <a:graphicFrameLocks noChangeAspect="1"/>
            </p:cNvGraphicFramePr>
            <p:nvPr/>
          </p:nvGraphicFramePr>
          <p:xfrm>
            <a:off x="1371600" y="2305539"/>
            <a:ext cx="457201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35" name="Equation" r:id="rId8" imgW="190335" imgH="215713" progId="Equation.3">
                    <p:embed/>
                  </p:oleObj>
                </mc:Choice>
                <mc:Fallback>
                  <p:oleObj name="Equation" r:id="rId8" imgW="190335" imgH="21571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71600" y="2305539"/>
                          <a:ext cx="457201" cy="457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3" name="42 CuadroTexto"/>
          <p:cNvSpPr txBox="1"/>
          <p:nvPr/>
        </p:nvSpPr>
        <p:spPr>
          <a:xfrm>
            <a:off x="1460500" y="5192713"/>
            <a:ext cx="2362200" cy="46196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>
                <a:latin typeface="+mn-lt"/>
                <a:cs typeface="+mn-cs"/>
              </a:rPr>
              <a:t>Normal </a:t>
            </a:r>
            <a:r>
              <a:rPr lang="es-ES" sz="2400" dirty="0" err="1">
                <a:latin typeface="+mn-lt"/>
                <a:cs typeface="+mn-cs"/>
              </a:rPr>
              <a:t>Hierarchy</a:t>
            </a:r>
            <a:endParaRPr lang="es-ES" sz="2400" dirty="0">
              <a:latin typeface="+mn-lt"/>
              <a:cs typeface="+mn-cs"/>
            </a:endParaRPr>
          </a:p>
        </p:txBody>
      </p:sp>
      <p:sp>
        <p:nvSpPr>
          <p:cNvPr id="44" name="43 CuadroTexto"/>
          <p:cNvSpPr txBox="1"/>
          <p:nvPr/>
        </p:nvSpPr>
        <p:spPr>
          <a:xfrm>
            <a:off x="5710238" y="5175250"/>
            <a:ext cx="2635250" cy="461963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 err="1">
                <a:latin typeface="+mn-lt"/>
                <a:cs typeface="+mn-cs"/>
              </a:rPr>
              <a:t>Inverted</a:t>
            </a:r>
            <a:r>
              <a:rPr lang="es-ES" sz="2400" dirty="0">
                <a:latin typeface="+mn-lt"/>
                <a:cs typeface="+mn-cs"/>
              </a:rPr>
              <a:t> </a:t>
            </a:r>
            <a:r>
              <a:rPr lang="es-ES" sz="2400" dirty="0" err="1">
                <a:latin typeface="+mn-lt"/>
                <a:cs typeface="+mn-cs"/>
              </a:rPr>
              <a:t>Hierarchy</a:t>
            </a:r>
            <a:endParaRPr lang="es-ES" sz="2400" dirty="0">
              <a:latin typeface="+mn-lt"/>
              <a:cs typeface="+mn-cs"/>
            </a:endParaRPr>
          </a:p>
        </p:txBody>
      </p:sp>
      <p:graphicFrame>
        <p:nvGraphicFramePr>
          <p:cNvPr id="26633" name="4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9689196"/>
              </p:ext>
            </p:extLst>
          </p:nvPr>
        </p:nvGraphicFramePr>
        <p:xfrm>
          <a:off x="2670175" y="6096000"/>
          <a:ext cx="4691063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6" name="Ecuación" r:id="rId10" imgW="2400120" imgH="241200" progId="Equation.3">
                  <p:embed/>
                </p:oleObj>
              </mc:Choice>
              <mc:Fallback>
                <p:oleObj name="Ecuación" r:id="rId10" imgW="24001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0175" y="6096000"/>
                        <a:ext cx="4691063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2 Conector recto de flecha"/>
          <p:cNvCxnSpPr/>
          <p:nvPr/>
        </p:nvCxnSpPr>
        <p:spPr>
          <a:xfrm flipV="1">
            <a:off x="622041" y="1752769"/>
            <a:ext cx="0" cy="3276431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4609553"/>
              </p:ext>
            </p:extLst>
          </p:nvPr>
        </p:nvGraphicFramePr>
        <p:xfrm>
          <a:off x="327025" y="1163637"/>
          <a:ext cx="565150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7" name="Ecuación" r:id="rId12" imgW="215640" imgH="253800" progId="Equation.3">
                  <p:embed/>
                </p:oleObj>
              </mc:Choice>
              <mc:Fallback>
                <p:oleObj name="Ecuación" r:id="rId12" imgW="21564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27025" y="1163637"/>
                        <a:ext cx="565150" cy="665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971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s-ES_tradnl" dirty="0" err="1" smtClean="0">
                <a:latin typeface="+mn-lt"/>
              </a:rPr>
              <a:t>Historical</a:t>
            </a:r>
            <a:r>
              <a:rPr lang="es-ES_tradnl" dirty="0" smtClean="0">
                <a:latin typeface="+mn-lt"/>
              </a:rPr>
              <a:t> </a:t>
            </a:r>
            <a:r>
              <a:rPr lang="es-ES_tradnl" dirty="0" err="1" smtClean="0">
                <a:latin typeface="+mn-lt"/>
              </a:rPr>
              <a:t>introduction</a:t>
            </a:r>
            <a:r>
              <a:rPr lang="es-ES_tradnl" dirty="0" smtClean="0"/>
              <a:t> </a:t>
            </a:r>
            <a:r>
              <a:rPr lang="es-ES_tradnl" dirty="0">
                <a:sym typeface="Symbol"/>
              </a:rPr>
              <a:t></a:t>
            </a:r>
            <a:r>
              <a:rPr lang="es-ES_tradnl" dirty="0" smtClean="0"/>
              <a:t> </a:t>
            </a:r>
          </a:p>
        </p:txBody>
      </p:sp>
      <p:sp>
        <p:nvSpPr>
          <p:cNvPr id="4099" name="Oval 12"/>
          <p:cNvSpPr>
            <a:spLocks noChangeArrowheads="1"/>
          </p:cNvSpPr>
          <p:nvPr/>
        </p:nvSpPr>
        <p:spPr bwMode="auto">
          <a:xfrm>
            <a:off x="838200" y="2895600"/>
            <a:ext cx="2438400" cy="8382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>
              <a:lnSpc>
                <a:spcPct val="90000"/>
              </a:lnSpc>
            </a:pPr>
            <a:endParaRPr lang="es-ES"/>
          </a:p>
        </p:txBody>
      </p:sp>
      <p:pic>
        <p:nvPicPr>
          <p:cNvPr id="4100" name="Picture 22" descr="pauli_neutrin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1039813"/>
            <a:ext cx="1079500" cy="14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5 CuadroTexto"/>
          <p:cNvSpPr txBox="1">
            <a:spLocks noChangeArrowheads="1"/>
          </p:cNvSpPr>
          <p:nvPr/>
        </p:nvSpPr>
        <p:spPr bwMode="auto">
          <a:xfrm>
            <a:off x="517525" y="5075238"/>
            <a:ext cx="3184525" cy="6477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s-ES"/>
              <a:t>Observed Spectrum – Continuos</a:t>
            </a:r>
          </a:p>
          <a:p>
            <a:pPr algn="ctr" eaLnBrk="1" hangingPunct="1"/>
            <a:r>
              <a:rPr lang="es-ES"/>
              <a:t>three body decay</a:t>
            </a:r>
          </a:p>
        </p:txBody>
      </p:sp>
      <p:sp>
        <p:nvSpPr>
          <p:cNvPr id="4103" name="Rectangle 18"/>
          <p:cNvSpPr>
            <a:spLocks noChangeArrowheads="1"/>
          </p:cNvSpPr>
          <p:nvPr/>
        </p:nvSpPr>
        <p:spPr bwMode="auto">
          <a:xfrm>
            <a:off x="215900" y="1376363"/>
            <a:ext cx="3786188" cy="1938337"/>
          </a:xfrm>
          <a:prstGeom prst="rect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 eaLnBrk="0" hangingPunct="0">
              <a:lnSpc>
                <a:spcPct val="90000"/>
              </a:lnSpc>
              <a:defRPr/>
            </a:pPr>
            <a:r>
              <a:rPr lang="es-ES_tradnl" sz="2400" dirty="0"/>
              <a:t>(1930) W. Pauli </a:t>
            </a:r>
            <a:r>
              <a:rPr lang="es-ES_tradnl" sz="2400" dirty="0" err="1"/>
              <a:t>propose</a:t>
            </a:r>
            <a:r>
              <a:rPr lang="es-ES_tradnl" sz="2400" dirty="0"/>
              <a:t> a new </a:t>
            </a:r>
            <a:r>
              <a:rPr lang="es-ES_tradnl" sz="2400" dirty="0" err="1"/>
              <a:t>particle</a:t>
            </a:r>
            <a:r>
              <a:rPr lang="es-ES_tradnl" sz="2400" dirty="0"/>
              <a:t>  </a:t>
            </a:r>
            <a:r>
              <a:rPr lang="es-ES_tradnl" sz="2400" dirty="0" err="1"/>
              <a:t>for</a:t>
            </a:r>
            <a:r>
              <a:rPr lang="es-ES_tradnl" sz="2400" dirty="0"/>
              <a:t> </a:t>
            </a:r>
            <a:r>
              <a:rPr lang="es-ES_tradnl" sz="2400" dirty="0" err="1"/>
              <a:t>saving</a:t>
            </a:r>
            <a:r>
              <a:rPr lang="es-ES_tradnl" sz="2400" dirty="0"/>
              <a:t> </a:t>
            </a:r>
            <a:r>
              <a:rPr lang="es-ES_tradnl" sz="2400" dirty="0" err="1"/>
              <a:t>the</a:t>
            </a:r>
            <a:r>
              <a:rPr lang="es-ES_tradnl" sz="2400" dirty="0"/>
              <a:t> </a:t>
            </a:r>
            <a:r>
              <a:rPr lang="es-ES_tradnl" sz="2400" dirty="0" err="1"/>
              <a:t>incompatibility</a:t>
            </a:r>
            <a:r>
              <a:rPr lang="es-ES_tradnl" sz="2400" dirty="0"/>
              <a:t> </a:t>
            </a:r>
            <a:r>
              <a:rPr lang="es-ES_tradnl" sz="2400" dirty="0" err="1"/>
              <a:t>between</a:t>
            </a:r>
            <a:r>
              <a:rPr lang="es-ES_tradnl" sz="2400" dirty="0"/>
              <a:t>  </a:t>
            </a:r>
            <a:r>
              <a:rPr lang="es-ES_tradnl" sz="2400" dirty="0" err="1"/>
              <a:t>the</a:t>
            </a:r>
            <a:r>
              <a:rPr lang="es-ES_tradnl" sz="2400" dirty="0"/>
              <a:t> </a:t>
            </a:r>
            <a:r>
              <a:rPr lang="es-ES_tradnl" sz="2400" dirty="0" err="1"/>
              <a:t>observed</a:t>
            </a:r>
            <a:r>
              <a:rPr lang="es-ES_tradnl" sz="2400" dirty="0"/>
              <a:t> </a:t>
            </a:r>
            <a:r>
              <a:rPr lang="es-ES_tradnl" sz="2400" dirty="0" err="1"/>
              <a:t>electron</a:t>
            </a:r>
            <a:r>
              <a:rPr lang="es-ES_tradnl" sz="2400" dirty="0"/>
              <a:t> </a:t>
            </a:r>
            <a:r>
              <a:rPr lang="es-ES_tradnl" sz="2400" dirty="0" err="1"/>
              <a:t>energy</a:t>
            </a:r>
            <a:r>
              <a:rPr lang="es-ES_tradnl" sz="2400" dirty="0"/>
              <a:t> </a:t>
            </a:r>
            <a:r>
              <a:rPr lang="es-ES_tradnl" sz="2400" dirty="0" err="1"/>
              <a:t>spectrum</a:t>
            </a:r>
            <a:r>
              <a:rPr lang="es-ES_tradnl" sz="2400" dirty="0"/>
              <a:t> and </a:t>
            </a:r>
            <a:r>
              <a:rPr lang="es-ES_tradnl" sz="2400" dirty="0" err="1"/>
              <a:t>the</a:t>
            </a:r>
            <a:r>
              <a:rPr lang="es-ES_tradnl" sz="2400" dirty="0"/>
              <a:t> </a:t>
            </a:r>
            <a:r>
              <a:rPr lang="es-ES_tradnl" sz="2400" dirty="0" err="1"/>
              <a:t>expected</a:t>
            </a:r>
            <a:r>
              <a:rPr lang="es-ES_tradnl" sz="2400" dirty="0"/>
              <a:t>.  </a:t>
            </a:r>
          </a:p>
          <a:p>
            <a:pPr marL="342900" indent="-342900" eaLnBrk="0" hangingPunct="0">
              <a:lnSpc>
                <a:spcPct val="90000"/>
              </a:lnSpc>
              <a:defRPr/>
            </a:pPr>
            <a:r>
              <a:rPr lang="es-ES_tradnl" sz="2900" dirty="0">
                <a:latin typeface="Times New Roman" pitchFamily="18" charset="0"/>
              </a:rPr>
              <a:t> </a:t>
            </a:r>
          </a:p>
        </p:txBody>
      </p:sp>
      <p:graphicFrame>
        <p:nvGraphicFramePr>
          <p:cNvPr id="2" name="Object 24"/>
          <p:cNvGraphicFramePr>
            <a:graphicFrameLocks noChangeAspect="1"/>
          </p:cNvGraphicFramePr>
          <p:nvPr/>
        </p:nvGraphicFramePr>
        <p:xfrm>
          <a:off x="517525" y="4267200"/>
          <a:ext cx="3182938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Equation" r:id="rId5" imgW="1459866" imgH="215806" progId="Equation.3">
                  <p:embed/>
                </p:oleObj>
              </mc:Choice>
              <mc:Fallback>
                <p:oleObj name="Equation" r:id="rId5" imgW="1459866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525" y="4267200"/>
                        <a:ext cx="3182938" cy="4714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04" name="11 Grupo"/>
          <p:cNvGrpSpPr>
            <a:grpSpLocks/>
          </p:cNvGrpSpPr>
          <p:nvPr/>
        </p:nvGrpSpPr>
        <p:grpSpPr bwMode="auto">
          <a:xfrm>
            <a:off x="4279900" y="1470025"/>
            <a:ext cx="3486150" cy="2898775"/>
            <a:chOff x="3448045" y="2209800"/>
            <a:chExt cx="3114423" cy="2707424"/>
          </a:xfrm>
        </p:grpSpPr>
        <p:pic>
          <p:nvPicPr>
            <p:cNvPr id="4112" name="Picture 1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8045" y="2209800"/>
              <a:ext cx="3114422" cy="2707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3" name="6 CuadroTexto"/>
            <p:cNvSpPr txBox="1">
              <a:spLocks noChangeArrowheads="1"/>
            </p:cNvSpPr>
            <p:nvPr/>
          </p:nvSpPr>
          <p:spPr bwMode="auto">
            <a:xfrm>
              <a:off x="5846536" y="2751239"/>
              <a:ext cx="715932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s-ES"/>
            </a:p>
          </p:txBody>
        </p:sp>
        <p:sp>
          <p:nvSpPr>
            <p:cNvPr id="4114" name="7 CuadroTexto"/>
            <p:cNvSpPr txBox="1">
              <a:spLocks noChangeArrowheads="1"/>
            </p:cNvSpPr>
            <p:nvPr/>
          </p:nvSpPr>
          <p:spPr bwMode="auto">
            <a:xfrm>
              <a:off x="4928510" y="2751239"/>
              <a:ext cx="710290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s-ES"/>
            </a:p>
          </p:txBody>
        </p:sp>
      </p:grpSp>
      <p:sp>
        <p:nvSpPr>
          <p:cNvPr id="4105" name="1 CuadroTexto"/>
          <p:cNvSpPr txBox="1">
            <a:spLocks noChangeArrowheads="1"/>
          </p:cNvSpPr>
          <p:nvPr/>
        </p:nvSpPr>
        <p:spPr bwMode="auto">
          <a:xfrm>
            <a:off x="5486400" y="5167313"/>
            <a:ext cx="3581400" cy="6461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s-ES"/>
              <a:t>Expected Spectrum-Monoenergetic</a:t>
            </a:r>
          </a:p>
          <a:p>
            <a:pPr algn="ctr" eaLnBrk="1" hangingPunct="1"/>
            <a:r>
              <a:rPr lang="es-ES"/>
              <a:t> two body decay </a:t>
            </a:r>
          </a:p>
        </p:txBody>
      </p:sp>
      <p:grpSp>
        <p:nvGrpSpPr>
          <p:cNvPr id="4106" name="24 Grupo"/>
          <p:cNvGrpSpPr>
            <a:grpSpLocks/>
          </p:cNvGrpSpPr>
          <p:nvPr/>
        </p:nvGrpSpPr>
        <p:grpSpPr bwMode="auto">
          <a:xfrm>
            <a:off x="5972175" y="2894013"/>
            <a:ext cx="2714625" cy="2058987"/>
            <a:chOff x="5980210" y="2910454"/>
            <a:chExt cx="2478328" cy="1843514"/>
          </a:xfrm>
        </p:grpSpPr>
        <p:graphicFrame>
          <p:nvGraphicFramePr>
            <p:cNvPr id="4110" name="Object 20"/>
            <p:cNvGraphicFramePr>
              <a:graphicFrameLocks noChangeAspect="1"/>
            </p:cNvGraphicFramePr>
            <p:nvPr/>
          </p:nvGraphicFramePr>
          <p:xfrm>
            <a:off x="5980210" y="4358254"/>
            <a:ext cx="2478328" cy="3957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7" name="Ecuación" r:id="rId8" imgW="1435100" imgH="228600" progId="Equation.3">
                    <p:embed/>
                  </p:oleObj>
                </mc:Choice>
                <mc:Fallback>
                  <p:oleObj name="Ecuación" r:id="rId8" imgW="14351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80210" y="4358254"/>
                          <a:ext cx="2478328" cy="395714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chemeClr val="accent1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4" name="13 Conector recto de flecha"/>
            <p:cNvCxnSpPr/>
            <p:nvPr/>
          </p:nvCxnSpPr>
          <p:spPr>
            <a:xfrm flipH="1" flipV="1">
              <a:off x="6894728" y="2910454"/>
              <a:ext cx="801471" cy="1448374"/>
            </a:xfrm>
            <a:prstGeom prst="straightConnector1">
              <a:avLst/>
            </a:prstGeom>
            <a:ln w="539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23 Conector recto de flecha"/>
          <p:cNvCxnSpPr/>
          <p:nvPr/>
        </p:nvCxnSpPr>
        <p:spPr>
          <a:xfrm flipV="1">
            <a:off x="2659063" y="3368675"/>
            <a:ext cx="1981200" cy="87630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08" name="25 Objeto"/>
          <p:cNvGraphicFramePr>
            <a:graphicFrameLocks noChangeAspect="1"/>
          </p:cNvGraphicFramePr>
          <p:nvPr/>
        </p:nvGraphicFramePr>
        <p:xfrm>
          <a:off x="5430838" y="6019800"/>
          <a:ext cx="3636962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Ecuación" r:id="rId10" imgW="2006280" imgH="241200" progId="Equation.3">
                  <p:embed/>
                </p:oleObj>
              </mc:Choice>
              <mc:Fallback>
                <p:oleObj name="Ecuación" r:id="rId10" imgW="20062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0838" y="6019800"/>
                        <a:ext cx="3636962" cy="4381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A7EBB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9" name="2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375408"/>
              </p:ext>
            </p:extLst>
          </p:nvPr>
        </p:nvGraphicFramePr>
        <p:xfrm>
          <a:off x="227013" y="6019800"/>
          <a:ext cx="4189412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Ecuación" r:id="rId12" imgW="2311200" imgH="241200" progId="Equation.3">
                  <p:embed/>
                </p:oleObj>
              </mc:Choice>
              <mc:Fallback>
                <p:oleObj name="Ecuación" r:id="rId12" imgW="23112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013" y="6019800"/>
                        <a:ext cx="4189412" cy="4381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A7EBB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165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3 Marcador de contenido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4104355"/>
              </p:ext>
            </p:extLst>
          </p:nvPr>
        </p:nvGraphicFramePr>
        <p:xfrm>
          <a:off x="1676400" y="2190750"/>
          <a:ext cx="6826250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1" name="Ecuación" r:id="rId3" imgW="4152600" imgH="1854000" progId="Equation.3">
                  <p:embed/>
                </p:oleObj>
              </mc:Choice>
              <mc:Fallback>
                <p:oleObj name="Ecuación" r:id="rId3" imgW="4152600" imgH="18540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190750"/>
                        <a:ext cx="6826250" cy="304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3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mixing</a:t>
            </a:r>
            <a:r>
              <a:rPr lang="es-ES" dirty="0" smtClean="0"/>
              <a:t> </a:t>
            </a:r>
            <a:r>
              <a:rPr lang="es-ES" dirty="0" err="1" smtClean="0"/>
              <a:t>matrix</a:t>
            </a:r>
            <a:r>
              <a:rPr lang="es-ES" dirty="0" smtClean="0"/>
              <a:t> in 3</a:t>
            </a:r>
            <a:r>
              <a:rPr lang="es-ES" dirty="0" smtClean="0">
                <a:sym typeface="Symbol"/>
              </a:rPr>
              <a:t> </a:t>
            </a:r>
            <a:r>
              <a:rPr lang="es-ES" dirty="0" err="1" smtClean="0">
                <a:sym typeface="Symbol"/>
              </a:rPr>
              <a:t>scheme</a:t>
            </a:r>
            <a:endParaRPr lang="es-ES" dirty="0" smtClean="0"/>
          </a:p>
        </p:txBody>
      </p:sp>
      <p:graphicFrame>
        <p:nvGraphicFramePr>
          <p:cNvPr id="30724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7161372"/>
              </p:ext>
            </p:extLst>
          </p:nvPr>
        </p:nvGraphicFramePr>
        <p:xfrm>
          <a:off x="388938" y="4790281"/>
          <a:ext cx="5567362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2" name="Ecuación" r:id="rId5" imgW="2387600" imgH="266700" progId="Equation.3">
                  <p:embed/>
                </p:oleObj>
              </mc:Choice>
              <mc:Fallback>
                <p:oleObj name="Ecuación" r:id="rId5" imgW="23876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938" y="4790281"/>
                        <a:ext cx="5567362" cy="6191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215968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Elipse"/>
          <p:cNvSpPr/>
          <p:nvPr/>
        </p:nvSpPr>
        <p:spPr>
          <a:xfrm>
            <a:off x="5889625" y="2409825"/>
            <a:ext cx="304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grpSp>
        <p:nvGrpSpPr>
          <p:cNvPr id="30726" name="21 Grupo"/>
          <p:cNvGrpSpPr>
            <a:grpSpLocks/>
          </p:cNvGrpSpPr>
          <p:nvPr/>
        </p:nvGrpSpPr>
        <p:grpSpPr bwMode="auto">
          <a:xfrm>
            <a:off x="3700463" y="3200400"/>
            <a:ext cx="1624012" cy="1406525"/>
            <a:chOff x="3591156" y="3200400"/>
            <a:chExt cx="1624227" cy="1406655"/>
          </a:xfrm>
        </p:grpSpPr>
        <p:sp>
          <p:nvSpPr>
            <p:cNvPr id="6" name="5 Elipse"/>
            <p:cNvSpPr/>
            <p:nvPr/>
          </p:nvSpPr>
          <p:spPr>
            <a:xfrm>
              <a:off x="4648571" y="3200400"/>
              <a:ext cx="304840" cy="30482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30734" name="13 CuadroTexto"/>
            <p:cNvSpPr txBox="1">
              <a:spLocks noChangeArrowheads="1"/>
            </p:cNvSpPr>
            <p:nvPr/>
          </p:nvSpPr>
          <p:spPr bwMode="auto">
            <a:xfrm>
              <a:off x="3591156" y="4237723"/>
              <a:ext cx="1624227" cy="3693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s-ES"/>
                <a:t>Dirac  CP phase</a:t>
              </a:r>
            </a:p>
          </p:txBody>
        </p:sp>
        <p:cxnSp>
          <p:nvCxnSpPr>
            <p:cNvPr id="13" name="12 Conector recto de flecha"/>
            <p:cNvCxnSpPr>
              <a:stCxn id="6" idx="3"/>
            </p:cNvCxnSpPr>
            <p:nvPr/>
          </p:nvCxnSpPr>
          <p:spPr>
            <a:xfrm flipH="1">
              <a:off x="4267521" y="3460774"/>
              <a:ext cx="425506" cy="80176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727" name="20 Grupo"/>
          <p:cNvGrpSpPr>
            <a:grpSpLocks/>
          </p:cNvGrpSpPr>
          <p:nvPr/>
        </p:nvGrpSpPr>
        <p:grpSpPr bwMode="auto">
          <a:xfrm>
            <a:off x="5956300" y="3714750"/>
            <a:ext cx="2062163" cy="2260600"/>
            <a:chOff x="5405296" y="3670302"/>
            <a:chExt cx="2062304" cy="2261630"/>
          </a:xfrm>
        </p:grpSpPr>
        <p:sp>
          <p:nvSpPr>
            <p:cNvPr id="11" name="10 Elipse"/>
            <p:cNvSpPr/>
            <p:nvPr/>
          </p:nvSpPr>
          <p:spPr>
            <a:xfrm>
              <a:off x="6476932" y="3670302"/>
              <a:ext cx="304821" cy="30493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30729" name="11 CuadroTexto"/>
            <p:cNvSpPr txBox="1">
              <a:spLocks noChangeArrowheads="1"/>
            </p:cNvSpPr>
            <p:nvPr/>
          </p:nvSpPr>
          <p:spPr bwMode="auto">
            <a:xfrm>
              <a:off x="5405296" y="5562600"/>
              <a:ext cx="1842236" cy="3693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s-ES"/>
                <a:t>Majorana  phases</a:t>
              </a:r>
            </a:p>
          </p:txBody>
        </p:sp>
        <p:sp>
          <p:nvSpPr>
            <p:cNvPr id="16" name="15 Elipse"/>
            <p:cNvSpPr/>
            <p:nvPr/>
          </p:nvSpPr>
          <p:spPr>
            <a:xfrm>
              <a:off x="7162779" y="4118181"/>
              <a:ext cx="304821" cy="30493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cxnSp>
          <p:nvCxnSpPr>
            <p:cNvPr id="18" name="17 Conector recto de flecha"/>
            <p:cNvCxnSpPr>
              <a:stCxn id="11" idx="3"/>
              <a:endCxn id="30729" idx="0"/>
            </p:cNvCxnSpPr>
            <p:nvPr/>
          </p:nvCxnSpPr>
          <p:spPr>
            <a:xfrm flipH="1">
              <a:off x="6326109" y="3930771"/>
              <a:ext cx="195276" cy="163110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Conector recto de flecha"/>
            <p:cNvCxnSpPr>
              <a:stCxn id="16" idx="3"/>
              <a:endCxn id="30729" idx="0"/>
            </p:cNvCxnSpPr>
            <p:nvPr/>
          </p:nvCxnSpPr>
          <p:spPr>
            <a:xfrm flipH="1">
              <a:off x="6326109" y="4378650"/>
              <a:ext cx="881123" cy="118322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2 CuadroTexto"/>
          <p:cNvSpPr txBox="1"/>
          <p:nvPr/>
        </p:nvSpPr>
        <p:spPr>
          <a:xfrm>
            <a:off x="126991" y="6157331"/>
            <a:ext cx="8924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…</a:t>
            </a:r>
            <a:r>
              <a:rPr lang="es-ES" dirty="0" err="1" smtClean="0"/>
              <a:t>Tomorrow</a:t>
            </a:r>
            <a:r>
              <a:rPr lang="es-ES" dirty="0" smtClean="0"/>
              <a:t> </a:t>
            </a:r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will</a:t>
            </a:r>
            <a:r>
              <a:rPr lang="es-ES" dirty="0" smtClean="0"/>
              <a:t> </a:t>
            </a:r>
            <a:r>
              <a:rPr lang="es-ES" dirty="0" err="1" smtClean="0"/>
              <a:t>see</a:t>
            </a:r>
            <a:r>
              <a:rPr lang="es-ES" dirty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current</a:t>
            </a:r>
            <a:r>
              <a:rPr lang="es-ES" dirty="0" smtClean="0"/>
              <a:t> </a:t>
            </a:r>
            <a:r>
              <a:rPr lang="es-ES" dirty="0" err="1" smtClean="0"/>
              <a:t>measurements</a:t>
            </a:r>
            <a:r>
              <a:rPr lang="es-ES" dirty="0" smtClean="0"/>
              <a:t> of </a:t>
            </a:r>
            <a:r>
              <a:rPr lang="es-ES" dirty="0" err="1" smtClean="0"/>
              <a:t>these</a:t>
            </a:r>
            <a:r>
              <a:rPr lang="es-ES" dirty="0" smtClean="0"/>
              <a:t> </a:t>
            </a:r>
            <a:r>
              <a:rPr lang="es-ES" dirty="0" err="1" smtClean="0"/>
              <a:t>angles</a:t>
            </a:r>
            <a:r>
              <a:rPr lang="es-ES" dirty="0"/>
              <a:t> </a:t>
            </a:r>
            <a:r>
              <a:rPr lang="es-ES" dirty="0" smtClean="0"/>
              <a:t>done  </a:t>
            </a:r>
            <a:r>
              <a:rPr lang="es-ES" dirty="0" err="1" smtClean="0"/>
              <a:t>by</a:t>
            </a:r>
            <a:r>
              <a:rPr lang="es-ES" dirty="0" smtClean="0"/>
              <a:t> 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experiments</a:t>
            </a:r>
            <a:endParaRPr lang="es-ES" dirty="0"/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7243078"/>
              </p:ext>
            </p:extLst>
          </p:nvPr>
        </p:nvGraphicFramePr>
        <p:xfrm>
          <a:off x="777875" y="5605463"/>
          <a:ext cx="4024313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3" name="Ecuación" r:id="rId7" imgW="2171520" imgH="241200" progId="Equation.3">
                  <p:embed/>
                </p:oleObj>
              </mc:Choice>
              <mc:Fallback>
                <p:oleObj name="Ecuación" r:id="rId7" imgW="217152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77875" y="5605463"/>
                        <a:ext cx="4024313" cy="447675"/>
                      </a:xfrm>
                      <a:prstGeom prst="rect">
                        <a:avLst/>
                      </a:prstGeom>
                      <a:ln>
                        <a:solidFill>
                          <a:schemeClr val="accent1">
                            <a:shade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1124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s-ES" dirty="0" err="1" smtClean="0"/>
              <a:t>Majorana</a:t>
            </a:r>
            <a:r>
              <a:rPr lang="es-ES" dirty="0" smtClean="0"/>
              <a:t> </a:t>
            </a:r>
            <a:r>
              <a:rPr lang="es-ES" dirty="0" err="1" smtClean="0"/>
              <a:t>phases</a:t>
            </a:r>
            <a:r>
              <a:rPr lang="es-ES" dirty="0" smtClean="0"/>
              <a:t> and neutrino </a:t>
            </a:r>
            <a:r>
              <a:rPr lang="es-ES" dirty="0" err="1" smtClean="0"/>
              <a:t>oscillations</a:t>
            </a:r>
            <a:r>
              <a:rPr lang="es-ES" dirty="0" smtClean="0"/>
              <a:t>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s-ES" dirty="0" smtClean="0"/>
              <a:t>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s-ES" dirty="0"/>
          </a:p>
          <a:p>
            <a:pPr eaLnBrk="1" fontAlgn="auto" hangingPunct="1">
              <a:spcAft>
                <a:spcPts val="0"/>
              </a:spcAft>
              <a:defRPr/>
            </a:pPr>
            <a:endParaRPr lang="es-ES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s-ES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" dirty="0" smtClean="0"/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dirty="0"/>
              <a:t> </a:t>
            </a:r>
            <a:r>
              <a:rPr lang="es-ES" dirty="0" smtClean="0"/>
              <a:t> 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" dirty="0"/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dirty="0" smtClean="0"/>
              <a:t>       </a:t>
            </a:r>
            <a:endParaRPr lang="es-ES" dirty="0"/>
          </a:p>
        </p:txBody>
      </p:sp>
      <p:graphicFrame>
        <p:nvGraphicFramePr>
          <p:cNvPr id="31748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0805302"/>
              </p:ext>
            </p:extLst>
          </p:nvPr>
        </p:nvGraphicFramePr>
        <p:xfrm>
          <a:off x="276225" y="2362200"/>
          <a:ext cx="7924800" cy="241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5" name="Ecuación" r:id="rId3" imgW="4508500" imgH="1371600" progId="Equation.3">
                  <p:embed/>
                </p:oleObj>
              </mc:Choice>
              <mc:Fallback>
                <p:oleObj name="Ecuación" r:id="rId3" imgW="4508500" imgH="1371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225" y="2362200"/>
                        <a:ext cx="7924800" cy="241300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215968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9" name="4 CuadroTexto"/>
          <p:cNvSpPr txBox="1">
            <a:spLocks noChangeArrowheads="1"/>
          </p:cNvSpPr>
          <p:nvPr/>
        </p:nvSpPr>
        <p:spPr bwMode="auto">
          <a:xfrm>
            <a:off x="762000" y="5495925"/>
            <a:ext cx="7439025" cy="461963"/>
          </a:xfrm>
          <a:prstGeom prst="rect">
            <a:avLst/>
          </a:prstGeom>
          <a:noFill/>
          <a:ln w="3175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s-ES" sz="2400"/>
              <a:t>Only the dirac phase is observable in neutrino oscillation   </a:t>
            </a:r>
          </a:p>
        </p:txBody>
      </p:sp>
    </p:spTree>
    <p:extLst>
      <p:ext uri="{BB962C8B-B14F-4D97-AF65-F5344CB8AC3E}">
        <p14:creationId xmlns:p14="http://schemas.microsoft.com/office/powerpoint/2010/main" val="306025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CP violation </a:t>
            </a:r>
            <a:endParaRPr lang="es-ES" smtClean="0"/>
          </a:p>
        </p:txBody>
      </p:sp>
      <p:sp>
        <p:nvSpPr>
          <p:cNvPr id="32771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endParaRPr lang="en-US" smtClean="0"/>
          </a:p>
          <a:p>
            <a:pPr lvl="2" eaLnBrk="1" hangingPunct="1"/>
            <a:endParaRPr lang="es-ES" smtClean="0"/>
          </a:p>
        </p:txBody>
      </p:sp>
      <p:graphicFrame>
        <p:nvGraphicFramePr>
          <p:cNvPr id="32772" name="8 Objeto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4" name="Ecuación" r:id="rId3" imgW="114151" imgH="215619" progId="Equation.3">
                  <p:embed/>
                </p:oleObj>
              </mc:Choice>
              <mc:Fallback>
                <p:oleObj name="Ecuación" r:id="rId3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3" name="9 Objeto"/>
          <p:cNvGraphicFramePr>
            <a:graphicFrameLocks noChangeAspect="1"/>
          </p:cNvGraphicFramePr>
          <p:nvPr/>
        </p:nvGraphicFramePr>
        <p:xfrm>
          <a:off x="381000" y="1981200"/>
          <a:ext cx="8461375" cy="248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5" name="Ecuación" r:id="rId5" imgW="3797300" imgH="1117600" progId="Equation.3">
                  <p:embed/>
                </p:oleObj>
              </mc:Choice>
              <mc:Fallback>
                <p:oleObj name="Ecuación" r:id="rId5" imgW="3797300" imgH="1117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981200"/>
                        <a:ext cx="8461375" cy="24892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00B05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4" name="10 Objeto"/>
          <p:cNvGraphicFramePr>
            <a:graphicFrameLocks noChangeAspect="1"/>
          </p:cNvGraphicFramePr>
          <p:nvPr/>
        </p:nvGraphicFramePr>
        <p:xfrm>
          <a:off x="3268663" y="4589463"/>
          <a:ext cx="103187" cy="195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6" name="Ecuación" r:id="rId7" imgW="114151" imgH="215619" progId="Equation.3">
                  <p:embed/>
                </p:oleObj>
              </mc:Choice>
              <mc:Fallback>
                <p:oleObj name="Ecuación" r:id="rId7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8663" y="4589463"/>
                        <a:ext cx="103187" cy="195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2775" name="15 Grupo"/>
          <p:cNvGrpSpPr>
            <a:grpSpLocks/>
          </p:cNvGrpSpPr>
          <p:nvPr/>
        </p:nvGrpSpPr>
        <p:grpSpPr bwMode="auto">
          <a:xfrm>
            <a:off x="3048000" y="5116513"/>
            <a:ext cx="3119438" cy="587375"/>
            <a:chOff x="2819400" y="4926013"/>
            <a:chExt cx="3119438" cy="587375"/>
          </a:xfrm>
        </p:grpSpPr>
        <p:graphicFrame>
          <p:nvGraphicFramePr>
            <p:cNvPr id="32776" name="11 Objeto"/>
            <p:cNvGraphicFramePr>
              <a:graphicFrameLocks noChangeAspect="1"/>
            </p:cNvGraphicFramePr>
            <p:nvPr/>
          </p:nvGraphicFramePr>
          <p:xfrm>
            <a:off x="2882900" y="4926013"/>
            <a:ext cx="3055938" cy="587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697" name="Ecuación" r:id="rId8" imgW="1269449" imgH="203112" progId="Equation.3">
                    <p:embed/>
                  </p:oleObj>
                </mc:Choice>
                <mc:Fallback>
                  <p:oleObj name="Ecuación" r:id="rId8" imgW="1269449" imgH="20311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2900" y="4926013"/>
                          <a:ext cx="3055938" cy="5873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5" name="14 Conector recto"/>
            <p:cNvCxnSpPr/>
            <p:nvPr/>
          </p:nvCxnSpPr>
          <p:spPr>
            <a:xfrm>
              <a:off x="2819400" y="5029200"/>
              <a:ext cx="609600" cy="3810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3310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CP violation </a:t>
            </a:r>
            <a:endParaRPr lang="es-ES" smtClean="0"/>
          </a:p>
        </p:txBody>
      </p:sp>
      <p:sp>
        <p:nvSpPr>
          <p:cNvPr id="33795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does CP mean in neutrino oscillation ?:</a:t>
            </a:r>
          </a:p>
          <a:p>
            <a:pPr lvl="2" eaLnBrk="1" hangingPunct="1"/>
            <a:endParaRPr lang="es-ES" smtClean="0"/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/>
        </p:nvGraphicFramePr>
        <p:xfrm>
          <a:off x="1928813" y="2438400"/>
          <a:ext cx="5440362" cy="158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8" name="Ecuación" r:id="rId3" imgW="2349500" imgH="685800" progId="Equation.3">
                  <p:embed/>
                </p:oleObj>
              </mc:Choice>
              <mc:Fallback>
                <p:oleObj name="Ecuación" r:id="rId3" imgW="234950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8813" y="2438400"/>
                        <a:ext cx="5440362" cy="158750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00B05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7" name="4 Objeto"/>
          <p:cNvGraphicFramePr>
            <a:graphicFrameLocks noChangeAspect="1"/>
          </p:cNvGraphicFramePr>
          <p:nvPr/>
        </p:nvGraphicFramePr>
        <p:xfrm>
          <a:off x="1981200" y="4343400"/>
          <a:ext cx="5151438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9" name="Ecuación" r:id="rId5" imgW="2146300" imgH="508000" progId="Equation.3">
                  <p:embed/>
                </p:oleObj>
              </mc:Choice>
              <mc:Fallback>
                <p:oleObj name="Ecuación" r:id="rId5" imgW="21463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343400"/>
                        <a:ext cx="5151438" cy="1219200"/>
                      </a:xfrm>
                      <a:prstGeom prst="rect">
                        <a:avLst/>
                      </a:prstGeom>
                      <a:noFill/>
                      <a:ln w="349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439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PE" smtClean="0"/>
              <a:t>CP violation </a:t>
            </a:r>
          </a:p>
        </p:txBody>
      </p:sp>
      <p:graphicFrame>
        <p:nvGraphicFramePr>
          <p:cNvPr id="34819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1081708"/>
              </p:ext>
            </p:extLst>
          </p:nvPr>
        </p:nvGraphicFramePr>
        <p:xfrm>
          <a:off x="152400" y="1905000"/>
          <a:ext cx="8789988" cy="1077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7" name="Ecuación" r:id="rId3" imgW="4140000" imgH="507960" progId="Equation.3">
                  <p:embed/>
                </p:oleObj>
              </mc:Choice>
              <mc:Fallback>
                <p:oleObj name="Ecuación" r:id="rId3" imgW="414000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905000"/>
                        <a:ext cx="8789988" cy="1077913"/>
                      </a:xfrm>
                      <a:prstGeom prst="rect">
                        <a:avLst/>
                      </a:prstGeom>
                      <a:noFill/>
                      <a:ln w="34925">
                        <a:solidFill>
                          <a:srgbClr val="00B05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0" name="6 CuadroTexto"/>
          <p:cNvSpPr txBox="1">
            <a:spLocks noChangeArrowheads="1"/>
          </p:cNvSpPr>
          <p:nvPr/>
        </p:nvSpPr>
        <p:spPr bwMode="auto">
          <a:xfrm>
            <a:off x="6670675" y="3967163"/>
            <a:ext cx="1795463" cy="369887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Jarlskog invariant</a:t>
            </a:r>
            <a:endParaRPr lang="es-ES"/>
          </a:p>
        </p:txBody>
      </p:sp>
      <p:grpSp>
        <p:nvGrpSpPr>
          <p:cNvPr id="34821" name="26 Grupo"/>
          <p:cNvGrpSpPr>
            <a:grpSpLocks/>
          </p:cNvGrpSpPr>
          <p:nvPr/>
        </p:nvGrpSpPr>
        <p:grpSpPr bwMode="auto">
          <a:xfrm>
            <a:off x="304800" y="3686175"/>
            <a:ext cx="8015288" cy="2075895"/>
            <a:chOff x="1001314" y="3348840"/>
            <a:chExt cx="8014615" cy="2018014"/>
          </a:xfrm>
        </p:grpSpPr>
        <p:graphicFrame>
          <p:nvGraphicFramePr>
            <p:cNvPr id="34822" name="5 Objeto"/>
            <p:cNvGraphicFramePr>
              <a:graphicFrameLocks noChangeAspect="1"/>
            </p:cNvGraphicFramePr>
            <p:nvPr/>
          </p:nvGraphicFramePr>
          <p:xfrm>
            <a:off x="2286000" y="3348840"/>
            <a:ext cx="4770437" cy="7510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38" name="Ecuación" r:id="rId5" imgW="1612900" imgH="254000" progId="Equation.3">
                    <p:embed/>
                  </p:oleObj>
                </mc:Choice>
                <mc:Fallback>
                  <p:oleObj name="Ecuación" r:id="rId5" imgW="1612900" imgH="2540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86000" y="3348840"/>
                          <a:ext cx="4770437" cy="751065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4823" name="11 Grupo"/>
            <p:cNvGrpSpPr>
              <a:grpSpLocks/>
            </p:cNvGrpSpPr>
            <p:nvPr/>
          </p:nvGrpSpPr>
          <p:grpSpPr bwMode="auto">
            <a:xfrm>
              <a:off x="1001314" y="4100397"/>
              <a:ext cx="6961002" cy="1266457"/>
              <a:chOff x="1828800" y="3693458"/>
              <a:chExt cx="6961002" cy="1266457"/>
            </a:xfrm>
          </p:grpSpPr>
          <p:sp>
            <p:nvSpPr>
              <p:cNvPr id="8" name="7 CuadroTexto"/>
              <p:cNvSpPr txBox="1"/>
              <p:nvPr/>
            </p:nvSpPr>
            <p:spPr>
              <a:xfrm>
                <a:off x="1828800" y="4600881"/>
                <a:ext cx="6961002" cy="359034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latin typeface="+mn-lt"/>
                    <a:cs typeface="+mn-cs"/>
                  </a:rPr>
                  <a:t>Independent of the mixing matrix </a:t>
                </a:r>
                <a:r>
                  <a:rPr lang="en-US" dirty="0" smtClean="0">
                    <a:latin typeface="+mn-lt"/>
                    <a:cs typeface="+mn-cs"/>
                  </a:rPr>
                  <a:t>parameterization =</a:t>
                </a:r>
                <a:r>
                  <a:rPr lang="en-US" dirty="0" err="1" smtClean="0">
                    <a:latin typeface="+mn-lt"/>
                    <a:cs typeface="+mn-cs"/>
                  </a:rPr>
                  <a:t>rephasing</a:t>
                </a:r>
                <a:r>
                  <a:rPr lang="en-US" dirty="0" smtClean="0">
                    <a:latin typeface="+mn-lt"/>
                    <a:cs typeface="+mn-cs"/>
                  </a:rPr>
                  <a:t> invariant</a:t>
                </a:r>
                <a:endParaRPr lang="es-ES" dirty="0">
                  <a:latin typeface="+mn-lt"/>
                  <a:cs typeface="+mn-cs"/>
                </a:endParaRPr>
              </a:p>
            </p:txBody>
          </p:sp>
          <p:cxnSp>
            <p:nvCxnSpPr>
              <p:cNvPr id="11" name="10 Conector recto de flecha"/>
              <p:cNvCxnSpPr>
                <a:stCxn id="8" idx="0"/>
              </p:cNvCxnSpPr>
              <p:nvPr/>
            </p:nvCxnSpPr>
            <p:spPr>
              <a:xfrm flipH="1" flipV="1">
                <a:off x="4601936" y="3693458"/>
                <a:ext cx="707366" cy="907423"/>
              </a:xfrm>
              <a:prstGeom prst="straightConnector1">
                <a:avLst/>
              </a:prstGeom>
              <a:ln>
                <a:solidFill>
                  <a:schemeClr val="accent6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824" name="25 Grupo"/>
            <p:cNvGrpSpPr>
              <a:grpSpLocks/>
            </p:cNvGrpSpPr>
            <p:nvPr/>
          </p:nvGrpSpPr>
          <p:grpSpPr bwMode="auto">
            <a:xfrm>
              <a:off x="6063015" y="3801961"/>
              <a:ext cx="2952914" cy="1027689"/>
              <a:chOff x="5715000" y="3801961"/>
              <a:chExt cx="2952914" cy="1027689"/>
            </a:xfrm>
          </p:grpSpPr>
          <p:graphicFrame>
            <p:nvGraphicFramePr>
              <p:cNvPr id="34825" name="22 Objeto"/>
              <p:cNvGraphicFramePr>
                <a:graphicFrameLocks noChangeAspect="1"/>
              </p:cNvGraphicFramePr>
              <p:nvPr/>
            </p:nvGraphicFramePr>
            <p:xfrm>
              <a:off x="5772314" y="4397850"/>
              <a:ext cx="2895600" cy="4318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739" name="Ecuación" r:id="rId7" imgW="2895600" imgH="431800" progId="Equation.3">
                      <p:embed/>
                    </p:oleObj>
                  </mc:Choice>
                  <mc:Fallback>
                    <p:oleObj name="Ecuación" r:id="rId7" imgW="2895600" imgH="4318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772314" y="4397850"/>
                            <a:ext cx="2895600" cy="431800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00B050"/>
                            </a:solidFill>
                            <a:miter lim="800000"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25" name="24 Conector recto de flecha"/>
              <p:cNvCxnSpPr/>
              <p:nvPr/>
            </p:nvCxnSpPr>
            <p:spPr>
              <a:xfrm flipH="1" flipV="1">
                <a:off x="5715412" y="3802552"/>
                <a:ext cx="685742" cy="59569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53714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CP violation </a:t>
            </a:r>
          </a:p>
        </p:txBody>
      </p:sp>
      <p:grpSp>
        <p:nvGrpSpPr>
          <p:cNvPr id="35843" name="20 Grupo"/>
          <p:cNvGrpSpPr>
            <a:grpSpLocks/>
          </p:cNvGrpSpPr>
          <p:nvPr/>
        </p:nvGrpSpPr>
        <p:grpSpPr bwMode="auto">
          <a:xfrm>
            <a:off x="706438" y="4121150"/>
            <a:ext cx="8043862" cy="2479675"/>
            <a:chOff x="709612" y="3810000"/>
            <a:chExt cx="8043863" cy="2478861"/>
          </a:xfrm>
        </p:grpSpPr>
        <p:grpSp>
          <p:nvGrpSpPr>
            <p:cNvPr id="35849" name="9 Grupo"/>
            <p:cNvGrpSpPr>
              <a:grpSpLocks/>
            </p:cNvGrpSpPr>
            <p:nvPr/>
          </p:nvGrpSpPr>
          <p:grpSpPr bwMode="auto">
            <a:xfrm>
              <a:off x="709612" y="3810000"/>
              <a:ext cx="8043863" cy="1221542"/>
              <a:chOff x="1014412" y="4357326"/>
              <a:chExt cx="8043863" cy="1221542"/>
            </a:xfrm>
          </p:grpSpPr>
          <p:graphicFrame>
            <p:nvGraphicFramePr>
              <p:cNvPr id="35853" name="10 Objeto"/>
              <p:cNvGraphicFramePr>
                <a:graphicFrameLocks noChangeAspect="1"/>
              </p:cNvGraphicFramePr>
              <p:nvPr/>
            </p:nvGraphicFramePr>
            <p:xfrm>
              <a:off x="1014412" y="4357326"/>
              <a:ext cx="7062788" cy="5413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761" name="Equation" r:id="rId3" imgW="2794000" imgH="215900" progId="Equation.3">
                      <p:embed/>
                    </p:oleObj>
                  </mc:Choice>
                  <mc:Fallback>
                    <p:oleObj name="Equation" r:id="rId3" imgW="2794000" imgH="2159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14412" y="4357326"/>
                            <a:ext cx="7062788" cy="54133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0070C0"/>
                            </a:solidFill>
                            <a:miter lim="800000"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35854" name="11 Grupo"/>
              <p:cNvGrpSpPr>
                <a:grpSpLocks/>
              </p:cNvGrpSpPr>
              <p:nvPr/>
            </p:nvGrpSpPr>
            <p:grpSpPr bwMode="auto">
              <a:xfrm>
                <a:off x="7099597" y="4433526"/>
                <a:ext cx="1958678" cy="1145342"/>
                <a:chOff x="7099597" y="4433526"/>
                <a:chExt cx="1958678" cy="1145342"/>
              </a:xfrm>
            </p:grpSpPr>
            <p:grpSp>
              <p:nvGrpSpPr>
                <p:cNvPr id="35855" name="12 Grupo"/>
                <p:cNvGrpSpPr>
                  <a:grpSpLocks/>
                </p:cNvGrpSpPr>
                <p:nvPr/>
              </p:nvGrpSpPr>
              <p:grpSpPr bwMode="auto">
                <a:xfrm>
                  <a:off x="7795908" y="4433526"/>
                  <a:ext cx="533556" cy="776010"/>
                  <a:chOff x="7795908" y="4433526"/>
                  <a:chExt cx="533556" cy="776010"/>
                </a:xfrm>
              </p:grpSpPr>
              <p:sp>
                <p:nvSpPr>
                  <p:cNvPr id="15" name="14 Elipse"/>
                  <p:cNvSpPr/>
                  <p:nvPr/>
                </p:nvSpPr>
                <p:spPr>
                  <a:xfrm>
                    <a:off x="7796213" y="4433501"/>
                    <a:ext cx="533400" cy="457050"/>
                  </a:xfrm>
                  <a:prstGeom prst="ellips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s-ES"/>
                  </a:p>
                </p:txBody>
              </p:sp>
              <p:cxnSp>
                <p:nvCxnSpPr>
                  <p:cNvPr id="16" name="15 Conector recto de flecha"/>
                  <p:cNvCxnSpPr/>
                  <p:nvPr/>
                </p:nvCxnSpPr>
                <p:spPr>
                  <a:xfrm>
                    <a:off x="8078788" y="4890551"/>
                    <a:ext cx="114300" cy="318983"/>
                  </a:xfrm>
                  <a:prstGeom prst="straightConnector1">
                    <a:avLst/>
                  </a:prstGeom>
                  <a:ln>
                    <a:solidFill>
                      <a:srgbClr val="0070C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5856" name="13 CuadroTexto"/>
                <p:cNvSpPr txBox="1">
                  <a:spLocks noChangeArrowheads="1"/>
                </p:cNvSpPr>
                <p:nvPr/>
              </p:nvSpPr>
              <p:spPr bwMode="auto">
                <a:xfrm>
                  <a:off x="7099597" y="5209536"/>
                  <a:ext cx="1958678" cy="369332"/>
                </a:xfrm>
                <a:prstGeom prst="rect">
                  <a:avLst/>
                </a:prstGeom>
                <a:noFill/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r>
                    <a:rPr lang="en-US"/>
                    <a:t>CP violation phase </a:t>
                  </a:r>
                  <a:endParaRPr lang="es-ES"/>
                </a:p>
              </p:txBody>
            </p:sp>
          </p:grpSp>
        </p:grpSp>
        <p:grpSp>
          <p:nvGrpSpPr>
            <p:cNvPr id="35850" name="16 Grupo"/>
            <p:cNvGrpSpPr>
              <a:grpSpLocks/>
            </p:cNvGrpSpPr>
            <p:nvPr/>
          </p:nvGrpSpPr>
          <p:grpSpPr bwMode="auto">
            <a:xfrm>
              <a:off x="1485899" y="4830426"/>
              <a:ext cx="6893968" cy="1458435"/>
              <a:chOff x="917120" y="5300075"/>
              <a:chExt cx="6665440" cy="1458435"/>
            </a:xfrm>
          </p:grpSpPr>
          <p:sp>
            <p:nvSpPr>
              <p:cNvPr id="18" name="17 CuadroTexto"/>
              <p:cNvSpPr txBox="1"/>
              <p:nvPr/>
            </p:nvSpPr>
            <p:spPr>
              <a:xfrm>
                <a:off x="917120" y="5300077"/>
                <a:ext cx="4346769" cy="831577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50000"/>
                  </a:schemeClr>
                </a:solidFill>
              </a:ln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dirty="0">
                    <a:latin typeface="+mn-lt"/>
                    <a:cs typeface="+mn-cs"/>
                  </a:rPr>
                  <a:t>All the mixing angles have to be 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dirty="0">
                    <a:latin typeface="+mn-lt"/>
                    <a:cs typeface="+mn-cs"/>
                  </a:rPr>
                  <a:t>non-zero to have </a:t>
                </a:r>
                <a:r>
                  <a:rPr lang="en-US" sz="2400" dirty="0" smtClean="0">
                    <a:latin typeface="+mn-lt"/>
                    <a:cs typeface="+mn-cs"/>
                  </a:rPr>
                  <a:t>CP violated.  </a:t>
                </a:r>
                <a:endParaRPr lang="es-ES" sz="2400" dirty="0">
                  <a:latin typeface="+mn-lt"/>
                  <a:cs typeface="+mn-cs"/>
                </a:endParaRPr>
              </a:p>
            </p:txBody>
          </p:sp>
          <p:graphicFrame>
            <p:nvGraphicFramePr>
              <p:cNvPr id="35852" name="18 Objeto"/>
              <p:cNvGraphicFramePr>
                <a:graphicFrameLocks noChangeAspect="1"/>
              </p:cNvGraphicFramePr>
              <p:nvPr/>
            </p:nvGraphicFramePr>
            <p:xfrm>
              <a:off x="6895991" y="6406199"/>
              <a:ext cx="686569" cy="35231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762" name="Ecuación" r:id="rId5" imgW="444307" imgH="228501" progId="Equation.3">
                      <p:embed/>
                    </p:oleObj>
                  </mc:Choice>
                  <mc:Fallback>
                    <p:oleObj name="Ecuación" r:id="rId5" imgW="444307" imgH="228501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895991" y="6406199"/>
                            <a:ext cx="686569" cy="35231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aphicFrame>
        <p:nvGraphicFramePr>
          <p:cNvPr id="35844" name="19 Marcador de contenido"/>
          <p:cNvGraphicFramePr>
            <a:graphicFrameLocks noGrp="1" noChangeAspect="1"/>
          </p:cNvGraphicFramePr>
          <p:nvPr>
            <p:ph idx="1"/>
          </p:nvPr>
        </p:nvGraphicFramePr>
        <p:xfrm>
          <a:off x="1720850" y="1524000"/>
          <a:ext cx="6550025" cy="209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3" name="Ecuación" r:id="rId7" imgW="3733800" imgH="1193800" progId="Equation.3">
                  <p:embed/>
                </p:oleObj>
              </mc:Choice>
              <mc:Fallback>
                <p:oleObj name="Ecuación" r:id="rId7" imgW="3733800" imgH="11938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0850" y="1524000"/>
                        <a:ext cx="6550025" cy="20939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B05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2 Rectángulo"/>
          <p:cNvSpPr/>
          <p:nvPr/>
        </p:nvSpPr>
        <p:spPr>
          <a:xfrm>
            <a:off x="4214813" y="6248400"/>
            <a:ext cx="4167187" cy="369888"/>
          </a:xfrm>
          <a:prstGeom prst="rect">
            <a:avLst/>
          </a:prstGeom>
          <a:ln w="28575">
            <a:solidFill>
              <a:schemeClr val="accent1">
                <a:shade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In particular we just found out that </a:t>
            </a:r>
            <a:endParaRPr lang="es-ES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436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CP </a:t>
            </a:r>
            <a:r>
              <a:rPr lang="es-ES" dirty="0" err="1" smtClean="0"/>
              <a:t>violation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400" dirty="0" err="1" smtClean="0"/>
              <a:t>It</a:t>
            </a:r>
            <a:r>
              <a:rPr lang="es-ES" sz="2400" dirty="0" smtClean="0"/>
              <a:t> </a:t>
            </a:r>
            <a:r>
              <a:rPr lang="es-ES" sz="2400" dirty="0" err="1" smtClean="0"/>
              <a:t>is</a:t>
            </a:r>
            <a:r>
              <a:rPr lang="es-ES" sz="2400" dirty="0" smtClean="0"/>
              <a:t> </a:t>
            </a:r>
            <a:r>
              <a:rPr lang="es-ES" sz="2400" dirty="0" err="1" smtClean="0"/>
              <a:t>interesting</a:t>
            </a:r>
            <a:r>
              <a:rPr lang="es-ES" sz="2400" dirty="0" smtClean="0"/>
              <a:t> </a:t>
            </a:r>
            <a:r>
              <a:rPr lang="es-ES" sz="2400" dirty="0" err="1" smtClean="0"/>
              <a:t>to</a:t>
            </a:r>
            <a:r>
              <a:rPr lang="es-ES" sz="2400" dirty="0" smtClean="0"/>
              <a:t> note </a:t>
            </a:r>
            <a:r>
              <a:rPr lang="es-ES" sz="2400" dirty="0" err="1" smtClean="0"/>
              <a:t>that</a:t>
            </a:r>
            <a:r>
              <a:rPr lang="es-ES" sz="2400" dirty="0" smtClean="0"/>
              <a:t>                               :</a:t>
            </a:r>
          </a:p>
          <a:p>
            <a:endParaRPr lang="es-ES" sz="2400" dirty="0"/>
          </a:p>
          <a:p>
            <a:endParaRPr lang="es-ES" sz="2400" dirty="0" smtClean="0"/>
          </a:p>
          <a:p>
            <a:pPr marL="0" indent="0">
              <a:buNone/>
            </a:pPr>
            <a:endParaRPr lang="es-ES" sz="2400" dirty="0" smtClean="0"/>
          </a:p>
          <a:p>
            <a:r>
              <a:rPr lang="es-ES" sz="2400" dirty="0" err="1" smtClean="0"/>
              <a:t>Checking</a:t>
            </a:r>
            <a:r>
              <a:rPr lang="es-ES" sz="2400" dirty="0" smtClean="0"/>
              <a:t> </a:t>
            </a:r>
            <a:r>
              <a:rPr lang="es-ES" sz="2400" dirty="0" err="1" smtClean="0"/>
              <a:t>for</a:t>
            </a:r>
            <a:r>
              <a:rPr lang="es-ES" sz="2400" dirty="0" smtClean="0"/>
              <a:t> CPT   </a:t>
            </a:r>
          </a:p>
          <a:p>
            <a:pPr marL="0" indent="0">
              <a:buNone/>
            </a:pPr>
            <a:endParaRPr lang="es-ES" dirty="0"/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0513708"/>
              </p:ext>
            </p:extLst>
          </p:nvPr>
        </p:nvGraphicFramePr>
        <p:xfrm>
          <a:off x="685800" y="4191000"/>
          <a:ext cx="7764463" cy="158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5" name="Ecuación" r:id="rId3" imgW="3352680" imgH="685800" progId="Equation.3">
                  <p:embed/>
                </p:oleObj>
              </mc:Choice>
              <mc:Fallback>
                <p:oleObj name="Ecuación" r:id="rId3" imgW="335268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191000"/>
                        <a:ext cx="7764463" cy="158750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00B05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7067601"/>
              </p:ext>
            </p:extLst>
          </p:nvPr>
        </p:nvGraphicFramePr>
        <p:xfrm>
          <a:off x="762000" y="2438400"/>
          <a:ext cx="80010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6" name="Ecuación" r:id="rId5" imgW="3809880" imgH="253800" progId="Equation.3">
                  <p:embed/>
                </p:oleObj>
              </mc:Choice>
              <mc:Fallback>
                <p:oleObj name="Ecuación" r:id="rId5" imgW="380988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2000" y="2438400"/>
                        <a:ext cx="8001000" cy="533400"/>
                      </a:xfrm>
                      <a:prstGeom prst="rect">
                        <a:avLst/>
                      </a:prstGeom>
                      <a:ln>
                        <a:solidFill>
                          <a:schemeClr val="accent1">
                            <a:shade val="95000"/>
                            <a:satMod val="10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7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4432144"/>
              </p:ext>
            </p:extLst>
          </p:nvPr>
        </p:nvGraphicFramePr>
        <p:xfrm>
          <a:off x="4572000" y="1676400"/>
          <a:ext cx="1581150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7" name="Ecuación" r:id="rId7" imgW="977760" imgH="228600" progId="Equation.3">
                  <p:embed/>
                </p:oleObj>
              </mc:Choice>
              <mc:Fallback>
                <p:oleObj name="Ecuación" r:id="rId7" imgW="97776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72000" y="1676400"/>
                        <a:ext cx="1581150" cy="369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793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Título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29600" cy="1143000"/>
          </a:xfrm>
        </p:spPr>
        <p:txBody>
          <a:bodyPr/>
          <a:lstStyle/>
          <a:p>
            <a:pPr eaLnBrk="1" hangingPunct="1"/>
            <a:r>
              <a:rPr lang="es-ES" smtClean="0"/>
              <a:t>Useful approximations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2000" dirty="0" smtClean="0"/>
              <a:t>In </a:t>
            </a:r>
            <a:r>
              <a:rPr lang="es-ES" sz="2000" dirty="0" err="1" smtClean="0"/>
              <a:t>the</a:t>
            </a:r>
            <a:r>
              <a:rPr lang="es-ES" sz="2000" dirty="0" smtClean="0"/>
              <a:t> </a:t>
            </a:r>
            <a:r>
              <a:rPr lang="es-ES" sz="2000" dirty="0" err="1" smtClean="0"/>
              <a:t>three</a:t>
            </a:r>
            <a:r>
              <a:rPr lang="es-ES" sz="2000" dirty="0" smtClean="0"/>
              <a:t> neutrino </a:t>
            </a:r>
            <a:r>
              <a:rPr lang="es-ES" sz="2000" dirty="0" err="1" smtClean="0"/>
              <a:t>framework</a:t>
            </a:r>
            <a:r>
              <a:rPr lang="es-ES" sz="2000" dirty="0" smtClean="0"/>
              <a:t>  </a:t>
            </a:r>
            <a:r>
              <a:rPr lang="es-ES" sz="2000" dirty="0" err="1" smtClean="0"/>
              <a:t>we</a:t>
            </a:r>
            <a:r>
              <a:rPr lang="es-ES" sz="2000" dirty="0" smtClean="0"/>
              <a:t> </a:t>
            </a:r>
            <a:r>
              <a:rPr lang="es-ES" sz="2000" dirty="0" err="1" smtClean="0"/>
              <a:t>have</a:t>
            </a:r>
            <a:r>
              <a:rPr lang="es-ES" sz="2000" dirty="0" smtClean="0"/>
              <a:t>: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s-ES" sz="2000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" sz="2000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" sz="20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ES" sz="2000" dirty="0" smtClean="0"/>
              <a:t>Case 1 :  </a:t>
            </a:r>
            <a:r>
              <a:rPr lang="es-ES" sz="2000" dirty="0" err="1" smtClean="0"/>
              <a:t>sensitive</a:t>
            </a:r>
            <a:r>
              <a:rPr lang="es-ES" sz="2000" dirty="0" smtClean="0"/>
              <a:t> </a:t>
            </a:r>
            <a:r>
              <a:rPr lang="es-ES" sz="2000" dirty="0" err="1" smtClean="0"/>
              <a:t>to</a:t>
            </a:r>
            <a:r>
              <a:rPr lang="es-ES" sz="2000" dirty="0" smtClean="0"/>
              <a:t> </a:t>
            </a:r>
            <a:r>
              <a:rPr lang="es-ES" sz="2000" dirty="0" err="1" smtClean="0"/>
              <a:t>the</a:t>
            </a:r>
            <a:r>
              <a:rPr lang="es-ES" sz="2000" dirty="0" smtClean="0"/>
              <a:t> </a:t>
            </a:r>
            <a:r>
              <a:rPr lang="es-ES" sz="2000" dirty="0" err="1" smtClean="0"/>
              <a:t>large</a:t>
            </a:r>
            <a:r>
              <a:rPr lang="es-ES" sz="2000" dirty="0" smtClean="0"/>
              <a:t> </a:t>
            </a:r>
            <a:r>
              <a:rPr lang="es-ES" sz="2000" dirty="0" err="1" smtClean="0"/>
              <a:t>scale</a:t>
            </a:r>
            <a:r>
              <a:rPr lang="es-ES" sz="2000" dirty="0" smtClean="0"/>
              <a:t> : 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sz="2000" dirty="0" smtClean="0"/>
              <a:t>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s-ES" sz="2000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" sz="2000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" sz="20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ES" sz="2000" dirty="0" smtClean="0"/>
              <a:t>Case 2:   </a:t>
            </a:r>
            <a:r>
              <a:rPr lang="es-ES" sz="2000" dirty="0" err="1" smtClean="0"/>
              <a:t>sensitive</a:t>
            </a:r>
            <a:r>
              <a:rPr lang="es-ES" sz="2000" dirty="0" smtClean="0"/>
              <a:t> </a:t>
            </a:r>
            <a:r>
              <a:rPr lang="es-ES" sz="2000" dirty="0" err="1" smtClean="0"/>
              <a:t>to</a:t>
            </a:r>
            <a:r>
              <a:rPr lang="es-ES" sz="2000" dirty="0" smtClean="0"/>
              <a:t> </a:t>
            </a:r>
            <a:r>
              <a:rPr lang="es-ES" sz="2000" dirty="0" err="1" smtClean="0"/>
              <a:t>the</a:t>
            </a:r>
            <a:r>
              <a:rPr lang="es-ES" sz="2000" dirty="0" smtClean="0"/>
              <a:t> </a:t>
            </a:r>
            <a:r>
              <a:rPr lang="es-ES" sz="2000" dirty="0" err="1" smtClean="0"/>
              <a:t>small</a:t>
            </a:r>
            <a:r>
              <a:rPr lang="es-ES" sz="2000" dirty="0" smtClean="0"/>
              <a:t> </a:t>
            </a:r>
            <a:r>
              <a:rPr lang="es-ES" sz="2000" dirty="0" err="1" smtClean="0"/>
              <a:t>scale</a:t>
            </a:r>
            <a:r>
              <a:rPr lang="es-ES" sz="2000" dirty="0" smtClean="0"/>
              <a:t>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" sz="20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es-ES" sz="2000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" dirty="0"/>
          </a:p>
        </p:txBody>
      </p:sp>
      <p:graphicFrame>
        <p:nvGraphicFramePr>
          <p:cNvPr id="36868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2710050"/>
              </p:ext>
            </p:extLst>
          </p:nvPr>
        </p:nvGraphicFramePr>
        <p:xfrm>
          <a:off x="1676400" y="2057400"/>
          <a:ext cx="6007100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4" name="Ecuación" r:id="rId3" imgW="2882880" imgH="457200" progId="Equation.3">
                  <p:embed/>
                </p:oleObj>
              </mc:Choice>
              <mc:Fallback>
                <p:oleObj name="Ecuación" r:id="rId3" imgW="28828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057400"/>
                        <a:ext cx="6007100" cy="893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9" name="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9674523"/>
              </p:ext>
            </p:extLst>
          </p:nvPr>
        </p:nvGraphicFramePr>
        <p:xfrm>
          <a:off x="754063" y="3810000"/>
          <a:ext cx="7408862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5" name="Ecuación" r:id="rId5" imgW="4203360" imgH="482400" progId="Equation.3">
                  <p:embed/>
                </p:oleObj>
              </mc:Choice>
              <mc:Fallback>
                <p:oleObj name="Ecuación" r:id="rId5" imgW="42033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063" y="3810000"/>
                        <a:ext cx="7408862" cy="85090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984807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0" name="5 Objeto"/>
          <p:cNvGraphicFramePr>
            <a:graphicFrameLocks noChangeAspect="1"/>
          </p:cNvGraphicFramePr>
          <p:nvPr/>
        </p:nvGraphicFramePr>
        <p:xfrm>
          <a:off x="420688" y="5562600"/>
          <a:ext cx="8378825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6" name="Ecuación" r:id="rId7" imgW="5194300" imgH="482600" progId="Equation.3">
                  <p:embed/>
                </p:oleObj>
              </mc:Choice>
              <mc:Fallback>
                <p:oleObj name="Ecuación" r:id="rId7" imgW="51943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688" y="5562600"/>
                        <a:ext cx="8378825" cy="777875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984807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913975"/>
              </p:ext>
            </p:extLst>
          </p:nvPr>
        </p:nvGraphicFramePr>
        <p:xfrm>
          <a:off x="6477000" y="2971800"/>
          <a:ext cx="2310064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7" name="Ecuación" r:id="rId9" imgW="1218960" imgH="241200" progId="Equation.3">
                  <p:embed/>
                </p:oleObj>
              </mc:Choice>
              <mc:Fallback>
                <p:oleObj name="Ecuación" r:id="rId9" imgW="121896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477000" y="2971800"/>
                        <a:ext cx="2310064" cy="457200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193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Useful approximations</a:t>
            </a:r>
          </a:p>
        </p:txBody>
      </p:sp>
      <p:sp>
        <p:nvSpPr>
          <p:cNvPr id="37891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ES" smtClean="0"/>
              <a:t>Case 1: sensitive to the large scale  </a:t>
            </a:r>
          </a:p>
        </p:txBody>
      </p:sp>
      <p:graphicFrame>
        <p:nvGraphicFramePr>
          <p:cNvPr id="37892" name="3 Objeto"/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8" name="Ecuación" r:id="rId4" imgW="114151" imgH="215619" progId="Equation.3">
                  <p:embed/>
                </p:oleObj>
              </mc:Choice>
              <mc:Fallback>
                <p:oleObj name="Ecuación" r:id="rId4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321050"/>
                        <a:ext cx="9144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3" name="4 Objeto"/>
          <p:cNvGraphicFramePr>
            <a:graphicFrameLocks noChangeAspect="1"/>
          </p:cNvGraphicFramePr>
          <p:nvPr/>
        </p:nvGraphicFramePr>
        <p:xfrm>
          <a:off x="381000" y="2500313"/>
          <a:ext cx="8329613" cy="330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9" name="Ecuación" r:id="rId6" imgW="5245100" imgH="2082800" progId="Equation.3">
                  <p:embed/>
                </p:oleObj>
              </mc:Choice>
              <mc:Fallback>
                <p:oleObj name="Ecuación" r:id="rId6" imgW="5245100" imgH="2082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500313"/>
                        <a:ext cx="8329613" cy="3306762"/>
                      </a:xfrm>
                      <a:prstGeom prst="rect">
                        <a:avLst/>
                      </a:prstGeom>
                      <a:noFill/>
                      <a:ln w="317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7894" name="9 Grupo"/>
          <p:cNvGrpSpPr>
            <a:grpSpLocks/>
          </p:cNvGrpSpPr>
          <p:nvPr/>
        </p:nvGrpSpPr>
        <p:grpSpPr bwMode="auto">
          <a:xfrm>
            <a:off x="3276600" y="5637213"/>
            <a:ext cx="5310188" cy="1041400"/>
            <a:chOff x="2819400" y="5486400"/>
            <a:chExt cx="5309630" cy="1041006"/>
          </a:xfrm>
        </p:grpSpPr>
        <p:sp>
          <p:nvSpPr>
            <p:cNvPr id="37896" name="6 CuadroTexto"/>
            <p:cNvSpPr txBox="1">
              <a:spLocks noChangeArrowheads="1"/>
            </p:cNvSpPr>
            <p:nvPr/>
          </p:nvSpPr>
          <p:spPr bwMode="auto">
            <a:xfrm>
              <a:off x="3505200" y="6158074"/>
              <a:ext cx="4623830" cy="369332"/>
            </a:xfrm>
            <a:prstGeom prst="rect">
              <a:avLst/>
            </a:prstGeom>
            <a:noFill/>
            <a:ln w="25400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s-ES"/>
                <a:t>Similar structure to the two generation formula</a:t>
              </a:r>
            </a:p>
          </p:txBody>
        </p:sp>
        <p:cxnSp>
          <p:nvCxnSpPr>
            <p:cNvPr id="9" name="8 Conector recto de flecha"/>
            <p:cNvCxnSpPr/>
            <p:nvPr/>
          </p:nvCxnSpPr>
          <p:spPr>
            <a:xfrm flipH="1" flipV="1">
              <a:off x="2819400" y="5486400"/>
              <a:ext cx="1219072" cy="671258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5 Elipse"/>
          <p:cNvSpPr/>
          <p:nvPr/>
        </p:nvSpPr>
        <p:spPr>
          <a:xfrm>
            <a:off x="1571625" y="4724400"/>
            <a:ext cx="3076575" cy="1066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527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Useful approximations</a:t>
            </a:r>
          </a:p>
        </p:txBody>
      </p:sp>
      <p:sp>
        <p:nvSpPr>
          <p:cNvPr id="38915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ES" smtClean="0"/>
              <a:t>Case 1: sensitive to the large scale  </a:t>
            </a:r>
          </a:p>
        </p:txBody>
      </p:sp>
      <p:graphicFrame>
        <p:nvGraphicFramePr>
          <p:cNvPr id="38916" name="3 Objeto"/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2" name="Ecuación" r:id="rId4" imgW="114151" imgH="215619" progId="Equation.3">
                  <p:embed/>
                </p:oleObj>
              </mc:Choice>
              <mc:Fallback>
                <p:oleObj name="Ecuación" r:id="rId4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321050"/>
                        <a:ext cx="9144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7" name="7 Objeto"/>
          <p:cNvGraphicFramePr>
            <a:graphicFrameLocks noChangeAspect="1"/>
          </p:cNvGraphicFramePr>
          <p:nvPr/>
        </p:nvGraphicFramePr>
        <p:xfrm>
          <a:off x="1828800" y="2659063"/>
          <a:ext cx="4881563" cy="3735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3" name="Ecuación" r:id="rId6" imgW="2603500" imgH="1930400" progId="Equation.3">
                  <p:embed/>
                </p:oleObj>
              </mc:Choice>
              <mc:Fallback>
                <p:oleObj name="Ecuación" r:id="rId6" imgW="2603500" imgH="1930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659063"/>
                        <a:ext cx="4881563" cy="373538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8" name="10 CuadroTexto"/>
          <p:cNvSpPr txBox="1">
            <a:spLocks noChangeArrowheads="1"/>
          </p:cNvSpPr>
          <p:nvPr/>
        </p:nvSpPr>
        <p:spPr bwMode="auto">
          <a:xfrm>
            <a:off x="228600" y="2254250"/>
            <a:ext cx="2314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ES" sz="2400"/>
              <a:t>Explicit formulas </a:t>
            </a:r>
          </a:p>
        </p:txBody>
      </p:sp>
      <p:sp>
        <p:nvSpPr>
          <p:cNvPr id="12" name="11 Elipse"/>
          <p:cNvSpPr/>
          <p:nvPr/>
        </p:nvSpPr>
        <p:spPr>
          <a:xfrm>
            <a:off x="3087688" y="2844800"/>
            <a:ext cx="1111250" cy="508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3" name="12 Elipse"/>
          <p:cNvSpPr/>
          <p:nvPr/>
        </p:nvSpPr>
        <p:spPr>
          <a:xfrm>
            <a:off x="3087688" y="3886200"/>
            <a:ext cx="111125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4" name="13 Elipse"/>
          <p:cNvSpPr/>
          <p:nvPr/>
        </p:nvSpPr>
        <p:spPr>
          <a:xfrm>
            <a:off x="3087688" y="4800600"/>
            <a:ext cx="1111250" cy="40481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5" name="4 Elipse"/>
          <p:cNvSpPr/>
          <p:nvPr/>
        </p:nvSpPr>
        <p:spPr>
          <a:xfrm>
            <a:off x="4198938" y="5791200"/>
            <a:ext cx="5334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098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Título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s-ES" smtClean="0"/>
              <a:t>Historical introduction </a:t>
            </a:r>
            <a:r>
              <a:rPr lang="es-ES" smtClean="0">
                <a:sym typeface="Symbol" pitchFamily="18" charset="2"/>
              </a:rPr>
              <a:t></a:t>
            </a:r>
            <a:endParaRPr lang="es-ES" smtClean="0"/>
          </a:p>
        </p:txBody>
      </p:sp>
      <p:pic>
        <p:nvPicPr>
          <p:cNvPr id="5123" name="Picture 28" descr="cowan_reine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64063" y="1803400"/>
            <a:ext cx="3935412" cy="1600200"/>
          </a:xfrm>
        </p:spPr>
      </p:pic>
      <p:sp>
        <p:nvSpPr>
          <p:cNvPr id="5124" name="Rectangle 25"/>
          <p:cNvSpPr>
            <a:spLocks noGrp="1" noChangeArrowheads="1"/>
          </p:cNvSpPr>
          <p:nvPr>
            <p:ph sz="half" idx="1"/>
          </p:nvPr>
        </p:nvSpPr>
        <p:spPr>
          <a:xfrm>
            <a:off x="152400" y="1838325"/>
            <a:ext cx="4114800" cy="1531938"/>
          </a:xfrm>
          <a:solidFill>
            <a:srgbClr val="FFC00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indent="0">
              <a:buClr>
                <a:srgbClr val="FFFF00"/>
              </a:buClr>
              <a:buFont typeface="Arial" pitchFamily="34" charset="0"/>
              <a:buNone/>
            </a:pPr>
            <a:r>
              <a:rPr lang="es-ES_tradnl" sz="1800" smtClean="0">
                <a:solidFill>
                  <a:srgbClr val="000000"/>
                </a:solidFill>
              </a:rPr>
              <a:t>(1956)- F. Reines y C.Cowan detected for the  first time a neutrino through the reaction </a:t>
            </a:r>
          </a:p>
          <a:p>
            <a:pPr marL="0" indent="0">
              <a:buClr>
                <a:srgbClr val="FFFF00"/>
              </a:buClr>
              <a:buFont typeface="Arial" pitchFamily="34" charset="0"/>
              <a:buNone/>
            </a:pPr>
            <a:r>
              <a:rPr lang="es-ES_tradnl" sz="1800" b="1" smtClean="0">
                <a:solidFill>
                  <a:srgbClr val="000000"/>
                </a:solidFill>
              </a:rPr>
              <a:t> </a:t>
            </a:r>
            <a:r>
              <a:rPr lang="es-ES_tradnl" sz="1800" smtClean="0">
                <a:solidFill>
                  <a:srgbClr val="000000"/>
                </a:solidFill>
              </a:rPr>
              <a:t>This search was called  as poltergeist project. </a:t>
            </a:r>
          </a:p>
        </p:txBody>
      </p:sp>
      <p:pic>
        <p:nvPicPr>
          <p:cNvPr id="5125" name="Picture 24" descr="\bar{\nu}_e + \mbox{p}^+ \rightarrow \mbox{n} + \mbox{e}^+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263" y="2465388"/>
            <a:ext cx="2133600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4876800" y="3535363"/>
            <a:ext cx="3311525" cy="369887"/>
          </a:xfrm>
          <a:prstGeom prst="rect">
            <a:avLst/>
          </a:prstGeom>
          <a:solidFill>
            <a:schemeClr val="accent6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dirty="0" err="1"/>
              <a:t>First</a:t>
            </a:r>
            <a:r>
              <a:rPr lang="es-ES" dirty="0"/>
              <a:t> reactor neutrino </a:t>
            </a:r>
            <a:r>
              <a:rPr lang="es-ES" dirty="0" err="1"/>
              <a:t>experiment</a:t>
            </a:r>
            <a:endParaRPr lang="es-ES" dirty="0"/>
          </a:p>
        </p:txBody>
      </p:sp>
      <p:sp>
        <p:nvSpPr>
          <p:cNvPr id="12" name="2 Marcador de contenido"/>
          <p:cNvSpPr>
            <a:spLocks noGrp="1"/>
          </p:cNvSpPr>
          <p:nvPr>
            <p:ph sz="half" idx="1"/>
          </p:nvPr>
        </p:nvSpPr>
        <p:spPr>
          <a:xfrm>
            <a:off x="4449763" y="4073525"/>
            <a:ext cx="3992562" cy="2608263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/>
          <a:lstStyle/>
          <a:p>
            <a:pPr marL="0" indent="0" algn="just" eaLnBrk="1" hangingPunct="1">
              <a:buClr>
                <a:srgbClr val="3333CC"/>
              </a:buClr>
              <a:buSzPct val="60000"/>
              <a:buFont typeface="Arial" pitchFamily="34" charset="0"/>
              <a:buNone/>
              <a:defRPr/>
            </a:pPr>
            <a:r>
              <a:rPr lang="es-ES_tradnl" sz="1800" dirty="0" smtClean="0"/>
              <a:t>(1962)-</a:t>
            </a:r>
            <a:r>
              <a:rPr lang="es-ES_tradnl" sz="1800" dirty="0" err="1" smtClean="0"/>
              <a:t>Lederman</a:t>
            </a:r>
            <a:r>
              <a:rPr lang="es-ES_tradnl" sz="1800" dirty="0" smtClean="0"/>
              <a:t>-Schwartz-</a:t>
            </a:r>
            <a:r>
              <a:rPr lang="es-ES_tradnl" sz="1800" dirty="0" err="1" smtClean="0"/>
              <a:t>Steinberger</a:t>
            </a:r>
            <a:r>
              <a:rPr lang="es-ES_tradnl" sz="1800" dirty="0" smtClean="0"/>
              <a:t>, </a:t>
            </a:r>
            <a:r>
              <a:rPr lang="es-ES_tradnl" sz="1800" dirty="0" err="1" smtClean="0"/>
              <a:t>discovered</a:t>
            </a:r>
            <a:r>
              <a:rPr lang="es-ES_tradnl" sz="1800" dirty="0" smtClean="0"/>
              <a:t> in </a:t>
            </a:r>
            <a:r>
              <a:rPr lang="es-ES_tradnl" sz="1800" dirty="0" err="1" smtClean="0"/>
              <a:t>Brookhaven</a:t>
            </a:r>
            <a:r>
              <a:rPr lang="es-ES_tradnl" sz="1800" dirty="0" smtClean="0"/>
              <a:t> </a:t>
            </a:r>
            <a:r>
              <a:rPr lang="es-ES_tradnl" sz="1800" dirty="0" err="1" smtClean="0"/>
              <a:t>the</a:t>
            </a:r>
            <a:r>
              <a:rPr lang="es-ES_tradnl" sz="1800" dirty="0" smtClean="0"/>
              <a:t> muon antineutrino </a:t>
            </a:r>
            <a:r>
              <a:rPr lang="es-ES_tradnl" sz="1800" dirty="0" err="1" smtClean="0"/>
              <a:t>through</a:t>
            </a:r>
            <a:r>
              <a:rPr lang="es-ES_tradnl" sz="1800" dirty="0" smtClean="0"/>
              <a:t> </a:t>
            </a:r>
            <a:r>
              <a:rPr lang="es-ES_tradnl" sz="1800" dirty="0" err="1" smtClean="0"/>
              <a:t>the</a:t>
            </a:r>
            <a:r>
              <a:rPr lang="es-ES_tradnl" sz="1800" dirty="0" smtClean="0"/>
              <a:t> </a:t>
            </a:r>
            <a:r>
              <a:rPr lang="es-ES_tradnl" sz="1800" dirty="0" err="1" smtClean="0"/>
              <a:t>reaction</a:t>
            </a:r>
            <a:r>
              <a:rPr lang="es-ES_tradnl" sz="1800" dirty="0" smtClean="0"/>
              <a:t>:   </a:t>
            </a:r>
          </a:p>
          <a:p>
            <a:pPr algn="just" eaLnBrk="1" hangingPunct="1">
              <a:buClr>
                <a:srgbClr val="3333CC"/>
              </a:buClr>
              <a:buSzPct val="60000"/>
              <a:buFontTx/>
              <a:buNone/>
              <a:defRPr/>
            </a:pPr>
            <a:endParaRPr lang="es-ES_tradnl" sz="1800" dirty="0"/>
          </a:p>
          <a:p>
            <a:pPr algn="just" eaLnBrk="1" hangingPunct="1">
              <a:buClr>
                <a:srgbClr val="3333CC"/>
              </a:buClr>
              <a:buSzPct val="60000"/>
              <a:buFontTx/>
              <a:buNone/>
              <a:defRPr/>
            </a:pPr>
            <a:endParaRPr lang="es-ES_tradnl" sz="1800" dirty="0" smtClean="0"/>
          </a:p>
          <a:p>
            <a:pPr algn="just" eaLnBrk="1" hangingPunct="1">
              <a:buClr>
                <a:srgbClr val="3333CC"/>
              </a:buClr>
              <a:buSzPct val="60000"/>
              <a:buFontTx/>
              <a:buNone/>
              <a:defRPr/>
            </a:pPr>
            <a:r>
              <a:rPr lang="es-ES_tradnl" sz="1800" dirty="0" err="1"/>
              <a:t>t</a:t>
            </a:r>
            <a:r>
              <a:rPr lang="es-ES_tradnl" sz="1800" dirty="0" err="1" smtClean="0"/>
              <a:t>hey</a:t>
            </a:r>
            <a:r>
              <a:rPr lang="es-ES_tradnl" sz="1800" dirty="0" smtClean="0"/>
              <a:t> </a:t>
            </a:r>
            <a:r>
              <a:rPr lang="es-ES_tradnl" sz="1800" dirty="0" err="1" smtClean="0"/>
              <a:t>did</a:t>
            </a:r>
            <a:r>
              <a:rPr lang="es-ES_tradnl" sz="1800" dirty="0" smtClean="0"/>
              <a:t> </a:t>
            </a:r>
            <a:r>
              <a:rPr lang="es-ES_tradnl" sz="1800" dirty="0" err="1" smtClean="0"/>
              <a:t>not</a:t>
            </a:r>
            <a:r>
              <a:rPr lang="es-ES_tradnl" sz="1800" dirty="0" smtClean="0"/>
              <a:t> observe: </a:t>
            </a:r>
          </a:p>
          <a:p>
            <a:pPr marL="0" indent="0" algn="just" eaLnBrk="1" hangingPunct="1">
              <a:buClr>
                <a:srgbClr val="3333CC"/>
              </a:buClr>
              <a:buSzPct val="60000"/>
              <a:buFontTx/>
              <a:buNone/>
              <a:defRPr/>
            </a:pPr>
            <a:r>
              <a:rPr lang="es-ES_tradnl" sz="1800" dirty="0" err="1" smtClean="0"/>
              <a:t>Confirming</a:t>
            </a:r>
            <a:r>
              <a:rPr lang="es-ES_tradnl" sz="1800" dirty="0" smtClean="0"/>
              <a:t> </a:t>
            </a:r>
            <a:r>
              <a:rPr lang="es-ES_tradnl" sz="1800" dirty="0" err="1" smtClean="0"/>
              <a:t>that</a:t>
            </a:r>
            <a:r>
              <a:rPr lang="es-ES_tradnl" sz="1800" dirty="0" smtClean="0"/>
              <a:t> </a:t>
            </a:r>
            <a:endParaRPr lang="es-ES_tradnl" sz="1800" dirty="0"/>
          </a:p>
          <a:p>
            <a:pPr marL="0" indent="0" algn="just" eaLnBrk="1" hangingPunct="1">
              <a:buClr>
                <a:srgbClr val="3333CC"/>
              </a:buClr>
              <a:buSzPct val="60000"/>
              <a:buFontTx/>
              <a:buNone/>
              <a:defRPr/>
            </a:pPr>
            <a:r>
              <a:rPr lang="es-ES_tradnl" sz="1800" dirty="0" smtClean="0"/>
              <a:t>   </a:t>
            </a:r>
          </a:p>
          <a:p>
            <a:pPr algn="just" eaLnBrk="1" hangingPunct="1">
              <a:buClr>
                <a:srgbClr val="3333CC"/>
              </a:buClr>
              <a:buSzPct val="60000"/>
              <a:buFontTx/>
              <a:buNone/>
              <a:defRPr/>
            </a:pPr>
            <a:endParaRPr lang="es-ES_tradnl" sz="1800" dirty="0" smtClean="0"/>
          </a:p>
          <a:p>
            <a:pPr algn="just" eaLnBrk="1" hangingPunct="1">
              <a:buClr>
                <a:srgbClr val="3333CC"/>
              </a:buClr>
              <a:buSzPct val="60000"/>
              <a:buFontTx/>
              <a:buNone/>
              <a:defRPr/>
            </a:pPr>
            <a:endParaRPr lang="es-ES_tradnl" sz="1800" dirty="0" smtClean="0">
              <a:solidFill>
                <a:srgbClr val="333399"/>
              </a:solidFill>
            </a:endParaRPr>
          </a:p>
        </p:txBody>
      </p:sp>
      <p:pic>
        <p:nvPicPr>
          <p:cNvPr id="512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963" y="5054600"/>
            <a:ext cx="1752600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5" y="5541963"/>
            <a:ext cx="1600200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130" name="14 Objeto"/>
          <p:cNvGraphicFramePr>
            <a:graphicFrameLocks noChangeAspect="1"/>
          </p:cNvGraphicFramePr>
          <p:nvPr/>
        </p:nvGraphicFramePr>
        <p:xfrm>
          <a:off x="6219825" y="6148388"/>
          <a:ext cx="785813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cuación" r:id="rId7" imgW="469800" imgH="241200" progId="Equation.3">
                  <p:embed/>
                </p:oleObj>
              </mc:Choice>
              <mc:Fallback>
                <p:oleObj name="Ecuación" r:id="rId7" imgW="4698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9825" y="6148388"/>
                        <a:ext cx="785813" cy="401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31" name="Picture 8" descr="http://www.nobelprize.org/nobel_prizes/physics/laureates/1988/lederman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70313"/>
            <a:ext cx="1127125" cy="157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2" descr="http://www.bnl.gov/bnlweb/pubaf/pr/photos/2006/melvin_schwartz-30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563" y="3802063"/>
            <a:ext cx="1201737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0" descr="http://www.sciencephoto.com/image/228246/large/H4190024-Professor_J.Steinberger,_German_American_physicist-SPL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313" y="3827463"/>
            <a:ext cx="928687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18 CuadroTexto"/>
          <p:cNvSpPr txBox="1"/>
          <p:nvPr/>
        </p:nvSpPr>
        <p:spPr>
          <a:xfrm>
            <a:off x="244475" y="5591175"/>
            <a:ext cx="3692525" cy="9223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ES" dirty="0" err="1"/>
              <a:t>First</a:t>
            </a:r>
            <a:r>
              <a:rPr lang="es-ES" dirty="0"/>
              <a:t> neutrino </a:t>
            </a:r>
            <a:r>
              <a:rPr lang="es-ES" dirty="0" err="1"/>
              <a:t>experiment</a:t>
            </a:r>
            <a:r>
              <a:rPr lang="es-ES" dirty="0"/>
              <a:t> </a:t>
            </a:r>
            <a:r>
              <a:rPr lang="es-ES" dirty="0" err="1"/>
              <a:t>that</a:t>
            </a:r>
            <a:r>
              <a:rPr lang="es-ES" dirty="0"/>
              <a:t> </a:t>
            </a:r>
            <a:r>
              <a:rPr lang="es-ES" dirty="0" err="1"/>
              <a:t>used</a:t>
            </a:r>
            <a:r>
              <a:rPr lang="es-ES" dirty="0"/>
              <a:t> </a:t>
            </a:r>
          </a:p>
          <a:p>
            <a:pPr>
              <a:defRPr/>
            </a:pPr>
            <a:endParaRPr lang="es-ES" dirty="0"/>
          </a:p>
          <a:p>
            <a:pPr>
              <a:defRPr/>
            </a:pPr>
            <a:endParaRPr lang="es-ES" dirty="0"/>
          </a:p>
        </p:txBody>
      </p:sp>
      <p:pic>
        <p:nvPicPr>
          <p:cNvPr id="5135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5989638"/>
            <a:ext cx="1371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20 Elipse"/>
          <p:cNvSpPr/>
          <p:nvPr/>
        </p:nvSpPr>
        <p:spPr>
          <a:xfrm>
            <a:off x="1219200" y="2514600"/>
            <a:ext cx="457200" cy="2825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2" name="21 Elipse"/>
          <p:cNvSpPr/>
          <p:nvPr/>
        </p:nvSpPr>
        <p:spPr>
          <a:xfrm>
            <a:off x="2425700" y="5989638"/>
            <a:ext cx="449263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856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Useful approximations</a:t>
            </a:r>
          </a:p>
        </p:txBody>
      </p:sp>
      <p:sp>
        <p:nvSpPr>
          <p:cNvPr id="39939" name="2 Marcador de contenido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4525962"/>
          </a:xfrm>
        </p:spPr>
        <p:txBody>
          <a:bodyPr/>
          <a:lstStyle/>
          <a:p>
            <a:pPr eaLnBrk="1" hangingPunct="1"/>
            <a:r>
              <a:rPr lang="es-ES" smtClean="0"/>
              <a:t>Case 2: sensitive to the small scale  </a:t>
            </a:r>
          </a:p>
          <a:p>
            <a:pPr eaLnBrk="1" hangingPunct="1"/>
            <a:endParaRPr lang="es-ES" smtClean="0"/>
          </a:p>
        </p:txBody>
      </p:sp>
      <p:graphicFrame>
        <p:nvGraphicFramePr>
          <p:cNvPr id="39940" name="3 Objeto"/>
          <p:cNvGraphicFramePr>
            <a:graphicFrameLocks noChangeAspect="1"/>
          </p:cNvGraphicFramePr>
          <p:nvPr/>
        </p:nvGraphicFramePr>
        <p:xfrm>
          <a:off x="695325" y="2833688"/>
          <a:ext cx="7947025" cy="354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6" name="Ecuación" r:id="rId3" imgW="5003800" imgH="2235200" progId="Equation.3">
                  <p:embed/>
                </p:oleObj>
              </mc:Choice>
              <mc:Fallback>
                <p:oleObj name="Ecuación" r:id="rId3" imgW="5003800" imgH="2235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325" y="2833688"/>
                        <a:ext cx="7947025" cy="3549650"/>
                      </a:xfrm>
                      <a:prstGeom prst="rect">
                        <a:avLst/>
                      </a:prstGeom>
                      <a:noFill/>
                      <a:ln w="317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9941" name="1 Grupo"/>
          <p:cNvGrpSpPr>
            <a:grpSpLocks/>
          </p:cNvGrpSpPr>
          <p:nvPr/>
        </p:nvGrpSpPr>
        <p:grpSpPr bwMode="auto">
          <a:xfrm>
            <a:off x="1541463" y="6151563"/>
            <a:ext cx="4694940" cy="705882"/>
            <a:chOff x="1541463" y="6151563"/>
            <a:chExt cx="4694940" cy="705882"/>
          </a:xfrm>
        </p:grpSpPr>
        <p:sp>
          <p:nvSpPr>
            <p:cNvPr id="39947" name="6 CuadroTexto"/>
            <p:cNvSpPr txBox="1">
              <a:spLocks noChangeArrowheads="1"/>
            </p:cNvSpPr>
            <p:nvPr/>
          </p:nvSpPr>
          <p:spPr bwMode="auto">
            <a:xfrm>
              <a:off x="1541463" y="6488113"/>
              <a:ext cx="4694940" cy="369332"/>
            </a:xfrm>
            <a:prstGeom prst="rect">
              <a:avLst/>
            </a:prstGeom>
            <a:noFill/>
            <a:ln w="25400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s-ES" dirty="0"/>
                <a:t>Similar </a:t>
              </a:r>
              <a:r>
                <a:rPr lang="es-ES" dirty="0" err="1"/>
                <a:t>structure</a:t>
              </a:r>
              <a:r>
                <a:rPr lang="es-ES" dirty="0"/>
                <a:t> </a:t>
              </a:r>
              <a:r>
                <a:rPr lang="es-ES" dirty="0" err="1" smtClean="0"/>
                <a:t>for</a:t>
              </a:r>
              <a:r>
                <a:rPr lang="es-ES" dirty="0" smtClean="0"/>
                <a:t> </a:t>
              </a:r>
              <a:r>
                <a:rPr lang="es-ES" dirty="0" err="1"/>
                <a:t>the</a:t>
              </a:r>
              <a:r>
                <a:rPr lang="es-ES" dirty="0"/>
                <a:t> </a:t>
              </a:r>
              <a:r>
                <a:rPr lang="es-ES" dirty="0" err="1"/>
                <a:t>two</a:t>
              </a:r>
              <a:r>
                <a:rPr lang="es-ES" dirty="0"/>
                <a:t> </a:t>
              </a:r>
              <a:r>
                <a:rPr lang="es-ES" dirty="0" err="1"/>
                <a:t>generation</a:t>
              </a:r>
              <a:r>
                <a:rPr lang="es-ES" dirty="0"/>
                <a:t> formula</a:t>
              </a:r>
            </a:p>
          </p:txBody>
        </p:sp>
        <p:cxnSp>
          <p:nvCxnSpPr>
            <p:cNvPr id="8" name="7 Conector recto de flecha"/>
            <p:cNvCxnSpPr/>
            <p:nvPr/>
          </p:nvCxnSpPr>
          <p:spPr>
            <a:xfrm flipV="1">
              <a:off x="2362200" y="6151563"/>
              <a:ext cx="992188" cy="336550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942" name="14 Grupo"/>
          <p:cNvGrpSpPr>
            <a:grpSpLocks/>
          </p:cNvGrpSpPr>
          <p:nvPr/>
        </p:nvGrpSpPr>
        <p:grpSpPr bwMode="auto">
          <a:xfrm>
            <a:off x="5965825" y="2300288"/>
            <a:ext cx="2187575" cy="1052512"/>
            <a:chOff x="6422571" y="2133600"/>
            <a:chExt cx="2188170" cy="1053069"/>
          </a:xfrm>
        </p:grpSpPr>
        <p:sp>
          <p:nvSpPr>
            <p:cNvPr id="10" name="9 CuadroTexto"/>
            <p:cNvSpPr txBox="1"/>
            <p:nvPr/>
          </p:nvSpPr>
          <p:spPr>
            <a:xfrm>
              <a:off x="6422571" y="2133600"/>
              <a:ext cx="1413259" cy="370083"/>
            </a:xfrm>
            <a:prstGeom prst="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dirty="0" err="1">
                  <a:latin typeface="+mn-lt"/>
                  <a:cs typeface="+mn-cs"/>
                </a:rPr>
                <a:t>averaged</a:t>
              </a:r>
              <a:r>
                <a:rPr lang="es-ES" dirty="0">
                  <a:latin typeface="+mn-lt"/>
                  <a:cs typeface="+mn-cs"/>
                </a:rPr>
                <a:t> </a:t>
              </a:r>
              <a:r>
                <a:rPr lang="es-ES" dirty="0" err="1">
                  <a:latin typeface="+mn-lt"/>
                  <a:cs typeface="+mn-cs"/>
                </a:rPr>
                <a:t>out</a:t>
              </a:r>
              <a:endParaRPr lang="es-ES" dirty="0">
                <a:latin typeface="+mn-lt"/>
                <a:cs typeface="+mn-cs"/>
              </a:endParaRPr>
            </a:p>
          </p:txBody>
        </p:sp>
        <p:cxnSp>
          <p:nvCxnSpPr>
            <p:cNvPr id="12" name="11 Conector recto de flecha"/>
            <p:cNvCxnSpPr/>
            <p:nvPr/>
          </p:nvCxnSpPr>
          <p:spPr>
            <a:xfrm>
              <a:off x="6933885" y="2503683"/>
              <a:ext cx="77809" cy="53050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Conector recto de flecha"/>
            <p:cNvCxnSpPr/>
            <p:nvPr/>
          </p:nvCxnSpPr>
          <p:spPr>
            <a:xfrm>
              <a:off x="7011694" y="2503683"/>
              <a:ext cx="1599047" cy="68298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9943" name="5 Objeto"/>
          <p:cNvGraphicFramePr>
            <a:graphicFrameLocks noChangeAspect="1"/>
          </p:cNvGraphicFramePr>
          <p:nvPr/>
        </p:nvGraphicFramePr>
        <p:xfrm>
          <a:off x="7435850" y="2168525"/>
          <a:ext cx="155575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7" name="Ecuación" r:id="rId5" imgW="1435100" imgH="533400" progId="Equation.3">
                  <p:embed/>
                </p:oleObj>
              </mc:Choice>
              <mc:Fallback>
                <p:oleObj name="Ecuación" r:id="rId5" imgW="1435100" imgH="533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35850" y="2168525"/>
                        <a:ext cx="1555750" cy="5778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385D8A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637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Useful approximations</a:t>
            </a:r>
          </a:p>
        </p:txBody>
      </p:sp>
      <p:sp>
        <p:nvSpPr>
          <p:cNvPr id="40963" name="2 Marcador de contenido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4525962"/>
          </a:xfrm>
        </p:spPr>
        <p:txBody>
          <a:bodyPr/>
          <a:lstStyle/>
          <a:p>
            <a:pPr eaLnBrk="1" hangingPunct="1"/>
            <a:r>
              <a:rPr lang="es-ES" dirty="0" smtClean="0"/>
              <a:t>Case 2: </a:t>
            </a:r>
            <a:r>
              <a:rPr lang="es-ES" dirty="0" err="1" smtClean="0"/>
              <a:t>sensitive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small</a:t>
            </a:r>
            <a:r>
              <a:rPr lang="es-ES" dirty="0" smtClean="0"/>
              <a:t> </a:t>
            </a:r>
            <a:r>
              <a:rPr lang="es-ES" dirty="0" err="1" smtClean="0"/>
              <a:t>scale</a:t>
            </a:r>
            <a:r>
              <a:rPr lang="es-ES" dirty="0" smtClean="0"/>
              <a:t>  </a:t>
            </a:r>
          </a:p>
          <a:p>
            <a:pPr eaLnBrk="1" hangingPunct="1"/>
            <a:endParaRPr lang="es-ES" dirty="0" smtClean="0"/>
          </a:p>
        </p:txBody>
      </p:sp>
      <p:grpSp>
        <p:nvGrpSpPr>
          <p:cNvPr id="40964" name="6 Grupo"/>
          <p:cNvGrpSpPr>
            <a:grpSpLocks/>
          </p:cNvGrpSpPr>
          <p:nvPr/>
        </p:nvGrpSpPr>
        <p:grpSpPr bwMode="auto">
          <a:xfrm>
            <a:off x="649385" y="2039001"/>
            <a:ext cx="4724400" cy="1360747"/>
            <a:chOff x="758327" y="2200722"/>
            <a:chExt cx="6362556" cy="1905000"/>
          </a:xfrm>
        </p:grpSpPr>
        <p:graphicFrame>
          <p:nvGraphicFramePr>
            <p:cNvPr id="40971" name="4 Objeto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69538733"/>
                </p:ext>
              </p:extLst>
            </p:nvPr>
          </p:nvGraphicFramePr>
          <p:xfrm>
            <a:off x="758327" y="2200722"/>
            <a:ext cx="6362556" cy="1905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910" name="Ecuación" r:id="rId3" imgW="2641600" imgH="787400" progId="Equation.3">
                    <p:embed/>
                  </p:oleObj>
                </mc:Choice>
                <mc:Fallback>
                  <p:oleObj name="Ecuación" r:id="rId3" imgW="2641600" imgH="787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8327" y="2200722"/>
                          <a:ext cx="6362556" cy="1905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" name="3 Elipse"/>
            <p:cNvSpPr/>
            <p:nvPr/>
          </p:nvSpPr>
          <p:spPr>
            <a:xfrm>
              <a:off x="3328708" y="2439307"/>
              <a:ext cx="1525382" cy="98864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</p:grpSp>
      <p:pic>
        <p:nvPicPr>
          <p:cNvPr id="40965" name="Picture 2" descr="Captura de pantalla 2012-07-24 a la(s) 21.31.3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138" y="3492500"/>
            <a:ext cx="5038725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966" name="7 Grupo"/>
          <p:cNvGrpSpPr>
            <a:grpSpLocks/>
          </p:cNvGrpSpPr>
          <p:nvPr/>
        </p:nvGrpSpPr>
        <p:grpSpPr bwMode="auto">
          <a:xfrm>
            <a:off x="674688" y="5409531"/>
            <a:ext cx="2574925" cy="674688"/>
            <a:chOff x="990600" y="5791200"/>
            <a:chExt cx="2576040" cy="674132"/>
          </a:xfrm>
        </p:grpSpPr>
        <p:cxnSp>
          <p:nvCxnSpPr>
            <p:cNvPr id="9" name="Straight Connector 4"/>
            <p:cNvCxnSpPr/>
            <p:nvPr/>
          </p:nvCxnSpPr>
          <p:spPr>
            <a:xfrm>
              <a:off x="990600" y="6019612"/>
              <a:ext cx="762330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Straight Connector 5"/>
            <p:cNvCxnSpPr/>
            <p:nvPr/>
          </p:nvCxnSpPr>
          <p:spPr>
            <a:xfrm>
              <a:off x="990600" y="6324160"/>
              <a:ext cx="76233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969" name="TextBox 6"/>
            <p:cNvSpPr txBox="1">
              <a:spLocks noChangeArrowheads="1"/>
            </p:cNvSpPr>
            <p:nvPr/>
          </p:nvSpPr>
          <p:spPr bwMode="auto">
            <a:xfrm>
              <a:off x="1981200" y="5791200"/>
              <a:ext cx="15737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/>
                <a:t>Approximation</a:t>
              </a:r>
            </a:p>
          </p:txBody>
        </p:sp>
        <p:sp>
          <p:nvSpPr>
            <p:cNvPr id="40970" name="Rectangle 7"/>
            <p:cNvSpPr>
              <a:spLocks noChangeArrowheads="1"/>
            </p:cNvSpPr>
            <p:nvPr/>
          </p:nvSpPr>
          <p:spPr bwMode="auto">
            <a:xfrm>
              <a:off x="1981200" y="6096000"/>
              <a:ext cx="158544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Full Probability</a:t>
              </a:r>
            </a:p>
          </p:txBody>
        </p:sp>
      </p:grpSp>
      <p:sp>
        <p:nvSpPr>
          <p:cNvPr id="2" name="1 Elipse"/>
          <p:cNvSpPr/>
          <p:nvPr/>
        </p:nvSpPr>
        <p:spPr>
          <a:xfrm>
            <a:off x="4419600" y="3695700"/>
            <a:ext cx="6096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" name="4 Conector recto de flecha"/>
          <p:cNvCxnSpPr>
            <a:stCxn id="2" idx="7"/>
          </p:cNvCxnSpPr>
          <p:nvPr/>
        </p:nvCxnSpPr>
        <p:spPr>
          <a:xfrm flipV="1">
            <a:off x="4939926" y="3048000"/>
            <a:ext cx="1308474" cy="703496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Elipse"/>
          <p:cNvSpPr/>
          <p:nvPr/>
        </p:nvSpPr>
        <p:spPr>
          <a:xfrm>
            <a:off x="5867400" y="5453313"/>
            <a:ext cx="1295400" cy="36963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2" name="11 Conector recto de flecha"/>
          <p:cNvCxnSpPr>
            <a:stCxn id="7" idx="2"/>
          </p:cNvCxnSpPr>
          <p:nvPr/>
        </p:nvCxnSpPr>
        <p:spPr>
          <a:xfrm flipH="1">
            <a:off x="3733800" y="5638132"/>
            <a:ext cx="2133600" cy="762668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1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4668465"/>
              </p:ext>
            </p:extLst>
          </p:nvPr>
        </p:nvGraphicFramePr>
        <p:xfrm>
          <a:off x="6375400" y="2672931"/>
          <a:ext cx="1353918" cy="4853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1" name="Ecuación" r:id="rId6" imgW="672840" imgH="241200" progId="Equation.3">
                  <p:embed/>
                </p:oleObj>
              </mc:Choice>
              <mc:Fallback>
                <p:oleObj name="Ecuación" r:id="rId6" imgW="67284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375400" y="2672931"/>
                        <a:ext cx="1353918" cy="485367"/>
                      </a:xfrm>
                      <a:prstGeom prst="rect">
                        <a:avLst/>
                      </a:prstGeom>
                      <a:ln>
                        <a:solidFill>
                          <a:schemeClr val="accent1">
                            <a:shade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1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0023502"/>
              </p:ext>
            </p:extLst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2" name="Ecuación" r:id="rId8" imgW="114120" imgH="215640" progId="Equation.3">
                  <p:embed/>
                </p:oleObj>
              </mc:Choice>
              <mc:Fallback>
                <p:oleObj name="Ecuación" r:id="rId8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1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0331019"/>
              </p:ext>
            </p:extLst>
          </p:nvPr>
        </p:nvGraphicFramePr>
        <p:xfrm>
          <a:off x="2298700" y="6281738"/>
          <a:ext cx="1354138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3" name="Ecuación" r:id="rId10" imgW="672840" imgH="228600" progId="Equation.3">
                  <p:embed/>
                </p:oleObj>
              </mc:Choice>
              <mc:Fallback>
                <p:oleObj name="Ecuación" r:id="rId10" imgW="6728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8700" y="6281738"/>
                        <a:ext cx="1354138" cy="45878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385D8A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88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Useful</a:t>
            </a:r>
            <a:r>
              <a:rPr lang="es-ES" dirty="0" smtClean="0"/>
              <a:t> </a:t>
            </a:r>
            <a:r>
              <a:rPr lang="es-ES" dirty="0" err="1" smtClean="0"/>
              <a:t>approximations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000" dirty="0" err="1" smtClean="0"/>
              <a:t>We</a:t>
            </a:r>
            <a:r>
              <a:rPr lang="es-ES" sz="2000" dirty="0" smtClean="0"/>
              <a:t> can </a:t>
            </a:r>
            <a:r>
              <a:rPr lang="es-ES" sz="2000" dirty="0" err="1" smtClean="0"/>
              <a:t>get</a:t>
            </a:r>
            <a:r>
              <a:rPr lang="es-ES" sz="2000" dirty="0" smtClean="0"/>
              <a:t> a </a:t>
            </a:r>
            <a:r>
              <a:rPr lang="es-ES" sz="2000" dirty="0" err="1" smtClean="0"/>
              <a:t>better</a:t>
            </a:r>
            <a:r>
              <a:rPr lang="es-ES" sz="2000" dirty="0" smtClean="0"/>
              <a:t> </a:t>
            </a:r>
            <a:r>
              <a:rPr lang="es-ES" sz="2000" dirty="0" err="1" smtClean="0"/>
              <a:t>approximation</a:t>
            </a:r>
            <a:r>
              <a:rPr lang="es-ES" sz="2000" dirty="0" smtClean="0"/>
              <a:t>  </a:t>
            </a:r>
            <a:r>
              <a:rPr lang="es-ES" sz="2000" dirty="0" err="1" smtClean="0"/>
              <a:t>for</a:t>
            </a:r>
            <a:r>
              <a:rPr lang="es-ES" sz="2000" dirty="0" smtClean="0"/>
              <a:t> </a:t>
            </a:r>
            <a:r>
              <a:rPr lang="es-ES" sz="2000" dirty="0" err="1" smtClean="0"/>
              <a:t>the</a:t>
            </a:r>
            <a:r>
              <a:rPr lang="es-ES" sz="2000" dirty="0" smtClean="0"/>
              <a:t> </a:t>
            </a:r>
            <a:r>
              <a:rPr lang="es-ES" sz="2000" dirty="0" err="1" smtClean="0"/>
              <a:t>oscillation</a:t>
            </a:r>
            <a:r>
              <a:rPr lang="es-ES" sz="2000" dirty="0" smtClean="0"/>
              <a:t> formula </a:t>
            </a:r>
            <a:r>
              <a:rPr lang="es-ES" sz="2000" dirty="0" err="1" smtClean="0"/>
              <a:t>when</a:t>
            </a:r>
            <a:r>
              <a:rPr lang="es-ES" sz="2000" dirty="0" smtClean="0"/>
              <a:t> </a:t>
            </a:r>
            <a:r>
              <a:rPr lang="es-ES" sz="2000" dirty="0" err="1" smtClean="0"/>
              <a:t>we</a:t>
            </a:r>
            <a:r>
              <a:rPr lang="es-ES" sz="2000" dirty="0" smtClean="0"/>
              <a:t> </a:t>
            </a:r>
            <a:r>
              <a:rPr lang="es-ES" sz="2000" dirty="0" err="1" smtClean="0"/>
              <a:t>expand</a:t>
            </a:r>
            <a:r>
              <a:rPr lang="es-ES" sz="2000" dirty="0" smtClean="0"/>
              <a:t> </a:t>
            </a:r>
            <a:r>
              <a:rPr lang="es-ES" sz="2000" dirty="0" err="1" smtClean="0"/>
              <a:t>this</a:t>
            </a:r>
            <a:r>
              <a:rPr lang="es-ES" sz="2000" dirty="0" smtClean="0"/>
              <a:t>  in </a:t>
            </a:r>
            <a:r>
              <a:rPr lang="es-ES" sz="2000" dirty="0" err="1" smtClean="0"/>
              <a:t>small</a:t>
            </a:r>
            <a:r>
              <a:rPr lang="es-ES" sz="2000" dirty="0" smtClean="0"/>
              <a:t> </a:t>
            </a:r>
            <a:r>
              <a:rPr lang="es-ES" sz="2000" dirty="0" err="1" smtClean="0"/>
              <a:t>parameters</a:t>
            </a:r>
            <a:r>
              <a:rPr lang="es-ES" sz="2000" dirty="0" smtClean="0"/>
              <a:t> up </a:t>
            </a:r>
            <a:r>
              <a:rPr lang="es-ES" sz="2000" dirty="0" err="1" smtClean="0"/>
              <a:t>to</a:t>
            </a:r>
            <a:r>
              <a:rPr lang="es-ES" sz="2000" dirty="0" smtClean="0"/>
              <a:t> </a:t>
            </a:r>
            <a:r>
              <a:rPr lang="es-ES" sz="2000" dirty="0" err="1" smtClean="0"/>
              <a:t>second</a:t>
            </a:r>
            <a:r>
              <a:rPr lang="es-ES" sz="2000" dirty="0" smtClean="0"/>
              <a:t> </a:t>
            </a:r>
            <a:r>
              <a:rPr lang="es-ES" sz="2000" dirty="0" err="1" smtClean="0"/>
              <a:t>order</a:t>
            </a:r>
            <a:r>
              <a:rPr lang="es-ES" sz="2000" dirty="0" smtClean="0"/>
              <a:t>.  </a:t>
            </a:r>
            <a:r>
              <a:rPr lang="es-ES" sz="2000" dirty="0" err="1" smtClean="0"/>
              <a:t>We</a:t>
            </a:r>
            <a:r>
              <a:rPr lang="es-ES" sz="2000" dirty="0" smtClean="0"/>
              <a:t> are in </a:t>
            </a:r>
            <a:r>
              <a:rPr lang="es-ES" sz="2000" dirty="0" err="1" smtClean="0"/>
              <a:t>the</a:t>
            </a:r>
            <a:r>
              <a:rPr lang="es-ES" sz="2000" dirty="0" smtClean="0"/>
              <a:t> case of </a:t>
            </a:r>
          </a:p>
          <a:p>
            <a:pPr marL="0" indent="0">
              <a:buNone/>
            </a:pPr>
            <a:r>
              <a:rPr lang="es-ES" sz="2000" dirty="0" smtClean="0"/>
              <a:t>       </a:t>
            </a:r>
            <a:r>
              <a:rPr lang="es-ES" sz="2000" dirty="0" err="1" smtClean="0"/>
              <a:t>sensitivity</a:t>
            </a:r>
            <a:r>
              <a:rPr lang="es-ES" sz="2000" dirty="0" smtClean="0"/>
              <a:t> of </a:t>
            </a:r>
            <a:r>
              <a:rPr lang="es-ES" sz="2000" dirty="0" err="1" smtClean="0"/>
              <a:t>the</a:t>
            </a:r>
            <a:r>
              <a:rPr lang="es-ES" sz="2000" dirty="0" smtClean="0"/>
              <a:t> </a:t>
            </a:r>
            <a:r>
              <a:rPr lang="es-ES" sz="2000" dirty="0" err="1" smtClean="0"/>
              <a:t>large</a:t>
            </a:r>
            <a:r>
              <a:rPr lang="es-ES" sz="2000" dirty="0" smtClean="0"/>
              <a:t> </a:t>
            </a:r>
            <a:r>
              <a:rPr lang="es-ES" sz="2000" dirty="0" err="1" smtClean="0"/>
              <a:t>scale</a:t>
            </a:r>
            <a:r>
              <a:rPr lang="es-ES" sz="2000" dirty="0" smtClean="0"/>
              <a:t>. </a:t>
            </a:r>
            <a:endParaRPr lang="es-ES" sz="2000" dirty="0"/>
          </a:p>
          <a:p>
            <a:r>
              <a:rPr lang="es-ES" sz="2000" dirty="0" err="1" smtClean="0"/>
              <a:t>These</a:t>
            </a:r>
            <a:r>
              <a:rPr lang="es-ES" sz="2000" dirty="0" smtClean="0"/>
              <a:t>  </a:t>
            </a:r>
            <a:r>
              <a:rPr lang="es-ES" sz="2000" dirty="0" err="1" smtClean="0"/>
              <a:t>small</a:t>
            </a:r>
            <a:r>
              <a:rPr lang="es-ES" sz="2000" dirty="0" smtClean="0"/>
              <a:t>  </a:t>
            </a:r>
            <a:r>
              <a:rPr lang="es-ES" sz="2000" dirty="0" err="1" smtClean="0"/>
              <a:t>parameters</a:t>
            </a:r>
            <a:r>
              <a:rPr lang="es-ES" sz="2000" dirty="0" smtClean="0"/>
              <a:t>  are :</a:t>
            </a:r>
            <a:endParaRPr lang="es-ES" sz="2000" dirty="0"/>
          </a:p>
          <a:p>
            <a:pPr marL="0" indent="0">
              <a:buNone/>
            </a:pPr>
            <a:r>
              <a:rPr lang="es-ES" sz="2400" dirty="0" smtClean="0"/>
              <a:t>   </a:t>
            </a:r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9996949"/>
              </p:ext>
            </p:extLst>
          </p:nvPr>
        </p:nvGraphicFramePr>
        <p:xfrm>
          <a:off x="3657600" y="3124200"/>
          <a:ext cx="5010150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9" name="Ecuación" r:id="rId3" imgW="3340080" imgH="1930320" progId="Equation.3">
                  <p:embed/>
                </p:oleObj>
              </mc:Choice>
              <mc:Fallback>
                <p:oleObj name="Ecuación" r:id="rId3" imgW="3340080" imgH="19303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57600" y="3124200"/>
                        <a:ext cx="5010150" cy="2895600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6747866"/>
              </p:ext>
            </p:extLst>
          </p:nvPr>
        </p:nvGraphicFramePr>
        <p:xfrm>
          <a:off x="1447800" y="3048001"/>
          <a:ext cx="1524000" cy="546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0" name="Ecuación" r:id="rId5" imgW="1117440" imgH="457200" progId="Equation.3">
                  <p:embed/>
                </p:oleObj>
              </mc:Choice>
              <mc:Fallback>
                <p:oleObj name="Ecuación" r:id="rId5" imgW="111744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47800" y="3048001"/>
                        <a:ext cx="1524000" cy="5469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Elipse"/>
          <p:cNvSpPr/>
          <p:nvPr/>
        </p:nvSpPr>
        <p:spPr>
          <a:xfrm>
            <a:off x="1371600" y="3124200"/>
            <a:ext cx="381000" cy="3683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Elipse"/>
          <p:cNvSpPr/>
          <p:nvPr/>
        </p:nvSpPr>
        <p:spPr>
          <a:xfrm>
            <a:off x="4953000" y="2997200"/>
            <a:ext cx="2667000" cy="990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1" name="10 Conector recto de flecha"/>
          <p:cNvCxnSpPr/>
          <p:nvPr/>
        </p:nvCxnSpPr>
        <p:spPr>
          <a:xfrm flipH="1">
            <a:off x="2895600" y="3657600"/>
            <a:ext cx="2057400" cy="33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228600" y="4019034"/>
            <a:ext cx="3276600" cy="36933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err="1"/>
              <a:t>l</a:t>
            </a:r>
            <a:r>
              <a:rPr lang="es-ES" dirty="0" err="1" smtClean="0"/>
              <a:t>eading</a:t>
            </a:r>
            <a:r>
              <a:rPr lang="es-ES" dirty="0" smtClean="0"/>
              <a:t> </a:t>
            </a:r>
            <a:r>
              <a:rPr lang="es-ES" dirty="0" err="1" smtClean="0"/>
              <a:t>term</a:t>
            </a:r>
            <a:r>
              <a:rPr lang="es-ES" dirty="0" smtClean="0"/>
              <a:t> –</a:t>
            </a:r>
            <a:r>
              <a:rPr lang="es-ES" i="1" dirty="0" smtClean="0"/>
              <a:t>P</a:t>
            </a:r>
            <a:r>
              <a:rPr lang="es-ES" i="1" baseline="-25000" dirty="0" smtClean="0"/>
              <a:t>2</a:t>
            </a:r>
            <a:r>
              <a:rPr lang="es-ES" i="1" baseline="-25000" dirty="0" smtClean="0">
                <a:sym typeface="Symbol"/>
              </a:rPr>
              <a:t></a:t>
            </a:r>
            <a:r>
              <a:rPr lang="es-ES" i="1" dirty="0" smtClean="0">
                <a:sym typeface="Symbol"/>
              </a:rPr>
              <a:t>  </a:t>
            </a:r>
            <a:r>
              <a:rPr lang="es-ES" dirty="0" err="1" smtClean="0">
                <a:sym typeface="Symbol"/>
              </a:rPr>
              <a:t>approximation</a:t>
            </a:r>
            <a:r>
              <a:rPr lang="es-ES" dirty="0" smtClean="0"/>
              <a:t>  </a:t>
            </a:r>
            <a:endParaRPr lang="es-ES" dirty="0"/>
          </a:p>
        </p:txBody>
      </p:sp>
      <p:sp>
        <p:nvSpPr>
          <p:cNvPr id="13" name="12 Elipse"/>
          <p:cNvSpPr/>
          <p:nvPr/>
        </p:nvSpPr>
        <p:spPr>
          <a:xfrm>
            <a:off x="5638800" y="4724400"/>
            <a:ext cx="4572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5" name="14 Conector recto de flecha"/>
          <p:cNvCxnSpPr/>
          <p:nvPr/>
        </p:nvCxnSpPr>
        <p:spPr>
          <a:xfrm flipH="1">
            <a:off x="2895600" y="4953000"/>
            <a:ext cx="27432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CuadroTexto"/>
          <p:cNvSpPr txBox="1"/>
          <p:nvPr/>
        </p:nvSpPr>
        <p:spPr>
          <a:xfrm>
            <a:off x="723900" y="4569083"/>
            <a:ext cx="2057400" cy="64633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err="1" smtClean="0"/>
              <a:t>Now</a:t>
            </a:r>
            <a:r>
              <a:rPr lang="es-ES" dirty="0" smtClean="0"/>
              <a:t>  </a:t>
            </a:r>
            <a:r>
              <a:rPr lang="es-ES" dirty="0" err="1" smtClean="0"/>
              <a:t>it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appearing</a:t>
            </a:r>
            <a:endParaRPr lang="es-ES" dirty="0" smtClean="0"/>
          </a:p>
          <a:p>
            <a:r>
              <a:rPr lang="es-ES" dirty="0" smtClean="0"/>
              <a:t> </a:t>
            </a:r>
            <a:r>
              <a:rPr lang="es-ES" dirty="0" smtClean="0">
                <a:sym typeface="Symbol"/>
              </a:rPr>
              <a:t> and</a:t>
            </a:r>
          </a:p>
        </p:txBody>
      </p:sp>
      <p:sp>
        <p:nvSpPr>
          <p:cNvPr id="17" name="16 Elipse"/>
          <p:cNvSpPr/>
          <p:nvPr/>
        </p:nvSpPr>
        <p:spPr>
          <a:xfrm>
            <a:off x="6705600" y="3838317"/>
            <a:ext cx="762000" cy="73076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9" name="18 Conector recto de flecha"/>
          <p:cNvCxnSpPr/>
          <p:nvPr/>
        </p:nvCxnSpPr>
        <p:spPr>
          <a:xfrm flipH="1">
            <a:off x="2895600" y="4388366"/>
            <a:ext cx="3810000" cy="5646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19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4664201"/>
              </p:ext>
            </p:extLst>
          </p:nvPr>
        </p:nvGraphicFramePr>
        <p:xfrm>
          <a:off x="1460500" y="4888523"/>
          <a:ext cx="406400" cy="2813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1" name="Ecuación" r:id="rId7" imgW="330120" imgH="228600" progId="Equation.3">
                  <p:embed/>
                </p:oleObj>
              </mc:Choice>
              <mc:Fallback>
                <p:oleObj name="Ecuación" r:id="rId7" imgW="33012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60500" y="4888523"/>
                        <a:ext cx="406400" cy="2813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051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Historical introduction </a:t>
            </a:r>
            <a:r>
              <a:rPr lang="es-ES" smtClean="0">
                <a:sym typeface="Symbol" pitchFamily="18" charset="2"/>
              </a:rPr>
              <a:t></a:t>
            </a:r>
            <a:endParaRPr lang="es-ES" smtClean="0"/>
          </a:p>
        </p:txBody>
      </p:sp>
      <p:sp>
        <p:nvSpPr>
          <p:cNvPr id="6147" name="2 Marcador de contenido"/>
          <p:cNvSpPr>
            <a:spLocks noGrp="1"/>
          </p:cNvSpPr>
          <p:nvPr>
            <p:ph sz="half" idx="1"/>
          </p:nvPr>
        </p:nvSpPr>
        <p:spPr>
          <a:xfrm>
            <a:off x="366713" y="1952625"/>
            <a:ext cx="3367087" cy="2057400"/>
          </a:xfrm>
          <a:solidFill>
            <a:srgbClr val="FFFF0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algn="just">
              <a:buFont typeface="Arial" pitchFamily="34" charset="0"/>
              <a:buNone/>
            </a:pPr>
            <a:r>
              <a:rPr lang="es-ES" sz="2400" dirty="0" smtClean="0"/>
              <a:t>(2000) In </a:t>
            </a:r>
            <a:r>
              <a:rPr lang="es-ES" sz="2400" dirty="0" err="1" smtClean="0"/>
              <a:t>Fermilab</a:t>
            </a:r>
            <a:r>
              <a:rPr lang="es-ES" sz="2400" dirty="0" smtClean="0"/>
              <a:t> </a:t>
            </a:r>
            <a:r>
              <a:rPr lang="es-ES" sz="2400" dirty="0" err="1" smtClean="0"/>
              <a:t>the</a:t>
            </a:r>
            <a:r>
              <a:rPr lang="es-ES" sz="2400" dirty="0" smtClean="0"/>
              <a:t> DONUT </a:t>
            </a:r>
            <a:r>
              <a:rPr lang="es-ES" sz="2400" dirty="0" err="1" smtClean="0"/>
              <a:t>collaboration</a:t>
            </a:r>
            <a:r>
              <a:rPr lang="es-ES" sz="2400" dirty="0" smtClean="0"/>
              <a:t> </a:t>
            </a:r>
            <a:r>
              <a:rPr lang="es-ES" sz="2400" dirty="0" err="1" smtClean="0"/>
              <a:t>observed</a:t>
            </a:r>
            <a:r>
              <a:rPr lang="es-ES" sz="2400" dirty="0" smtClean="0"/>
              <a:t> </a:t>
            </a:r>
            <a:r>
              <a:rPr lang="es-ES" sz="2400" dirty="0" err="1" smtClean="0"/>
              <a:t>for</a:t>
            </a:r>
            <a:r>
              <a:rPr lang="es-ES" sz="2400" dirty="0" smtClean="0"/>
              <a:t>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first</a:t>
            </a:r>
            <a:r>
              <a:rPr lang="es-ES" sz="2400" dirty="0" smtClean="0"/>
              <a:t> time </a:t>
            </a:r>
            <a:r>
              <a:rPr lang="es-ES" sz="2400" dirty="0" err="1" smtClean="0"/>
              <a:t>events</a:t>
            </a:r>
            <a:r>
              <a:rPr lang="es-ES" sz="2400" dirty="0" smtClean="0"/>
              <a:t> of </a:t>
            </a:r>
            <a:r>
              <a:rPr lang="es-ES" sz="2400" dirty="0" smtClean="0">
                <a:sym typeface="Symbol" pitchFamily="18" charset="2"/>
              </a:rPr>
              <a:t></a:t>
            </a:r>
            <a:r>
              <a:rPr lang="es-ES" sz="2400" baseline="-25000" dirty="0" smtClean="0">
                <a:sym typeface="Symbol" pitchFamily="18" charset="2"/>
              </a:rPr>
              <a:t> </a:t>
            </a:r>
            <a:r>
              <a:rPr lang="es-ES" sz="2400" dirty="0" smtClean="0">
                <a:sym typeface="Symbol" pitchFamily="18" charset="2"/>
              </a:rPr>
              <a:t>.  </a:t>
            </a:r>
            <a:r>
              <a:rPr lang="es-ES" sz="2400" dirty="0" err="1" smtClean="0">
                <a:sym typeface="Symbol" pitchFamily="18" charset="2"/>
              </a:rPr>
              <a:t>They</a:t>
            </a:r>
            <a:r>
              <a:rPr lang="es-ES" sz="2400" dirty="0" smtClean="0">
                <a:sym typeface="Symbol" pitchFamily="18" charset="2"/>
              </a:rPr>
              <a:t> </a:t>
            </a:r>
            <a:r>
              <a:rPr lang="es-ES" sz="2400" dirty="0" err="1" smtClean="0">
                <a:sym typeface="Symbol" pitchFamily="18" charset="2"/>
              </a:rPr>
              <a:t>detected</a:t>
            </a:r>
            <a:r>
              <a:rPr lang="es-ES" sz="2400" dirty="0" smtClean="0">
                <a:sym typeface="Symbol" pitchFamily="18" charset="2"/>
              </a:rPr>
              <a:t> </a:t>
            </a:r>
            <a:r>
              <a:rPr lang="es-ES" sz="2400" dirty="0" err="1" smtClean="0">
                <a:sym typeface="Symbol" pitchFamily="18" charset="2"/>
              </a:rPr>
              <a:t>four</a:t>
            </a:r>
            <a:r>
              <a:rPr lang="es-ES" sz="2400" dirty="0" smtClean="0">
                <a:sym typeface="Symbol" pitchFamily="18" charset="2"/>
              </a:rPr>
              <a:t> </a:t>
            </a:r>
            <a:r>
              <a:rPr lang="es-ES" sz="2400" dirty="0" err="1" smtClean="0">
                <a:sym typeface="Symbol" pitchFamily="18" charset="2"/>
              </a:rPr>
              <a:t>events</a:t>
            </a:r>
            <a:r>
              <a:rPr lang="es-ES" sz="2400" dirty="0" smtClean="0">
                <a:sym typeface="Symbol" pitchFamily="18" charset="2"/>
              </a:rPr>
              <a:t>. </a:t>
            </a:r>
            <a:r>
              <a:rPr lang="es-ES" sz="2400" dirty="0" smtClean="0"/>
              <a:t>  </a:t>
            </a:r>
          </a:p>
        </p:txBody>
      </p:sp>
      <p:pic>
        <p:nvPicPr>
          <p:cNvPr id="6148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86200" y="2062163"/>
            <a:ext cx="5030788" cy="2886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Elipse"/>
          <p:cNvSpPr/>
          <p:nvPr/>
        </p:nvSpPr>
        <p:spPr>
          <a:xfrm>
            <a:off x="2336800" y="3124200"/>
            <a:ext cx="4572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graphicFrame>
        <p:nvGraphicFramePr>
          <p:cNvPr id="6151" name="8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2082684"/>
              </p:ext>
            </p:extLst>
          </p:nvPr>
        </p:nvGraphicFramePr>
        <p:xfrm>
          <a:off x="1531938" y="4419600"/>
          <a:ext cx="1609725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Ecuación" r:id="rId5" imgW="799920" imgH="457200" progId="Equation.3">
                  <p:embed/>
                </p:oleObj>
              </mc:Choice>
              <mc:Fallback>
                <p:oleObj name="Ecuación" r:id="rId5" imgW="7999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1938" y="4419600"/>
                        <a:ext cx="1609725" cy="9207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525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315200" cy="1143000"/>
          </a:xfrm>
        </p:spPr>
        <p:txBody>
          <a:bodyPr/>
          <a:lstStyle/>
          <a:p>
            <a:pPr>
              <a:defRPr/>
            </a:pPr>
            <a:r>
              <a:rPr lang="es-ES_tradnl" dirty="0" smtClean="0">
                <a:latin typeface="+mn-lt"/>
              </a:rPr>
              <a:t>Neutrinos  </a:t>
            </a:r>
          </a:p>
        </p:txBody>
      </p:sp>
      <p:graphicFrame>
        <p:nvGraphicFramePr>
          <p:cNvPr id="7171" name="Object 10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143000" y="4876800"/>
          <a:ext cx="2895600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Ecuación" r:id="rId4" imgW="1638000" imgH="457200" progId="Equation.3">
                  <p:embed/>
                </p:oleObj>
              </mc:Choice>
              <mc:Fallback>
                <p:oleObj name="Ecuación" r:id="rId4" imgW="16380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876800"/>
                        <a:ext cx="2895600" cy="80803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rgbClr val="0D0D0D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6905" name="Text Box 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5791200" y="5486400"/>
            <a:ext cx="2438400" cy="825995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/>
          <a:p>
            <a:pPr>
              <a:defRPr/>
            </a:pPr>
            <a:r>
              <a:rPr lang="es-ES">
                <a:noFill/>
              </a:rPr>
              <a:t> </a:t>
            </a:r>
          </a:p>
        </p:txBody>
      </p:sp>
      <p:sp>
        <p:nvSpPr>
          <p:cNvPr id="7173" name="Oval 12"/>
          <p:cNvSpPr>
            <a:spLocks noChangeArrowheads="1"/>
          </p:cNvSpPr>
          <p:nvPr/>
        </p:nvSpPr>
        <p:spPr bwMode="auto">
          <a:xfrm>
            <a:off x="838200" y="2895600"/>
            <a:ext cx="2438400" cy="8382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>
              <a:lnSpc>
                <a:spcPct val="90000"/>
              </a:lnSpc>
            </a:pPr>
            <a:endParaRPr lang="es-ES"/>
          </a:p>
        </p:txBody>
      </p:sp>
      <p:pic>
        <p:nvPicPr>
          <p:cNvPr id="7174" name="Picture 26" descr="nus_charged_neutra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66825"/>
            <a:ext cx="2667000" cy="3308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175" name="Group 24"/>
          <p:cNvGrpSpPr>
            <a:grpSpLocks/>
          </p:cNvGrpSpPr>
          <p:nvPr/>
        </p:nvGrpSpPr>
        <p:grpSpPr bwMode="auto">
          <a:xfrm>
            <a:off x="4572000" y="1200150"/>
            <a:ext cx="3886200" cy="3956050"/>
            <a:chOff x="2880" y="1463"/>
            <a:chExt cx="2448" cy="2492"/>
          </a:xfrm>
        </p:grpSpPr>
        <p:pic>
          <p:nvPicPr>
            <p:cNvPr id="7178" name="Picture 22" descr="dibujo20100319_aleph_delphi_l3_opal_lep_cern_evidence_for_three_generation_of_neutrinos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1463"/>
              <a:ext cx="2448" cy="2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7179" name="Object 23"/>
            <p:cNvGraphicFramePr>
              <a:graphicFrameLocks noChangeAspect="1"/>
            </p:cNvGraphicFramePr>
            <p:nvPr/>
          </p:nvGraphicFramePr>
          <p:xfrm>
            <a:off x="4320" y="3128"/>
            <a:ext cx="720" cy="2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4" name="Ecuación" r:id="rId9" imgW="837836" imgH="253890" progId="Equation.3">
                    <p:embed/>
                  </p:oleObj>
                </mc:Choice>
                <mc:Fallback>
                  <p:oleObj name="Ecuación" r:id="rId9" imgW="837836" imgH="25389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0" y="3128"/>
                          <a:ext cx="720" cy="218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0D0D0D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7176" name="1 Objeto"/>
          <p:cNvGraphicFramePr>
            <a:graphicFrameLocks noChangeAspect="1"/>
          </p:cNvGraphicFramePr>
          <p:nvPr/>
        </p:nvGraphicFramePr>
        <p:xfrm>
          <a:off x="2851150" y="5899150"/>
          <a:ext cx="23368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Ecuación" r:id="rId11" imgW="1358640" imgH="228600" progId="Equation.3">
                  <p:embed/>
                </p:oleObj>
              </mc:Choice>
              <mc:Fallback>
                <p:oleObj name="Ecuación" r:id="rId11" imgW="13586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1150" y="5899150"/>
                        <a:ext cx="2336800" cy="3937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7" name="2 CuadroTexto"/>
          <p:cNvSpPr txBox="1">
            <a:spLocks noChangeArrowheads="1"/>
          </p:cNvSpPr>
          <p:nvPr/>
        </p:nvSpPr>
        <p:spPr bwMode="auto">
          <a:xfrm>
            <a:off x="3048000" y="6373813"/>
            <a:ext cx="1733550" cy="3698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ES" b="1"/>
              <a:t>Active</a:t>
            </a:r>
            <a:r>
              <a:rPr lang="es-ES"/>
              <a:t> neutrinos</a:t>
            </a:r>
          </a:p>
        </p:txBody>
      </p:sp>
    </p:spTree>
    <p:extLst>
      <p:ext uri="{BB962C8B-B14F-4D97-AF65-F5344CB8AC3E}">
        <p14:creationId xmlns:p14="http://schemas.microsoft.com/office/powerpoint/2010/main" val="398211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Neutrinos -SM</a:t>
            </a:r>
            <a:endParaRPr lang="es-ES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905000"/>
            <a:ext cx="3745171" cy="3021105"/>
          </a:xfrm>
        </p:spPr>
      </p:pic>
      <p:sp>
        <p:nvSpPr>
          <p:cNvPr id="6" name="5 CuadroTexto"/>
          <p:cNvSpPr txBox="1"/>
          <p:nvPr/>
        </p:nvSpPr>
        <p:spPr>
          <a:xfrm>
            <a:off x="762000" y="1447800"/>
            <a:ext cx="6118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err="1" smtClean="0"/>
              <a:t>Therefore</a:t>
            </a:r>
            <a:r>
              <a:rPr lang="es-ES" sz="2400" dirty="0" smtClean="0"/>
              <a:t> in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/>
              <a:t>S</a:t>
            </a:r>
            <a:r>
              <a:rPr lang="es-ES" sz="2400" dirty="0" smtClean="0"/>
              <a:t>tandard </a:t>
            </a:r>
            <a:r>
              <a:rPr lang="es-ES" sz="2400" dirty="0" err="1" smtClean="0"/>
              <a:t>Model</a:t>
            </a:r>
            <a:r>
              <a:rPr lang="es-ES" sz="2400" dirty="0" smtClean="0"/>
              <a:t> (SM) </a:t>
            </a:r>
            <a:r>
              <a:rPr lang="es-ES" sz="2400" dirty="0" err="1" smtClean="0"/>
              <a:t>we</a:t>
            </a:r>
            <a:r>
              <a:rPr lang="es-ES" sz="2400" dirty="0" smtClean="0"/>
              <a:t> </a:t>
            </a:r>
            <a:r>
              <a:rPr lang="es-ES" sz="2400" dirty="0" err="1" smtClean="0"/>
              <a:t>have</a:t>
            </a:r>
            <a:r>
              <a:rPr lang="es-ES" sz="2400" dirty="0"/>
              <a:t>: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5791200" y="4082534"/>
            <a:ext cx="28144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Neutrinos are </a:t>
            </a:r>
            <a:r>
              <a:rPr lang="es-ES" dirty="0" err="1" smtClean="0"/>
              <a:t>fermions</a:t>
            </a:r>
            <a:r>
              <a:rPr lang="es-ES" dirty="0" smtClean="0"/>
              <a:t> and </a:t>
            </a:r>
          </a:p>
          <a:p>
            <a:r>
              <a:rPr lang="es-ES" dirty="0" err="1" smtClean="0"/>
              <a:t>neutrals</a:t>
            </a:r>
            <a:r>
              <a:rPr lang="es-ES" dirty="0" smtClean="0"/>
              <a:t> </a:t>
            </a:r>
            <a:endParaRPr lang="es-ES" dirty="0"/>
          </a:p>
        </p:txBody>
      </p:sp>
      <p:graphicFrame>
        <p:nvGraphicFramePr>
          <p:cNvPr id="8" name="7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2008166"/>
              </p:ext>
            </p:extLst>
          </p:nvPr>
        </p:nvGraphicFramePr>
        <p:xfrm>
          <a:off x="4800600" y="2667000"/>
          <a:ext cx="3755265" cy="12631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Ecuación" r:id="rId4" imgW="1396800" imgH="469800" progId="Equation.3">
                  <p:embed/>
                </p:oleObj>
              </mc:Choice>
              <mc:Fallback>
                <p:oleObj name="Ecuación" r:id="rId4" imgW="1396800" imgH="469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00600" y="2667000"/>
                        <a:ext cx="3755265" cy="1263134"/>
                      </a:xfrm>
                      <a:prstGeom prst="rect">
                        <a:avLst/>
                      </a:prstGeom>
                      <a:ln w="28575"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5867400" y="2126734"/>
            <a:ext cx="2111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Left-handed</a:t>
            </a:r>
            <a:r>
              <a:rPr lang="es-ES" dirty="0" smtClean="0"/>
              <a:t> </a:t>
            </a:r>
            <a:r>
              <a:rPr lang="es-ES" dirty="0" err="1" smtClean="0"/>
              <a:t>doublet</a:t>
            </a:r>
            <a:endParaRPr lang="es-ES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075" y="4953000"/>
            <a:ext cx="4484725" cy="1663507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88900" y="5047445"/>
            <a:ext cx="359247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err="1"/>
              <a:t>O</a:t>
            </a:r>
            <a:r>
              <a:rPr lang="es-ES" sz="2000" dirty="0" err="1" smtClean="0"/>
              <a:t>nly</a:t>
            </a:r>
            <a:r>
              <a:rPr lang="es-ES" sz="2000" dirty="0" smtClean="0"/>
              <a:t> neutrinos of </a:t>
            </a:r>
            <a:r>
              <a:rPr lang="es-ES" sz="2000" dirty="0" err="1" smtClean="0"/>
              <a:t>two</a:t>
            </a:r>
            <a:r>
              <a:rPr lang="es-ES" sz="2000" dirty="0" smtClean="0"/>
              <a:t> </a:t>
            </a:r>
            <a:r>
              <a:rPr lang="es-ES" sz="2000" dirty="0" err="1" smtClean="0"/>
              <a:t>kinds</a:t>
            </a:r>
            <a:r>
              <a:rPr lang="es-ES" sz="2000" dirty="0" smtClean="0"/>
              <a:t> </a:t>
            </a:r>
            <a:r>
              <a:rPr lang="es-ES" sz="2000" dirty="0" err="1" smtClean="0"/>
              <a:t>have</a:t>
            </a:r>
            <a:r>
              <a:rPr lang="es-ES" sz="2000" dirty="0" smtClean="0"/>
              <a:t> </a:t>
            </a:r>
            <a:r>
              <a:rPr lang="es-ES" sz="2000" dirty="0" err="1" smtClean="0"/>
              <a:t>been</a:t>
            </a:r>
            <a:r>
              <a:rPr lang="es-ES" sz="2000" dirty="0" smtClean="0"/>
              <a:t> </a:t>
            </a:r>
            <a:r>
              <a:rPr lang="es-ES" sz="2000" dirty="0" err="1" smtClean="0"/>
              <a:t>seen</a:t>
            </a:r>
            <a:r>
              <a:rPr lang="es-ES" sz="2000" dirty="0" smtClean="0"/>
              <a:t> in </a:t>
            </a:r>
            <a:r>
              <a:rPr lang="es-ES" sz="2000" dirty="0" err="1" smtClean="0"/>
              <a:t>nature</a:t>
            </a:r>
            <a:r>
              <a:rPr lang="es-ES" sz="2000" dirty="0" smtClean="0"/>
              <a:t>:</a:t>
            </a:r>
          </a:p>
          <a:p>
            <a:r>
              <a:rPr lang="es-ES" sz="2000" dirty="0" smtClean="0"/>
              <a:t>      </a:t>
            </a:r>
            <a:r>
              <a:rPr lang="es-ES" sz="2000" dirty="0" err="1" smtClean="0"/>
              <a:t>left-handed</a:t>
            </a:r>
            <a:r>
              <a:rPr lang="es-ES" sz="2000" dirty="0" smtClean="0"/>
              <a:t> –neutrino </a:t>
            </a:r>
          </a:p>
          <a:p>
            <a:r>
              <a:rPr lang="es-ES" sz="2000" dirty="0"/>
              <a:t> </a:t>
            </a:r>
            <a:r>
              <a:rPr lang="es-ES" sz="2000" dirty="0" smtClean="0"/>
              <a:t>     </a:t>
            </a:r>
            <a:r>
              <a:rPr lang="es-ES" sz="2000" dirty="0" err="1" smtClean="0"/>
              <a:t>right-handed</a:t>
            </a:r>
            <a:r>
              <a:rPr lang="es-ES" sz="2000" dirty="0" smtClean="0"/>
              <a:t>- antineutrinos</a:t>
            </a:r>
            <a:r>
              <a:rPr lang="es-ES" dirty="0" smtClean="0"/>
              <a:t>  </a:t>
            </a:r>
          </a:p>
          <a:p>
            <a:r>
              <a:rPr lang="es-ES" dirty="0" smtClean="0"/>
              <a:t>  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9007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Neutrino –SM </a:t>
            </a: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304800" y="1953208"/>
            <a:ext cx="8073364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dirty="0"/>
              <a:t>In </a:t>
            </a:r>
            <a:r>
              <a:rPr lang="es-ES" sz="2800" dirty="0" err="1"/>
              <a:t>the</a:t>
            </a:r>
            <a:r>
              <a:rPr lang="es-ES" sz="2800" dirty="0"/>
              <a:t> SM </a:t>
            </a:r>
            <a:r>
              <a:rPr lang="es-ES" sz="2800" dirty="0" err="1"/>
              <a:t>the</a:t>
            </a:r>
            <a:r>
              <a:rPr lang="es-ES" sz="2800" dirty="0"/>
              <a:t> neutrinos are </a:t>
            </a:r>
            <a:r>
              <a:rPr lang="es-ES" sz="2800" dirty="0" err="1"/>
              <a:t>consider</a:t>
            </a:r>
            <a:r>
              <a:rPr lang="es-ES" sz="2800" dirty="0"/>
              <a:t> </a:t>
            </a:r>
            <a:r>
              <a:rPr lang="es-ES" sz="2800" dirty="0" err="1" smtClean="0"/>
              <a:t>massless</a:t>
            </a:r>
            <a:r>
              <a:rPr lang="es-ES" sz="2800" dirty="0" smtClean="0"/>
              <a:t> (ad-hoc</a:t>
            </a:r>
          </a:p>
          <a:p>
            <a:r>
              <a:rPr lang="es-ES" sz="2800" dirty="0" err="1"/>
              <a:t>a</a:t>
            </a:r>
            <a:r>
              <a:rPr lang="es-ES" sz="2800" dirty="0" err="1" smtClean="0"/>
              <a:t>ssumption</a:t>
            </a:r>
            <a:r>
              <a:rPr lang="es-ES" sz="2800" dirty="0" smtClean="0"/>
              <a:t>) </a:t>
            </a:r>
            <a:endParaRPr lang="es-ES" sz="2800" dirty="0"/>
          </a:p>
          <a:p>
            <a:endParaRPr lang="es-ES" sz="2800" i="1" dirty="0" smtClean="0"/>
          </a:p>
          <a:p>
            <a:r>
              <a:rPr lang="es-ES" sz="2800" i="1" dirty="0" smtClean="0"/>
              <a:t>….</a:t>
            </a:r>
            <a:r>
              <a:rPr lang="es-ES" sz="2800" dirty="0" smtClean="0"/>
              <a:t>BUT </a:t>
            </a:r>
            <a:r>
              <a:rPr lang="es-ES" sz="2800" dirty="0" err="1"/>
              <a:t>we</a:t>
            </a:r>
            <a:r>
              <a:rPr lang="es-ES" sz="2800" dirty="0"/>
              <a:t> </a:t>
            </a:r>
            <a:r>
              <a:rPr lang="es-ES" sz="2800" dirty="0" err="1"/>
              <a:t>know</a:t>
            </a:r>
            <a:r>
              <a:rPr lang="es-ES" sz="2800" dirty="0"/>
              <a:t> </a:t>
            </a:r>
            <a:r>
              <a:rPr lang="es-ES" sz="2800" dirty="0" err="1"/>
              <a:t>that</a:t>
            </a:r>
            <a:r>
              <a:rPr lang="es-ES" sz="2800" dirty="0"/>
              <a:t> </a:t>
            </a:r>
            <a:r>
              <a:rPr lang="es-ES" sz="2800" dirty="0" err="1"/>
              <a:t>they</a:t>
            </a:r>
            <a:r>
              <a:rPr lang="es-ES" sz="2800" dirty="0"/>
              <a:t> </a:t>
            </a:r>
            <a:r>
              <a:rPr lang="es-ES" sz="2800" dirty="0" err="1"/>
              <a:t>have</a:t>
            </a:r>
            <a:r>
              <a:rPr lang="es-ES" sz="2800" dirty="0"/>
              <a:t> non-</a:t>
            </a:r>
            <a:r>
              <a:rPr lang="es-ES" sz="2800" dirty="0" err="1"/>
              <a:t>zero</a:t>
            </a:r>
            <a:r>
              <a:rPr lang="es-ES" sz="2800" dirty="0"/>
              <a:t> </a:t>
            </a:r>
            <a:r>
              <a:rPr lang="es-ES" sz="2800" dirty="0" err="1"/>
              <a:t>masses</a:t>
            </a:r>
            <a:r>
              <a:rPr lang="es-ES" sz="2800" dirty="0"/>
              <a:t> </a:t>
            </a:r>
          </a:p>
          <a:p>
            <a:pPr marL="0" indent="0">
              <a:buNone/>
            </a:pPr>
            <a:r>
              <a:rPr lang="es-ES" sz="2800" dirty="0" err="1"/>
              <a:t>because</a:t>
            </a:r>
            <a:r>
              <a:rPr lang="es-ES" sz="2800" dirty="0"/>
              <a:t> </a:t>
            </a:r>
            <a:r>
              <a:rPr lang="es-ES" sz="2800" dirty="0" err="1"/>
              <a:t>they</a:t>
            </a:r>
            <a:r>
              <a:rPr lang="es-ES" sz="2800" dirty="0"/>
              <a:t> can </a:t>
            </a:r>
            <a:r>
              <a:rPr lang="es-ES" sz="2800" dirty="0" err="1"/>
              <a:t>change</a:t>
            </a:r>
            <a:r>
              <a:rPr lang="es-ES" sz="2800" dirty="0"/>
              <a:t> </a:t>
            </a:r>
            <a:r>
              <a:rPr lang="es-ES" sz="2800" dirty="0" err="1"/>
              <a:t>flavour</a:t>
            </a:r>
            <a:r>
              <a:rPr lang="es-ES" sz="2800" dirty="0"/>
              <a:t> </a:t>
            </a:r>
            <a:r>
              <a:rPr lang="es-ES" sz="2800" dirty="0" err="1"/>
              <a:t>or</a:t>
            </a:r>
            <a:r>
              <a:rPr lang="es-ES" sz="2800" dirty="0"/>
              <a:t> </a:t>
            </a:r>
            <a:r>
              <a:rPr lang="es-ES" sz="2800" dirty="0" err="1"/>
              <a:t>oscillate</a:t>
            </a:r>
            <a:r>
              <a:rPr lang="es-ES" sz="2800" dirty="0"/>
              <a:t> … </a:t>
            </a:r>
          </a:p>
          <a:p>
            <a:r>
              <a:rPr lang="es-ES" sz="2800" dirty="0" smtClean="0"/>
              <a:t> 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7884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Neutrino oscillations -history</a:t>
            </a:r>
          </a:p>
        </p:txBody>
      </p:sp>
      <p:pic>
        <p:nvPicPr>
          <p:cNvPr id="10243" name="4 Marcador de contenido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1882775"/>
            <a:ext cx="1752600" cy="2135188"/>
          </a:xfrm>
        </p:spPr>
      </p:pic>
      <p:grpSp>
        <p:nvGrpSpPr>
          <p:cNvPr id="10244" name="3 Grupo"/>
          <p:cNvGrpSpPr>
            <a:grpSpLocks/>
          </p:cNvGrpSpPr>
          <p:nvPr/>
        </p:nvGrpSpPr>
        <p:grpSpPr bwMode="auto">
          <a:xfrm>
            <a:off x="5459413" y="1608138"/>
            <a:ext cx="3416300" cy="3487737"/>
            <a:chOff x="1676400" y="1600200"/>
            <a:chExt cx="4552950" cy="4152900"/>
          </a:xfrm>
        </p:grpSpPr>
        <p:pic>
          <p:nvPicPr>
            <p:cNvPr id="10249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0" y="1600200"/>
              <a:ext cx="3886200" cy="17236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50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3429000"/>
              <a:ext cx="4552950" cy="2324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10245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5390319"/>
              </p:ext>
            </p:extLst>
          </p:nvPr>
        </p:nvGraphicFramePr>
        <p:xfrm>
          <a:off x="381000" y="4419600"/>
          <a:ext cx="4086225" cy="106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Ecuación" r:id="rId6" imgW="2577960" imgH="672840" progId="Equation.3">
                  <p:embed/>
                </p:oleObj>
              </mc:Choice>
              <mc:Fallback>
                <p:oleObj name="Ecuación" r:id="rId6" imgW="2577960" imgH="672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419600"/>
                        <a:ext cx="4086225" cy="106838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D0D0D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4114800" y="5616575"/>
            <a:ext cx="4813300" cy="646113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dirty="0"/>
              <a:t>(1962) </a:t>
            </a:r>
            <a:r>
              <a:rPr lang="es-ES" dirty="0" err="1"/>
              <a:t>Maki</a:t>
            </a:r>
            <a:r>
              <a:rPr lang="es-ES" dirty="0"/>
              <a:t>, </a:t>
            </a:r>
            <a:r>
              <a:rPr lang="es-ES" dirty="0" err="1"/>
              <a:t>Nakagawa</a:t>
            </a:r>
            <a:r>
              <a:rPr lang="es-ES" dirty="0"/>
              <a:t> and </a:t>
            </a:r>
            <a:r>
              <a:rPr lang="es-ES" dirty="0" err="1"/>
              <a:t>Sakata</a:t>
            </a:r>
            <a:r>
              <a:rPr lang="es-ES" dirty="0"/>
              <a:t> </a:t>
            </a:r>
            <a:r>
              <a:rPr lang="es-ES" dirty="0" err="1"/>
              <a:t>proposed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</a:p>
          <a:p>
            <a:pPr>
              <a:defRPr/>
            </a:pPr>
            <a:r>
              <a:rPr lang="es-ES" dirty="0" err="1" smtClean="0"/>
              <a:t>mixing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8" name="7 Elipse"/>
          <p:cNvSpPr/>
          <p:nvPr/>
        </p:nvSpPr>
        <p:spPr>
          <a:xfrm>
            <a:off x="6567488" y="3144838"/>
            <a:ext cx="1125537" cy="6778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cxnSp>
        <p:nvCxnSpPr>
          <p:cNvPr id="10" name="9 Conector recto de flecha"/>
          <p:cNvCxnSpPr/>
          <p:nvPr/>
        </p:nvCxnSpPr>
        <p:spPr>
          <a:xfrm flipV="1">
            <a:off x="5630863" y="3733800"/>
            <a:ext cx="936625" cy="1882775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320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789</Words>
  <Application>Microsoft Office PowerPoint</Application>
  <PresentationFormat>Presentación en pantalla (4:3)</PresentationFormat>
  <Paragraphs>228</Paragraphs>
  <Slides>42</Slides>
  <Notes>6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3</vt:i4>
      </vt:variant>
      <vt:variant>
        <vt:lpstr>Títulos de diapositiva</vt:lpstr>
      </vt:variant>
      <vt:variant>
        <vt:i4>42</vt:i4>
      </vt:variant>
    </vt:vector>
  </HeadingPairs>
  <TitlesOfParts>
    <vt:vector size="46" baseType="lpstr">
      <vt:lpstr>Tema de Office</vt:lpstr>
      <vt:lpstr>Equation</vt:lpstr>
      <vt:lpstr>Ecuación</vt:lpstr>
      <vt:lpstr>Microsoft Editor de ecuaciones 3.0</vt:lpstr>
      <vt:lpstr>Neutrino oscillation physics</vt:lpstr>
      <vt:lpstr>Outline</vt:lpstr>
      <vt:lpstr>Historical introduction  </vt:lpstr>
      <vt:lpstr>Historical introduction </vt:lpstr>
      <vt:lpstr>Historical introduction </vt:lpstr>
      <vt:lpstr>Neutrinos  </vt:lpstr>
      <vt:lpstr>Neutrinos -SM</vt:lpstr>
      <vt:lpstr>Neutrino –SM </vt:lpstr>
      <vt:lpstr>Neutrino oscillations -history</vt:lpstr>
      <vt:lpstr>Neutrino oscillation in vacuum</vt:lpstr>
      <vt:lpstr>Neutrino  mixing </vt:lpstr>
      <vt:lpstr>Neutrino oscillation in vacuum   the scheme</vt:lpstr>
      <vt:lpstr>Neutrino oscillation in vacuum</vt:lpstr>
      <vt:lpstr>Neutrino oscillation in vacuum</vt:lpstr>
      <vt:lpstr>Neutrino oscillation in vacuum</vt:lpstr>
      <vt:lpstr>Neutrino oscillation in vacuum</vt:lpstr>
      <vt:lpstr>Neutrino oscillation in vacuum</vt:lpstr>
      <vt:lpstr>Two neutrino oscillation</vt:lpstr>
      <vt:lpstr>Two neutrino oscillation</vt:lpstr>
      <vt:lpstr>Two neutrino oscillation </vt:lpstr>
      <vt:lpstr>Oscillation regimes</vt:lpstr>
      <vt:lpstr>Presentación de PowerPoint</vt:lpstr>
      <vt:lpstr>Sensitivity plot</vt:lpstr>
      <vt:lpstr>Exclusion plot</vt:lpstr>
      <vt:lpstr>Presentación de PowerPoint</vt:lpstr>
      <vt:lpstr>The mixing matrix</vt:lpstr>
      <vt:lpstr>The mixing matrix</vt:lpstr>
      <vt:lpstr>The mixing matrix</vt:lpstr>
      <vt:lpstr>3-mass scheme</vt:lpstr>
      <vt:lpstr>The mixing matrix in 3 scheme</vt:lpstr>
      <vt:lpstr>Majorana phases and neutrino oscillations </vt:lpstr>
      <vt:lpstr>CP violation </vt:lpstr>
      <vt:lpstr>CP violation </vt:lpstr>
      <vt:lpstr>CP violation </vt:lpstr>
      <vt:lpstr>CP violation </vt:lpstr>
      <vt:lpstr>CP violation </vt:lpstr>
      <vt:lpstr>Useful approximations </vt:lpstr>
      <vt:lpstr>Useful approximations</vt:lpstr>
      <vt:lpstr>Useful approximations</vt:lpstr>
      <vt:lpstr>Useful approximations</vt:lpstr>
      <vt:lpstr>Useful approximations</vt:lpstr>
      <vt:lpstr>Useful approximations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Neutrino oscillation physics</dc:title>
  <dc:creator>ALBERTO</dc:creator>
  <cp:lastModifiedBy>ALBERTO</cp:lastModifiedBy>
  <cp:revision>2</cp:revision>
  <dcterms:created xsi:type="dcterms:W3CDTF">2012-08-07T15:02:16Z</dcterms:created>
  <dcterms:modified xsi:type="dcterms:W3CDTF">2012-08-07T15:15:03Z</dcterms:modified>
</cp:coreProperties>
</file>