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embeddings/Microsoft_Equation22.bin" ContentType="application/vnd.openxmlformats-officedocument.oleObject"/>
  <Override PartName="/ppt/media/audio3.bin" ContentType="audio/unknown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embeddings/Microsoft_Equation29.bin" ContentType="application/vnd.openxmlformats-officedocument.oleObject"/>
  <Override PartName="/ppt/slides/slide11.xml" ContentType="application/vnd.openxmlformats-officedocument.presentationml.slide+xml"/>
  <Override PartName="/ppt/embeddings/Microsoft_Equation39.bin" ContentType="application/vnd.openxmlformats-officedocument.oleObject"/>
  <Override PartName="/ppt/slides/slide47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20.bin" ContentType="application/vnd.openxmlformats-officedocument.oleObject"/>
  <Override PartName="/ppt/slides/slide1.xml" ContentType="application/vnd.openxmlformats-officedocument.presentationml.slide+xml"/>
  <Override PartName="/ppt/slides/slide97.xml" ContentType="application/vnd.openxmlformats-officedocument.presentationml.slide+xml"/>
  <Override PartName="/ppt/tableStyles.xml" ContentType="application/vnd.openxmlformats-officedocument.presentationml.tableStyles+xml"/>
  <Default Extension="wmf" ContentType="image/x-wmf"/>
  <Override PartName="/ppt/embeddings/Microsoft_Equation12.bin" ContentType="application/vnd.openxmlformats-officedocument.oleObject"/>
  <Override PartName="/ppt/slides/slide94.xml" ContentType="application/vnd.openxmlformats-officedocument.presentationml.slide+xml"/>
  <Override PartName="/ppt/slides/slide92.xml" ContentType="application/vnd.openxmlformats-officedocument.presentationml.slide+xml"/>
  <Override PartName="/ppt/embeddings/Microsoft_Equation42.bin" ContentType="application/vnd.openxmlformats-officedocument.oleObject"/>
  <Override PartName="/ppt/embeddings/Microsoft_Equation11.bin" ContentType="application/vnd.openxmlformats-officedocument.oleObject"/>
  <Override PartName="/ppt/handoutMasters/handoutMaster1.xml" ContentType="application/vnd.openxmlformats-officedocument.presentationml.handoutMaster+xml"/>
  <Override PartName="/ppt/media/audio2.bin" ContentType="audio/unknown"/>
  <Override PartName="/ppt/embeddings/Microsoft_Equation23.bin" ContentType="application/vnd.openxmlformats-officedocument.oleObject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10.xml" ContentType="application/vnd.openxmlformats-officedocument.presentationml.slide+xml"/>
  <Override PartName="/ppt/media/audio4.bin" ContentType="audio/unknown"/>
  <Override PartName="/ppt/slides/slide33.xml" ContentType="application/vnd.openxmlformats-officedocument.presentationml.slide+xml"/>
  <Default Extension="vml" ContentType="application/vnd.openxmlformats-officedocument.vmlDrawing"/>
  <Default Extension="png" ContentType="image/png"/>
  <Override PartName="/ppt/slides/slide83.xml" ContentType="application/vnd.openxmlformats-officedocument.presentationml.slide+xml"/>
  <Override PartName="/ppt/embeddings/Microsoft_Equation1.bin" ContentType="application/vnd.openxmlformats-officedocument.oleObject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embeddings/Microsoft_Equation24.bin" ContentType="application/vnd.openxmlformats-officedocument.oleObject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theme/theme8.xml" ContentType="application/vnd.openxmlformats-officedocument.theme+xml"/>
  <Override PartName="/ppt/embeddings/Microsoft_Equation3.bin" ContentType="application/vnd.openxmlformats-officedocument.oleObject"/>
  <Override PartName="/ppt/embeddings/Microsoft_Equation41.bin" ContentType="application/vnd.openxmlformats-officedocument.oleObject"/>
  <Override PartName="/ppt/slides/slide55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Masters/slideMaster4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2.xml" ContentType="application/vnd.openxmlformats-officedocument.theme+xml"/>
  <Override PartName="/ppt/theme/theme4.xml" ContentType="application/vnd.openxmlformats-officedocument.theme+xml"/>
  <Override PartName="/ppt/embeddings/Microsoft_Equation15.bin" ContentType="application/vnd.openxmlformats-officedocument.oleObject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embeddings/Microsoft_Equation28.bin" ContentType="application/vnd.openxmlformats-officedocument.oleObject"/>
  <Override PartName="/ppt/slides/slide45.xml" ContentType="application/vnd.openxmlformats-officedocument.presentationml.slide+xml"/>
  <Override PartName="/ppt/slides/slide101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54.xml" ContentType="application/vnd.openxmlformats-officedocument.presentationml.slide+xml"/>
  <Override PartName="/ppt/embeddings/Microsoft_Equation43.bin" ContentType="application/vnd.openxmlformats-officedocument.oleObject"/>
  <Override PartName="/ppt/embeddings/Microsoft_Equation16.bin" ContentType="application/vnd.openxmlformats-officedocument.oleObject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embeddings/Microsoft_Equation33.bin" ContentType="application/vnd.openxmlformats-officedocument.oleObject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embeddings/Microsoft_Equation40.bin" ContentType="application/vnd.openxmlformats-officedocument.oleObject"/>
  <Override PartName="/ppt/embeddings/Microsoft_Equation48.bin" ContentType="application/vnd.openxmlformats-officedocument.oleObject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105.xml" ContentType="application/vnd.openxmlformats-officedocument.presentationml.slide+xml"/>
  <Override PartName="/ppt/embeddings/oleObject1.bin" ContentType="application/vnd.openxmlformats-officedocument.oleObject"/>
  <Override PartName="/ppt/embeddings/Microsoft_Equation10.bin" ContentType="application/vnd.openxmlformats-officedocument.oleObject"/>
  <Override PartName="/ppt/slides/slide44.xml" ContentType="application/vnd.openxmlformats-officedocument.presentationml.slide+xml"/>
  <Override PartName="/ppt/slides/slide103.xml" ContentType="application/vnd.openxmlformats-officedocument.presentationml.slide+xml"/>
  <Override PartName="/ppt/slides/slide49.xml" ContentType="application/vnd.openxmlformats-officedocument.presentationml.slide+xml"/>
  <Override PartName="/ppt/slides/slide70.xml" ContentType="application/vnd.openxmlformats-officedocument.presentationml.slide+xml"/>
  <Override PartName="/ppt/embeddings/Microsoft_Equation13.bin" ContentType="application/vnd.openxmlformats-officedocument.oleObject"/>
  <Override PartName="/ppt/slides/slide48.xml" ContentType="application/vnd.openxmlformats-officedocument.presentationml.slid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79.xml" ContentType="application/vnd.openxmlformats-officedocument.presentationml.slide+xml"/>
  <Override PartName="/ppt/slides/slide95.xml" ContentType="application/vnd.openxmlformats-officedocument.presentationml.slide+xml"/>
  <Default Extension="jpeg" ContentType="image/jpeg"/>
  <Override PartName="/ppt/slides/slide3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9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5.xml" ContentType="application/vnd.openxmlformats-officedocument.presentationml.slide+xml"/>
  <Override PartName="/ppt/embeddings/Microsoft_Equation9.bin" ContentType="application/vnd.openxmlformats-officedocument.oleObject"/>
  <Override PartName="/ppt/embeddings/Microsoft_Equation27.bin" ContentType="application/vnd.openxmlformats-officedocument.oleObject"/>
  <Override PartName="/ppt/slides/slide15.xml" ContentType="application/vnd.openxmlformats-officedocument.presentationml.slide+xml"/>
  <Override PartName="/ppt/embeddings/Microsoft_Equation32.bin" ContentType="application/vnd.openxmlformats-officedocument.oleObject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111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38.xml" ContentType="application/vnd.openxmlformats-officedocument.presentationml.slide+xml"/>
  <Override PartName="/ppt/slides/slide108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85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s/slide107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Microsoft_Equation8.bin" ContentType="application/vnd.openxmlformats-officedocument.oleObject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embeddings/Microsoft_Equation36.bin" ContentType="application/vnd.openxmlformats-officedocument.oleObject"/>
  <Override PartName="/ppt/notesSlides/notesSlide4.xml" ContentType="application/vnd.openxmlformats-officedocument.presentationml.notesSlide+xml"/>
  <Override PartName="/ppt/embeddings/Microsoft_Equation19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embeddings/Microsoft_Equation5.bin" ContentType="application/vnd.openxmlformats-officedocument.oleObject"/>
  <Override PartName="/ppt/slides/slide87.xml" ContentType="application/vnd.openxmlformats-officedocument.presentationml.slide+xml"/>
  <Override PartName="/ppt/notesSlides/notesSlide6.xml" ContentType="application/vnd.openxmlformats-officedocument.presentationml.notesSlide+xml"/>
  <Override PartName="/ppt/embeddings/Microsoft_Equation18.bin" ContentType="application/vnd.openxmlformats-officedocument.oleObject"/>
  <Override PartName="/ppt/slideMasters/slideMaster5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Layouts/slideLayout14.xml" ContentType="application/vnd.openxmlformats-officedocument.presentationml.slideLayout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slides/slide27.xml" ContentType="application/vnd.openxmlformats-officedocument.presentationml.slide+xml"/>
  <Override PartName="/ppt/slideLayouts/slideLayout16.xml" ContentType="application/vnd.openxmlformats-officedocument.presentationml.slideLayout+xml"/>
  <Override PartName="/ppt/embeddings/Microsoft_Equation30.bin" ContentType="application/vnd.openxmlformats-officedocument.oleObject"/>
  <Override PartName="/ppt/notesSlides/notesSlide10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67.xml" ContentType="application/vnd.openxmlformats-officedocument.presentationml.slide+xml"/>
  <Override PartName="/ppt/slides/slide100.xml" ContentType="application/vnd.openxmlformats-officedocument.presentationml.slide+xml"/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s/slide84.xml" ContentType="application/vnd.openxmlformats-officedocument.presentationml.slide+xml"/>
  <Override PartName="/ppt/embeddings/Microsoft_Equation38.bin" ContentType="application/vnd.openxmlformats-officedocument.oleObject"/>
  <Override PartName="/ppt/embeddings/Microsoft_Equation47.bin" ContentType="application/vnd.openxmlformats-officedocument.oleObject"/>
  <Override PartName="/ppt/slideMasters/slideMaster3.xml" ContentType="application/vnd.openxmlformats-officedocument.presentationml.slideMaster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embeddings/Microsoft_Equation49.bin" ContentType="application/vnd.openxmlformats-officedocument.oleObject"/>
  <Override PartName="/ppt/slides/slide42.xml" ContentType="application/vnd.openxmlformats-officedocument.presentationml.slide+xml"/>
  <Override PartName="/ppt/embeddings/Microsoft_Equation34.bin" ContentType="application/vnd.openxmlformats-officedocument.oleObject"/>
  <Override PartName="/ppt/embeddings/Microsoft_Equation44.bin" ContentType="application/vnd.openxmlformats-officedocument.oleObject"/>
  <Override PartName="/ppt/slideLayouts/slideLayout5.xml" ContentType="application/vnd.openxmlformats-officedocument.presentationml.slideLayout+xml"/>
  <Override PartName="/ppt/embeddings/Microsoft_Equation25.bin" ContentType="application/vnd.openxmlformats-officedocument.oleObject"/>
  <Override PartName="/ppt/slides/slide50.xml" ContentType="application/vnd.openxmlformats-officedocument.presentationml.slide+xml"/>
  <Override PartName="/ppt/embeddings/Microsoft_Equation35.bin" ContentType="application/vnd.openxmlformats-officedocument.oleObject"/>
  <Override PartName="/ppt/slides/slide57.xml" ContentType="application/vnd.openxmlformats-officedocument.presentationml.slide+xml"/>
  <Override PartName="/ppt/embeddings/Microsoft_Equation14.bin" ContentType="application/vnd.openxmlformats-officedocument.oleObject"/>
  <Override PartName="/ppt/notesSlides/notesSlide7.xml" ContentType="application/vnd.openxmlformats-officedocument.presentationml.notesSlide+xml"/>
  <Override PartName="/ppt/embeddings/Microsoft_Equation2.bin" ContentType="application/vnd.openxmlformats-officedocument.oleObject"/>
  <Override PartName="/ppt/embeddings/Microsoft_Equation26.bin" ContentType="application/vnd.openxmlformats-officedocument.oleObject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media/audio1.bin" ContentType="audio/unknown"/>
  <Override PartName="/ppt/slides/slide34.xml" ContentType="application/vnd.openxmlformats-officedocument.presentationml.slide+xml"/>
  <Override PartName="/ppt/slides/slide106.xml" ContentType="application/vnd.openxmlformats-officedocument.presentationml.slide+xml"/>
  <Override PartName="/ppt/embeddings/Microsoft_Equation45.bin" ContentType="application/vnd.openxmlformats-officedocument.oleObject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88.xml" ContentType="application/vnd.openxmlformats-officedocument.presentationml.slide+xml"/>
  <Override PartName="/ppt/theme/theme1.xml" ContentType="application/vnd.openxmlformats-officedocument.theme+xml"/>
  <Override PartName="/ppt/slides/slide99.xml" ContentType="application/vnd.openxmlformats-officedocument.presentationml.slide+xml"/>
  <Override PartName="/ppt/slides/slide109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embeddings/Microsoft_Equation31.bin" ContentType="application/vnd.openxmlformats-officedocument.oleObject"/>
  <Override PartName="/ppt/slides/slide64.xml" ContentType="application/vnd.openxmlformats-officedocument.presentationml.slide+xml"/>
  <Override PartName="/ppt/embeddings/Microsoft_Equation46.bin" ContentType="application/vnd.openxmlformats-officedocument.oleObject"/>
  <Override PartName="/ppt/slides/slide110.xml" ContentType="application/vnd.openxmlformats-officedocument.presentationml.slide+xml"/>
  <Override PartName="/ppt/slides/slide4.xml" ContentType="application/vnd.openxmlformats-officedocument.presentationml.slide+xml"/>
  <Override PartName="/ppt/slides/slide72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102.xml" ContentType="application/vnd.openxmlformats-officedocument.presentationml.slide+xml"/>
  <Override PartName="/ppt/embeddings/Microsoft_Equation37.bin" ContentType="application/vnd.openxmlformats-officedocument.oleObject"/>
  <Override PartName="/ppt/embeddings/Microsoft_Equation6.bin" ContentType="application/vnd.openxmlformats-officedocument.oleObject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embeddings/Microsoft_Equation17.bin" ContentType="application/vnd.openxmlformats-officedocument.oleObject"/>
  <Override PartName="/ppt/theme/theme7.xml" ContentType="application/vnd.openxmlformats-officedocument.them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Layouts/slideLayout12.xml" ContentType="application/vnd.openxmlformats-officedocument.presentationml.slideLayout+xml"/>
  <Override PartName="/ppt/embeddings/Microsoft_Equation2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89" r:id="rId1"/>
    <p:sldMasterId id="2147483701" r:id="rId2"/>
    <p:sldMasterId id="2147483709" r:id="rId3"/>
    <p:sldMasterId id="2147483711" r:id="rId4"/>
    <p:sldMasterId id="2147483713" r:id="rId5"/>
    <p:sldMasterId id="2147483715" r:id="rId6"/>
  </p:sldMasterIdLst>
  <p:notesMasterIdLst>
    <p:notesMasterId r:id="rId118"/>
  </p:notesMasterIdLst>
  <p:handoutMasterIdLst>
    <p:handoutMasterId r:id="rId119"/>
  </p:handoutMasterIdLst>
  <p:sldIdLst>
    <p:sldId id="719" r:id="rId7"/>
    <p:sldId id="720" r:id="rId8"/>
    <p:sldId id="377" r:id="rId9"/>
    <p:sldId id="403" r:id="rId10"/>
    <p:sldId id="406" r:id="rId11"/>
    <p:sldId id="738" r:id="rId12"/>
    <p:sldId id="739" r:id="rId13"/>
    <p:sldId id="740" r:id="rId14"/>
    <p:sldId id="407" r:id="rId15"/>
    <p:sldId id="397" r:id="rId16"/>
    <p:sldId id="399" r:id="rId17"/>
    <p:sldId id="391" r:id="rId18"/>
    <p:sldId id="411" r:id="rId19"/>
    <p:sldId id="674" r:id="rId20"/>
    <p:sldId id="415" r:id="rId21"/>
    <p:sldId id="700" r:id="rId22"/>
    <p:sldId id="724" r:id="rId23"/>
    <p:sldId id="416" r:id="rId24"/>
    <p:sldId id="419" r:id="rId25"/>
    <p:sldId id="420" r:id="rId26"/>
    <p:sldId id="445" r:id="rId27"/>
    <p:sldId id="433" r:id="rId28"/>
    <p:sldId id="435" r:id="rId29"/>
    <p:sldId id="432" r:id="rId30"/>
    <p:sldId id="431" r:id="rId31"/>
    <p:sldId id="640" r:id="rId32"/>
    <p:sldId id="641" r:id="rId33"/>
    <p:sldId id="642" r:id="rId34"/>
    <p:sldId id="448" r:id="rId35"/>
    <p:sldId id="449" r:id="rId36"/>
    <p:sldId id="450" r:id="rId37"/>
    <p:sldId id="451" r:id="rId38"/>
    <p:sldId id="426" r:id="rId39"/>
    <p:sldId id="677" r:id="rId40"/>
    <p:sldId id="675" r:id="rId41"/>
    <p:sldId id="676" r:id="rId42"/>
    <p:sldId id="707" r:id="rId43"/>
    <p:sldId id="639" r:id="rId44"/>
    <p:sldId id="761" r:id="rId45"/>
    <p:sldId id="762" r:id="rId46"/>
    <p:sldId id="763" r:id="rId47"/>
    <p:sldId id="651" r:id="rId48"/>
    <p:sldId id="653" r:id="rId49"/>
    <p:sldId id="650" r:id="rId50"/>
    <p:sldId id="725" r:id="rId51"/>
    <p:sldId id="759" r:id="rId52"/>
    <p:sldId id="654" r:id="rId53"/>
    <p:sldId id="519" r:id="rId54"/>
    <p:sldId id="590" r:id="rId55"/>
    <p:sldId id="583" r:id="rId56"/>
    <p:sldId id="582" r:id="rId57"/>
    <p:sldId id="702" r:id="rId58"/>
    <p:sldId id="453" r:id="rId59"/>
    <p:sldId id="462" r:id="rId60"/>
    <p:sldId id="708" r:id="rId61"/>
    <p:sldId id="655" r:id="rId62"/>
    <p:sldId id="500" r:id="rId63"/>
    <p:sldId id="508" r:id="rId64"/>
    <p:sldId id="682" r:id="rId65"/>
    <p:sldId id="656" r:id="rId66"/>
    <p:sldId id="704" r:id="rId67"/>
    <p:sldId id="703" r:id="rId68"/>
    <p:sldId id="609" r:id="rId69"/>
    <p:sldId id="659" r:id="rId70"/>
    <p:sldId id="661" r:id="rId71"/>
    <p:sldId id="662" r:id="rId72"/>
    <p:sldId id="663" r:id="rId73"/>
    <p:sldId id="664" r:id="rId74"/>
    <p:sldId id="666" r:id="rId75"/>
    <p:sldId id="735" r:id="rId76"/>
    <p:sldId id="734" r:id="rId77"/>
    <p:sldId id="736" r:id="rId78"/>
    <p:sldId id="737" r:id="rId79"/>
    <p:sldId id="670" r:id="rId80"/>
    <p:sldId id="671" r:id="rId81"/>
    <p:sldId id="764" r:id="rId82"/>
    <p:sldId id="760" r:id="rId83"/>
    <p:sldId id="765" r:id="rId84"/>
    <p:sldId id="721" r:id="rId85"/>
    <p:sldId id="723" r:id="rId86"/>
    <p:sldId id="669" r:id="rId87"/>
    <p:sldId id="580" r:id="rId88"/>
    <p:sldId id="527" r:id="rId89"/>
    <p:sldId id="529" r:id="rId90"/>
    <p:sldId id="530" r:id="rId91"/>
    <p:sldId id="750" r:id="rId92"/>
    <p:sldId id="751" r:id="rId93"/>
    <p:sldId id="752" r:id="rId94"/>
    <p:sldId id="753" r:id="rId95"/>
    <p:sldId id="754" r:id="rId96"/>
    <p:sldId id="755" r:id="rId97"/>
    <p:sldId id="756" r:id="rId98"/>
    <p:sldId id="757" r:id="rId99"/>
    <p:sldId id="581" r:id="rId100"/>
    <p:sldId id="741" r:id="rId101"/>
    <p:sldId id="742" r:id="rId102"/>
    <p:sldId id="743" r:id="rId103"/>
    <p:sldId id="744" r:id="rId104"/>
    <p:sldId id="745" r:id="rId105"/>
    <p:sldId id="746" r:id="rId106"/>
    <p:sldId id="747" r:id="rId107"/>
    <p:sldId id="748" r:id="rId108"/>
    <p:sldId id="749" r:id="rId109"/>
    <p:sldId id="591" r:id="rId110"/>
    <p:sldId id="592" r:id="rId111"/>
    <p:sldId id="538" r:id="rId112"/>
    <p:sldId id="557" r:id="rId113"/>
    <p:sldId id="558" r:id="rId114"/>
    <p:sldId id="559" r:id="rId115"/>
    <p:sldId id="551" r:id="rId116"/>
    <p:sldId id="571" r:id="rId117"/>
  </p:sldIdLst>
  <p:sldSz cx="10077450" cy="7562850"/>
  <p:notesSz cx="7772400" cy="10058400"/>
  <p:defaultTextStyle>
    <a:defPPr>
      <a:defRPr lang="en-GB"/>
    </a:defPPr>
    <a:lvl1pPr algn="ctr" defTabSz="456963" rtl="0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pitchFamily="-65" charset="0"/>
        <a:ea typeface="+mn-ea"/>
        <a:cs typeface="+mn-cs"/>
      </a:defRPr>
    </a:lvl1pPr>
    <a:lvl2pPr marL="431576" indent="-215790" algn="ctr" defTabSz="456963" rtl="0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pitchFamily="-65" charset="0"/>
        <a:ea typeface="+mn-ea"/>
        <a:cs typeface="+mn-cs"/>
      </a:defRPr>
    </a:lvl2pPr>
    <a:lvl3pPr marL="647364" indent="-215790" algn="ctr" defTabSz="456963" rtl="0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pitchFamily="-65" charset="0"/>
        <a:ea typeface="+mn-ea"/>
        <a:cs typeface="+mn-cs"/>
      </a:defRPr>
    </a:lvl3pPr>
    <a:lvl4pPr marL="863153" indent="-215790" algn="ctr" defTabSz="456963" rtl="0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pitchFamily="-65" charset="0"/>
        <a:ea typeface="+mn-ea"/>
        <a:cs typeface="+mn-cs"/>
      </a:defRPr>
    </a:lvl4pPr>
    <a:lvl5pPr marL="1078940" indent="-215790" algn="ctr" defTabSz="456963" rtl="0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pitchFamily="-65" charset="0"/>
        <a:ea typeface="+mn-ea"/>
        <a:cs typeface="+mn-cs"/>
      </a:defRPr>
    </a:lvl5pPr>
    <a:lvl6pPr marL="2284815" algn="l" defTabSz="456963" rtl="0" eaLnBrk="1" latinLnBrk="0" hangingPunct="1">
      <a:defRPr kern="1200" baseline="30000">
        <a:solidFill>
          <a:schemeClr val="tx1"/>
        </a:solidFill>
        <a:latin typeface="Arial" pitchFamily="-65" charset="0"/>
        <a:ea typeface="+mn-ea"/>
        <a:cs typeface="+mn-cs"/>
      </a:defRPr>
    </a:lvl6pPr>
    <a:lvl7pPr marL="2741778" algn="l" defTabSz="456963" rtl="0" eaLnBrk="1" latinLnBrk="0" hangingPunct="1">
      <a:defRPr kern="1200" baseline="30000">
        <a:solidFill>
          <a:schemeClr val="tx1"/>
        </a:solidFill>
        <a:latin typeface="Arial" pitchFamily="-65" charset="0"/>
        <a:ea typeface="+mn-ea"/>
        <a:cs typeface="+mn-cs"/>
      </a:defRPr>
    </a:lvl7pPr>
    <a:lvl8pPr marL="3198741" algn="l" defTabSz="456963" rtl="0" eaLnBrk="1" latinLnBrk="0" hangingPunct="1">
      <a:defRPr kern="1200" baseline="30000">
        <a:solidFill>
          <a:schemeClr val="tx1"/>
        </a:solidFill>
        <a:latin typeface="Arial" pitchFamily="-65" charset="0"/>
        <a:ea typeface="+mn-ea"/>
        <a:cs typeface="+mn-cs"/>
      </a:defRPr>
    </a:lvl8pPr>
    <a:lvl9pPr marL="3655704" algn="l" defTabSz="456963" rtl="0" eaLnBrk="1" latinLnBrk="0" hangingPunct="1">
      <a:defRPr kern="1200" baseline="30000">
        <a:solidFill>
          <a:schemeClr val="tx1"/>
        </a:solidFill>
        <a:latin typeface="Arial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009AFF"/>
    <a:srgbClr val="00FFFF"/>
    <a:srgbClr val="008000"/>
    <a:srgbClr val="CC9900"/>
    <a:srgbClr val="CC00CC"/>
    <a:srgbClr val="CC0000"/>
    <a:srgbClr val="3333FF"/>
    <a:srgbClr val="969696"/>
    <a:srgbClr val="FF0000"/>
    <a:srgbClr val="009999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3780" autoAdjust="0"/>
    <p:restoredTop sz="93193" autoAdjust="0"/>
  </p:normalViewPr>
  <p:slideViewPr>
    <p:cSldViewPr snapToGrid="0">
      <p:cViewPr>
        <p:scale>
          <a:sx n="100" d="100"/>
          <a:sy n="100" d="100"/>
        </p:scale>
        <p:origin x="-264" y="-8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58.xml"/><Relationship Id="rId121" Type="http://schemas.openxmlformats.org/officeDocument/2006/relationships/presProps" Target="presProps.xml"/><Relationship Id="rId60" Type="http://schemas.openxmlformats.org/officeDocument/2006/relationships/slide" Target="slides/slide54.xml"/><Relationship Id="rId70" Type="http://schemas.openxmlformats.org/officeDocument/2006/relationships/slide" Target="slides/slide64.xml"/><Relationship Id="rId94" Type="http://schemas.openxmlformats.org/officeDocument/2006/relationships/slide" Target="slides/slide88.xml"/><Relationship Id="rId7" Type="http://schemas.openxmlformats.org/officeDocument/2006/relationships/slide" Target="slides/slide1.xml"/><Relationship Id="rId74" Type="http://schemas.openxmlformats.org/officeDocument/2006/relationships/slide" Target="slides/slide68.xml"/><Relationship Id="rId102" Type="http://schemas.openxmlformats.org/officeDocument/2006/relationships/slide" Target="slides/slide96.xml"/><Relationship Id="rId25" Type="http://schemas.openxmlformats.org/officeDocument/2006/relationships/slide" Target="slides/slide19.xml"/><Relationship Id="rId106" Type="http://schemas.openxmlformats.org/officeDocument/2006/relationships/slide" Target="slides/slide100.xml"/><Relationship Id="rId122" Type="http://schemas.openxmlformats.org/officeDocument/2006/relationships/viewProps" Target="viewProps.xml"/><Relationship Id="rId116" Type="http://schemas.openxmlformats.org/officeDocument/2006/relationships/slide" Target="slides/slide110.xml"/><Relationship Id="rId119" Type="http://schemas.openxmlformats.org/officeDocument/2006/relationships/handoutMaster" Target="handoutMasters/handoutMaster1.xml"/><Relationship Id="rId96" Type="http://schemas.openxmlformats.org/officeDocument/2006/relationships/slide" Target="slides/slide90.xml"/><Relationship Id="rId10" Type="http://schemas.openxmlformats.org/officeDocument/2006/relationships/slide" Target="slides/slide4.xml"/><Relationship Id="rId50" Type="http://schemas.openxmlformats.org/officeDocument/2006/relationships/slide" Target="slides/slide44.xml"/><Relationship Id="rId118" Type="http://schemas.openxmlformats.org/officeDocument/2006/relationships/notesMaster" Target="notesMasters/notesMaster1.xml"/><Relationship Id="rId17" Type="http://schemas.openxmlformats.org/officeDocument/2006/relationships/slide" Target="slides/slide11.xml"/><Relationship Id="rId107" Type="http://schemas.openxmlformats.org/officeDocument/2006/relationships/slide" Target="slides/slide101.xml"/><Relationship Id="rId71" Type="http://schemas.openxmlformats.org/officeDocument/2006/relationships/slide" Target="slides/slide65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2.xml"/><Relationship Id="rId89" Type="http://schemas.openxmlformats.org/officeDocument/2006/relationships/slide" Target="slides/slide83.xml"/><Relationship Id="rId114" Type="http://schemas.openxmlformats.org/officeDocument/2006/relationships/slide" Target="slides/slide108.xml"/><Relationship Id="rId88" Type="http://schemas.openxmlformats.org/officeDocument/2006/relationships/slide" Target="slides/slide82.xml"/><Relationship Id="rId82" Type="http://schemas.openxmlformats.org/officeDocument/2006/relationships/slide" Target="slides/slide76.xml"/><Relationship Id="rId124" Type="http://schemas.openxmlformats.org/officeDocument/2006/relationships/tableStyles" Target="tableStyles.xml"/><Relationship Id="rId69" Type="http://schemas.openxmlformats.org/officeDocument/2006/relationships/slide" Target="slides/slide6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72" Type="http://schemas.openxmlformats.org/officeDocument/2006/relationships/slide" Target="slides/slide66.xml"/><Relationship Id="rId35" Type="http://schemas.openxmlformats.org/officeDocument/2006/relationships/slide" Target="slides/slide29.xml"/><Relationship Id="rId75" Type="http://schemas.openxmlformats.org/officeDocument/2006/relationships/slide" Target="slides/slide69.xml"/><Relationship Id="rId80" Type="http://schemas.openxmlformats.org/officeDocument/2006/relationships/slide" Target="slides/slide74.xml"/><Relationship Id="rId31" Type="http://schemas.openxmlformats.org/officeDocument/2006/relationships/slide" Target="slides/slide25.xml"/><Relationship Id="rId62" Type="http://schemas.openxmlformats.org/officeDocument/2006/relationships/slide" Target="slides/slide56.xml"/><Relationship Id="rId79" Type="http://schemas.openxmlformats.org/officeDocument/2006/relationships/slide" Target="slides/slide73.xml"/><Relationship Id="rId97" Type="http://schemas.openxmlformats.org/officeDocument/2006/relationships/slide" Target="slides/slide91.xml"/><Relationship Id="rId111" Type="http://schemas.openxmlformats.org/officeDocument/2006/relationships/slide" Target="slides/slide105.xml"/><Relationship Id="rId98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8.xml"/><Relationship Id="rId47" Type="http://schemas.openxmlformats.org/officeDocument/2006/relationships/slide" Target="slides/slide41.xml"/><Relationship Id="rId56" Type="http://schemas.openxmlformats.org/officeDocument/2006/relationships/slide" Target="slides/slide50.xml"/><Relationship Id="rId48" Type="http://schemas.openxmlformats.org/officeDocument/2006/relationships/slide" Target="slides/slide42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52" Type="http://schemas.openxmlformats.org/officeDocument/2006/relationships/slide" Target="slides/slide46.xml"/><Relationship Id="rId54" Type="http://schemas.openxmlformats.org/officeDocument/2006/relationships/slide" Target="slides/slide48.xml"/><Relationship Id="rId101" Type="http://schemas.openxmlformats.org/officeDocument/2006/relationships/slide" Target="slides/slide95.xml"/><Relationship Id="rId23" Type="http://schemas.openxmlformats.org/officeDocument/2006/relationships/slide" Target="slides/slide17.xml"/><Relationship Id="rId61" Type="http://schemas.openxmlformats.org/officeDocument/2006/relationships/slide" Target="slides/slide55.xml"/><Relationship Id="rId53" Type="http://schemas.openxmlformats.org/officeDocument/2006/relationships/slide" Target="slides/slide47.xml"/><Relationship Id="rId84" Type="http://schemas.openxmlformats.org/officeDocument/2006/relationships/slide" Target="slides/slide78.xml"/><Relationship Id="rId30" Type="http://schemas.openxmlformats.org/officeDocument/2006/relationships/slide" Target="slides/slide24.xml"/><Relationship Id="rId29" Type="http://schemas.openxmlformats.org/officeDocument/2006/relationships/slide" Target="slides/slide23.xml"/><Relationship Id="rId83" Type="http://schemas.openxmlformats.org/officeDocument/2006/relationships/slide" Target="slides/slide77.xml"/><Relationship Id="rId41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22" Type="http://schemas.openxmlformats.org/officeDocument/2006/relationships/slide" Target="slides/slide16.xml"/><Relationship Id="rId95" Type="http://schemas.openxmlformats.org/officeDocument/2006/relationships/slide" Target="slides/slide89.xml"/><Relationship Id="rId39" Type="http://schemas.openxmlformats.org/officeDocument/2006/relationships/slide" Target="slides/slide33.xml"/><Relationship Id="rId43" Type="http://schemas.openxmlformats.org/officeDocument/2006/relationships/slide" Target="slides/slide37.xml"/><Relationship Id="rId104" Type="http://schemas.openxmlformats.org/officeDocument/2006/relationships/slide" Target="slides/slide98.xml"/><Relationship Id="rId90" Type="http://schemas.openxmlformats.org/officeDocument/2006/relationships/slide" Target="slides/slide84.xml"/><Relationship Id="rId77" Type="http://schemas.openxmlformats.org/officeDocument/2006/relationships/slide" Target="slides/slide71.xml"/><Relationship Id="rId63" Type="http://schemas.openxmlformats.org/officeDocument/2006/relationships/slide" Target="slides/slide57.xml"/><Relationship Id="rId85" Type="http://schemas.openxmlformats.org/officeDocument/2006/relationships/slide" Target="slides/slide79.xml"/><Relationship Id="rId105" Type="http://schemas.openxmlformats.org/officeDocument/2006/relationships/slide" Target="slides/slide99.xml"/><Relationship Id="rId9" Type="http://schemas.openxmlformats.org/officeDocument/2006/relationships/slide" Target="slides/slide3.xml"/><Relationship Id="rId18" Type="http://schemas.openxmlformats.org/officeDocument/2006/relationships/slide" Target="slides/slide12.xml"/><Relationship Id="rId27" Type="http://schemas.openxmlformats.org/officeDocument/2006/relationships/slide" Target="slides/slide21.xml"/><Relationship Id="rId99" Type="http://schemas.openxmlformats.org/officeDocument/2006/relationships/slide" Target="slides/slide93.xml"/><Relationship Id="rId14" Type="http://schemas.openxmlformats.org/officeDocument/2006/relationships/slide" Target="slides/slide8.xml"/><Relationship Id="rId103" Type="http://schemas.openxmlformats.org/officeDocument/2006/relationships/slide" Target="slides/slide97.xml"/><Relationship Id="rId92" Type="http://schemas.openxmlformats.org/officeDocument/2006/relationships/slide" Target="slides/slide86.xml"/><Relationship Id="rId45" Type="http://schemas.openxmlformats.org/officeDocument/2006/relationships/slide" Target="slides/slide39.xml"/><Relationship Id="rId58" Type="http://schemas.openxmlformats.org/officeDocument/2006/relationships/slide" Target="slides/slide52.xml"/><Relationship Id="rId42" Type="http://schemas.openxmlformats.org/officeDocument/2006/relationships/slide" Target="slides/slide36.xml"/><Relationship Id="rId73" Type="http://schemas.openxmlformats.org/officeDocument/2006/relationships/slide" Target="slides/slide67.xml"/><Relationship Id="rId87" Type="http://schemas.openxmlformats.org/officeDocument/2006/relationships/slide" Target="slides/slide81.xml"/><Relationship Id="rId6" Type="http://schemas.openxmlformats.org/officeDocument/2006/relationships/slideMaster" Target="slideMasters/slideMaster6.xml"/><Relationship Id="rId49" Type="http://schemas.openxmlformats.org/officeDocument/2006/relationships/slide" Target="slides/slide43.xml"/><Relationship Id="rId44" Type="http://schemas.openxmlformats.org/officeDocument/2006/relationships/slide" Target="slides/slide38.xml"/><Relationship Id="rId117" Type="http://schemas.openxmlformats.org/officeDocument/2006/relationships/slide" Target="slides/slide111.xml"/><Relationship Id="rId112" Type="http://schemas.openxmlformats.org/officeDocument/2006/relationships/slide" Target="slides/slide106.xml"/><Relationship Id="rId19" Type="http://schemas.openxmlformats.org/officeDocument/2006/relationships/slide" Target="slides/slide13.xml"/><Relationship Id="rId120" Type="http://schemas.openxmlformats.org/officeDocument/2006/relationships/printerSettings" Target="printerSettings/printerSettings1.bin"/><Relationship Id="rId57" Type="http://schemas.openxmlformats.org/officeDocument/2006/relationships/slide" Target="slides/slide51.xml"/><Relationship Id="rId109" Type="http://schemas.openxmlformats.org/officeDocument/2006/relationships/slide" Target="slides/slide103.xml"/><Relationship Id="rId46" Type="http://schemas.openxmlformats.org/officeDocument/2006/relationships/slide" Target="slides/slide40.xml"/><Relationship Id="rId86" Type="http://schemas.openxmlformats.org/officeDocument/2006/relationships/slide" Target="slides/slide80.xml"/><Relationship Id="rId59" Type="http://schemas.openxmlformats.org/officeDocument/2006/relationships/slide" Target="slides/slide53.xml"/><Relationship Id="rId51" Type="http://schemas.openxmlformats.org/officeDocument/2006/relationships/slide" Target="slides/slide45.xml"/><Relationship Id="rId66" Type="http://schemas.openxmlformats.org/officeDocument/2006/relationships/slide" Target="slides/slide60.xml"/><Relationship Id="rId55" Type="http://schemas.openxmlformats.org/officeDocument/2006/relationships/slide" Target="slides/slide49.xml"/><Relationship Id="rId34" Type="http://schemas.openxmlformats.org/officeDocument/2006/relationships/slide" Target="slides/slide28.xml"/><Relationship Id="rId81" Type="http://schemas.openxmlformats.org/officeDocument/2006/relationships/slide" Target="slides/slide75.xml"/><Relationship Id="rId40" Type="http://schemas.openxmlformats.org/officeDocument/2006/relationships/slide" Target="slides/slide34.xml"/><Relationship Id="rId36" Type="http://schemas.openxmlformats.org/officeDocument/2006/relationships/slide" Target="slides/slide30.xml"/><Relationship Id="rId76" Type="http://schemas.openxmlformats.org/officeDocument/2006/relationships/slide" Target="slides/slide70.xml"/><Relationship Id="rId8" Type="http://schemas.openxmlformats.org/officeDocument/2006/relationships/slide" Target="slides/slide2.xml"/><Relationship Id="rId65" Type="http://schemas.openxmlformats.org/officeDocument/2006/relationships/slide" Target="slides/slide59.xml"/><Relationship Id="rId67" Type="http://schemas.openxmlformats.org/officeDocument/2006/relationships/slide" Target="slides/slide61.xml"/><Relationship Id="rId37" Type="http://schemas.openxmlformats.org/officeDocument/2006/relationships/slide" Target="slides/slide31.xml"/><Relationship Id="rId110" Type="http://schemas.openxmlformats.org/officeDocument/2006/relationships/slide" Target="slides/slide104.xml"/><Relationship Id="rId113" Type="http://schemas.openxmlformats.org/officeDocument/2006/relationships/slide" Target="slides/slide107.xml"/><Relationship Id="rId12" Type="http://schemas.openxmlformats.org/officeDocument/2006/relationships/slide" Target="slides/slide6.xml"/><Relationship Id="rId108" Type="http://schemas.openxmlformats.org/officeDocument/2006/relationships/slide" Target="slides/slide102.xml"/><Relationship Id="rId3" Type="http://schemas.openxmlformats.org/officeDocument/2006/relationships/slideMaster" Target="slideMasters/slideMaster3.xml"/><Relationship Id="rId123" Type="http://schemas.openxmlformats.org/officeDocument/2006/relationships/theme" Target="theme/theme1.xml"/><Relationship Id="rId26" Type="http://schemas.openxmlformats.org/officeDocument/2006/relationships/slide" Target="slides/slide20.xml"/><Relationship Id="rId100" Type="http://schemas.openxmlformats.org/officeDocument/2006/relationships/slide" Target="slides/slide94.xml"/><Relationship Id="rId11" Type="http://schemas.openxmlformats.org/officeDocument/2006/relationships/slide" Target="slides/slide5.xml"/><Relationship Id="rId68" Type="http://schemas.openxmlformats.org/officeDocument/2006/relationships/slide" Target="slides/slide62.xml"/><Relationship Id="rId115" Type="http://schemas.openxmlformats.org/officeDocument/2006/relationships/slide" Target="slides/slide109.xml"/><Relationship Id="rId16" Type="http://schemas.openxmlformats.org/officeDocument/2006/relationships/slide" Target="slides/slide10.xml"/><Relationship Id="rId33" Type="http://schemas.openxmlformats.org/officeDocument/2006/relationships/slide" Target="slides/slide27.xml"/><Relationship Id="rId91" Type="http://schemas.openxmlformats.org/officeDocument/2006/relationships/slide" Target="slides/slide85.xml"/><Relationship Id="rId93" Type="http://schemas.openxmlformats.org/officeDocument/2006/relationships/slide" Target="slides/slide87.xml"/><Relationship Id="rId78" Type="http://schemas.openxmlformats.org/officeDocument/2006/relationships/slide" Target="slides/slide72.xml"/><Relationship Id="rId15" Type="http://schemas.openxmlformats.org/officeDocument/2006/relationships/slide" Target="slides/slide9.xml"/><Relationship Id="rId21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3" Type="http://schemas.openxmlformats.org/officeDocument/2006/relationships/image" Target="../media/image4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ict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ict"/><Relationship Id="rId1" Type="http://schemas.openxmlformats.org/officeDocument/2006/relationships/image" Target="../media/image81.pict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3" Type="http://schemas.openxmlformats.org/officeDocument/2006/relationships/image" Target="../media/image7.wmf"/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ict"/><Relationship Id="rId1" Type="http://schemas.openxmlformats.org/officeDocument/2006/relationships/image" Target="../media/image87.pict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ict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ict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ict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ict"/><Relationship Id="rId1" Type="http://schemas.openxmlformats.org/officeDocument/2006/relationships/image" Target="../media/image120.pict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ict"/><Relationship Id="rId1" Type="http://schemas.openxmlformats.org/officeDocument/2006/relationships/image" Target="../media/image124.pict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ict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ict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ict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ict"/><Relationship Id="rId1" Type="http://schemas.openxmlformats.org/officeDocument/2006/relationships/image" Target="../media/image142.pict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drawings/_rels/vmlDrawing7.vml.rels><?xml version="1.0" encoding="UTF-8" standalone="yes"?>
<Relationships xmlns="http://schemas.openxmlformats.org/package/2006/relationships"><Relationship Id="rId6" Type="http://schemas.openxmlformats.org/officeDocument/2006/relationships/image" Target="../media/image51.wmf"/><Relationship Id="rId4" Type="http://schemas.openxmlformats.org/officeDocument/2006/relationships/image" Target="../media/image49.wmf"/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image" Target="../media/image48.wmf"/><Relationship Id="rId5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3" Type="http://schemas.openxmlformats.org/officeDocument/2006/relationships/image" Target="../media/image55.wmf"/><Relationship Id="rId1" Type="http://schemas.openxmlformats.org/officeDocument/2006/relationships/image" Target="../media/image54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730CE-0046-D14E-B48A-AC54D6F2C14C}" type="datetimeFigureOut">
              <a:rPr lang="en-US" smtClean="0"/>
              <a:pPr/>
              <a:t>9/27/10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9495B-F0EA-114A-B7E3-46F7D676E39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4437" cy="377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hangingPunct="0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baseline="0">
                <a:solidFill>
                  <a:srgbClr val="000000"/>
                </a:solidFill>
                <a:latin typeface="Bitstream Vera Serif" pitchFamily="16" charset="0"/>
              </a:defRPr>
            </a:lvl1pPr>
          </a:lstStyle>
          <a:p>
            <a:endParaRPr lang="en-GB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baseline="0">
                <a:solidFill>
                  <a:srgbClr val="000000"/>
                </a:solidFill>
                <a:latin typeface="Bitstream Vera Serif" pitchFamily="16" charset="0"/>
              </a:defRPr>
            </a:lvl1pPr>
          </a:lstStyle>
          <a:p>
            <a:endParaRPr lang="en-GB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hangingPunct="0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baseline="0">
                <a:solidFill>
                  <a:srgbClr val="000000"/>
                </a:solidFill>
                <a:latin typeface="Bitstream Vera Serif" pitchFamily="16" charset="0"/>
              </a:defRPr>
            </a:lvl1pPr>
          </a:lstStyle>
          <a:p>
            <a:endParaRPr lang="en-GB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baseline="0">
                <a:solidFill>
                  <a:srgbClr val="000000"/>
                </a:solidFill>
                <a:latin typeface="Bitstream Vera Serif" pitchFamily="16" charset="0"/>
              </a:defRPr>
            </a:lvl1pPr>
          </a:lstStyle>
          <a:p>
            <a:fld id="{2D927697-8563-E547-B6DB-C76CF3B61B9A}" type="slidenum">
              <a:rPr lang="en-GB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+mn-ea"/>
        <a:cs typeface="+mn-cs"/>
      </a:defRPr>
    </a:lvl1pPr>
    <a:lvl2pPr marL="742565" indent="-28560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2pPr>
    <a:lvl3pPr marL="1142406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3pPr>
    <a:lvl4pPr marL="1599371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4pPr>
    <a:lvl5pPr marL="2056334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5pPr>
    <a:lvl6pPr marL="2284815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78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41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04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317A74-2131-394F-A25F-5681A2E3DDCC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41698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1900"/>
          </a:xfrm>
        </p:spPr>
      </p:sp>
      <p:sp>
        <p:nvSpPr>
          <p:cNvPr id="54169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9"/>
            <a:ext cx="6218238" cy="4525962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D7E43F-9EB9-7843-8612-66B2EB3B1EF8}" type="slidenum">
              <a:rPr lang="en-GB"/>
              <a:pPr/>
              <a:t>54</a:t>
            </a:fld>
            <a:endParaRPr lang="en-GB" dirty="0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4063"/>
            <a:ext cx="5026025" cy="3771900"/>
          </a:xfrm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638" y="4778375"/>
            <a:ext cx="5699125" cy="45259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000" dirty="0"/>
              <a:t>cut to reject low energy events near wall is:   .not.(R&gt;426 cm .and. E</a:t>
            </a:r>
            <a:r>
              <a:rPr lang="en-US" sz="2000" baseline="-25000" dirty="0"/>
              <a:t>visible</a:t>
            </a:r>
            <a:r>
              <a:rPr lang="en-US" sz="2000" dirty="0"/>
              <a:t>&lt;280</a:t>
            </a:r>
            <a:r>
              <a:rPr lang="en-US" sz="2400" dirty="0"/>
              <a:t>)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43C5B2-6502-AD4C-BE1A-702135EE2BD9}" type="slidenum">
              <a:rPr lang="en-GB"/>
              <a:pPr/>
              <a:t>104</a:t>
            </a:fld>
            <a:endParaRPr lang="en-GB" dirty="0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317A74-2131-394F-A25F-5681A2E3DDCC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41698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1900"/>
          </a:xfrm>
        </p:spPr>
      </p:sp>
      <p:sp>
        <p:nvSpPr>
          <p:cNvPr id="54169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9"/>
            <a:ext cx="6218238" cy="4525962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7EFB02-CA58-8A44-B99A-75154F30933D}" type="slidenum">
              <a:rPr lang="en-GB"/>
              <a:pPr/>
              <a:t>18</a:t>
            </a:fld>
            <a:endParaRPr lang="en-GB" dirty="0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4063"/>
            <a:ext cx="5026025" cy="3771900"/>
          </a:xfrm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638" y="4778375"/>
            <a:ext cx="5699125" cy="4525963"/>
          </a:xfrm>
        </p:spPr>
        <p:txBody>
          <a:bodyPr/>
          <a:lstStyle/>
          <a:p>
            <a:endParaRPr lang="en-US" sz="1300" dirty="0">
              <a:latin typeface="Lucida Grande" pitchFamily="-65" charset="0"/>
            </a:endParaRPr>
          </a:p>
          <a:p>
            <a:endParaRPr lang="en-US" sz="1300" dirty="0">
              <a:latin typeface="Lucida Grande" pitchFamily="-65" charset="0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C084AB-79D2-8F4C-A8C6-7B20C0FAC6FE}" type="slidenum">
              <a:rPr lang="en-GB"/>
              <a:pPr/>
              <a:t>29</a:t>
            </a:fld>
            <a:endParaRPr lang="en-GB" dirty="0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0" y="1006475"/>
            <a:ext cx="4595813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441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473C46-1F57-AF47-BC13-CCE227967B01}" type="slidenum">
              <a:rPr lang="en-GB"/>
              <a:pPr/>
              <a:t>30</a:t>
            </a:fld>
            <a:endParaRPr lang="en-GB" dirty="0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0" y="1006475"/>
            <a:ext cx="4595813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646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EA0672-5EFE-8141-8059-DA3000582030}" type="slidenum">
              <a:rPr lang="en-GB"/>
              <a:pPr/>
              <a:t>31</a:t>
            </a:fld>
            <a:endParaRPr lang="en-GB" dirty="0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0" y="1006475"/>
            <a:ext cx="4595813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851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A47A77-48DD-466B-B892-E1491AD562BF}" type="slidenum">
              <a:rPr lang="en-GB"/>
              <a:pPr/>
              <a:t>42</a:t>
            </a:fld>
            <a:endParaRPr lang="en-GB" dirty="0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0" y="1006475"/>
            <a:ext cx="4594225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851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7901"/>
            <a:ext cx="5407025" cy="3827463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A47A77-48DD-466B-B892-E1491AD562BF}" type="slidenum">
              <a:rPr lang="en-GB"/>
              <a:pPr/>
              <a:t>43</a:t>
            </a:fld>
            <a:endParaRPr lang="en-GB" dirty="0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0" y="1006475"/>
            <a:ext cx="4594225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851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87901"/>
            <a:ext cx="5407025" cy="3827463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531514-12B5-894B-87B1-BDB7B00BEAE7}" type="slidenum">
              <a:rPr lang="en-GB"/>
              <a:pPr/>
              <a:t>50</a:t>
            </a:fld>
            <a:endParaRPr lang="en-GB" dirty="0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4063"/>
            <a:ext cx="5026025" cy="3771900"/>
          </a:xfrm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638" y="4778375"/>
            <a:ext cx="5699125" cy="4525963"/>
          </a:xfrm>
        </p:spPr>
        <p:txBody>
          <a:bodyPr/>
          <a:lstStyle/>
          <a:p>
            <a:endParaRPr lang="en-US" sz="1300" dirty="0" smtClean="0">
              <a:latin typeface="Lucida Grande" pitchFamily="-65" charset="0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2"/>
            <a:ext cx="8566150" cy="16208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2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6963" indent="0" algn="ctr">
              <a:buNone/>
              <a:defRPr/>
            </a:lvl2pPr>
            <a:lvl3pPr marL="913926" indent="0" algn="ctr">
              <a:buNone/>
              <a:defRPr/>
            </a:lvl3pPr>
            <a:lvl4pPr marL="1370889" indent="0" algn="ctr">
              <a:buNone/>
              <a:defRPr/>
            </a:lvl4pPr>
            <a:lvl5pPr marL="1827851" indent="0" algn="ctr">
              <a:buNone/>
              <a:defRPr/>
            </a:lvl5pPr>
            <a:lvl6pPr marL="2284815" indent="0" algn="ctr">
              <a:buNone/>
              <a:defRPr/>
            </a:lvl6pPr>
            <a:lvl7pPr marL="2741778" indent="0" algn="ctr">
              <a:buNone/>
              <a:defRPr/>
            </a:lvl7pPr>
            <a:lvl8pPr marL="3198741" indent="0" algn="ctr">
              <a:buNone/>
              <a:defRPr/>
            </a:lvl8pPr>
            <a:lvl9pPr marL="36557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2AEC3E-6D4D-1D40-999B-1EF784E59FA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1E88DE-6A9A-4F49-A601-019BC272998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7263" y="303215"/>
            <a:ext cx="2266950" cy="645318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44" y="303215"/>
            <a:ext cx="6651625" cy="645318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1F90B4-19BF-6A4D-B38D-18C6059ECDC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C6309-CF1F-4962-8946-F03D4C77565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09/27/2010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Teppei Katori, MIT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09/20/2010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7536C-CF77-43CB-A903-F8FCE57D7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09/20/2010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Teppei Katori, MIT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06/30/10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2D975-C3B2-4D70-95B4-0F30E709A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AE71BB-49C2-564F-B854-D7500D2910F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43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3" indent="0">
              <a:buNone/>
              <a:defRPr sz="1800"/>
            </a:lvl2pPr>
            <a:lvl3pPr marL="913926" indent="0">
              <a:buNone/>
              <a:defRPr sz="1700"/>
            </a:lvl3pPr>
            <a:lvl4pPr marL="1370889" indent="0">
              <a:buNone/>
              <a:defRPr sz="1400"/>
            </a:lvl4pPr>
            <a:lvl5pPr marL="1827851" indent="0">
              <a:buNone/>
              <a:defRPr sz="1400"/>
            </a:lvl5pPr>
            <a:lvl6pPr marL="2284815" indent="0">
              <a:buNone/>
              <a:defRPr sz="1400"/>
            </a:lvl6pPr>
            <a:lvl7pPr marL="2741778" indent="0">
              <a:buNone/>
              <a:defRPr sz="1400"/>
            </a:lvl7pPr>
            <a:lvl8pPr marL="3198741" indent="0">
              <a:buNone/>
              <a:defRPr sz="1400"/>
            </a:lvl8pPr>
            <a:lvl9pPr marL="365570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7B8505-0C65-A541-B696-211946C4C19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41" y="1765305"/>
            <a:ext cx="4459287" cy="49911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8" y="1765305"/>
            <a:ext cx="4459288" cy="49911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702AD36-7EC0-7041-9BE2-22C5F2DBD48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42" y="1692276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89" indent="0">
              <a:buNone/>
              <a:defRPr sz="1700" b="1"/>
            </a:lvl4pPr>
            <a:lvl5pPr marL="1827851" indent="0">
              <a:buNone/>
              <a:defRPr sz="1700" b="1"/>
            </a:lvl5pPr>
            <a:lvl6pPr marL="2284815" indent="0">
              <a:buNone/>
              <a:defRPr sz="1700" b="1"/>
            </a:lvl6pPr>
            <a:lvl7pPr marL="2741778" indent="0">
              <a:buNone/>
              <a:defRPr sz="1700" b="1"/>
            </a:lvl7pPr>
            <a:lvl8pPr marL="3198741" indent="0">
              <a:buNone/>
              <a:defRPr sz="1700" b="1"/>
            </a:lvl8pPr>
            <a:lvl9pPr marL="36557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42" y="2398719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93" y="1692276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89" indent="0">
              <a:buNone/>
              <a:defRPr sz="1700" b="1"/>
            </a:lvl4pPr>
            <a:lvl5pPr marL="1827851" indent="0">
              <a:buNone/>
              <a:defRPr sz="1700" b="1"/>
            </a:lvl5pPr>
            <a:lvl6pPr marL="2284815" indent="0">
              <a:buNone/>
              <a:defRPr sz="1700" b="1"/>
            </a:lvl6pPr>
            <a:lvl7pPr marL="2741778" indent="0">
              <a:buNone/>
              <a:defRPr sz="1700" b="1"/>
            </a:lvl7pPr>
            <a:lvl8pPr marL="3198741" indent="0">
              <a:buNone/>
              <a:defRPr sz="1700" b="1"/>
            </a:lvl8pPr>
            <a:lvl9pPr marL="36557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93" y="2398719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E5BC8E-E310-C348-B99C-CB823F81C05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19D557-9F0F-604B-85F9-FAB4864A847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8993C9-16F1-9C47-BA71-4CA1F33970E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4" y="301630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9" y="301627"/>
            <a:ext cx="5634038" cy="64547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4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89" indent="0">
              <a:buNone/>
              <a:defRPr sz="900"/>
            </a:lvl4pPr>
            <a:lvl5pPr marL="1827851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1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12C5DA-A81D-6949-9ECA-052D5645E04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4" y="5294318"/>
            <a:ext cx="6046789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4" y="676275"/>
            <a:ext cx="6046789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89" indent="0">
              <a:buNone/>
              <a:defRPr sz="2000"/>
            </a:lvl4pPr>
            <a:lvl5pPr marL="1827851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1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4" y="5918200"/>
            <a:ext cx="6046789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89" indent="0">
              <a:buNone/>
              <a:defRPr sz="900"/>
            </a:lvl4pPr>
            <a:lvl5pPr marL="1827851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1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D42DCF-8E96-584D-83C9-011B58C4F1F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43" y="303213"/>
            <a:ext cx="90709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39" tIns="50372" rIns="100739" bIns="503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43" y="1765305"/>
            <a:ext cx="9070975" cy="499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39" tIns="50372" rIns="100739" bIns="503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6579"/>
            <a:ext cx="23526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39" tIns="50372" rIns="100739" bIns="50372" numCol="1" anchor="t" anchorCtr="0" compatLnSpc="1">
            <a:prstTxWarp prst="textNoShape">
              <a:avLst/>
            </a:prstTxWarp>
          </a:bodyPr>
          <a:lstStyle>
            <a:lvl1pPr algn="l" defTabSz="1007541">
              <a:defRPr sz="1500" baseline="0"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3293" y="6886579"/>
            <a:ext cx="3190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39" tIns="50372" rIns="100739" bIns="50372" numCol="1" anchor="t" anchorCtr="0" compatLnSpc="1">
            <a:prstTxWarp prst="textNoShape">
              <a:avLst/>
            </a:prstTxWarp>
          </a:bodyPr>
          <a:lstStyle>
            <a:lvl1pPr defTabSz="1007541">
              <a:defRPr sz="1500" baseline="0"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1543" y="6886579"/>
            <a:ext cx="23526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39" tIns="50372" rIns="100739" bIns="50372" numCol="1" anchor="t" anchorCtr="0" compatLnSpc="1">
            <a:prstTxWarp prst="textNoShape">
              <a:avLst/>
            </a:prstTxWarp>
          </a:bodyPr>
          <a:lstStyle>
            <a:lvl1pPr algn="r" defTabSz="1007541">
              <a:defRPr sz="1500" baseline="0"/>
            </a:lvl1pPr>
          </a:lstStyle>
          <a:p>
            <a:fld id="{E12B8CD1-8DD3-5945-AD23-29BF7DAF94E8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>
    <p:fade/>
  </p:transition>
  <p:hf hdr="0"/>
  <p:txStyles>
    <p:titleStyle>
      <a:lvl1pPr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-65" charset="0"/>
        </a:defRPr>
      </a:lvl2pPr>
      <a:lvl3pPr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-65" charset="0"/>
        </a:defRPr>
      </a:lvl3pPr>
      <a:lvl4pPr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-65" charset="0"/>
        </a:defRPr>
      </a:lvl4pPr>
      <a:lvl5pPr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-65" charset="0"/>
        </a:defRPr>
      </a:lvl5pPr>
      <a:lvl6pPr marL="456963"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-65" charset="0"/>
        </a:defRPr>
      </a:lvl6pPr>
      <a:lvl7pPr marL="913926"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-65" charset="0"/>
        </a:defRPr>
      </a:lvl7pPr>
      <a:lvl8pPr marL="1370889"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-65" charset="0"/>
        </a:defRPr>
      </a:lvl8pPr>
      <a:lvl9pPr marL="1827851"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-65" charset="0"/>
        </a:defRPr>
      </a:lvl9pPr>
    </p:titleStyle>
    <p:bodyStyle>
      <a:lvl1pPr marL="377630" indent="-377630" algn="l" defTabSz="1007541" rtl="0" fontAlgn="base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8726" indent="-315753" algn="l" defTabSz="1007541" rtl="0" fontAlgn="base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ＭＳ Ｐゴシック" pitchFamily="-65" charset="-128"/>
        </a:defRPr>
      </a:lvl2pPr>
      <a:lvl3pPr marL="1259821" indent="-252282" algn="l" defTabSz="1007541" rtl="0" fontAlgn="base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pitchFamily="-65" charset="-128"/>
        </a:defRPr>
      </a:lvl3pPr>
      <a:lvl4pPr marL="1762798" indent="-252282" algn="l" defTabSz="1007541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pitchFamily="-65" charset="-128"/>
        </a:defRPr>
      </a:lvl4pPr>
      <a:lvl5pPr marL="2267361" indent="-252282" algn="l" defTabSz="100754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65" charset="-128"/>
        </a:defRPr>
      </a:lvl5pPr>
      <a:lvl6pPr marL="2724326" indent="-252282" algn="l" defTabSz="100754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65" charset="-128"/>
        </a:defRPr>
      </a:lvl6pPr>
      <a:lvl7pPr marL="3181289" indent="-252282" algn="l" defTabSz="100754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65" charset="-128"/>
        </a:defRPr>
      </a:lvl7pPr>
      <a:lvl8pPr marL="3638250" indent="-252282" algn="l" defTabSz="100754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65" charset="-128"/>
        </a:defRPr>
      </a:lvl8pPr>
      <a:lvl9pPr marL="4095215" indent="-252282" algn="l" defTabSz="100754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9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1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1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43" y="303213"/>
            <a:ext cx="90709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43" y="1765306"/>
            <a:ext cx="9070975" cy="499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6579"/>
            <a:ext cx="23526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 algn="l" defTabSz="1007436">
              <a:defRPr sz="1500" baseline="0"/>
            </a:lvl1pPr>
          </a:lstStyle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3293" y="6886579"/>
            <a:ext cx="3190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 defTabSz="1007436">
              <a:defRPr sz="1500" baseline="0"/>
            </a:lvl1pPr>
          </a:lstStyle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1543" y="6886579"/>
            <a:ext cx="23526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 algn="r" defTabSz="1007436">
              <a:defRPr sz="1500" baseline="0"/>
            </a:lvl1pPr>
          </a:lstStyle>
          <a:p>
            <a:fld id="{31AB6CDC-F97A-48D9-AFE6-06F2F4483E7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ransition>
    <p:fade/>
  </p:transition>
  <p:hf hdr="0"/>
  <p:txStyles>
    <p:titleStyle>
      <a:lvl1pPr algn="ctr" defTabSz="1007436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7436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2pPr>
      <a:lvl3pPr algn="ctr" defTabSz="1007436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3pPr>
      <a:lvl4pPr algn="ctr" defTabSz="1007436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4pPr>
      <a:lvl5pPr algn="ctr" defTabSz="1007436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5pPr>
      <a:lvl6pPr marL="456915" algn="ctr" defTabSz="1007436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6pPr>
      <a:lvl7pPr marL="913831" algn="ctr" defTabSz="1007436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7pPr>
      <a:lvl8pPr marL="1370746" algn="ctr" defTabSz="1007436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8pPr>
      <a:lvl9pPr marL="1827662" algn="ctr" defTabSz="1007436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9pPr>
    </p:titleStyle>
    <p:bodyStyle>
      <a:lvl1pPr marL="377591" indent="-377591" algn="l" defTabSz="1007436" rtl="0" fontAlgn="base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8641" indent="-315721" algn="l" defTabSz="1007436" rtl="0" fontAlgn="base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59691" indent="-252256" algn="l" defTabSz="1007436" rtl="0" fontAlgn="base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2615" indent="-252256" algn="l" defTabSz="1007436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7126" indent="-252256" algn="l" defTabSz="1007436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24043" indent="-252256" algn="l" defTabSz="1007436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0959" indent="-252256" algn="l" defTabSz="1007436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37873" indent="-252256" algn="l" defTabSz="1007436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094791" indent="-252256" algn="l" defTabSz="1007436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1" algn="l" defTabSz="913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6" algn="l" defTabSz="913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8" algn="l" defTabSz="913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9" algn="l" defTabSz="913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876" y="302868"/>
            <a:ext cx="9069705" cy="1260475"/>
          </a:xfrm>
          <a:prstGeom prst="rect">
            <a:avLst/>
          </a:prstGeom>
        </p:spPr>
        <p:txBody>
          <a:bodyPr vert="horz" lIns="100761" tIns="50382" rIns="100761" bIns="503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6" y="1764669"/>
            <a:ext cx="9069705" cy="4991131"/>
          </a:xfrm>
          <a:prstGeom prst="rect">
            <a:avLst/>
          </a:prstGeom>
        </p:spPr>
        <p:txBody>
          <a:bodyPr vert="horz" lIns="100761" tIns="50382" rIns="100761" bIns="503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3876" y="7009643"/>
            <a:ext cx="2351405" cy="402652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l" defTabSz="457010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09/27/2010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3132" y="7009643"/>
            <a:ext cx="3191193" cy="402652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ctr" defTabSz="457010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Teppei Katori, MIT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2176" y="7009643"/>
            <a:ext cx="2351405" cy="402652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r" defTabSz="457010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986EC-2F42-C94B-9728-3237A0D3C0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ctr" defTabSz="50381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861" indent="-377861" algn="l" defTabSz="503816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699" indent="-314883" algn="l" defTabSz="503816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539" indent="-251908" algn="l" defTabSz="503816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352" indent="-251908" algn="l" defTabSz="50381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167" indent="-251908" algn="l" defTabSz="50381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982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4797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8612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426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16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630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445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259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074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2888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703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518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43" y="303213"/>
            <a:ext cx="90709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39" tIns="50372" rIns="100739" bIns="503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43" y="1765305"/>
            <a:ext cx="9070975" cy="499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39" tIns="50372" rIns="100739" bIns="503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6579"/>
            <a:ext cx="23526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39" tIns="50372" rIns="100739" bIns="50372" numCol="1" anchor="t" anchorCtr="0" compatLnSpc="1">
            <a:prstTxWarp prst="textNoShape">
              <a:avLst/>
            </a:prstTxWarp>
          </a:bodyPr>
          <a:lstStyle>
            <a:lvl1pPr algn="l" defTabSz="1007525" fontAlgn="auto">
              <a:spcBef>
                <a:spcPts val="0"/>
              </a:spcBef>
              <a:spcAft>
                <a:spcPts val="0"/>
              </a:spcAft>
              <a:defRPr sz="1500" baseline="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09/20/2010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3293" y="6886579"/>
            <a:ext cx="3190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39" tIns="50372" rIns="100739" bIns="50372" numCol="1" anchor="t" anchorCtr="0" compatLnSpc="1">
            <a:prstTxWarp prst="textNoShape">
              <a:avLst/>
            </a:prstTxWarp>
          </a:bodyPr>
          <a:lstStyle>
            <a:lvl1pPr algn="l" defTabSz="1007525" fontAlgn="auto">
              <a:spcBef>
                <a:spcPts val="0"/>
              </a:spcBef>
              <a:spcAft>
                <a:spcPts val="0"/>
              </a:spcAft>
              <a:defRPr sz="1500" baseline="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Teppei Katori, MIT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1543" y="6886579"/>
            <a:ext cx="23526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39" tIns="50372" rIns="100739" bIns="50372" numCol="1" anchor="t" anchorCtr="0" compatLnSpc="1">
            <a:prstTxWarp prst="textNoShape">
              <a:avLst/>
            </a:prstTxWarp>
          </a:bodyPr>
          <a:lstStyle>
            <a:lvl1pPr algn="r" defTabSz="1007525" fontAlgn="auto">
              <a:spcBef>
                <a:spcPts val="0"/>
              </a:spcBef>
              <a:spcAft>
                <a:spcPts val="0"/>
              </a:spcAft>
              <a:defRPr sz="1500" baseline="0"/>
            </a:lvl1pPr>
          </a:lstStyle>
          <a:p>
            <a:pPr>
              <a:defRPr/>
            </a:pPr>
            <a:fld id="{A9E71188-0612-452E-8896-CE4C8CF03698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ransition>
    <p:fade/>
  </p:transition>
  <p:hf hdr="0"/>
  <p:txStyles>
    <p:titleStyle>
      <a:lvl1pPr algn="ctr" defTabSz="1007541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7541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1007541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1007541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1007541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456963"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913926"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370889"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1827851" algn="ctr" defTabSz="100754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77630" indent="-377630" algn="l" defTabSz="1007541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8726" indent="-315753" algn="l" defTabSz="1007541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59821" indent="-252282" algn="l" defTabSz="1007541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2798" indent="-252282" algn="l" defTabSz="1007541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7361" indent="-252282" algn="l" defTabSz="1007541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24326" indent="-252282" algn="l" defTabSz="100754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1289" indent="-252282" algn="l" defTabSz="100754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38250" indent="-252282" algn="l" defTabSz="100754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095215" indent="-252282" algn="l" defTabSz="100754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9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1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1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876" y="302868"/>
            <a:ext cx="9069705" cy="1260475"/>
          </a:xfrm>
          <a:prstGeom prst="rect">
            <a:avLst/>
          </a:prstGeom>
        </p:spPr>
        <p:txBody>
          <a:bodyPr vert="horz" lIns="100761" tIns="50382" rIns="100761" bIns="503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6" y="1764669"/>
            <a:ext cx="9069705" cy="4991131"/>
          </a:xfrm>
          <a:prstGeom prst="rect">
            <a:avLst/>
          </a:prstGeom>
        </p:spPr>
        <p:txBody>
          <a:bodyPr vert="horz" lIns="100761" tIns="50382" rIns="100761" bIns="503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3876" y="7009643"/>
            <a:ext cx="2351405" cy="402652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l" defTabSz="100752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Arial"/>
              </a:rPr>
              <a:t>09/20/2010</a:t>
            </a:r>
            <a:endParaRPr lang="en-US" baseline="0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3132" y="7009643"/>
            <a:ext cx="3191193" cy="402652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ctr" defTabSz="100752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Arial"/>
              </a:rPr>
              <a:t>Teppei Katori, MIT</a:t>
            </a:r>
            <a:endParaRPr lang="en-US" baseline="0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2176" y="7009643"/>
            <a:ext cx="2351405" cy="402652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r" defTabSz="100752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986EC-2F42-C94B-9728-3237A0D3C061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baseline="0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ctr" defTabSz="50381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861" indent="-377861" algn="l" defTabSz="503816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699" indent="-314883" algn="l" defTabSz="503816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539" indent="-251908" algn="l" defTabSz="503816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352" indent="-251908" algn="l" defTabSz="50381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167" indent="-251908" algn="l" defTabSz="50381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982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4797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8612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426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16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630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445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259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074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2888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703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518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43" y="303213"/>
            <a:ext cx="90709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43" y="1765307"/>
            <a:ext cx="9070975" cy="499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6579"/>
            <a:ext cx="23526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lvl1pPr defTabSz="1007331">
              <a:defRPr sz="1500"/>
            </a:lvl1pPr>
          </a:lstStyle>
          <a:p>
            <a:pPr algn="l"/>
            <a:r>
              <a:rPr lang="en-US" baseline="0" dirty="0" smtClean="0">
                <a:solidFill>
                  <a:srgbClr val="000000"/>
                </a:solidFill>
                <a:latin typeface="Arial" pitchFamily="34" charset="0"/>
              </a:rPr>
              <a:t>06/30/10</a:t>
            </a:r>
            <a:endParaRPr lang="en-US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3293" y="6886579"/>
            <a:ext cx="3190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lvl1pPr algn="ctr" defTabSz="1007331">
              <a:defRPr sz="1500"/>
            </a:lvl1pPr>
          </a:lstStyle>
          <a:p>
            <a:r>
              <a:rPr lang="en-US" baseline="0" dirty="0" smtClean="0">
                <a:solidFill>
                  <a:srgbClr val="000000"/>
                </a:solidFill>
                <a:latin typeface="Arial" pitchFamily="34" charset="0"/>
              </a:rPr>
              <a:t>Teppei Katori, MIT</a:t>
            </a:r>
            <a:endParaRPr lang="en-US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1543" y="6886579"/>
            <a:ext cx="23526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lvl1pPr algn="r" defTabSz="1007331">
              <a:defRPr sz="1500"/>
            </a:lvl1pPr>
          </a:lstStyle>
          <a:p>
            <a:fld id="{79F79222-1F99-48F5-8516-634BA0EB64B8}" type="slidenum">
              <a:rPr lang="en-US" baseline="0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baseline="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ransition>
    <p:fade/>
  </p:transition>
  <p:hf hdr="0"/>
  <p:txStyles>
    <p:titleStyle>
      <a:lvl1pPr algn="ctr" defTabSz="100733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733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2pPr>
      <a:lvl3pPr algn="ctr" defTabSz="100733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3pPr>
      <a:lvl4pPr algn="ctr" defTabSz="100733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4pPr>
      <a:lvl5pPr algn="ctr" defTabSz="100733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5pPr>
      <a:lvl6pPr marL="456868" algn="ctr" defTabSz="100733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6pPr>
      <a:lvl7pPr marL="913736" algn="ctr" defTabSz="100733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7pPr>
      <a:lvl8pPr marL="1370604" algn="ctr" defTabSz="100733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8pPr>
      <a:lvl9pPr marL="1827472" algn="ctr" defTabSz="1007331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9pPr>
    </p:titleStyle>
    <p:bodyStyle>
      <a:lvl1pPr marL="377552" indent="-377552" algn="l" defTabSz="1007331" rtl="0" fontAlgn="base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8556" indent="-315689" algn="l" defTabSz="1007331" rtl="0" fontAlgn="base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59561" indent="-252229" algn="l" defTabSz="1007331" rtl="0" fontAlgn="base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2432" indent="-252229" algn="l" defTabSz="1007331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6891" indent="-252229" algn="l" defTabSz="100733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23760" indent="-252229" algn="l" defTabSz="100733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0629" indent="-252229" algn="l" defTabSz="100733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37496" indent="-252229" algn="l" defTabSz="100733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094367" indent="-252229" algn="l" defTabSz="1007331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8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6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4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72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1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10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8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6" algn="l" defTabSz="913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46.bin"/><Relationship Id="rId1" Type="http://schemas.openxmlformats.org/officeDocument/2006/relationships/vmlDrawing" Target="../drawings/vmlDrawing29.vml"/></Relationships>
</file>

<file path=ppt/slides/_rels/slide10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48.bin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47.bin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3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4" Type="http://schemas.openxmlformats.org/officeDocument/2006/relationships/image" Target="../media/image152.jpeg"/><Relationship Id="rId10" Type="http://schemas.openxmlformats.org/officeDocument/2006/relationships/image" Target="../media/image158.jpeg"/><Relationship Id="rId5" Type="http://schemas.openxmlformats.org/officeDocument/2006/relationships/image" Target="../media/image153.jpeg"/><Relationship Id="rId7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jpeg"/><Relationship Id="rId9" Type="http://schemas.openxmlformats.org/officeDocument/2006/relationships/image" Target="../media/image157.jpeg"/><Relationship Id="rId3" Type="http://schemas.openxmlformats.org/officeDocument/2006/relationships/image" Target="../media/image151.jpeg"/><Relationship Id="rId6" Type="http://schemas.openxmlformats.org/officeDocument/2006/relationships/image" Target="../media/image154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3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9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5" Type="http://schemas.openxmlformats.org/officeDocument/2006/relationships/image" Target="../media/image18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3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49.bin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6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16.jpeg"/><Relationship Id="rId5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4" Type="http://schemas.openxmlformats.org/officeDocument/2006/relationships/audio" Target="../media/audio2.bin"/><Relationship Id="rId5" Type="http://schemas.openxmlformats.org/officeDocument/2006/relationships/image" Target="../media/image18.jpeg"/><Relationship Id="rId7" Type="http://schemas.openxmlformats.org/officeDocument/2006/relationships/image" Target="../media/image16.jpeg"/><Relationship Id="rId1" Type="http://schemas.openxmlformats.org/officeDocument/2006/relationships/audio" Target="file://localhost/Users/Teppei/Desktop/mytalk/09_Poland/horn_sounds.wav" TargetMode="Externa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22.png"/><Relationship Id="rId3" Type="http://schemas.openxmlformats.org/officeDocument/2006/relationships/audio" Target="../media/audio1.bin"/><Relationship Id="rId6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5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image" Target="../media/image45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11.bin"/><Relationship Id="rId4" Type="http://schemas.openxmlformats.org/officeDocument/2006/relationships/audio" Target="../media/audio2.bin"/><Relationship Id="rId10" Type="http://schemas.openxmlformats.org/officeDocument/2006/relationships/oleObject" Target="../embeddings/Microsoft_Equation13.bin"/><Relationship Id="rId5" Type="http://schemas.openxmlformats.org/officeDocument/2006/relationships/audio" Target="../media/audio1.bin"/><Relationship Id="rId7" Type="http://schemas.openxmlformats.org/officeDocument/2006/relationships/oleObject" Target="../embeddings/Microsoft_Equation10.bin"/><Relationship Id="rId11" Type="http://schemas.openxmlformats.org/officeDocument/2006/relationships/oleObject" Target="../embeddings/Microsoft_Equation14.bin"/><Relationship Id="rId12" Type="http://schemas.openxmlformats.org/officeDocument/2006/relationships/oleObject" Target="../embeddings/Microsoft_Equation15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Equation12.bin"/><Relationship Id="rId3" Type="http://schemas.openxmlformats.org/officeDocument/2006/relationships/audio" Target="../media/audio3.bin"/><Relationship Id="rId6" Type="http://schemas.openxmlformats.org/officeDocument/2006/relationships/image" Target="../media/image52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18.bin"/><Relationship Id="rId4" Type="http://schemas.openxmlformats.org/officeDocument/2006/relationships/oleObject" Target="../embeddings/Microsoft_Equation16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2.wmf"/><Relationship Id="rId5" Type="http://schemas.openxmlformats.org/officeDocument/2006/relationships/oleObject" Target="../embeddings/Microsoft_Equation17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gi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19.bin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1.bin"/><Relationship Id="rId5" Type="http://schemas.openxmlformats.org/officeDocument/2006/relationships/oleObject" Target="../embeddings/Microsoft_Equation3.bin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gi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20.bin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gi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21.bin"/><Relationship Id="rId5" Type="http://schemas.openxmlformats.org/officeDocument/2006/relationships/image" Target="../media/image61.gif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7" Type="http://schemas.openxmlformats.org/officeDocument/2006/relationships/oleObject" Target="../embeddings/Microsoft_Equation23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7.xml"/><Relationship Id="rId6" Type="http://schemas.openxmlformats.org/officeDocument/2006/relationships/oleObject" Target="../embeddings/Microsoft_Equation22.bin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7" Type="http://schemas.openxmlformats.org/officeDocument/2006/relationships/oleObject" Target="../embeddings/Microsoft_Equation25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8.xml"/><Relationship Id="rId6" Type="http://schemas.openxmlformats.org/officeDocument/2006/relationships/oleObject" Target="../embeddings/Microsoft_Equation24.bin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7.gif"/><Relationship Id="rId4" Type="http://schemas.openxmlformats.org/officeDocument/2006/relationships/oleObject" Target="../embeddings/Microsoft_Equation26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6.gif"/><Relationship Id="rId5" Type="http://schemas.openxmlformats.org/officeDocument/2006/relationships/oleObject" Target="../embeddings/Microsoft_Equation27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proceedings.aip.org/proceedings/confproceed/1189.jsp" TargetMode="External"/><Relationship Id="rId3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jpeg"/><Relationship Id="rId5" Type="http://schemas.openxmlformats.org/officeDocument/2006/relationships/image" Target="../media/image70.gif"/><Relationship Id="rId7" Type="http://schemas.openxmlformats.org/officeDocument/2006/relationships/oleObject" Target="../embeddings/Microsoft_Equation28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5.xml"/><Relationship Id="rId3" Type="http://schemas.openxmlformats.org/officeDocument/2006/relationships/hyperlink" Target="http://proceedings.aip.org/proceedings/confproceed/1189.jsp" TargetMode="External"/><Relationship Id="rId6" Type="http://schemas.openxmlformats.org/officeDocument/2006/relationships/image" Target="../media/image71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9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30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4.bin"/><Relationship Id="rId5" Type="http://schemas.openxmlformats.org/officeDocument/2006/relationships/oleObject" Target="../embeddings/Microsoft_Equation6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32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31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3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6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33.bin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35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34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36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3" Type="http://schemas.openxmlformats.org/officeDocument/2006/relationships/oleObject" Target="../embeddings/oleObject1.bin"/><Relationship Id="rId1" Type="http://schemas.openxmlformats.org/officeDocument/2006/relationships/vmlDrawing" Target="../drawings/vmlDrawing3.v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3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3" Type="http://schemas.openxmlformats.org/officeDocument/2006/relationships/oleObject" Target="../embeddings/oleObject2.bin"/><Relationship Id="rId1" Type="http://schemas.openxmlformats.org/officeDocument/2006/relationships/vmlDrawing" Target="../drawings/vmlDrawing4.vml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2" Type="http://schemas.openxmlformats.org/officeDocument/2006/relationships/audio" Target="../media/audio4.bin"/><Relationship Id="rId3" Type="http://schemas.openxmlformats.org/officeDocument/2006/relationships/image" Target="../media/image10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5.jpeg"/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Relationship Id="rId3" Type="http://schemas.openxmlformats.org/officeDocument/2006/relationships/image" Target="../media/image112.jpeg"/><Relationship Id="rId5" Type="http://schemas.openxmlformats.org/officeDocument/2006/relationships/image" Target="../media/image114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37.bin"/><Relationship Id="rId4" Type="http://schemas.openxmlformats.org/officeDocument/2006/relationships/image" Target="../media/image68.jpe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7.xml"/><Relationship Id="rId3" Type="http://schemas.openxmlformats.org/officeDocument/2006/relationships/hyperlink" Target="http://proceedings.aip.org/proceedings/confproceed/1189.jsp" TargetMode="External"/><Relationship Id="rId5" Type="http://schemas.openxmlformats.org/officeDocument/2006/relationships/image" Target="../media/image70.gif"/></Relationships>
</file>

<file path=ppt/slides/_rels/slide8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9.png"/><Relationship Id="rId4" Type="http://schemas.openxmlformats.org/officeDocument/2006/relationships/image" Target="../media/image118.jpe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7.xml"/><Relationship Id="rId3" Type="http://schemas.openxmlformats.org/officeDocument/2006/relationships/hyperlink" Target="http://proceedings.aip.org/proceedings/confproceed/1189.jsp" TargetMode="External"/><Relationship Id="rId5" Type="http://schemas.openxmlformats.org/officeDocument/2006/relationships/oleObject" Target="../embeddings/Microsoft_Equation38.bin"/></Relationships>
</file>

<file path=ppt/slides/_rels/slide8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2.jpeg"/><Relationship Id="rId5" Type="http://schemas.openxmlformats.org/officeDocument/2006/relationships/image" Target="../media/image123.png"/><Relationship Id="rId7" Type="http://schemas.openxmlformats.org/officeDocument/2006/relationships/oleObject" Target="../embeddings/Microsoft_Equation40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7.xml"/><Relationship Id="rId3" Type="http://schemas.openxmlformats.org/officeDocument/2006/relationships/hyperlink" Target="http://proceedings.aip.org/proceedings/confproceed/1189.jsp" TargetMode="External"/><Relationship Id="rId6" Type="http://schemas.openxmlformats.org/officeDocument/2006/relationships/oleObject" Target="../embeddings/Microsoft_Equation39.bin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jpeg"/><Relationship Id="rId5" Type="http://schemas.openxmlformats.org/officeDocument/2006/relationships/image" Target="../media/image127.png"/><Relationship Id="rId7" Type="http://schemas.openxmlformats.org/officeDocument/2006/relationships/oleObject" Target="../embeddings/Microsoft_Equation42.bin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7.xml"/><Relationship Id="rId3" Type="http://schemas.openxmlformats.org/officeDocument/2006/relationships/hyperlink" Target="http://proceedings.aip.org/proceedings/confproceed/1189.jsp" TargetMode="External"/><Relationship Id="rId6" Type="http://schemas.openxmlformats.org/officeDocument/2006/relationships/oleObject" Target="../embeddings/Microsoft_Equation41.bin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4" Type="http://schemas.openxmlformats.org/officeDocument/2006/relationships/oleObject" Target="../embeddings/Microsoft_Equation8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7.bin"/><Relationship Id="rId5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0.png"/><Relationship Id="rId4" Type="http://schemas.openxmlformats.org/officeDocument/2006/relationships/image" Target="../media/image129.jpe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7.xml"/><Relationship Id="rId3" Type="http://schemas.openxmlformats.org/officeDocument/2006/relationships/hyperlink" Target="http://proceedings.aip.org/proceedings/confproceed/1189.jsp" TargetMode="External"/><Relationship Id="rId5" Type="http://schemas.openxmlformats.org/officeDocument/2006/relationships/oleObject" Target="../embeddings/Microsoft_Equation43.bin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proceedings.aip.org/proceedings/confproceed/1189.jsp" TargetMode="External"/><Relationship Id="rId3" Type="http://schemas.openxmlformats.org/officeDocument/2006/relationships/image" Target="../media/image131.png"/></Relationships>
</file>

<file path=ppt/slides/_rels/slide9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proceedings.aip.org/proceedings/confproceed/1189.jsp" TargetMode="External"/><Relationship Id="rId3" Type="http://schemas.openxmlformats.org/officeDocument/2006/relationships/image" Target="../media/image133.png"/></Relationships>
</file>

<file path=ppt/slides/_rels/slide93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44.bin"/><Relationship Id="rId4" Type="http://schemas.openxmlformats.org/officeDocument/2006/relationships/image" Target="../media/image136.jpe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7.xml"/><Relationship Id="rId3" Type="http://schemas.openxmlformats.org/officeDocument/2006/relationships/hyperlink" Target="http://proceedings.aip.org/proceedings/confproceed/1189.jsp" TargetMode="External"/><Relationship Id="rId5" Type="http://schemas.openxmlformats.org/officeDocument/2006/relationships/image" Target="../media/image13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45.bin"/><Relationship Id="rId1" Type="http://schemas.openxmlformats.org/officeDocument/2006/relationships/vmlDrawing" Target="../drawings/vmlDrawing28.v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ank_oran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77450" cy="7562850"/>
          </a:xfrm>
          <a:prstGeom prst="rect">
            <a:avLst/>
          </a:prstGeom>
        </p:spPr>
      </p:pic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09/27/2010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Teppei Katori, MIT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5E15-8003-8445-BC36-A04EB04BE7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783333" y="6224217"/>
            <a:ext cx="6693464" cy="77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224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451" algn="l"/>
                <a:tab pos="1446896" algn="l"/>
                <a:tab pos="2170350" algn="l"/>
                <a:tab pos="2893799" algn="l"/>
                <a:tab pos="3617248" algn="l"/>
                <a:tab pos="4340700" algn="l"/>
                <a:tab pos="5062563" algn="l"/>
              </a:tabLst>
            </a:pPr>
            <a:r>
              <a:rPr lang="en-GB" baseline="0" dirty="0">
                <a:solidFill>
                  <a:srgbClr val="00FFFF"/>
                </a:solidFill>
                <a:latin typeface="Arial"/>
                <a:cs typeface="Arial"/>
              </a:rPr>
              <a:t>Teppei Katori for the MiniBooNE collaboration </a:t>
            </a:r>
            <a:endParaRPr lang="en-GB" baseline="0" dirty="0" smtClean="0">
              <a:solidFill>
                <a:srgbClr val="00FFFF"/>
              </a:solidFill>
              <a:latin typeface="Arial"/>
              <a:cs typeface="Arial"/>
            </a:endParaRPr>
          </a:p>
          <a:p>
            <a:pPr defTabSz="91224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451" algn="l"/>
                <a:tab pos="1446896" algn="l"/>
                <a:tab pos="2170350" algn="l"/>
                <a:tab pos="2893799" algn="l"/>
                <a:tab pos="3617248" algn="l"/>
                <a:tab pos="4340700" algn="l"/>
                <a:tab pos="5062563" algn="l"/>
              </a:tabLst>
            </a:pPr>
            <a:r>
              <a:rPr lang="en-GB" baseline="0" dirty="0" smtClean="0">
                <a:solidFill>
                  <a:srgbClr val="00FFFF"/>
                </a:solidFill>
                <a:latin typeface="Arial"/>
                <a:cs typeface="Arial"/>
              </a:rPr>
              <a:t>Massachusetts Institute of Technology</a:t>
            </a:r>
          </a:p>
          <a:p>
            <a:pPr defTabSz="91224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451" algn="l"/>
                <a:tab pos="1446896" algn="l"/>
                <a:tab pos="2170350" algn="l"/>
                <a:tab pos="2893799" algn="l"/>
                <a:tab pos="3617248" algn="l"/>
                <a:tab pos="4340700" algn="l"/>
                <a:tab pos="5062563" algn="l"/>
              </a:tabLst>
            </a:pPr>
            <a:r>
              <a:rPr lang="en-GB" baseline="0" dirty="0" smtClean="0">
                <a:solidFill>
                  <a:srgbClr val="00FFFF"/>
                </a:solidFill>
                <a:latin typeface="Arial"/>
                <a:cs typeface="Arial"/>
              </a:rPr>
              <a:t>Southern Methodist-U HEP seminar, Dallas, September, 27, 2010</a:t>
            </a:r>
            <a:endParaRPr lang="en-GB" baseline="0" dirty="0">
              <a:solidFill>
                <a:srgbClr val="00FFFF"/>
              </a:solidFill>
              <a:latin typeface="Arial"/>
              <a:cs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7676" y="302868"/>
            <a:ext cx="9249727" cy="1260475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FFFF"/>
                </a:solidFill>
              </a:rPr>
              <a:t>MiniBooNE, a neutrino oscillation experiment at Fermilab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8A19-86B3-5A49-A218-2E720A4D8D67}" type="slidenum">
              <a:rPr lang="en-US"/>
              <a:pPr/>
              <a:t>10</a:t>
            </a:fld>
            <a:endParaRPr lang="en-US" dirty="0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94" y="1068394"/>
            <a:ext cx="4030661" cy="4033836"/>
          </a:xfrm>
          <a:prstGeom prst="rect">
            <a:avLst/>
          </a:prstGeom>
          <a:noFill/>
        </p:spPr>
      </p:pic>
      <p:sp>
        <p:nvSpPr>
          <p:cNvPr id="358409" name="Text Box 9"/>
          <p:cNvSpPr txBox="1">
            <a:spLocks noChangeArrowheads="1"/>
          </p:cNvSpPr>
          <p:nvPr/>
        </p:nvSpPr>
        <p:spPr bwMode="auto">
          <a:xfrm>
            <a:off x="4665663" y="1127132"/>
            <a:ext cx="4999037" cy="172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l" defTabSz="49504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  <a:tab pos="2392710" algn="l"/>
                <a:tab pos="3190808" algn="l"/>
                <a:tab pos="3987321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3 types of neutrino oscillations are found:</a:t>
            </a:r>
          </a:p>
          <a:p>
            <a:pPr algn="l" defTabSz="49504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  <a:tab pos="2392710" algn="l"/>
                <a:tab pos="3190808" algn="l"/>
                <a:tab pos="3987321" algn="l"/>
              </a:tabLst>
            </a:pPr>
            <a:endParaRPr lang="en-GB" baseline="0" dirty="0">
              <a:solidFill>
                <a:srgbClr val="000000"/>
              </a:solidFill>
            </a:endParaRPr>
          </a:p>
          <a:p>
            <a:pPr algn="l" defTabSz="49504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  <a:tab pos="2392710" algn="l"/>
                <a:tab pos="3190808" algn="l"/>
                <a:tab pos="3987321" algn="l"/>
              </a:tabLst>
            </a:pPr>
            <a:r>
              <a:rPr lang="en-GB" baseline="0" dirty="0">
                <a:solidFill>
                  <a:srgbClr val="008000"/>
                </a:solidFill>
              </a:rPr>
              <a:t>LSND neutrino oscillation:           </a:t>
            </a:r>
            <a:r>
              <a:rPr lang="en-GB" baseline="0" dirty="0">
                <a:solidFill>
                  <a:srgbClr val="008000"/>
                </a:solidFill>
                <a:latin typeface="Symbol" pitchFamily="-65" charset="2"/>
              </a:rPr>
              <a:t>D</a:t>
            </a:r>
            <a:r>
              <a:rPr lang="en-GB" baseline="0" dirty="0">
                <a:solidFill>
                  <a:srgbClr val="008000"/>
                </a:solidFill>
              </a:rPr>
              <a:t>m</a:t>
            </a:r>
            <a:r>
              <a:rPr lang="en-GB" dirty="0">
                <a:solidFill>
                  <a:srgbClr val="008000"/>
                </a:solidFill>
              </a:rPr>
              <a:t>2</a:t>
            </a:r>
            <a:r>
              <a:rPr lang="en-GB" baseline="0" dirty="0">
                <a:solidFill>
                  <a:srgbClr val="008000"/>
                </a:solidFill>
              </a:rPr>
              <a:t>~1eV</a:t>
            </a:r>
            <a:r>
              <a:rPr lang="en-GB" dirty="0">
                <a:solidFill>
                  <a:srgbClr val="008000"/>
                </a:solidFill>
              </a:rPr>
              <a:t>2</a:t>
            </a:r>
          </a:p>
          <a:p>
            <a:pPr algn="l" defTabSz="49504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  <a:tab pos="2392710" algn="l"/>
                <a:tab pos="3190808" algn="l"/>
                <a:tab pos="3987321" algn="l"/>
              </a:tabLst>
            </a:pPr>
            <a:r>
              <a:rPr lang="en-GB" baseline="0" dirty="0">
                <a:solidFill>
                  <a:srgbClr val="3333FF"/>
                </a:solidFill>
              </a:rPr>
              <a:t>Atmospheric neutrino oscillation: </a:t>
            </a:r>
            <a:r>
              <a:rPr lang="en-GB" baseline="0" dirty="0">
                <a:solidFill>
                  <a:srgbClr val="3333FF"/>
                </a:solidFill>
                <a:latin typeface="Symbol" pitchFamily="-65" charset="2"/>
              </a:rPr>
              <a:t>D</a:t>
            </a:r>
            <a:r>
              <a:rPr lang="en-GB" baseline="0" dirty="0">
                <a:solidFill>
                  <a:srgbClr val="3333FF"/>
                </a:solidFill>
              </a:rPr>
              <a:t>m</a:t>
            </a:r>
            <a:r>
              <a:rPr lang="en-GB" dirty="0">
                <a:solidFill>
                  <a:srgbClr val="3333FF"/>
                </a:solidFill>
              </a:rPr>
              <a:t>2</a:t>
            </a:r>
            <a:r>
              <a:rPr lang="en-GB" baseline="0" dirty="0">
                <a:solidFill>
                  <a:srgbClr val="3333FF"/>
                </a:solidFill>
              </a:rPr>
              <a:t>~10</a:t>
            </a:r>
            <a:r>
              <a:rPr lang="en-GB" dirty="0">
                <a:solidFill>
                  <a:srgbClr val="3333FF"/>
                </a:solidFill>
              </a:rPr>
              <a:t>-3</a:t>
            </a:r>
            <a:r>
              <a:rPr lang="en-GB" baseline="0" dirty="0">
                <a:solidFill>
                  <a:srgbClr val="3333FF"/>
                </a:solidFill>
              </a:rPr>
              <a:t>eV</a:t>
            </a:r>
            <a:r>
              <a:rPr lang="en-GB" dirty="0">
                <a:solidFill>
                  <a:srgbClr val="3333FF"/>
                </a:solidFill>
              </a:rPr>
              <a:t>2</a:t>
            </a:r>
          </a:p>
          <a:p>
            <a:pPr algn="l" defTabSz="49504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  <a:tab pos="2392710" algn="l"/>
                <a:tab pos="3190808" algn="l"/>
                <a:tab pos="3987321" algn="l"/>
              </a:tabLst>
            </a:pPr>
            <a:r>
              <a:rPr lang="en-GB" baseline="0" dirty="0">
                <a:solidFill>
                  <a:srgbClr val="CC3300"/>
                </a:solidFill>
              </a:rPr>
              <a:t>Solar neutrino oscillation :           </a:t>
            </a:r>
            <a:r>
              <a:rPr lang="en-GB" baseline="0" dirty="0">
                <a:solidFill>
                  <a:srgbClr val="CC3300"/>
                </a:solidFill>
                <a:latin typeface="Symbol" pitchFamily="-65" charset="2"/>
              </a:rPr>
              <a:t>D</a:t>
            </a:r>
            <a:r>
              <a:rPr lang="en-GB" baseline="0" dirty="0">
                <a:solidFill>
                  <a:srgbClr val="CC3300"/>
                </a:solidFill>
              </a:rPr>
              <a:t>m</a:t>
            </a:r>
            <a:r>
              <a:rPr lang="en-GB" dirty="0">
                <a:solidFill>
                  <a:srgbClr val="CC3300"/>
                </a:solidFill>
              </a:rPr>
              <a:t>2</a:t>
            </a:r>
            <a:r>
              <a:rPr lang="en-GB" baseline="0" dirty="0">
                <a:solidFill>
                  <a:srgbClr val="CC3300"/>
                </a:solidFill>
              </a:rPr>
              <a:t>~10</a:t>
            </a:r>
            <a:r>
              <a:rPr lang="en-GB" dirty="0">
                <a:solidFill>
                  <a:srgbClr val="CC3300"/>
                </a:solidFill>
              </a:rPr>
              <a:t>-5</a:t>
            </a:r>
            <a:r>
              <a:rPr lang="en-GB" baseline="0" dirty="0">
                <a:solidFill>
                  <a:srgbClr val="CC3300"/>
                </a:solidFill>
              </a:rPr>
              <a:t>eV</a:t>
            </a:r>
            <a:r>
              <a:rPr lang="en-GB" dirty="0">
                <a:solidFill>
                  <a:srgbClr val="CC3300"/>
                </a:solidFill>
              </a:rPr>
              <a:t>2</a:t>
            </a:r>
          </a:p>
          <a:p>
            <a:pPr algn="l" defTabSz="49504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  <a:tab pos="2392710" algn="l"/>
                <a:tab pos="3190808" algn="l"/>
                <a:tab pos="3987321" algn="l"/>
              </a:tabLst>
            </a:pPr>
            <a:endParaRPr lang="en-GB" dirty="0">
              <a:solidFill>
                <a:srgbClr val="CC3300"/>
              </a:solidFill>
            </a:endParaRPr>
          </a:p>
          <a:p>
            <a:pPr algn="l" defTabSz="49504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  <a:tab pos="2392710" algn="l"/>
                <a:tab pos="3190808" algn="l"/>
                <a:tab pos="3987321" algn="l"/>
              </a:tabLst>
            </a:pPr>
            <a:r>
              <a:rPr lang="en-GB" baseline="0" dirty="0"/>
              <a:t>But we cannot have so many </a:t>
            </a:r>
            <a:r>
              <a:rPr lang="en-GB" baseline="0" dirty="0">
                <a:latin typeface="Symbol" pitchFamily="-65" charset="2"/>
              </a:rPr>
              <a:t>D</a:t>
            </a:r>
            <a:r>
              <a:rPr lang="en-GB" baseline="0" dirty="0"/>
              <a:t>m</a:t>
            </a:r>
            <a:r>
              <a:rPr lang="en-GB" dirty="0"/>
              <a:t>2</a:t>
            </a:r>
            <a:r>
              <a:rPr lang="en-GB" baseline="0" dirty="0"/>
              <a:t>!</a:t>
            </a:r>
          </a:p>
        </p:txBody>
      </p:sp>
      <p:sp>
        <p:nvSpPr>
          <p:cNvPr id="358418" name="Rectangle 18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1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LSND experiment</a:t>
            </a:r>
          </a:p>
        </p:txBody>
      </p:sp>
      <p:grpSp>
        <p:nvGrpSpPr>
          <p:cNvPr id="358420" name="Group 20"/>
          <p:cNvGrpSpPr>
            <a:grpSpLocks/>
          </p:cNvGrpSpPr>
          <p:nvPr/>
        </p:nvGrpSpPr>
        <p:grpSpPr bwMode="auto">
          <a:xfrm>
            <a:off x="5726115" y="3265496"/>
            <a:ext cx="2660650" cy="295274"/>
            <a:chOff x="3525" y="1664"/>
            <a:chExt cx="1676" cy="186"/>
          </a:xfrm>
        </p:grpSpPr>
        <p:sp>
          <p:nvSpPr>
            <p:cNvPr id="358406" name="Text Box 6"/>
            <p:cNvSpPr txBox="1">
              <a:spLocks noChangeArrowheads="1"/>
            </p:cNvSpPr>
            <p:nvPr/>
          </p:nvSpPr>
          <p:spPr bwMode="auto">
            <a:xfrm>
              <a:off x="3525" y="1686"/>
              <a:ext cx="1676" cy="1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495043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798099" algn="l"/>
                  <a:tab pos="1594611" algn="l"/>
                  <a:tab pos="2392710" algn="l"/>
                  <a:tab pos="3190808" algn="l"/>
                  <a:tab pos="3987321" algn="l"/>
                </a:tabLst>
              </a:pPr>
              <a:r>
                <a:rPr lang="en-GB" baseline="0" dirty="0">
                  <a:solidFill>
                    <a:srgbClr val="000000"/>
                  </a:solidFill>
                  <a:latin typeface="Symbol" pitchFamily="-65" charset="2"/>
                </a:rPr>
                <a:t>D</a:t>
              </a:r>
              <a:r>
                <a:rPr lang="en-GB" baseline="0" dirty="0">
                  <a:solidFill>
                    <a:srgbClr val="000000"/>
                  </a:solidFill>
                </a:rPr>
                <a:t>m</a:t>
              </a:r>
              <a:r>
                <a:rPr lang="en-GB" baseline="-25000" dirty="0">
                  <a:solidFill>
                    <a:srgbClr val="000000"/>
                  </a:solidFill>
                </a:rPr>
                <a:t>13</a:t>
              </a:r>
              <a:r>
                <a:rPr lang="en-GB" baseline="33000" dirty="0">
                  <a:solidFill>
                    <a:srgbClr val="000000"/>
                  </a:solidFill>
                </a:rPr>
                <a:t>2  </a:t>
              </a:r>
              <a:r>
                <a:rPr lang="en-GB" baseline="0" dirty="0">
                  <a:solidFill>
                    <a:srgbClr val="000000"/>
                  </a:solidFill>
                </a:rPr>
                <a:t> =   </a:t>
              </a:r>
              <a:r>
                <a:rPr lang="en-GB" baseline="0" dirty="0">
                  <a:solidFill>
                    <a:srgbClr val="000000"/>
                  </a:solidFill>
                  <a:latin typeface="Symbol" pitchFamily="-65" charset="2"/>
                </a:rPr>
                <a:t>D</a:t>
              </a:r>
              <a:r>
                <a:rPr lang="en-GB" baseline="0" dirty="0">
                  <a:solidFill>
                    <a:srgbClr val="000000"/>
                  </a:solidFill>
                </a:rPr>
                <a:t>m</a:t>
              </a:r>
              <a:r>
                <a:rPr lang="en-GB" baseline="-25000" dirty="0">
                  <a:solidFill>
                    <a:srgbClr val="000000"/>
                  </a:solidFill>
                </a:rPr>
                <a:t>12</a:t>
              </a:r>
              <a:r>
                <a:rPr lang="en-GB" baseline="33000" dirty="0">
                  <a:solidFill>
                    <a:srgbClr val="000000"/>
                  </a:solidFill>
                </a:rPr>
                <a:t>2  </a:t>
              </a:r>
              <a:r>
                <a:rPr lang="en-GB" baseline="0" dirty="0">
                  <a:solidFill>
                    <a:srgbClr val="000000"/>
                  </a:solidFill>
                </a:rPr>
                <a:t> +  </a:t>
              </a:r>
              <a:r>
                <a:rPr lang="en-GB" baseline="0" dirty="0">
                  <a:solidFill>
                    <a:srgbClr val="000000"/>
                  </a:solidFill>
                  <a:latin typeface="Symbol" pitchFamily="-65" charset="2"/>
                </a:rPr>
                <a:t>D</a:t>
              </a:r>
              <a:r>
                <a:rPr lang="en-GB" baseline="0" dirty="0">
                  <a:solidFill>
                    <a:srgbClr val="000000"/>
                  </a:solidFill>
                </a:rPr>
                <a:t>m</a:t>
              </a:r>
              <a:r>
                <a:rPr lang="en-GB" baseline="-25000" dirty="0">
                  <a:solidFill>
                    <a:srgbClr val="000000"/>
                  </a:solidFill>
                </a:rPr>
                <a:t>23</a:t>
              </a:r>
              <a:r>
                <a:rPr lang="en-GB" baseline="330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58419" name="Line 19"/>
            <p:cNvSpPr>
              <a:spLocks noChangeShapeType="1"/>
            </p:cNvSpPr>
            <p:nvPr/>
          </p:nvSpPr>
          <p:spPr bwMode="auto">
            <a:xfrm flipV="1">
              <a:off x="4003" y="1664"/>
              <a:ext cx="64" cy="1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58423" name="Group 23"/>
          <p:cNvGrpSpPr>
            <a:grpSpLocks/>
          </p:cNvGrpSpPr>
          <p:nvPr/>
        </p:nvGrpSpPr>
        <p:grpSpPr bwMode="auto">
          <a:xfrm>
            <a:off x="5813426" y="3727452"/>
            <a:ext cx="2541590" cy="2301875"/>
            <a:chOff x="3853" y="2614"/>
            <a:chExt cx="1601" cy="1450"/>
          </a:xfrm>
        </p:grpSpPr>
        <p:pic>
          <p:nvPicPr>
            <p:cNvPr id="358410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69" y="2656"/>
              <a:ext cx="1385" cy="13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grpSp>
          <p:nvGrpSpPr>
            <p:cNvPr id="358422" name="Group 22"/>
            <p:cNvGrpSpPr>
              <a:grpSpLocks/>
            </p:cNvGrpSpPr>
            <p:nvPr/>
          </p:nvGrpSpPr>
          <p:grpSpPr bwMode="auto">
            <a:xfrm>
              <a:off x="3853" y="2614"/>
              <a:ext cx="239" cy="1450"/>
              <a:chOff x="3664" y="2578"/>
              <a:chExt cx="239" cy="1450"/>
            </a:xfrm>
          </p:grpSpPr>
          <p:sp>
            <p:nvSpPr>
              <p:cNvPr id="358416" name="Rectangle 16"/>
              <p:cNvSpPr>
                <a:spLocks noChangeArrowheads="1"/>
              </p:cNvSpPr>
              <p:nvPr/>
            </p:nvSpPr>
            <p:spPr bwMode="auto">
              <a:xfrm rot="16200000">
                <a:off x="3099" y="3223"/>
                <a:ext cx="1370" cy="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94" tIns="50397" rIns="100794" bIns="50397">
                <a:prstTxWarp prst="textNoShape">
                  <a:avLst/>
                </a:prstTxWarp>
                <a:spAutoFit/>
              </a:bodyPr>
              <a:lstStyle/>
              <a:p>
                <a:pPr algn="l" defTabSz="502978" eaLnBrk="0" hangingPunct="0"/>
                <a:r>
                  <a:rPr lang="en-GB" baseline="0" dirty="0">
                    <a:solidFill>
                      <a:srgbClr val="000000"/>
                    </a:solidFill>
                  </a:rPr>
                  <a:t>increasing (mass) </a:t>
                </a:r>
                <a:r>
                  <a:rPr lang="en-GB" baseline="33000" dirty="0">
                    <a:solidFill>
                      <a:srgbClr val="000000"/>
                    </a:solidFill>
                  </a:rPr>
                  <a:t>2</a:t>
                </a:r>
                <a:endParaRPr lang="en-US" baseline="33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421" name="Line 21"/>
              <p:cNvSpPr>
                <a:spLocks noChangeShapeType="1"/>
              </p:cNvSpPr>
              <p:nvPr/>
            </p:nvSpPr>
            <p:spPr bwMode="auto">
              <a:xfrm flipV="1">
                <a:off x="3877" y="2578"/>
                <a:ext cx="0" cy="14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58426" name="Rectangle 26"/>
          <p:cNvSpPr>
            <a:spLocks noChangeArrowheads="1"/>
          </p:cNvSpPr>
          <p:nvPr/>
        </p:nvSpPr>
        <p:spPr bwMode="auto">
          <a:xfrm>
            <a:off x="750889" y="5661028"/>
            <a:ext cx="8485186" cy="112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baseline="0" dirty="0"/>
              <a:t>We need to test LSND signal</a:t>
            </a:r>
          </a:p>
          <a:p>
            <a:pPr algn="l" defTabSz="913926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GB" baseline="0" dirty="0"/>
          </a:p>
          <a:p>
            <a:pPr algn="l" defTabSz="913926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baseline="0" dirty="0"/>
              <a:t>MiniBooNE experiment is designed to have same </a:t>
            </a:r>
            <a:r>
              <a:rPr lang="en-GB" baseline="0" dirty="0">
                <a:solidFill>
                  <a:schemeClr val="accent2"/>
                </a:solidFill>
              </a:rPr>
              <a:t>L/E~500m/500MeV~1</a:t>
            </a:r>
            <a:r>
              <a:rPr lang="en-GB" baseline="0" dirty="0"/>
              <a:t>  to test </a:t>
            </a:r>
            <a:r>
              <a:rPr lang="en-GB" baseline="0" dirty="0">
                <a:solidFill>
                  <a:srgbClr val="008000"/>
                </a:solidFill>
              </a:rPr>
              <a:t>LSND </a:t>
            </a:r>
            <a:r>
              <a:rPr lang="en-GB" baseline="0" dirty="0">
                <a:solidFill>
                  <a:srgbClr val="008000"/>
                </a:solidFill>
                <a:latin typeface="Symbol" pitchFamily="-65" charset="2"/>
              </a:rPr>
              <a:t>D</a:t>
            </a:r>
            <a:r>
              <a:rPr lang="en-GB" baseline="0" dirty="0">
                <a:solidFill>
                  <a:srgbClr val="008000"/>
                </a:solidFill>
              </a:rPr>
              <a:t>m</a:t>
            </a:r>
            <a:r>
              <a:rPr lang="en-GB" dirty="0">
                <a:solidFill>
                  <a:srgbClr val="008000"/>
                </a:solidFill>
              </a:rPr>
              <a:t>2</a:t>
            </a:r>
            <a:r>
              <a:rPr lang="en-GB" baseline="0" dirty="0">
                <a:solidFill>
                  <a:srgbClr val="008000"/>
                </a:solidFill>
              </a:rPr>
              <a:t>~1eV</a:t>
            </a:r>
            <a:r>
              <a:rPr lang="en-GB" dirty="0">
                <a:solidFill>
                  <a:srgbClr val="008000"/>
                </a:solidFill>
              </a:rPr>
              <a:t>2</a:t>
            </a:r>
            <a:endParaRPr lang="en-GB" baseline="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3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3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7A28-FC8A-984E-AB07-63573D0B97D9}" type="slidenum">
              <a:rPr lang="en-US"/>
              <a:pPr/>
              <a:t>100</a:t>
            </a:fld>
            <a:endParaRPr lang="en-US" dirty="0"/>
          </a:p>
        </p:txBody>
      </p:sp>
      <p:sp>
        <p:nvSpPr>
          <p:cNvPr id="587840" name="Oval 64"/>
          <p:cNvSpPr>
            <a:spLocks noChangeArrowheads="1"/>
          </p:cNvSpPr>
          <p:nvPr/>
        </p:nvSpPr>
        <p:spPr bwMode="auto">
          <a:xfrm rot="-397493">
            <a:off x="6327775" y="1916119"/>
            <a:ext cx="2001838" cy="681037"/>
          </a:xfrm>
          <a:prstGeom prst="ellipse">
            <a:avLst/>
          </a:prstGeom>
          <a:solidFill>
            <a:srgbClr val="0099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7778" name="Text Box 2"/>
          <p:cNvSpPr txBox="1">
            <a:spLocks noChangeArrowheads="1"/>
          </p:cNvSpPr>
          <p:nvPr/>
        </p:nvSpPr>
        <p:spPr bwMode="auto">
          <a:xfrm>
            <a:off x="381000" y="1276355"/>
            <a:ext cx="4510088" cy="105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ea typeface="MS PGothic" pitchFamily="34" charset="-128"/>
                <a:cs typeface="MS PGothic" pitchFamily="34" charset="-128"/>
              </a:rPr>
              <a:t> 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M</a:t>
            </a:r>
            <a:r>
              <a:rPr lang="en-US" baseline="-25000" dirty="0">
                <a:ea typeface="MS PGothic" pitchFamily="34" charset="-128"/>
                <a:cs typeface="MS PGothic" pitchFamily="34" charset="-128"/>
              </a:rPr>
              <a:t>A</a:t>
            </a:r>
            <a:r>
              <a:rPr lang="en-US" dirty="0">
                <a:ea typeface="MS PGothic" pitchFamily="34" charset="-128"/>
                <a:cs typeface="MS PGothic" pitchFamily="34" charset="-128"/>
              </a:rPr>
              <a:t>QE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               6%</a:t>
            </a: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E</a:t>
            </a:r>
            <a:r>
              <a:rPr lang="en-US" baseline="-25000" dirty="0">
                <a:ea typeface="MS PGothic" pitchFamily="34" charset="-128"/>
                <a:cs typeface="MS PGothic" pitchFamily="34" charset="-128"/>
              </a:rPr>
              <a:t>lo</a:t>
            </a:r>
            <a:r>
              <a:rPr lang="en-US" dirty="0">
                <a:ea typeface="MS PGothic" pitchFamily="34" charset="-128"/>
                <a:cs typeface="MS PGothic" pitchFamily="34" charset="-128"/>
              </a:rPr>
              <a:t>sf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                 2%</a:t>
            </a: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QE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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norm      10%</a:t>
            </a:r>
          </a:p>
        </p:txBody>
      </p:sp>
      <p:sp>
        <p:nvSpPr>
          <p:cNvPr id="587781" name="Text Box 5"/>
          <p:cNvSpPr txBox="1">
            <a:spLocks noChangeArrowheads="1"/>
          </p:cNvSpPr>
          <p:nvPr/>
        </p:nvSpPr>
        <p:spPr bwMode="auto">
          <a:xfrm>
            <a:off x="265115" y="962029"/>
            <a:ext cx="3308187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ex) cross section uncertainties</a:t>
            </a:r>
          </a:p>
        </p:txBody>
      </p:sp>
      <p:sp>
        <p:nvSpPr>
          <p:cNvPr id="587786" name="Rectangle 10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Multisim</a:t>
            </a:r>
          </a:p>
        </p:txBody>
      </p:sp>
      <p:sp>
        <p:nvSpPr>
          <p:cNvPr id="587787" name="Line 11"/>
          <p:cNvSpPr>
            <a:spLocks noChangeShapeType="1"/>
          </p:cNvSpPr>
          <p:nvPr/>
        </p:nvSpPr>
        <p:spPr bwMode="auto">
          <a:xfrm>
            <a:off x="3135312" y="1422400"/>
            <a:ext cx="0" cy="5953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2951168" y="1550990"/>
            <a:ext cx="1690687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GB" baseline="0" dirty="0">
                <a:solidFill>
                  <a:srgbClr val="FF0000"/>
                </a:solidFill>
              </a:rPr>
              <a:t>correlated</a:t>
            </a:r>
            <a:endParaRPr lang="en-US" baseline="0" dirty="0">
              <a:solidFill>
                <a:srgbClr val="FF0000"/>
              </a:solidFill>
            </a:endParaRPr>
          </a:p>
        </p:txBody>
      </p:sp>
      <p:sp>
        <p:nvSpPr>
          <p:cNvPr id="587790" name="Rectangle 14"/>
          <p:cNvSpPr>
            <a:spLocks noChangeArrowheads="1"/>
          </p:cNvSpPr>
          <p:nvPr/>
        </p:nvSpPr>
        <p:spPr bwMode="auto">
          <a:xfrm>
            <a:off x="2990879" y="1966917"/>
            <a:ext cx="1467785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GB" baseline="0" dirty="0">
                <a:solidFill>
                  <a:srgbClr val="3333FF"/>
                </a:solidFill>
              </a:rPr>
              <a:t>uncorrelated</a:t>
            </a:r>
            <a:endParaRPr lang="en-US" baseline="0" dirty="0">
              <a:solidFill>
                <a:srgbClr val="3333FF"/>
              </a:solidFill>
            </a:endParaRPr>
          </a:p>
        </p:txBody>
      </p:sp>
      <p:sp>
        <p:nvSpPr>
          <p:cNvPr id="587792" name="Text Box 16"/>
          <p:cNvSpPr txBox="1">
            <a:spLocks noChangeArrowheads="1"/>
          </p:cNvSpPr>
          <p:nvPr/>
        </p:nvSpPr>
        <p:spPr bwMode="auto">
          <a:xfrm>
            <a:off x="415925" y="2667005"/>
            <a:ext cx="3749675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Input cross section error matrix</a:t>
            </a:r>
          </a:p>
        </p:txBody>
      </p:sp>
      <p:sp>
        <p:nvSpPr>
          <p:cNvPr id="587802" name="Rectangle 26"/>
          <p:cNvSpPr>
            <a:spLocks noChangeArrowheads="1"/>
          </p:cNvSpPr>
          <p:nvPr/>
        </p:nvSpPr>
        <p:spPr bwMode="auto">
          <a:xfrm>
            <a:off x="500063" y="4429127"/>
            <a:ext cx="3714750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US" baseline="0" dirty="0">
                <a:solidFill>
                  <a:srgbClr val="008000"/>
                </a:solidFill>
              </a:rPr>
              <a:t>cross section error for E</a:t>
            </a:r>
            <a:r>
              <a:rPr lang="en-US" baseline="-2500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dirty="0">
                <a:solidFill>
                  <a:srgbClr val="008000"/>
                </a:solidFill>
              </a:rPr>
              <a:t>QE</a:t>
            </a:r>
            <a:r>
              <a:rPr lang="en-US" baseline="0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87816" name="Text Box 40"/>
          <p:cNvSpPr txBox="1">
            <a:spLocks noChangeArrowheads="1"/>
          </p:cNvSpPr>
          <p:nvPr/>
        </p:nvSpPr>
        <p:spPr bwMode="auto">
          <a:xfrm>
            <a:off x="5151439" y="5313368"/>
            <a:ext cx="4260850" cy="741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repeat this exercise many times to create smooth error matrix for E</a:t>
            </a:r>
            <a:r>
              <a:rPr lang="en-GB" baseline="-25000" dirty="0">
                <a:solidFill>
                  <a:srgbClr val="000000"/>
                </a:solidFill>
                <a:latin typeface="Symbol" pitchFamily="-65" charset="2"/>
              </a:rPr>
              <a:t>n</a:t>
            </a:r>
            <a:r>
              <a:rPr lang="en-GB" dirty="0">
                <a:solidFill>
                  <a:srgbClr val="000000"/>
                </a:solidFill>
              </a:rPr>
              <a:t>QE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61938" y="4767265"/>
            <a:ext cx="4705350" cy="2011363"/>
            <a:chOff x="165" y="2868"/>
            <a:chExt cx="2964" cy="1267"/>
          </a:xfrm>
        </p:grpSpPr>
        <p:sp>
          <p:nvSpPr>
            <p:cNvPr id="587795" name="Line 19"/>
            <p:cNvSpPr>
              <a:spLocks noChangeShapeType="1"/>
            </p:cNvSpPr>
            <p:nvPr/>
          </p:nvSpPr>
          <p:spPr bwMode="auto">
            <a:xfrm flipV="1">
              <a:off x="165" y="3875"/>
              <a:ext cx="2718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7796" name="Line 20"/>
            <p:cNvSpPr>
              <a:spLocks noChangeShapeType="1"/>
            </p:cNvSpPr>
            <p:nvPr/>
          </p:nvSpPr>
          <p:spPr bwMode="auto">
            <a:xfrm flipV="1">
              <a:off x="337" y="2994"/>
              <a:ext cx="4" cy="9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7797" name="Freeform 21"/>
            <p:cNvSpPr>
              <a:spLocks noChangeArrowheads="1"/>
            </p:cNvSpPr>
            <p:nvPr/>
          </p:nvSpPr>
          <p:spPr bwMode="auto">
            <a:xfrm>
              <a:off x="341" y="2995"/>
              <a:ext cx="1433" cy="878"/>
            </a:xfrm>
            <a:custGeom>
              <a:avLst/>
              <a:gdLst/>
              <a:ahLst/>
              <a:cxnLst>
                <a:cxn ang="0">
                  <a:pos x="0" y="1896"/>
                </a:cxn>
                <a:cxn ang="0">
                  <a:pos x="948" y="1896"/>
                </a:cxn>
                <a:cxn ang="0">
                  <a:pos x="948" y="790"/>
                </a:cxn>
                <a:cxn ang="0">
                  <a:pos x="1816" y="790"/>
                </a:cxn>
                <a:cxn ang="0">
                  <a:pos x="1816" y="0"/>
                </a:cxn>
                <a:cxn ang="0">
                  <a:pos x="2843" y="0"/>
                </a:cxn>
                <a:cxn ang="0">
                  <a:pos x="2843" y="790"/>
                </a:cxn>
                <a:cxn ang="0">
                  <a:pos x="3633" y="790"/>
                </a:cxn>
                <a:cxn ang="0">
                  <a:pos x="3633" y="1738"/>
                </a:cxn>
                <a:cxn ang="0">
                  <a:pos x="4423" y="1738"/>
                </a:cxn>
                <a:cxn ang="0">
                  <a:pos x="4423" y="2607"/>
                </a:cxn>
                <a:cxn ang="0">
                  <a:pos x="5450" y="2607"/>
                </a:cxn>
                <a:cxn ang="0">
                  <a:pos x="5450" y="3396"/>
                </a:cxn>
                <a:cxn ang="0">
                  <a:pos x="6318" y="3396"/>
                </a:cxn>
                <a:cxn ang="0">
                  <a:pos x="6318" y="3870"/>
                </a:cxn>
              </a:cxnLst>
              <a:rect l="0" t="0" r="r" b="b"/>
              <a:pathLst>
                <a:path w="6319" h="3871">
                  <a:moveTo>
                    <a:pt x="0" y="1896"/>
                  </a:moveTo>
                  <a:lnTo>
                    <a:pt x="948" y="1896"/>
                  </a:lnTo>
                  <a:lnTo>
                    <a:pt x="948" y="790"/>
                  </a:lnTo>
                  <a:lnTo>
                    <a:pt x="1816" y="790"/>
                  </a:lnTo>
                  <a:lnTo>
                    <a:pt x="1816" y="0"/>
                  </a:lnTo>
                  <a:lnTo>
                    <a:pt x="2843" y="0"/>
                  </a:lnTo>
                  <a:lnTo>
                    <a:pt x="2843" y="790"/>
                  </a:lnTo>
                  <a:lnTo>
                    <a:pt x="3633" y="790"/>
                  </a:lnTo>
                  <a:lnTo>
                    <a:pt x="3633" y="1738"/>
                  </a:lnTo>
                  <a:lnTo>
                    <a:pt x="4423" y="1738"/>
                  </a:lnTo>
                  <a:lnTo>
                    <a:pt x="4423" y="2607"/>
                  </a:lnTo>
                  <a:lnTo>
                    <a:pt x="5450" y="2607"/>
                  </a:lnTo>
                  <a:lnTo>
                    <a:pt x="5450" y="3396"/>
                  </a:lnTo>
                  <a:lnTo>
                    <a:pt x="6318" y="3396"/>
                  </a:lnTo>
                  <a:lnTo>
                    <a:pt x="6318" y="387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7798" name="Freeform 22"/>
            <p:cNvSpPr>
              <a:spLocks noChangeArrowheads="1"/>
            </p:cNvSpPr>
            <p:nvPr/>
          </p:nvSpPr>
          <p:spPr bwMode="auto">
            <a:xfrm>
              <a:off x="341" y="3102"/>
              <a:ext cx="1218" cy="770"/>
            </a:xfrm>
            <a:custGeom>
              <a:avLst/>
              <a:gdLst/>
              <a:ahLst/>
              <a:cxnLst>
                <a:cxn ang="0">
                  <a:pos x="0" y="1738"/>
                </a:cxn>
                <a:cxn ang="0">
                  <a:pos x="948" y="1738"/>
                </a:cxn>
                <a:cxn ang="0">
                  <a:pos x="948" y="0"/>
                </a:cxn>
                <a:cxn ang="0">
                  <a:pos x="2843" y="0"/>
                </a:cxn>
                <a:cxn ang="0">
                  <a:pos x="2843" y="711"/>
                </a:cxn>
                <a:cxn ang="0">
                  <a:pos x="3633" y="711"/>
                </a:cxn>
                <a:cxn ang="0">
                  <a:pos x="3633" y="1738"/>
                </a:cxn>
                <a:cxn ang="0">
                  <a:pos x="5371" y="1738"/>
                </a:cxn>
                <a:cxn ang="0">
                  <a:pos x="5371" y="3396"/>
                </a:cxn>
              </a:cxnLst>
              <a:rect l="0" t="0" r="r" b="b"/>
              <a:pathLst>
                <a:path w="5372" h="3397">
                  <a:moveTo>
                    <a:pt x="0" y="1738"/>
                  </a:moveTo>
                  <a:lnTo>
                    <a:pt x="948" y="1738"/>
                  </a:lnTo>
                  <a:lnTo>
                    <a:pt x="948" y="0"/>
                  </a:lnTo>
                  <a:lnTo>
                    <a:pt x="2843" y="0"/>
                  </a:lnTo>
                  <a:lnTo>
                    <a:pt x="2843" y="711"/>
                  </a:lnTo>
                  <a:lnTo>
                    <a:pt x="3633" y="711"/>
                  </a:lnTo>
                  <a:lnTo>
                    <a:pt x="3633" y="1738"/>
                  </a:lnTo>
                  <a:lnTo>
                    <a:pt x="5371" y="1738"/>
                  </a:lnTo>
                  <a:lnTo>
                    <a:pt x="5371" y="3396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7799" name="Freeform 23"/>
            <p:cNvSpPr>
              <a:spLocks noChangeArrowheads="1"/>
            </p:cNvSpPr>
            <p:nvPr/>
          </p:nvSpPr>
          <p:spPr bwMode="auto">
            <a:xfrm>
              <a:off x="341" y="3031"/>
              <a:ext cx="1612" cy="842"/>
            </a:xfrm>
            <a:custGeom>
              <a:avLst/>
              <a:gdLst/>
              <a:ahLst/>
              <a:cxnLst>
                <a:cxn ang="0">
                  <a:pos x="0" y="1896"/>
                </a:cxn>
                <a:cxn ang="0">
                  <a:pos x="948" y="1896"/>
                </a:cxn>
                <a:cxn ang="0">
                  <a:pos x="948" y="0"/>
                </a:cxn>
                <a:cxn ang="0">
                  <a:pos x="1816" y="0"/>
                </a:cxn>
                <a:cxn ang="0">
                  <a:pos x="2843" y="0"/>
                </a:cxn>
                <a:cxn ang="0">
                  <a:pos x="2843" y="474"/>
                </a:cxn>
                <a:cxn ang="0">
                  <a:pos x="3633" y="474"/>
                </a:cxn>
                <a:cxn ang="0">
                  <a:pos x="3633" y="1343"/>
                </a:cxn>
                <a:cxn ang="0">
                  <a:pos x="4423" y="1343"/>
                </a:cxn>
                <a:cxn ang="0">
                  <a:pos x="4423" y="2686"/>
                </a:cxn>
                <a:cxn ang="0">
                  <a:pos x="5450" y="2686"/>
                </a:cxn>
                <a:cxn ang="0">
                  <a:pos x="5450" y="3475"/>
                </a:cxn>
                <a:cxn ang="0">
                  <a:pos x="7108" y="3475"/>
                </a:cxn>
                <a:cxn ang="0">
                  <a:pos x="7108" y="3712"/>
                </a:cxn>
              </a:cxnLst>
              <a:rect l="0" t="0" r="r" b="b"/>
              <a:pathLst>
                <a:path w="7109" h="3713">
                  <a:moveTo>
                    <a:pt x="0" y="1896"/>
                  </a:moveTo>
                  <a:lnTo>
                    <a:pt x="948" y="1896"/>
                  </a:lnTo>
                  <a:lnTo>
                    <a:pt x="948" y="0"/>
                  </a:lnTo>
                  <a:lnTo>
                    <a:pt x="1816" y="0"/>
                  </a:lnTo>
                  <a:lnTo>
                    <a:pt x="2843" y="0"/>
                  </a:lnTo>
                  <a:lnTo>
                    <a:pt x="2843" y="474"/>
                  </a:lnTo>
                  <a:lnTo>
                    <a:pt x="3633" y="474"/>
                  </a:lnTo>
                  <a:lnTo>
                    <a:pt x="3633" y="1343"/>
                  </a:lnTo>
                  <a:lnTo>
                    <a:pt x="4423" y="1343"/>
                  </a:lnTo>
                  <a:lnTo>
                    <a:pt x="4423" y="2686"/>
                  </a:lnTo>
                  <a:lnTo>
                    <a:pt x="5450" y="2686"/>
                  </a:lnTo>
                  <a:lnTo>
                    <a:pt x="5450" y="3475"/>
                  </a:lnTo>
                  <a:lnTo>
                    <a:pt x="7108" y="3475"/>
                  </a:lnTo>
                  <a:lnTo>
                    <a:pt x="7108" y="3712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7800" name="Text Box 24"/>
            <p:cNvSpPr txBox="1">
              <a:spLocks noChangeArrowheads="1"/>
            </p:cNvSpPr>
            <p:nvPr/>
          </p:nvSpPr>
          <p:spPr bwMode="auto">
            <a:xfrm>
              <a:off x="1326" y="2868"/>
              <a:ext cx="1693" cy="772"/>
            </a:xfrm>
            <a:prstGeom prst="rect">
              <a:avLst/>
            </a:prstGeom>
            <a:noFill/>
            <a:ln w="54720">
              <a:noFill/>
              <a:round/>
              <a:headEnd/>
              <a:tailEnd/>
            </a:ln>
            <a:effectLst/>
          </p:spPr>
          <p:txBody>
            <a:bodyPr lIns="117360" tIns="72360" rIns="117360" bIns="7236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98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000000"/>
                  </a:solidFill>
                </a:rPr>
                <a:t>1</a:t>
              </a:r>
              <a:r>
                <a:rPr lang="en-GB" baseline="33000" dirty="0">
                  <a:solidFill>
                    <a:srgbClr val="000000"/>
                  </a:solidFill>
                </a:rPr>
                <a:t>st </a:t>
              </a:r>
              <a:r>
                <a:rPr lang="en-GB" baseline="0" dirty="0">
                  <a:solidFill>
                    <a:srgbClr val="000000"/>
                  </a:solidFill>
                </a:rPr>
                <a:t> cross section model</a:t>
              </a:r>
            </a:p>
            <a:p>
              <a:pPr algn="l" hangingPunct="0">
                <a:lnSpc>
                  <a:spcPct val="97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FF0000"/>
                  </a:solidFill>
                </a:rPr>
                <a:t>2</a:t>
              </a:r>
              <a:r>
                <a:rPr lang="en-GB" baseline="33000" dirty="0">
                  <a:solidFill>
                    <a:srgbClr val="FF0000"/>
                  </a:solidFill>
                </a:rPr>
                <a:t>nd</a:t>
              </a:r>
              <a:r>
                <a:rPr lang="en-GB" baseline="0" dirty="0">
                  <a:solidFill>
                    <a:srgbClr val="FF0000"/>
                  </a:solidFill>
                </a:rPr>
                <a:t> cross section model</a:t>
              </a:r>
            </a:p>
            <a:p>
              <a:pPr algn="l" hangingPunct="0">
                <a:lnSpc>
                  <a:spcPct val="97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0000FF"/>
                  </a:solidFill>
                </a:rPr>
                <a:t>3</a:t>
              </a:r>
              <a:r>
                <a:rPr lang="en-GB" baseline="33000" dirty="0">
                  <a:solidFill>
                    <a:srgbClr val="0000FF"/>
                  </a:solidFill>
                </a:rPr>
                <a:t>rd</a:t>
              </a:r>
              <a:r>
                <a:rPr lang="en-GB" baseline="0" dirty="0">
                  <a:solidFill>
                    <a:srgbClr val="0000FF"/>
                  </a:solidFill>
                </a:rPr>
                <a:t> cross section model</a:t>
              </a:r>
            </a:p>
            <a:p>
              <a:pPr algn="l" hangingPunct="0">
                <a:lnSpc>
                  <a:spcPct val="97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000000"/>
                  </a:solidFill>
                </a:rPr>
                <a:t>                 ...</a:t>
              </a:r>
            </a:p>
          </p:txBody>
        </p:sp>
        <p:sp>
          <p:nvSpPr>
            <p:cNvPr id="587818" name="Text Box 42"/>
            <p:cNvSpPr txBox="1">
              <a:spLocks noChangeArrowheads="1"/>
            </p:cNvSpPr>
            <p:nvPr/>
          </p:nvSpPr>
          <p:spPr bwMode="auto">
            <a:xfrm>
              <a:off x="308" y="3871"/>
              <a:ext cx="2821" cy="264"/>
            </a:xfrm>
            <a:prstGeom prst="rect">
              <a:avLst/>
            </a:prstGeom>
            <a:noFill/>
            <a:ln w="54720">
              <a:noFill/>
              <a:round/>
              <a:headEnd/>
              <a:tailEnd/>
            </a:ln>
            <a:effectLst/>
          </p:spPr>
          <p:txBody>
            <a:bodyPr lIns="117360" tIns="72360" rIns="117360" bIns="7236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98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000000"/>
                  </a:solidFill>
                </a:rPr>
                <a:t>n</a:t>
              </a:r>
              <a:r>
                <a:rPr lang="en-GB" baseline="-25000" dirty="0">
                  <a:solidFill>
                    <a:srgbClr val="000000"/>
                  </a:solidFill>
                </a:rPr>
                <a:t>1 </a:t>
              </a:r>
              <a:r>
                <a:rPr lang="en-GB" baseline="0" dirty="0">
                  <a:solidFill>
                    <a:srgbClr val="000000"/>
                  </a:solidFill>
                </a:rPr>
                <a:t> n</a:t>
              </a:r>
              <a:r>
                <a:rPr lang="en-GB" baseline="-25000" dirty="0">
                  <a:solidFill>
                    <a:srgbClr val="000000"/>
                  </a:solidFill>
                </a:rPr>
                <a:t>2 </a:t>
              </a:r>
              <a:r>
                <a:rPr lang="en-GB" baseline="0" dirty="0">
                  <a:solidFill>
                    <a:srgbClr val="000000"/>
                  </a:solidFill>
                </a:rPr>
                <a:t> n</a:t>
              </a:r>
              <a:r>
                <a:rPr lang="en-GB" baseline="-25000" dirty="0">
                  <a:solidFill>
                    <a:srgbClr val="000000"/>
                  </a:solidFill>
                </a:rPr>
                <a:t>3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4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5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6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7 </a:t>
              </a:r>
              <a:r>
                <a:rPr lang="en-GB" baseline="0" dirty="0">
                  <a:solidFill>
                    <a:srgbClr val="000000"/>
                  </a:solidFill>
                </a:rPr>
                <a:t> n</a:t>
              </a:r>
              <a:r>
                <a:rPr lang="en-GB" baseline="-25000" dirty="0">
                  <a:solidFill>
                    <a:srgbClr val="000000"/>
                  </a:solidFill>
                </a:rPr>
                <a:t>8</a:t>
              </a:r>
              <a:r>
                <a:rPr lang="en-GB" baseline="0" dirty="0">
                  <a:solidFill>
                    <a:srgbClr val="000000"/>
                  </a:solidFill>
                </a:rPr>
                <a:t>       E</a:t>
              </a:r>
              <a:r>
                <a:rPr lang="en-GB" baseline="-25000" dirty="0">
                  <a:solidFill>
                    <a:srgbClr val="000000"/>
                  </a:solidFill>
                  <a:latin typeface="Symbol" pitchFamily="-65" charset="2"/>
                </a:rPr>
                <a:t>n</a:t>
              </a:r>
              <a:r>
                <a:rPr lang="en-GB" dirty="0">
                  <a:solidFill>
                    <a:srgbClr val="000000"/>
                  </a:solidFill>
                </a:rPr>
                <a:t>QE</a:t>
              </a:r>
              <a:r>
                <a:rPr lang="en-GB" baseline="0" dirty="0">
                  <a:solidFill>
                    <a:srgbClr val="000000"/>
                  </a:solidFill>
                </a:rPr>
                <a:t> (GeV)</a:t>
              </a:r>
            </a:p>
          </p:txBody>
        </p:sp>
      </p:grpSp>
      <p:sp>
        <p:nvSpPr>
          <p:cNvPr id="587834" name="Line 58"/>
          <p:cNvSpPr>
            <a:spLocks noChangeShapeType="1"/>
          </p:cNvSpPr>
          <p:nvPr/>
        </p:nvSpPr>
        <p:spPr bwMode="auto">
          <a:xfrm flipH="1">
            <a:off x="5899154" y="2235200"/>
            <a:ext cx="1409700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7835" name="Line 59"/>
          <p:cNvSpPr>
            <a:spLocks noChangeShapeType="1"/>
          </p:cNvSpPr>
          <p:nvPr/>
        </p:nvSpPr>
        <p:spPr bwMode="auto">
          <a:xfrm>
            <a:off x="7294563" y="2235200"/>
            <a:ext cx="1858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7836" name="Line 60"/>
          <p:cNvSpPr>
            <a:spLocks noChangeShapeType="1"/>
          </p:cNvSpPr>
          <p:nvPr/>
        </p:nvSpPr>
        <p:spPr bwMode="auto">
          <a:xfrm flipV="1">
            <a:off x="7297738" y="546105"/>
            <a:ext cx="0" cy="169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7837" name="Rectangle 61"/>
          <p:cNvSpPr>
            <a:spLocks noChangeArrowheads="1"/>
          </p:cNvSpPr>
          <p:nvPr/>
        </p:nvSpPr>
        <p:spPr bwMode="auto">
          <a:xfrm rot="5400000">
            <a:off x="6856413" y="834232"/>
            <a:ext cx="1139824" cy="31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QE </a:t>
            </a:r>
            <a:r>
              <a:rPr lang="en-US" sz="1400" b="1" baseline="0" dirty="0">
                <a:latin typeface="Symbol" pitchFamily="-65" charset="2"/>
              </a:rPr>
              <a:t>s</a:t>
            </a:r>
            <a:r>
              <a:rPr lang="en-US" sz="1400" b="1" baseline="0" dirty="0"/>
              <a:t> norm </a:t>
            </a:r>
          </a:p>
        </p:txBody>
      </p:sp>
      <p:sp>
        <p:nvSpPr>
          <p:cNvPr id="587838" name="Rectangle 62"/>
          <p:cNvSpPr>
            <a:spLocks noChangeArrowheads="1"/>
          </p:cNvSpPr>
          <p:nvPr/>
        </p:nvSpPr>
        <p:spPr bwMode="auto">
          <a:xfrm rot="20169089">
            <a:off x="5724770" y="2341690"/>
            <a:ext cx="410684" cy="3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E</a:t>
            </a:r>
            <a:r>
              <a:rPr lang="en-US" sz="1400" b="1" baseline="-25000" dirty="0"/>
              <a:t>lo</a:t>
            </a:r>
          </a:p>
        </p:txBody>
      </p:sp>
      <p:sp>
        <p:nvSpPr>
          <p:cNvPr id="587839" name="Rectangle 63"/>
          <p:cNvSpPr>
            <a:spLocks noChangeArrowheads="1"/>
          </p:cNvSpPr>
          <p:nvPr/>
        </p:nvSpPr>
        <p:spPr bwMode="auto">
          <a:xfrm>
            <a:off x="8723346" y="1931990"/>
            <a:ext cx="416119" cy="3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M</a:t>
            </a:r>
            <a:r>
              <a:rPr lang="en-US" sz="1400" b="1" baseline="-25000" dirty="0"/>
              <a:t>A</a:t>
            </a:r>
          </a:p>
        </p:txBody>
      </p:sp>
      <p:sp>
        <p:nvSpPr>
          <p:cNvPr id="587841" name="Text Box 65"/>
          <p:cNvSpPr txBox="1">
            <a:spLocks noChangeArrowheads="1"/>
          </p:cNvSpPr>
          <p:nvPr/>
        </p:nvSpPr>
        <p:spPr bwMode="auto">
          <a:xfrm>
            <a:off x="7569200" y="611191"/>
            <a:ext cx="2139950" cy="6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cross section parameter space</a:t>
            </a:r>
          </a:p>
        </p:txBody>
      </p: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6327781" y="1887543"/>
            <a:ext cx="1368425" cy="657225"/>
            <a:chOff x="3986" y="1189"/>
            <a:chExt cx="862" cy="414"/>
          </a:xfrm>
        </p:grpSpPr>
        <p:sp>
          <p:nvSpPr>
            <p:cNvPr id="587830" name="Line 54"/>
            <p:cNvSpPr>
              <a:spLocks noChangeShapeType="1"/>
            </p:cNvSpPr>
            <p:nvPr/>
          </p:nvSpPr>
          <p:spPr bwMode="auto">
            <a:xfrm flipH="1">
              <a:off x="3986" y="1408"/>
              <a:ext cx="612" cy="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7850" name="Freeform 74"/>
            <p:cNvSpPr>
              <a:spLocks noChangeArrowheads="1"/>
            </p:cNvSpPr>
            <p:nvPr/>
          </p:nvSpPr>
          <p:spPr bwMode="auto">
            <a:xfrm>
              <a:off x="4667" y="1396"/>
              <a:ext cx="88" cy="80"/>
            </a:xfrm>
            <a:custGeom>
              <a:avLst/>
              <a:gdLst/>
              <a:ahLst/>
              <a:cxnLst>
                <a:cxn ang="0">
                  <a:pos x="0" y="1035"/>
                </a:cxn>
                <a:cxn ang="0">
                  <a:pos x="52" y="1012"/>
                </a:cxn>
                <a:cxn ang="0">
                  <a:pos x="103" y="986"/>
                </a:cxn>
                <a:cxn ang="0">
                  <a:pos x="152" y="957"/>
                </a:cxn>
                <a:cxn ang="0">
                  <a:pos x="200" y="926"/>
                </a:cxn>
                <a:cxn ang="0">
                  <a:pos x="246" y="893"/>
                </a:cxn>
                <a:cxn ang="0">
                  <a:pos x="290" y="857"/>
                </a:cxn>
                <a:cxn ang="0">
                  <a:pos x="333" y="819"/>
                </a:cxn>
                <a:cxn ang="0">
                  <a:pos x="373" y="779"/>
                </a:cxn>
                <a:cxn ang="0">
                  <a:pos x="411" y="736"/>
                </a:cxn>
                <a:cxn ang="0">
                  <a:pos x="447" y="692"/>
                </a:cxn>
                <a:cxn ang="0">
                  <a:pos x="480" y="646"/>
                </a:cxn>
                <a:cxn ang="0">
                  <a:pos x="511" y="598"/>
                </a:cxn>
                <a:cxn ang="0">
                  <a:pos x="540" y="548"/>
                </a:cxn>
                <a:cxn ang="0">
                  <a:pos x="565" y="498"/>
                </a:cxn>
                <a:cxn ang="0">
                  <a:pos x="588" y="445"/>
                </a:cxn>
                <a:cxn ang="0">
                  <a:pos x="609" y="392"/>
                </a:cxn>
                <a:cxn ang="0">
                  <a:pos x="626" y="338"/>
                </a:cxn>
                <a:cxn ang="0">
                  <a:pos x="641" y="283"/>
                </a:cxn>
                <a:cxn ang="0">
                  <a:pos x="652" y="227"/>
                </a:cxn>
                <a:cxn ang="0">
                  <a:pos x="661" y="171"/>
                </a:cxn>
                <a:cxn ang="0">
                  <a:pos x="667" y="114"/>
                </a:cxn>
                <a:cxn ang="0">
                  <a:pos x="670" y="57"/>
                </a:cxn>
                <a:cxn ang="0">
                  <a:pos x="670" y="0"/>
                </a:cxn>
              </a:cxnLst>
              <a:rect l="0" t="0" r="r" b="b"/>
              <a:pathLst>
                <a:path w="671" h="1036">
                  <a:moveTo>
                    <a:pt x="0" y="1035"/>
                  </a:moveTo>
                  <a:lnTo>
                    <a:pt x="52" y="1012"/>
                  </a:lnTo>
                  <a:lnTo>
                    <a:pt x="103" y="986"/>
                  </a:lnTo>
                  <a:lnTo>
                    <a:pt x="152" y="957"/>
                  </a:lnTo>
                  <a:lnTo>
                    <a:pt x="200" y="926"/>
                  </a:lnTo>
                  <a:lnTo>
                    <a:pt x="246" y="893"/>
                  </a:lnTo>
                  <a:lnTo>
                    <a:pt x="290" y="857"/>
                  </a:lnTo>
                  <a:lnTo>
                    <a:pt x="333" y="819"/>
                  </a:lnTo>
                  <a:lnTo>
                    <a:pt x="373" y="779"/>
                  </a:lnTo>
                  <a:lnTo>
                    <a:pt x="411" y="736"/>
                  </a:lnTo>
                  <a:lnTo>
                    <a:pt x="447" y="692"/>
                  </a:lnTo>
                  <a:lnTo>
                    <a:pt x="480" y="646"/>
                  </a:lnTo>
                  <a:lnTo>
                    <a:pt x="511" y="598"/>
                  </a:lnTo>
                  <a:lnTo>
                    <a:pt x="540" y="548"/>
                  </a:lnTo>
                  <a:lnTo>
                    <a:pt x="565" y="498"/>
                  </a:lnTo>
                  <a:lnTo>
                    <a:pt x="588" y="445"/>
                  </a:lnTo>
                  <a:lnTo>
                    <a:pt x="609" y="392"/>
                  </a:lnTo>
                  <a:lnTo>
                    <a:pt x="626" y="338"/>
                  </a:lnTo>
                  <a:lnTo>
                    <a:pt x="641" y="283"/>
                  </a:lnTo>
                  <a:lnTo>
                    <a:pt x="652" y="227"/>
                  </a:lnTo>
                  <a:lnTo>
                    <a:pt x="661" y="171"/>
                  </a:lnTo>
                  <a:lnTo>
                    <a:pt x="667" y="114"/>
                  </a:lnTo>
                  <a:lnTo>
                    <a:pt x="670" y="57"/>
                  </a:lnTo>
                  <a:lnTo>
                    <a:pt x="670" y="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7852" name="Line 76"/>
            <p:cNvSpPr>
              <a:spLocks noChangeShapeType="1"/>
            </p:cNvSpPr>
            <p:nvPr/>
          </p:nvSpPr>
          <p:spPr bwMode="auto">
            <a:xfrm flipH="1" flipV="1">
              <a:off x="4592" y="1189"/>
              <a:ext cx="5" cy="2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7853" name="Line 77"/>
            <p:cNvSpPr>
              <a:spLocks noChangeShapeType="1"/>
            </p:cNvSpPr>
            <p:nvPr/>
          </p:nvSpPr>
          <p:spPr bwMode="auto">
            <a:xfrm>
              <a:off x="4582" y="1410"/>
              <a:ext cx="266" cy="19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7854" name="Line 78"/>
            <p:cNvSpPr>
              <a:spLocks noChangeShapeType="1"/>
            </p:cNvSpPr>
            <p:nvPr/>
          </p:nvSpPr>
          <p:spPr bwMode="auto">
            <a:xfrm>
              <a:off x="4471" y="1329"/>
              <a:ext cx="0" cy="1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7855" name="Line 79"/>
            <p:cNvSpPr>
              <a:spLocks noChangeShapeType="1"/>
            </p:cNvSpPr>
            <p:nvPr/>
          </p:nvSpPr>
          <p:spPr bwMode="auto">
            <a:xfrm flipH="1">
              <a:off x="4466" y="1306"/>
              <a:ext cx="126" cy="2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aphicFrame>
        <p:nvGraphicFramePr>
          <p:cNvPr id="587859" name="Object 83"/>
          <p:cNvGraphicFramePr>
            <a:graphicFrameLocks noChangeAspect="1"/>
          </p:cNvGraphicFramePr>
          <p:nvPr/>
        </p:nvGraphicFramePr>
        <p:xfrm>
          <a:off x="669924" y="3114676"/>
          <a:ext cx="8618539" cy="1270000"/>
        </p:xfrm>
        <a:graphic>
          <a:graphicData uri="http://schemas.openxmlformats.org/presentationml/2006/ole">
            <p:oleObj spid="_x0000_s1476610" name="Equation" r:id="rId3" imgW="7137400" imgH="12700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7EAC5-6356-8148-AB7B-ADD5934B3A4C}" type="slidenum">
              <a:rPr lang="en-US"/>
              <a:pPr/>
              <a:t>101</a:t>
            </a:fld>
            <a:endParaRPr lang="en-US" dirty="0"/>
          </a:p>
        </p:txBody>
      </p:sp>
      <p:sp>
        <p:nvSpPr>
          <p:cNvPr id="591876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Multisim</a:t>
            </a:r>
          </a:p>
        </p:txBody>
      </p:sp>
      <p:sp>
        <p:nvSpPr>
          <p:cNvPr id="591881" name="Text Box 9"/>
          <p:cNvSpPr txBox="1">
            <a:spLocks noChangeArrowheads="1"/>
          </p:cNvSpPr>
          <p:nvPr/>
        </p:nvSpPr>
        <p:spPr bwMode="auto">
          <a:xfrm>
            <a:off x="493718" y="1135067"/>
            <a:ext cx="4854575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Output cross section error matrix for E</a:t>
            </a:r>
            <a:r>
              <a:rPr lang="en-US" baseline="-2500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dirty="0">
                <a:solidFill>
                  <a:srgbClr val="008000"/>
                </a:solidFill>
              </a:rPr>
              <a:t>QE</a:t>
            </a:r>
          </a:p>
        </p:txBody>
      </p:sp>
      <p:graphicFrame>
        <p:nvGraphicFramePr>
          <p:cNvPr id="591901" name="Object 29"/>
          <p:cNvGraphicFramePr>
            <a:graphicFrameLocks noChangeAspect="1"/>
          </p:cNvGraphicFramePr>
          <p:nvPr/>
        </p:nvGraphicFramePr>
        <p:xfrm>
          <a:off x="782643" y="2741613"/>
          <a:ext cx="8250237" cy="1727200"/>
        </p:xfrm>
        <a:graphic>
          <a:graphicData uri="http://schemas.openxmlformats.org/presentationml/2006/ole">
            <p:oleObj spid="_x0000_s1477634" name="Equation" r:id="rId3" imgW="6832600" imgH="1727200" progId="Equation.3">
              <p:embed/>
            </p:oleObj>
          </a:graphicData>
        </a:graphic>
      </p:graphicFrame>
      <p:sp>
        <p:nvSpPr>
          <p:cNvPr id="591902" name="Rectangle 30"/>
          <p:cNvSpPr>
            <a:spLocks noChangeArrowheads="1"/>
          </p:cNvSpPr>
          <p:nvPr/>
        </p:nvSpPr>
        <p:spPr bwMode="auto">
          <a:xfrm>
            <a:off x="500063" y="4429127"/>
            <a:ext cx="3714750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US" baseline="0" dirty="0">
                <a:solidFill>
                  <a:srgbClr val="008000"/>
                </a:solidFill>
              </a:rPr>
              <a:t>cross section error for E</a:t>
            </a:r>
            <a:r>
              <a:rPr lang="en-US" baseline="-2500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dirty="0">
                <a:solidFill>
                  <a:srgbClr val="008000"/>
                </a:solidFill>
              </a:rPr>
              <a:t>QE</a:t>
            </a:r>
            <a:r>
              <a:rPr lang="en-US" baseline="0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91903" name="Text Box 31"/>
          <p:cNvSpPr txBox="1">
            <a:spLocks noChangeArrowheads="1"/>
          </p:cNvSpPr>
          <p:nvPr/>
        </p:nvSpPr>
        <p:spPr bwMode="auto">
          <a:xfrm>
            <a:off x="5022855" y="4746630"/>
            <a:ext cx="4492625" cy="10709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Oscillation analysis use output error matrix for </a:t>
            </a:r>
            <a:r>
              <a:rPr lang="en-GB" baseline="0" dirty="0">
                <a:solidFill>
                  <a:srgbClr val="000000"/>
                </a:solidFill>
                <a:latin typeface="Symbol" pitchFamily="-65" charset="2"/>
              </a:rPr>
              <a:t>c</a:t>
            </a:r>
            <a:r>
              <a:rPr lang="en-GB" dirty="0">
                <a:solidFill>
                  <a:srgbClr val="000000"/>
                </a:solidFill>
              </a:rPr>
              <a:t>2</a:t>
            </a:r>
            <a:r>
              <a:rPr lang="en-GB" baseline="0" dirty="0">
                <a:solidFill>
                  <a:srgbClr val="000000"/>
                </a:solidFill>
              </a:rPr>
              <a:t> fit;</a:t>
            </a:r>
            <a:endParaRPr lang="en-GB" baseline="0" dirty="0">
              <a:solidFill>
                <a:srgbClr val="000000"/>
              </a:solidFill>
              <a:latin typeface="Symbol" pitchFamily="-65" charset="2"/>
            </a:endParaRP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Symbol" pitchFamily="-65" charset="2"/>
              </a:rPr>
              <a:t>c</a:t>
            </a:r>
            <a:r>
              <a:rPr lang="en-GB" dirty="0">
                <a:solidFill>
                  <a:srgbClr val="000000"/>
                </a:solidFill>
              </a:rPr>
              <a:t>2</a:t>
            </a:r>
            <a:r>
              <a:rPr lang="en-GB" baseline="0" dirty="0">
                <a:solidFill>
                  <a:srgbClr val="000000"/>
                </a:solidFill>
              </a:rPr>
              <a:t> 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= (data - MC)</a:t>
            </a:r>
            <a:r>
              <a:rPr lang="en-GB" dirty="0">
                <a:solidFill>
                  <a:srgbClr val="000000"/>
                </a:solidFill>
                <a:latin typeface="Times New Roman" pitchFamily="-65" charset="0"/>
              </a:rPr>
              <a:t>T 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(M</a:t>
            </a:r>
            <a:r>
              <a:rPr lang="en-GB" baseline="-25000" dirty="0">
                <a:solidFill>
                  <a:srgbClr val="000000"/>
                </a:solidFill>
                <a:latin typeface="Times New Roman" pitchFamily="-65" charset="0"/>
              </a:rPr>
              <a:t>output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)</a:t>
            </a:r>
            <a:r>
              <a:rPr lang="en-GB" dirty="0">
                <a:solidFill>
                  <a:srgbClr val="000000"/>
                </a:solidFill>
                <a:latin typeface="Times New Roman" pitchFamily="-65" charset="0"/>
              </a:rPr>
              <a:t>-1 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(data - MC)</a:t>
            </a:r>
            <a:endParaRPr lang="en-GB" dirty="0">
              <a:solidFill>
                <a:srgbClr val="000000"/>
              </a:solidFill>
              <a:latin typeface="Times New Roman" pitchFamily="-65" charset="0"/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61938" y="4767265"/>
            <a:ext cx="4705350" cy="2011363"/>
            <a:chOff x="165" y="2868"/>
            <a:chExt cx="2964" cy="1267"/>
          </a:xfrm>
        </p:grpSpPr>
        <p:sp>
          <p:nvSpPr>
            <p:cNvPr id="591905" name="Line 33"/>
            <p:cNvSpPr>
              <a:spLocks noChangeShapeType="1"/>
            </p:cNvSpPr>
            <p:nvPr/>
          </p:nvSpPr>
          <p:spPr bwMode="auto">
            <a:xfrm flipV="1">
              <a:off x="165" y="3875"/>
              <a:ext cx="2718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1906" name="Line 34"/>
            <p:cNvSpPr>
              <a:spLocks noChangeShapeType="1"/>
            </p:cNvSpPr>
            <p:nvPr/>
          </p:nvSpPr>
          <p:spPr bwMode="auto">
            <a:xfrm flipV="1">
              <a:off x="337" y="2994"/>
              <a:ext cx="4" cy="9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1907" name="Freeform 35"/>
            <p:cNvSpPr>
              <a:spLocks noChangeArrowheads="1"/>
            </p:cNvSpPr>
            <p:nvPr/>
          </p:nvSpPr>
          <p:spPr bwMode="auto">
            <a:xfrm>
              <a:off x="341" y="2995"/>
              <a:ext cx="1433" cy="878"/>
            </a:xfrm>
            <a:custGeom>
              <a:avLst/>
              <a:gdLst/>
              <a:ahLst/>
              <a:cxnLst>
                <a:cxn ang="0">
                  <a:pos x="0" y="1896"/>
                </a:cxn>
                <a:cxn ang="0">
                  <a:pos x="948" y="1896"/>
                </a:cxn>
                <a:cxn ang="0">
                  <a:pos x="948" y="790"/>
                </a:cxn>
                <a:cxn ang="0">
                  <a:pos x="1816" y="790"/>
                </a:cxn>
                <a:cxn ang="0">
                  <a:pos x="1816" y="0"/>
                </a:cxn>
                <a:cxn ang="0">
                  <a:pos x="2843" y="0"/>
                </a:cxn>
                <a:cxn ang="0">
                  <a:pos x="2843" y="790"/>
                </a:cxn>
                <a:cxn ang="0">
                  <a:pos x="3633" y="790"/>
                </a:cxn>
                <a:cxn ang="0">
                  <a:pos x="3633" y="1738"/>
                </a:cxn>
                <a:cxn ang="0">
                  <a:pos x="4423" y="1738"/>
                </a:cxn>
                <a:cxn ang="0">
                  <a:pos x="4423" y="2607"/>
                </a:cxn>
                <a:cxn ang="0">
                  <a:pos x="5450" y="2607"/>
                </a:cxn>
                <a:cxn ang="0">
                  <a:pos x="5450" y="3396"/>
                </a:cxn>
                <a:cxn ang="0">
                  <a:pos x="6318" y="3396"/>
                </a:cxn>
                <a:cxn ang="0">
                  <a:pos x="6318" y="3870"/>
                </a:cxn>
              </a:cxnLst>
              <a:rect l="0" t="0" r="r" b="b"/>
              <a:pathLst>
                <a:path w="6319" h="3871">
                  <a:moveTo>
                    <a:pt x="0" y="1896"/>
                  </a:moveTo>
                  <a:lnTo>
                    <a:pt x="948" y="1896"/>
                  </a:lnTo>
                  <a:lnTo>
                    <a:pt x="948" y="790"/>
                  </a:lnTo>
                  <a:lnTo>
                    <a:pt x="1816" y="790"/>
                  </a:lnTo>
                  <a:lnTo>
                    <a:pt x="1816" y="0"/>
                  </a:lnTo>
                  <a:lnTo>
                    <a:pt x="2843" y="0"/>
                  </a:lnTo>
                  <a:lnTo>
                    <a:pt x="2843" y="790"/>
                  </a:lnTo>
                  <a:lnTo>
                    <a:pt x="3633" y="790"/>
                  </a:lnTo>
                  <a:lnTo>
                    <a:pt x="3633" y="1738"/>
                  </a:lnTo>
                  <a:lnTo>
                    <a:pt x="4423" y="1738"/>
                  </a:lnTo>
                  <a:lnTo>
                    <a:pt x="4423" y="2607"/>
                  </a:lnTo>
                  <a:lnTo>
                    <a:pt x="5450" y="2607"/>
                  </a:lnTo>
                  <a:lnTo>
                    <a:pt x="5450" y="3396"/>
                  </a:lnTo>
                  <a:lnTo>
                    <a:pt x="6318" y="3396"/>
                  </a:lnTo>
                  <a:lnTo>
                    <a:pt x="6318" y="387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1908" name="Freeform 36"/>
            <p:cNvSpPr>
              <a:spLocks noChangeArrowheads="1"/>
            </p:cNvSpPr>
            <p:nvPr/>
          </p:nvSpPr>
          <p:spPr bwMode="auto">
            <a:xfrm>
              <a:off x="341" y="3102"/>
              <a:ext cx="1218" cy="770"/>
            </a:xfrm>
            <a:custGeom>
              <a:avLst/>
              <a:gdLst/>
              <a:ahLst/>
              <a:cxnLst>
                <a:cxn ang="0">
                  <a:pos x="0" y="1738"/>
                </a:cxn>
                <a:cxn ang="0">
                  <a:pos x="948" y="1738"/>
                </a:cxn>
                <a:cxn ang="0">
                  <a:pos x="948" y="0"/>
                </a:cxn>
                <a:cxn ang="0">
                  <a:pos x="2843" y="0"/>
                </a:cxn>
                <a:cxn ang="0">
                  <a:pos x="2843" y="711"/>
                </a:cxn>
                <a:cxn ang="0">
                  <a:pos x="3633" y="711"/>
                </a:cxn>
                <a:cxn ang="0">
                  <a:pos x="3633" y="1738"/>
                </a:cxn>
                <a:cxn ang="0">
                  <a:pos x="5371" y="1738"/>
                </a:cxn>
                <a:cxn ang="0">
                  <a:pos x="5371" y="3396"/>
                </a:cxn>
              </a:cxnLst>
              <a:rect l="0" t="0" r="r" b="b"/>
              <a:pathLst>
                <a:path w="5372" h="3397">
                  <a:moveTo>
                    <a:pt x="0" y="1738"/>
                  </a:moveTo>
                  <a:lnTo>
                    <a:pt x="948" y="1738"/>
                  </a:lnTo>
                  <a:lnTo>
                    <a:pt x="948" y="0"/>
                  </a:lnTo>
                  <a:lnTo>
                    <a:pt x="2843" y="0"/>
                  </a:lnTo>
                  <a:lnTo>
                    <a:pt x="2843" y="711"/>
                  </a:lnTo>
                  <a:lnTo>
                    <a:pt x="3633" y="711"/>
                  </a:lnTo>
                  <a:lnTo>
                    <a:pt x="3633" y="1738"/>
                  </a:lnTo>
                  <a:lnTo>
                    <a:pt x="5371" y="1738"/>
                  </a:lnTo>
                  <a:lnTo>
                    <a:pt x="5371" y="3396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1909" name="Freeform 37"/>
            <p:cNvSpPr>
              <a:spLocks noChangeArrowheads="1"/>
            </p:cNvSpPr>
            <p:nvPr/>
          </p:nvSpPr>
          <p:spPr bwMode="auto">
            <a:xfrm>
              <a:off x="341" y="3031"/>
              <a:ext cx="1612" cy="842"/>
            </a:xfrm>
            <a:custGeom>
              <a:avLst/>
              <a:gdLst/>
              <a:ahLst/>
              <a:cxnLst>
                <a:cxn ang="0">
                  <a:pos x="0" y="1896"/>
                </a:cxn>
                <a:cxn ang="0">
                  <a:pos x="948" y="1896"/>
                </a:cxn>
                <a:cxn ang="0">
                  <a:pos x="948" y="0"/>
                </a:cxn>
                <a:cxn ang="0">
                  <a:pos x="1816" y="0"/>
                </a:cxn>
                <a:cxn ang="0">
                  <a:pos x="2843" y="0"/>
                </a:cxn>
                <a:cxn ang="0">
                  <a:pos x="2843" y="474"/>
                </a:cxn>
                <a:cxn ang="0">
                  <a:pos x="3633" y="474"/>
                </a:cxn>
                <a:cxn ang="0">
                  <a:pos x="3633" y="1343"/>
                </a:cxn>
                <a:cxn ang="0">
                  <a:pos x="4423" y="1343"/>
                </a:cxn>
                <a:cxn ang="0">
                  <a:pos x="4423" y="2686"/>
                </a:cxn>
                <a:cxn ang="0">
                  <a:pos x="5450" y="2686"/>
                </a:cxn>
                <a:cxn ang="0">
                  <a:pos x="5450" y="3475"/>
                </a:cxn>
                <a:cxn ang="0">
                  <a:pos x="7108" y="3475"/>
                </a:cxn>
                <a:cxn ang="0">
                  <a:pos x="7108" y="3712"/>
                </a:cxn>
              </a:cxnLst>
              <a:rect l="0" t="0" r="r" b="b"/>
              <a:pathLst>
                <a:path w="7109" h="3713">
                  <a:moveTo>
                    <a:pt x="0" y="1896"/>
                  </a:moveTo>
                  <a:lnTo>
                    <a:pt x="948" y="1896"/>
                  </a:lnTo>
                  <a:lnTo>
                    <a:pt x="948" y="0"/>
                  </a:lnTo>
                  <a:lnTo>
                    <a:pt x="1816" y="0"/>
                  </a:lnTo>
                  <a:lnTo>
                    <a:pt x="2843" y="0"/>
                  </a:lnTo>
                  <a:lnTo>
                    <a:pt x="2843" y="474"/>
                  </a:lnTo>
                  <a:lnTo>
                    <a:pt x="3633" y="474"/>
                  </a:lnTo>
                  <a:lnTo>
                    <a:pt x="3633" y="1343"/>
                  </a:lnTo>
                  <a:lnTo>
                    <a:pt x="4423" y="1343"/>
                  </a:lnTo>
                  <a:lnTo>
                    <a:pt x="4423" y="2686"/>
                  </a:lnTo>
                  <a:lnTo>
                    <a:pt x="5450" y="2686"/>
                  </a:lnTo>
                  <a:lnTo>
                    <a:pt x="5450" y="3475"/>
                  </a:lnTo>
                  <a:lnTo>
                    <a:pt x="7108" y="3475"/>
                  </a:lnTo>
                  <a:lnTo>
                    <a:pt x="7108" y="3712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1910" name="Text Box 38"/>
            <p:cNvSpPr txBox="1">
              <a:spLocks noChangeArrowheads="1"/>
            </p:cNvSpPr>
            <p:nvPr/>
          </p:nvSpPr>
          <p:spPr bwMode="auto">
            <a:xfrm>
              <a:off x="1326" y="2868"/>
              <a:ext cx="1693" cy="772"/>
            </a:xfrm>
            <a:prstGeom prst="rect">
              <a:avLst/>
            </a:prstGeom>
            <a:noFill/>
            <a:ln w="54720">
              <a:noFill/>
              <a:round/>
              <a:headEnd/>
              <a:tailEnd/>
            </a:ln>
            <a:effectLst/>
          </p:spPr>
          <p:txBody>
            <a:bodyPr lIns="117360" tIns="72360" rIns="117360" bIns="7236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98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000000"/>
                  </a:solidFill>
                </a:rPr>
                <a:t>1</a:t>
              </a:r>
              <a:r>
                <a:rPr lang="en-GB" baseline="33000" dirty="0">
                  <a:solidFill>
                    <a:srgbClr val="000000"/>
                  </a:solidFill>
                </a:rPr>
                <a:t>st </a:t>
              </a:r>
              <a:r>
                <a:rPr lang="en-GB" baseline="0" dirty="0">
                  <a:solidFill>
                    <a:srgbClr val="000000"/>
                  </a:solidFill>
                </a:rPr>
                <a:t> cross section model</a:t>
              </a:r>
            </a:p>
            <a:p>
              <a:pPr algn="l" hangingPunct="0">
                <a:lnSpc>
                  <a:spcPct val="97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FF0000"/>
                  </a:solidFill>
                </a:rPr>
                <a:t>2</a:t>
              </a:r>
              <a:r>
                <a:rPr lang="en-GB" baseline="33000" dirty="0">
                  <a:solidFill>
                    <a:srgbClr val="FF0000"/>
                  </a:solidFill>
                </a:rPr>
                <a:t>nd</a:t>
              </a:r>
              <a:r>
                <a:rPr lang="en-GB" baseline="0" dirty="0">
                  <a:solidFill>
                    <a:srgbClr val="FF0000"/>
                  </a:solidFill>
                </a:rPr>
                <a:t> cross section model</a:t>
              </a:r>
            </a:p>
            <a:p>
              <a:pPr algn="l" hangingPunct="0">
                <a:lnSpc>
                  <a:spcPct val="97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0000FF"/>
                  </a:solidFill>
                </a:rPr>
                <a:t>3</a:t>
              </a:r>
              <a:r>
                <a:rPr lang="en-GB" baseline="33000" dirty="0">
                  <a:solidFill>
                    <a:srgbClr val="0000FF"/>
                  </a:solidFill>
                </a:rPr>
                <a:t>rd</a:t>
              </a:r>
              <a:r>
                <a:rPr lang="en-GB" baseline="0" dirty="0">
                  <a:solidFill>
                    <a:srgbClr val="0000FF"/>
                  </a:solidFill>
                </a:rPr>
                <a:t> cross section model</a:t>
              </a:r>
            </a:p>
            <a:p>
              <a:pPr algn="l" hangingPunct="0">
                <a:lnSpc>
                  <a:spcPct val="97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000000"/>
                  </a:solidFill>
                </a:rPr>
                <a:t>                 ...</a:t>
              </a:r>
            </a:p>
          </p:txBody>
        </p:sp>
        <p:sp>
          <p:nvSpPr>
            <p:cNvPr id="591911" name="Text Box 39"/>
            <p:cNvSpPr txBox="1">
              <a:spLocks noChangeArrowheads="1"/>
            </p:cNvSpPr>
            <p:nvPr/>
          </p:nvSpPr>
          <p:spPr bwMode="auto">
            <a:xfrm>
              <a:off x="308" y="3871"/>
              <a:ext cx="2821" cy="264"/>
            </a:xfrm>
            <a:prstGeom prst="rect">
              <a:avLst/>
            </a:prstGeom>
            <a:noFill/>
            <a:ln w="54720">
              <a:noFill/>
              <a:round/>
              <a:headEnd/>
              <a:tailEnd/>
            </a:ln>
            <a:effectLst/>
          </p:spPr>
          <p:txBody>
            <a:bodyPr lIns="117360" tIns="72360" rIns="117360" bIns="7236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98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000000"/>
                  </a:solidFill>
                </a:rPr>
                <a:t>n</a:t>
              </a:r>
              <a:r>
                <a:rPr lang="en-GB" baseline="-25000" dirty="0">
                  <a:solidFill>
                    <a:srgbClr val="000000"/>
                  </a:solidFill>
                </a:rPr>
                <a:t>1 </a:t>
              </a:r>
              <a:r>
                <a:rPr lang="en-GB" baseline="0" dirty="0">
                  <a:solidFill>
                    <a:srgbClr val="000000"/>
                  </a:solidFill>
                </a:rPr>
                <a:t> n</a:t>
              </a:r>
              <a:r>
                <a:rPr lang="en-GB" baseline="-25000" dirty="0">
                  <a:solidFill>
                    <a:srgbClr val="000000"/>
                  </a:solidFill>
                </a:rPr>
                <a:t>2 </a:t>
              </a:r>
              <a:r>
                <a:rPr lang="en-GB" baseline="0" dirty="0">
                  <a:solidFill>
                    <a:srgbClr val="000000"/>
                  </a:solidFill>
                </a:rPr>
                <a:t> n</a:t>
              </a:r>
              <a:r>
                <a:rPr lang="en-GB" baseline="-25000" dirty="0">
                  <a:solidFill>
                    <a:srgbClr val="000000"/>
                  </a:solidFill>
                </a:rPr>
                <a:t>3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4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5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6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7 </a:t>
              </a:r>
              <a:r>
                <a:rPr lang="en-GB" baseline="0" dirty="0">
                  <a:solidFill>
                    <a:srgbClr val="000000"/>
                  </a:solidFill>
                </a:rPr>
                <a:t> n</a:t>
              </a:r>
              <a:r>
                <a:rPr lang="en-GB" baseline="-25000" dirty="0">
                  <a:solidFill>
                    <a:srgbClr val="000000"/>
                  </a:solidFill>
                </a:rPr>
                <a:t>8</a:t>
              </a:r>
              <a:r>
                <a:rPr lang="en-GB" baseline="0" dirty="0">
                  <a:solidFill>
                    <a:srgbClr val="000000"/>
                  </a:solidFill>
                </a:rPr>
                <a:t>       E</a:t>
              </a:r>
              <a:r>
                <a:rPr lang="en-GB" baseline="-25000" dirty="0">
                  <a:solidFill>
                    <a:srgbClr val="000000"/>
                  </a:solidFill>
                  <a:latin typeface="Symbol" pitchFamily="-65" charset="2"/>
                </a:rPr>
                <a:t>n</a:t>
              </a:r>
              <a:r>
                <a:rPr lang="en-GB" dirty="0">
                  <a:solidFill>
                    <a:srgbClr val="000000"/>
                  </a:solidFill>
                </a:rPr>
                <a:t>QE</a:t>
              </a:r>
              <a:r>
                <a:rPr lang="en-GB" baseline="0" dirty="0">
                  <a:solidFill>
                    <a:srgbClr val="000000"/>
                  </a:solidFill>
                </a:rPr>
                <a:t> (GeV)</a:t>
              </a:r>
            </a:p>
          </p:txBody>
        </p:sp>
      </p:grpSp>
      <p:graphicFrame>
        <p:nvGraphicFramePr>
          <p:cNvPr id="591924" name="Object 52"/>
          <p:cNvGraphicFramePr>
            <a:graphicFrameLocks noChangeAspect="1"/>
          </p:cNvGraphicFramePr>
          <p:nvPr/>
        </p:nvGraphicFramePr>
        <p:xfrm>
          <a:off x="1330325" y="1535117"/>
          <a:ext cx="7469188" cy="838200"/>
        </p:xfrm>
        <a:graphic>
          <a:graphicData uri="http://schemas.openxmlformats.org/presentationml/2006/ole">
            <p:oleObj spid="_x0000_s1477635" name="Equation" r:id="rId4" imgW="6184900" imgH="8382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D14F-7217-BF49-95E5-3A2E4906C083}" type="slidenum">
              <a:rPr lang="en-US"/>
              <a:pPr/>
              <a:t>102</a:t>
            </a:fld>
            <a:endParaRPr lang="en-US" dirty="0"/>
          </a:p>
        </p:txBody>
      </p:sp>
      <p:sp>
        <p:nvSpPr>
          <p:cNvPr id="586754" name="Text Box 2"/>
          <p:cNvSpPr txBox="1">
            <a:spLocks noChangeArrowheads="1"/>
          </p:cNvSpPr>
          <p:nvPr/>
        </p:nvSpPr>
        <p:spPr bwMode="auto">
          <a:xfrm>
            <a:off x="381000" y="1276354"/>
            <a:ext cx="6802437" cy="524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ea typeface="MS PGothic" pitchFamily="34" charset="-128"/>
                <a:cs typeface="MS PGothic" pitchFamily="34" charset="-128"/>
              </a:rPr>
              <a:t> 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M</a:t>
            </a:r>
            <a:r>
              <a:rPr lang="en-US" baseline="-25000" dirty="0">
                <a:ea typeface="MS PGothic" pitchFamily="34" charset="-128"/>
                <a:cs typeface="MS PGothic" pitchFamily="34" charset="-128"/>
              </a:rPr>
              <a:t>A</a:t>
            </a:r>
            <a:r>
              <a:rPr lang="en-US" dirty="0">
                <a:ea typeface="MS PGothic" pitchFamily="34" charset="-128"/>
                <a:cs typeface="MS PGothic" pitchFamily="34" charset="-128"/>
              </a:rPr>
              <a:t>QE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               6%</a:t>
            </a: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E</a:t>
            </a:r>
            <a:r>
              <a:rPr lang="en-US" baseline="-25000" dirty="0">
                <a:ea typeface="MS PGothic" pitchFamily="34" charset="-128"/>
                <a:cs typeface="MS PGothic" pitchFamily="34" charset="-128"/>
              </a:rPr>
              <a:t>lo</a:t>
            </a:r>
            <a:r>
              <a:rPr lang="en-US" dirty="0">
                <a:ea typeface="MS PGothic" pitchFamily="34" charset="-128"/>
                <a:cs typeface="MS PGothic" pitchFamily="34" charset="-128"/>
              </a:rPr>
              <a:t>sf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                 2%</a:t>
            </a: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QE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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norm      10%</a:t>
            </a: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QE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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shape     function of E</a:t>
            </a:r>
            <a:r>
              <a:rPr lang="en-US" baseline="-2500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</a:t>
            </a:r>
            <a:endParaRPr lang="en-US" baseline="0" dirty="0">
              <a:ea typeface="MS PGothic" pitchFamily="34" charset="-128"/>
              <a:cs typeface="MS PGothic" pitchFamily="34" charset="-128"/>
            </a:endParaRP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</a:t>
            </a:r>
            <a:r>
              <a:rPr lang="en-US" baseline="-25000" dirty="0">
                <a:ea typeface="MS PGothic" pitchFamily="34" charset="-128"/>
                <a:cs typeface="MS PGothic" pitchFamily="34" charset="-128"/>
              </a:rPr>
              <a:t>e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/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</a:t>
            </a:r>
            <a:r>
              <a:rPr lang="en-US" baseline="-2500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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QE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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      function of E</a:t>
            </a:r>
            <a:r>
              <a:rPr lang="en-US" baseline="-2500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</a:t>
            </a:r>
            <a:endParaRPr lang="en-US" baseline="0" dirty="0">
              <a:ea typeface="MS PGothic" pitchFamily="34" charset="-128"/>
              <a:cs typeface="MS PGothic" pitchFamily="34" charset="-128"/>
            </a:endParaRPr>
          </a:p>
          <a:p>
            <a:pPr algn="l" defTabSz="502978" eaLnBrk="0" hangingPunct="0">
              <a:lnSpc>
                <a:spcPct val="80000"/>
              </a:lnSpc>
            </a:pPr>
            <a:endParaRPr lang="en-US" baseline="0" dirty="0">
              <a:ea typeface="MS PGothic" pitchFamily="34" charset="-128"/>
              <a:cs typeface="MS PGothic" pitchFamily="34" charset="-128"/>
            </a:endParaRPr>
          </a:p>
          <a:p>
            <a:pPr algn="l" defTabSz="502978" eaLnBrk="0" hangingPunct="0">
              <a:lnSpc>
                <a:spcPct val="80000"/>
              </a:lnSpc>
            </a:pPr>
            <a:endParaRPr lang="en-US" baseline="0" dirty="0">
              <a:ea typeface="MS PGothic" pitchFamily="34" charset="-128"/>
              <a:cs typeface="MS PGothic" pitchFamily="34" charset="-128"/>
            </a:endParaRPr>
          </a:p>
          <a:p>
            <a:pPr algn="l" defTabSz="502978" eaLnBrk="0" hangingPunct="0"/>
            <a:r>
              <a:rPr lang="en-US" sz="2600" baseline="0" dirty="0">
                <a:latin typeface="Times" pitchFamily="-65" charset="0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NC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</a:t>
            </a:r>
            <a:r>
              <a:rPr lang="en-US" dirty="0">
                <a:ea typeface="MS PGothic" pitchFamily="34" charset="-128"/>
                <a:cs typeface="MS PGothic" pitchFamily="34" charset="-128"/>
              </a:rPr>
              <a:t>0 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rate</a:t>
            </a:r>
            <a:r>
              <a:rPr lang="en-US" dirty="0">
                <a:ea typeface="MS PGothic" pitchFamily="34" charset="-128"/>
                <a:cs typeface="MS PGothic" pitchFamily="34" charset="-128"/>
              </a:rPr>
              <a:t>          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function of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</a:t>
            </a:r>
            <a:r>
              <a:rPr lang="en-US" dirty="0">
                <a:ea typeface="MS PGothic" pitchFamily="34" charset="-128"/>
                <a:cs typeface="MS PGothic" pitchFamily="34" charset="-128"/>
              </a:rPr>
              <a:t>0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mom</a:t>
            </a: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M</a:t>
            </a:r>
            <a:r>
              <a:rPr lang="en-US" baseline="-25000" dirty="0">
                <a:ea typeface="MS PGothic" pitchFamily="34" charset="-128"/>
                <a:cs typeface="MS PGothic" pitchFamily="34" charset="-128"/>
              </a:rPr>
              <a:t>A</a:t>
            </a:r>
            <a:r>
              <a:rPr lang="en-US" dirty="0">
                <a:ea typeface="MS PGothic" pitchFamily="34" charset="-128"/>
                <a:cs typeface="MS PGothic" pitchFamily="34" charset="-128"/>
              </a:rPr>
              <a:t>coh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, coh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±25%</a:t>
            </a:r>
            <a:endParaRPr lang="en-US" baseline="0" dirty="0">
              <a:ea typeface="MS PGothic" pitchFamily="34" charset="-128"/>
              <a:cs typeface="MS PGothic" pitchFamily="34" charset="-128"/>
            </a:endParaRP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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 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N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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rate    function of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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mom + 7% BF</a:t>
            </a:r>
          </a:p>
          <a:p>
            <a:pPr algn="l" defTabSz="502978" eaLnBrk="0" hangingPunct="0">
              <a:lnSpc>
                <a:spcPct val="60000"/>
              </a:lnSpc>
            </a:pPr>
            <a:endParaRPr lang="en-US" baseline="0" dirty="0">
              <a:ea typeface="MS PGothic" pitchFamily="34" charset="-128"/>
              <a:cs typeface="MS PGothic" pitchFamily="34" charset="-128"/>
            </a:endParaRPr>
          </a:p>
          <a:p>
            <a:pPr algn="l" defTabSz="502978" eaLnBrk="0" hangingPunct="0">
              <a:lnSpc>
                <a:spcPct val="60000"/>
              </a:lnSpc>
            </a:pPr>
            <a:endParaRPr lang="en-US" baseline="0" dirty="0">
              <a:ea typeface="MS PGothic" pitchFamily="34" charset="-128"/>
              <a:cs typeface="MS PGothic" pitchFamily="34" charset="-128"/>
            </a:endParaRP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E</a:t>
            </a:r>
            <a:r>
              <a:rPr lang="en-US" baseline="-25000" dirty="0">
                <a:ea typeface="MS PGothic" pitchFamily="34" charset="-128"/>
                <a:cs typeface="MS PGothic" pitchFamily="34" charset="-128"/>
              </a:rPr>
              <a:t>B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, p</a:t>
            </a:r>
            <a:r>
              <a:rPr lang="en-US" baseline="-25000" dirty="0">
                <a:ea typeface="MS PGothic" pitchFamily="34" charset="-128"/>
                <a:cs typeface="MS PGothic" pitchFamily="34" charset="-128"/>
              </a:rPr>
              <a:t>F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             9 MeV, 30 MeV</a:t>
            </a: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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s                    10%</a:t>
            </a: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M</a:t>
            </a:r>
            <a:r>
              <a:rPr lang="en-US" baseline="-25000" dirty="0">
                <a:ea typeface="MS PGothic" pitchFamily="34" charset="-128"/>
                <a:cs typeface="MS PGothic" pitchFamily="34" charset="-128"/>
              </a:rPr>
              <a:t>A</a:t>
            </a:r>
            <a:r>
              <a:rPr lang="en-US" dirty="0">
                <a:ea typeface="MS PGothic" pitchFamily="34" charset="-128"/>
                <a:cs typeface="MS PGothic" pitchFamily="34" charset="-128"/>
              </a:rPr>
              <a:t>1</a:t>
            </a:r>
            <a:r>
              <a:rPr lang="en-US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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                25%</a:t>
            </a: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M</a:t>
            </a:r>
            <a:r>
              <a:rPr lang="en-US" baseline="-25000" dirty="0">
                <a:ea typeface="MS PGothic" pitchFamily="34" charset="-128"/>
                <a:cs typeface="MS PGothic" pitchFamily="34" charset="-128"/>
              </a:rPr>
              <a:t>A</a:t>
            </a:r>
            <a:r>
              <a:rPr lang="en-US" dirty="0">
                <a:ea typeface="MS PGothic" pitchFamily="34" charset="-128"/>
                <a:cs typeface="MS PGothic" pitchFamily="34" charset="-128"/>
              </a:rPr>
              <a:t>N</a:t>
            </a:r>
            <a:r>
              <a:rPr lang="en-US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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               40%</a:t>
            </a: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DIS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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              25%</a:t>
            </a:r>
          </a:p>
          <a:p>
            <a:pPr algn="l" defTabSz="502978" eaLnBrk="0" hangingPunct="0"/>
            <a:endParaRPr lang="en-US" baseline="0" dirty="0">
              <a:ea typeface="MS PGothic" pitchFamily="34" charset="-128"/>
              <a:cs typeface="MS PGothic" pitchFamily="34" charset="-128"/>
            </a:endParaRP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etc...</a:t>
            </a:r>
          </a:p>
        </p:txBody>
      </p:sp>
      <p:sp>
        <p:nvSpPr>
          <p:cNvPr id="586755" name="Text Box 3"/>
          <p:cNvSpPr txBox="1">
            <a:spLocks noChangeArrowheads="1"/>
          </p:cNvSpPr>
          <p:nvPr/>
        </p:nvSpPr>
        <p:spPr bwMode="auto">
          <a:xfrm>
            <a:off x="7319998" y="1703392"/>
            <a:ext cx="1884081" cy="93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defTabSz="502978" eaLnBrk="0" hangingPunct="0"/>
            <a:r>
              <a:rPr lang="en-US" baseline="0" dirty="0">
                <a:solidFill>
                  <a:srgbClr val="FF0000"/>
                </a:solidFill>
                <a:ea typeface="MS PGothic" pitchFamily="34" charset="-128"/>
                <a:cs typeface="MS PGothic" pitchFamily="34" charset="-128"/>
              </a:rPr>
              <a:t>determined from</a:t>
            </a:r>
          </a:p>
          <a:p>
            <a:pPr defTabSz="502978" eaLnBrk="0" hangingPunct="0"/>
            <a:r>
              <a:rPr lang="en-US" baseline="0" dirty="0">
                <a:solidFill>
                  <a:srgbClr val="FF0000"/>
                </a:solidFill>
                <a:ea typeface="MS PGothic" pitchFamily="34" charset="-128"/>
                <a:cs typeface="MS PGothic" pitchFamily="34" charset="-128"/>
              </a:rPr>
              <a:t>MiniBooNE</a:t>
            </a:r>
          </a:p>
          <a:p>
            <a:pPr defTabSz="502978" eaLnBrk="0" hangingPunct="0"/>
            <a:r>
              <a:rPr lang="en-US" baseline="0" dirty="0">
                <a:solidFill>
                  <a:srgbClr val="FF0000"/>
                </a:solidFill>
                <a:ea typeface="MS PGothic" pitchFamily="34" charset="-128"/>
                <a:cs typeface="MS PGothic" pitchFamily="34" charset="-128"/>
                <a:sym typeface="Symbol" pitchFamily="-65" charset="2"/>
              </a:rPr>
              <a:t></a:t>
            </a:r>
            <a:r>
              <a:rPr lang="en-US" baseline="-25000" dirty="0">
                <a:solidFill>
                  <a:srgbClr val="FF0000"/>
                </a:solidFill>
                <a:ea typeface="MS PGothic" pitchFamily="34" charset="-128"/>
                <a:cs typeface="MS PGothic" pitchFamily="34" charset="-128"/>
                <a:sym typeface="Symbol" pitchFamily="-65" charset="2"/>
              </a:rPr>
              <a:t></a:t>
            </a:r>
            <a:r>
              <a:rPr lang="en-US" baseline="0" dirty="0">
                <a:solidFill>
                  <a:srgbClr val="FF0000"/>
                </a:solidFill>
                <a:ea typeface="MS PGothic" pitchFamily="34" charset="-128"/>
                <a:cs typeface="MS PGothic" pitchFamily="34" charset="-128"/>
              </a:rPr>
              <a:t> QE data</a:t>
            </a:r>
          </a:p>
        </p:txBody>
      </p:sp>
      <p:sp>
        <p:nvSpPr>
          <p:cNvPr id="586756" name="Text Box 4"/>
          <p:cNvSpPr txBox="1">
            <a:spLocks noChangeArrowheads="1"/>
          </p:cNvSpPr>
          <p:nvPr/>
        </p:nvSpPr>
        <p:spPr bwMode="auto">
          <a:xfrm>
            <a:off x="7254909" y="3330578"/>
            <a:ext cx="1884081" cy="93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defTabSz="502978" eaLnBrk="0" hangingPunct="0"/>
            <a:r>
              <a:rPr lang="en-US" baseline="0" dirty="0">
                <a:solidFill>
                  <a:srgbClr val="0000FF"/>
                </a:solidFill>
                <a:ea typeface="MS PGothic" pitchFamily="34" charset="-128"/>
                <a:cs typeface="MS PGothic" pitchFamily="34" charset="-128"/>
              </a:rPr>
              <a:t>determined from</a:t>
            </a:r>
          </a:p>
          <a:p>
            <a:pPr defTabSz="502978" eaLnBrk="0" hangingPunct="0"/>
            <a:r>
              <a:rPr lang="en-US" baseline="0" dirty="0">
                <a:solidFill>
                  <a:srgbClr val="0000FF"/>
                </a:solidFill>
                <a:ea typeface="MS PGothic" pitchFamily="34" charset="-128"/>
                <a:cs typeface="MS PGothic" pitchFamily="34" charset="-128"/>
              </a:rPr>
              <a:t>MiniBooNE</a:t>
            </a:r>
          </a:p>
          <a:p>
            <a:pPr defTabSz="502978" eaLnBrk="0" hangingPunct="0"/>
            <a:r>
              <a:rPr lang="en-US" baseline="0" dirty="0">
                <a:solidFill>
                  <a:srgbClr val="0000FF"/>
                </a:solidFill>
                <a:ea typeface="MS PGothic" pitchFamily="34" charset="-128"/>
                <a:cs typeface="MS PGothic" pitchFamily="34" charset="-128"/>
                <a:sym typeface="Symbol" pitchFamily="-65" charset="2"/>
              </a:rPr>
              <a:t></a:t>
            </a:r>
            <a:r>
              <a:rPr lang="en-US" baseline="-25000" dirty="0">
                <a:solidFill>
                  <a:srgbClr val="0000FF"/>
                </a:solidFill>
                <a:ea typeface="MS PGothic" pitchFamily="34" charset="-128"/>
                <a:cs typeface="MS PGothic" pitchFamily="34" charset="-128"/>
                <a:sym typeface="Symbol" pitchFamily="-65" charset="2"/>
              </a:rPr>
              <a:t></a:t>
            </a:r>
            <a:r>
              <a:rPr lang="en-US" baseline="0" dirty="0">
                <a:solidFill>
                  <a:srgbClr val="0000FF"/>
                </a:solidFill>
                <a:ea typeface="MS PGothic" pitchFamily="34" charset="-128"/>
                <a:cs typeface="MS PGothic" pitchFamily="34" charset="-128"/>
              </a:rPr>
              <a:t> NC </a:t>
            </a:r>
            <a:r>
              <a:rPr lang="en-US" baseline="0" dirty="0">
                <a:solidFill>
                  <a:srgbClr val="0000FF"/>
                </a:solidFill>
                <a:ea typeface="MS PGothic" pitchFamily="34" charset="-128"/>
                <a:cs typeface="MS PGothic" pitchFamily="34" charset="-128"/>
                <a:sym typeface="Symbol" pitchFamily="-65" charset="2"/>
              </a:rPr>
              <a:t></a:t>
            </a:r>
            <a:r>
              <a:rPr lang="en-US" dirty="0">
                <a:solidFill>
                  <a:srgbClr val="0000FF"/>
                </a:solidFill>
                <a:ea typeface="MS PGothic" pitchFamily="34" charset="-128"/>
                <a:cs typeface="MS PGothic" pitchFamily="34" charset="-128"/>
              </a:rPr>
              <a:t>0</a:t>
            </a:r>
            <a:r>
              <a:rPr lang="en-US" baseline="0" dirty="0">
                <a:solidFill>
                  <a:srgbClr val="0000FF"/>
                </a:solidFill>
                <a:ea typeface="MS PGothic" pitchFamily="34" charset="-128"/>
                <a:cs typeface="MS PGothic" pitchFamily="34" charset="-128"/>
              </a:rPr>
              <a:t> data</a:t>
            </a:r>
          </a:p>
        </p:txBody>
      </p:sp>
      <p:sp>
        <p:nvSpPr>
          <p:cNvPr id="586757" name="Text Box 5"/>
          <p:cNvSpPr txBox="1">
            <a:spLocks noChangeArrowheads="1"/>
          </p:cNvSpPr>
          <p:nvPr/>
        </p:nvSpPr>
        <p:spPr bwMode="auto">
          <a:xfrm>
            <a:off x="265115" y="962029"/>
            <a:ext cx="3308187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ex) cross section uncertainties</a:t>
            </a:r>
          </a:p>
        </p:txBody>
      </p:sp>
      <p:sp>
        <p:nvSpPr>
          <p:cNvPr id="586758" name="Rectangle 6"/>
          <p:cNvSpPr>
            <a:spLocks noChangeArrowheads="1"/>
          </p:cNvSpPr>
          <p:nvPr/>
        </p:nvSpPr>
        <p:spPr bwMode="auto">
          <a:xfrm>
            <a:off x="336550" y="1350963"/>
            <a:ext cx="9321800" cy="17573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6759" name="Rectangle 7"/>
          <p:cNvSpPr>
            <a:spLocks noChangeArrowheads="1"/>
          </p:cNvSpPr>
          <p:nvPr/>
        </p:nvSpPr>
        <p:spPr bwMode="auto">
          <a:xfrm>
            <a:off x="336550" y="3205164"/>
            <a:ext cx="9321800" cy="1206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6760" name="Rectangle 8"/>
          <p:cNvSpPr>
            <a:spLocks noChangeArrowheads="1"/>
          </p:cNvSpPr>
          <p:nvPr/>
        </p:nvSpPr>
        <p:spPr bwMode="auto">
          <a:xfrm>
            <a:off x="336550" y="4484692"/>
            <a:ext cx="9321800" cy="1654175"/>
          </a:xfrm>
          <a:prstGeom prst="rect">
            <a:avLst/>
          </a:prstGeom>
          <a:noFill/>
          <a:ln w="9525">
            <a:solidFill>
              <a:srgbClr val="169424"/>
            </a:solidFill>
            <a:miter lim="800000"/>
            <a:headEnd/>
            <a:tailEnd/>
          </a:ln>
          <a:effectLst/>
        </p:spPr>
        <p:txBody>
          <a:bodyPr wrap="none" lIns="100739" tIns="50372" rIns="100739" bIns="50372" anchor="ctr">
            <a:prstTxWarp prst="textNoShape">
              <a:avLst/>
            </a:prstTxWarp>
          </a:bodyPr>
          <a:lstStyle/>
          <a:p>
            <a:pPr defTabSz="502978" eaLnBrk="0" hangingPunct="0"/>
            <a:endParaRPr lang="en-US" sz="2600" baseline="0" dirty="0">
              <a:solidFill>
                <a:srgbClr val="169424"/>
              </a:solidFill>
              <a:latin typeface="Times" pitchFamily="-65" charset="0"/>
            </a:endParaRPr>
          </a:p>
        </p:txBody>
      </p:sp>
      <p:sp>
        <p:nvSpPr>
          <p:cNvPr id="586761" name="Text Box 9"/>
          <p:cNvSpPr txBox="1">
            <a:spLocks noChangeArrowheads="1"/>
          </p:cNvSpPr>
          <p:nvPr/>
        </p:nvSpPr>
        <p:spPr bwMode="auto">
          <a:xfrm>
            <a:off x="7658133" y="4846643"/>
            <a:ext cx="1460738" cy="93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defTabSz="502978" eaLnBrk="0" hangingPunct="0"/>
            <a:r>
              <a:rPr lang="en-US" baseline="0" dirty="0">
                <a:solidFill>
                  <a:srgbClr val="169424"/>
                </a:solidFill>
                <a:ea typeface="MS PGothic" pitchFamily="34" charset="-128"/>
                <a:cs typeface="MS PGothic" pitchFamily="34" charset="-128"/>
              </a:rPr>
              <a:t>determined </a:t>
            </a:r>
          </a:p>
          <a:p>
            <a:pPr defTabSz="502978" eaLnBrk="0" hangingPunct="0"/>
            <a:r>
              <a:rPr lang="en-US" baseline="0" dirty="0">
                <a:solidFill>
                  <a:srgbClr val="169424"/>
                </a:solidFill>
                <a:ea typeface="MS PGothic" pitchFamily="34" charset="-128"/>
                <a:cs typeface="MS PGothic" pitchFamily="34" charset="-128"/>
              </a:rPr>
              <a:t>from other </a:t>
            </a:r>
          </a:p>
          <a:p>
            <a:pPr defTabSz="502978" eaLnBrk="0" hangingPunct="0"/>
            <a:r>
              <a:rPr lang="en-US" baseline="0" dirty="0">
                <a:solidFill>
                  <a:srgbClr val="169424"/>
                </a:solidFill>
                <a:ea typeface="MS PGothic" pitchFamily="34" charset="-128"/>
                <a:cs typeface="MS PGothic" pitchFamily="34" charset="-128"/>
              </a:rPr>
              <a:t>experiments</a:t>
            </a:r>
          </a:p>
        </p:txBody>
      </p:sp>
      <p:sp>
        <p:nvSpPr>
          <p:cNvPr id="586762" name="Rectangle 10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Multisim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3818-B57E-B542-A18A-B8084F380E44}" type="slidenum">
              <a:rPr lang="en-US"/>
              <a:pPr/>
              <a:t>103</a:t>
            </a:fld>
            <a:endParaRPr lang="en-US" dirty="0"/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Multisim</a:t>
            </a: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481013" y="1163640"/>
            <a:ext cx="4348162" cy="37079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8000"/>
                </a:solidFill>
              </a:rPr>
              <a:t>Total output error matrix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M</a:t>
            </a:r>
            <a:r>
              <a:rPr lang="en-GB" baseline="-25000" dirty="0">
                <a:solidFill>
                  <a:srgbClr val="000000"/>
                </a:solidFill>
                <a:latin typeface="Times New Roman" pitchFamily="-65" charset="0"/>
              </a:rPr>
              <a:t>total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=  M(p</a:t>
            </a:r>
            <a:r>
              <a:rPr lang="en-GB" dirty="0">
                <a:solidFill>
                  <a:srgbClr val="000000"/>
                </a:solidFill>
                <a:latin typeface="Times New Roman" pitchFamily="-65" charset="0"/>
              </a:rPr>
              <a:t>+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production) 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         + M(p</a:t>
            </a:r>
            <a:r>
              <a:rPr lang="en-GB" dirty="0">
                <a:solidFill>
                  <a:srgbClr val="000000"/>
                </a:solidFill>
                <a:latin typeface="Times New Roman" pitchFamily="-65" charset="0"/>
              </a:rPr>
              <a:t>-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production) 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         + M(K</a:t>
            </a:r>
            <a:r>
              <a:rPr lang="en-GB" dirty="0">
                <a:solidFill>
                  <a:srgbClr val="000000"/>
                </a:solidFill>
                <a:latin typeface="Times New Roman" pitchFamily="-65" charset="0"/>
              </a:rPr>
              <a:t>+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production) 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         + M(K</a:t>
            </a:r>
            <a:r>
              <a:rPr lang="en-GB" dirty="0">
                <a:solidFill>
                  <a:srgbClr val="000000"/>
                </a:solidFill>
                <a:latin typeface="Times New Roman" pitchFamily="-65" charset="0"/>
              </a:rPr>
              <a:t>0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production) 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         + M(beamline model) 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         + M(cross section model) 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         + M(</a:t>
            </a:r>
            <a:r>
              <a:rPr lang="en-GB" baseline="0" dirty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GB" dirty="0">
                <a:solidFill>
                  <a:srgbClr val="000000"/>
                </a:solidFill>
                <a:latin typeface="Times New Roman" pitchFamily="-65" charset="0"/>
              </a:rPr>
              <a:t>0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yield) 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         + M(dirt model) 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         + M(detector model)  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          + M(data stat)</a:t>
            </a:r>
            <a:endParaRPr lang="en-GB" dirty="0">
              <a:solidFill>
                <a:srgbClr val="000000"/>
              </a:solidFill>
              <a:latin typeface="Times New Roman" pitchFamily="-65" charset="0"/>
            </a:endParaRPr>
          </a:p>
        </p:txBody>
      </p:sp>
      <p:sp>
        <p:nvSpPr>
          <p:cNvPr id="708622" name="Text Box 14"/>
          <p:cNvSpPr txBox="1">
            <a:spLocks noChangeArrowheads="1"/>
          </p:cNvSpPr>
          <p:nvPr/>
        </p:nvSpPr>
        <p:spPr bwMode="auto">
          <a:xfrm>
            <a:off x="4627563" y="1162056"/>
            <a:ext cx="4202112" cy="741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8000"/>
                </a:solidFill>
              </a:rPr>
              <a:t>Oscillation analysis </a:t>
            </a:r>
            <a:r>
              <a:rPr lang="en-GB" baseline="0" dirty="0">
                <a:solidFill>
                  <a:srgbClr val="008000"/>
                </a:solidFill>
                <a:latin typeface="Symbol" pitchFamily="-65" charset="2"/>
              </a:rPr>
              <a:t>c</a:t>
            </a:r>
            <a:r>
              <a:rPr lang="en-GB" dirty="0">
                <a:solidFill>
                  <a:srgbClr val="008000"/>
                </a:solidFill>
              </a:rPr>
              <a:t>2</a:t>
            </a:r>
            <a:r>
              <a:rPr lang="en-GB" baseline="0" dirty="0">
                <a:solidFill>
                  <a:srgbClr val="008000"/>
                </a:solidFill>
              </a:rPr>
              <a:t> fit</a:t>
            </a:r>
            <a:endParaRPr lang="en-GB" baseline="0" dirty="0">
              <a:solidFill>
                <a:srgbClr val="008000"/>
              </a:solidFill>
              <a:latin typeface="Symbol" pitchFamily="-65" charset="2"/>
            </a:endParaRP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  <a:latin typeface="Symbol" pitchFamily="-65" charset="2"/>
              </a:rPr>
              <a:t>c</a:t>
            </a:r>
            <a:r>
              <a:rPr lang="en-GB" dirty="0">
                <a:solidFill>
                  <a:srgbClr val="000000"/>
                </a:solidFill>
              </a:rPr>
              <a:t>2</a:t>
            </a:r>
            <a:r>
              <a:rPr lang="en-GB" baseline="0" dirty="0">
                <a:solidFill>
                  <a:srgbClr val="000000"/>
                </a:solidFill>
              </a:rPr>
              <a:t> 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= (data - MC)</a:t>
            </a:r>
            <a:r>
              <a:rPr lang="en-GB" dirty="0">
                <a:solidFill>
                  <a:srgbClr val="000000"/>
                </a:solidFill>
                <a:latin typeface="Times New Roman" pitchFamily="-65" charset="0"/>
              </a:rPr>
              <a:t>T 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(M</a:t>
            </a:r>
            <a:r>
              <a:rPr lang="en-GB" baseline="-25000" dirty="0">
                <a:solidFill>
                  <a:srgbClr val="000000"/>
                </a:solidFill>
                <a:latin typeface="Times New Roman" pitchFamily="-65" charset="0"/>
              </a:rPr>
              <a:t>total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)</a:t>
            </a:r>
            <a:r>
              <a:rPr lang="en-GB" dirty="0">
                <a:solidFill>
                  <a:srgbClr val="000000"/>
                </a:solidFill>
                <a:latin typeface="Times New Roman" pitchFamily="-65" charset="0"/>
              </a:rPr>
              <a:t>-1 </a:t>
            </a:r>
            <a:r>
              <a:rPr lang="en-GB" baseline="0" dirty="0">
                <a:solidFill>
                  <a:srgbClr val="000000"/>
                </a:solidFill>
                <a:latin typeface="Times New Roman" pitchFamily="-65" charset="0"/>
              </a:rPr>
              <a:t>(data - MC)</a:t>
            </a:r>
            <a:endParaRPr lang="en-GB" dirty="0">
              <a:solidFill>
                <a:srgbClr val="000000"/>
              </a:solidFill>
              <a:latin typeface="Times New Roman" pitchFamily="-65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077A-CED4-A546-92FE-CC07C9FF717F}" type="slidenum">
              <a:rPr lang="en-US"/>
              <a:pPr/>
              <a:t>104</a:t>
            </a:fld>
            <a:endParaRPr lang="en-US" dirty="0"/>
          </a:p>
        </p:txBody>
      </p:sp>
      <p:sp>
        <p:nvSpPr>
          <p:cNvPr id="622594" name="Rectangle 2"/>
          <p:cNvSpPr>
            <a:spLocks noChangeArrowheads="1"/>
          </p:cNvSpPr>
          <p:nvPr/>
        </p:nvSpPr>
        <p:spPr bwMode="auto">
          <a:xfrm>
            <a:off x="288929" y="1414466"/>
            <a:ext cx="8607189" cy="481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This algorithm was found to have the better sensitivity to</a:t>
            </a:r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>
                <a:latin typeface="Symbol" pitchFamily="-65" charset="2"/>
                <a:sym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  <a:sym typeface="Symbol" pitchFamily="-65" charset="2"/>
              </a:rPr>
              <a:t>m</a:t>
            </a:r>
            <a:r>
              <a:rPr lang="en-US" baseline="0" dirty="0">
                <a:latin typeface="Symbol" pitchFamily="-65" charset="2"/>
                <a:sym typeface="Symbol" pitchFamily="-65" charset="2"/>
              </a:rPr>
              <a:t>n</a:t>
            </a:r>
            <a:r>
              <a:rPr lang="en-US" baseline="-25000" dirty="0">
                <a:latin typeface="Times" pitchFamily="-65" charset="0"/>
              </a:rPr>
              <a:t>e</a:t>
            </a:r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/>
              <a:t>appearance.</a:t>
            </a:r>
          </a:p>
          <a:p>
            <a:pPr algn="l" defTabSz="502978" eaLnBrk="0" hangingPunct="0"/>
            <a:r>
              <a:rPr lang="en-US" baseline="0" dirty="0"/>
              <a:t>Therefore, before unblinding, this was the algorithm chosen for the “primary result”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Fit event with detailed, direct reconstruction of particle tracks,</a:t>
            </a:r>
          </a:p>
          <a:p>
            <a:pPr algn="l" defTabSz="502978" eaLnBrk="0" hangingPunct="0"/>
            <a:r>
              <a:rPr lang="en-US" baseline="0" dirty="0"/>
              <a:t>and ratio of fit likelihoods to identify particle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Fit event under the different hypotheses;</a:t>
            </a:r>
          </a:p>
          <a:p>
            <a:pPr algn="l" defTabSz="502978" eaLnBrk="0" hangingPunct="0"/>
            <a:r>
              <a:rPr lang="en-US" baseline="0" dirty="0"/>
              <a:t> - muon like</a:t>
            </a:r>
          </a:p>
          <a:p>
            <a:pPr algn="l" defTabSz="502978" eaLnBrk="0" hangingPunct="0"/>
            <a:r>
              <a:rPr lang="en-US" baseline="0" dirty="0"/>
              <a:t> - electron like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Fit is characterized by 7 parameters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Fit knows</a:t>
            </a:r>
          </a:p>
          <a:p>
            <a:pPr algn="l" defTabSz="502978" eaLnBrk="0" hangingPunct="0"/>
            <a:r>
              <a:rPr lang="en-US" baseline="0" dirty="0"/>
              <a:t> - scintillation, Cherenkov light fraction</a:t>
            </a:r>
          </a:p>
          <a:p>
            <a:pPr algn="l" defTabSz="502978" eaLnBrk="0" hangingPunct="0"/>
            <a:r>
              <a:rPr lang="en-US" baseline="0" dirty="0"/>
              <a:t> - wave length dependent of light propagation</a:t>
            </a:r>
          </a:p>
          <a:p>
            <a:pPr algn="l" defTabSz="502978" eaLnBrk="0" hangingPunct="0"/>
            <a:r>
              <a:rPr lang="en-US" baseline="0" dirty="0"/>
              <a:t> - scattering, reemission, reflection, etc</a:t>
            </a:r>
          </a:p>
          <a:p>
            <a:pPr algn="l" defTabSz="502978" eaLnBrk="0" hangingPunct="0"/>
            <a:r>
              <a:rPr lang="en-US" baseline="0" dirty="0"/>
              <a:t> - PMT efficiencies</a:t>
            </a:r>
          </a:p>
        </p:txBody>
      </p:sp>
      <p:sp>
        <p:nvSpPr>
          <p:cNvPr id="622595" name="Rectangle 3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4000" baseline="0" dirty="0">
                <a:solidFill>
                  <a:schemeClr val="accent2"/>
                </a:solidFill>
              </a:rPr>
              <a:t>6. Track-Based Likelihood (TBL) analysis</a:t>
            </a:r>
          </a:p>
        </p:txBody>
      </p:sp>
      <p:grpSp>
        <p:nvGrpSpPr>
          <p:cNvPr id="622596" name="Group 4"/>
          <p:cNvGrpSpPr>
            <a:grpSpLocks/>
          </p:cNvGrpSpPr>
          <p:nvPr/>
        </p:nvGrpSpPr>
        <p:grpSpPr bwMode="auto">
          <a:xfrm>
            <a:off x="6819900" y="3811588"/>
            <a:ext cx="2166938" cy="1679575"/>
            <a:chOff x="724" y="1733"/>
            <a:chExt cx="542" cy="418"/>
          </a:xfrm>
        </p:grpSpPr>
        <p:sp>
          <p:nvSpPr>
            <p:cNvPr id="622597" name="Line 5"/>
            <p:cNvSpPr>
              <a:spLocks noChangeShapeType="1"/>
            </p:cNvSpPr>
            <p:nvPr/>
          </p:nvSpPr>
          <p:spPr bwMode="auto">
            <a:xfrm flipV="1">
              <a:off x="724" y="1960"/>
              <a:ext cx="39" cy="149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598" name="Line 6"/>
            <p:cNvSpPr>
              <a:spLocks noChangeShapeType="1"/>
            </p:cNvSpPr>
            <p:nvPr/>
          </p:nvSpPr>
          <p:spPr bwMode="auto">
            <a:xfrm flipV="1">
              <a:off x="821" y="1902"/>
              <a:ext cx="39" cy="15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599" name="Line 7"/>
            <p:cNvSpPr>
              <a:spLocks noChangeShapeType="1"/>
            </p:cNvSpPr>
            <p:nvPr/>
          </p:nvSpPr>
          <p:spPr bwMode="auto">
            <a:xfrm flipV="1">
              <a:off x="920" y="1845"/>
              <a:ext cx="39" cy="15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600" name="Line 8"/>
            <p:cNvSpPr>
              <a:spLocks noChangeShapeType="1"/>
            </p:cNvSpPr>
            <p:nvPr/>
          </p:nvSpPr>
          <p:spPr bwMode="auto">
            <a:xfrm flipV="1">
              <a:off x="1018" y="1789"/>
              <a:ext cx="39" cy="149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601" name="Line 9"/>
            <p:cNvSpPr>
              <a:spLocks noChangeShapeType="1"/>
            </p:cNvSpPr>
            <p:nvPr/>
          </p:nvSpPr>
          <p:spPr bwMode="auto">
            <a:xfrm flipV="1">
              <a:off x="1116" y="1732"/>
              <a:ext cx="39" cy="15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602" name="Line 10"/>
            <p:cNvSpPr>
              <a:spLocks noChangeShapeType="1"/>
            </p:cNvSpPr>
            <p:nvPr/>
          </p:nvSpPr>
          <p:spPr bwMode="auto">
            <a:xfrm>
              <a:off x="726" y="2113"/>
              <a:ext cx="147" cy="39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603" name="Line 11"/>
            <p:cNvSpPr>
              <a:spLocks noChangeShapeType="1"/>
            </p:cNvSpPr>
            <p:nvPr/>
          </p:nvSpPr>
          <p:spPr bwMode="auto">
            <a:xfrm>
              <a:off x="824" y="2056"/>
              <a:ext cx="148" cy="39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604" name="Line 12"/>
            <p:cNvSpPr>
              <a:spLocks noChangeShapeType="1"/>
            </p:cNvSpPr>
            <p:nvPr/>
          </p:nvSpPr>
          <p:spPr bwMode="auto">
            <a:xfrm>
              <a:off x="922" y="1999"/>
              <a:ext cx="147" cy="39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605" name="Line 13"/>
            <p:cNvSpPr>
              <a:spLocks noChangeShapeType="1"/>
            </p:cNvSpPr>
            <p:nvPr/>
          </p:nvSpPr>
          <p:spPr bwMode="auto">
            <a:xfrm>
              <a:off x="1020" y="1942"/>
              <a:ext cx="147" cy="39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606" name="Line 14"/>
            <p:cNvSpPr>
              <a:spLocks noChangeShapeType="1"/>
            </p:cNvSpPr>
            <p:nvPr/>
          </p:nvSpPr>
          <p:spPr bwMode="auto">
            <a:xfrm>
              <a:off x="1118" y="1885"/>
              <a:ext cx="148" cy="39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22607" name="Line 15"/>
          <p:cNvSpPr>
            <a:spLocks noChangeShapeType="1"/>
          </p:cNvSpPr>
          <p:nvPr/>
        </p:nvSpPr>
        <p:spPr bwMode="auto">
          <a:xfrm flipV="1">
            <a:off x="6630988" y="3968756"/>
            <a:ext cx="2481262" cy="1497013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2608" name="Text Box 16"/>
          <p:cNvSpPr txBox="1">
            <a:spLocks noChangeArrowheads="1"/>
          </p:cNvSpPr>
          <p:nvPr/>
        </p:nvSpPr>
        <p:spPr bwMode="auto">
          <a:xfrm>
            <a:off x="7897813" y="3541716"/>
            <a:ext cx="609600" cy="3724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2000"/>
              </a:lnSpc>
              <a:buClr>
                <a:srgbClr val="000000"/>
              </a:buClr>
              <a:buSzPct val="100000"/>
              <a:tabLst>
                <a:tab pos="0" algn="l"/>
                <a:tab pos="913926" algn="l"/>
                <a:tab pos="1827851" algn="l"/>
                <a:tab pos="2741778" algn="l"/>
                <a:tab pos="3655704" algn="l"/>
                <a:tab pos="4569630" algn="l"/>
                <a:tab pos="5483556" algn="l"/>
                <a:tab pos="6397484" algn="l"/>
                <a:tab pos="7311409" algn="l"/>
                <a:tab pos="8225334" algn="l"/>
                <a:tab pos="9139262" algn="l"/>
                <a:tab pos="10053187" algn="l"/>
              </a:tabLst>
            </a:pPr>
            <a:r>
              <a:rPr lang="en-GB" baseline="0" dirty="0">
                <a:solidFill>
                  <a:srgbClr val="000000"/>
                </a:solidFill>
                <a:latin typeface="Symbol" pitchFamily="-65" charset="2"/>
              </a:rPr>
              <a:t>q,f</a:t>
            </a:r>
          </a:p>
        </p:txBody>
      </p:sp>
      <p:sp>
        <p:nvSpPr>
          <p:cNvPr id="622609" name="Text Box 17"/>
          <p:cNvSpPr txBox="1">
            <a:spLocks noChangeArrowheads="1"/>
          </p:cNvSpPr>
          <p:nvPr/>
        </p:nvSpPr>
        <p:spPr bwMode="auto">
          <a:xfrm>
            <a:off x="7061200" y="4000501"/>
            <a:ext cx="361950" cy="3724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2000"/>
              </a:lnSpc>
              <a:buClr>
                <a:srgbClr val="000000"/>
              </a:buClr>
              <a:buSzPct val="100000"/>
              <a:tabLst>
                <a:tab pos="0" algn="l"/>
                <a:tab pos="913926" algn="l"/>
                <a:tab pos="1827851" algn="l"/>
                <a:tab pos="2741778" algn="l"/>
                <a:tab pos="3655704" algn="l"/>
                <a:tab pos="4569630" algn="l"/>
                <a:tab pos="5483556" algn="l"/>
                <a:tab pos="6397484" algn="l"/>
                <a:tab pos="7311409" algn="l"/>
                <a:tab pos="8225334" algn="l"/>
                <a:tab pos="9139262" algn="l"/>
                <a:tab pos="10053187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622610" name="Text Box 18"/>
          <p:cNvSpPr txBox="1">
            <a:spLocks noChangeArrowheads="1"/>
          </p:cNvSpPr>
          <p:nvPr/>
        </p:nvSpPr>
        <p:spPr bwMode="auto">
          <a:xfrm>
            <a:off x="5722943" y="4799015"/>
            <a:ext cx="968375" cy="3724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2000"/>
              </a:lnSpc>
              <a:buClr>
                <a:srgbClr val="000000"/>
              </a:buClr>
              <a:buSzPct val="100000"/>
              <a:tabLst>
                <a:tab pos="0" algn="l"/>
                <a:tab pos="913926" algn="l"/>
                <a:tab pos="1827851" algn="l"/>
                <a:tab pos="2741778" algn="l"/>
                <a:tab pos="3655704" algn="l"/>
                <a:tab pos="4569630" algn="l"/>
                <a:tab pos="5483556" algn="l"/>
                <a:tab pos="6397484" algn="l"/>
                <a:tab pos="7311409" algn="l"/>
                <a:tab pos="8225334" algn="l"/>
                <a:tab pos="9139262" algn="l"/>
                <a:tab pos="10053187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t,x,y,z</a:t>
            </a:r>
          </a:p>
        </p:txBody>
      </p:sp>
      <p:sp>
        <p:nvSpPr>
          <p:cNvPr id="622611" name="Text Box 19"/>
          <p:cNvSpPr txBox="1">
            <a:spLocks noChangeArrowheads="1"/>
          </p:cNvSpPr>
          <p:nvPr/>
        </p:nvSpPr>
        <p:spPr bwMode="auto">
          <a:xfrm>
            <a:off x="7931153" y="5211768"/>
            <a:ext cx="605121" cy="3609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54" tIns="44977" rIns="89954" bIns="44977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97000"/>
              </a:lnSpc>
              <a:buClr>
                <a:srgbClr val="000000"/>
              </a:buClr>
              <a:buSzPct val="100000"/>
              <a:tabLst>
                <a:tab pos="0" algn="l"/>
                <a:tab pos="913926" algn="l"/>
                <a:tab pos="1827851" algn="l"/>
                <a:tab pos="2741778" algn="l"/>
                <a:tab pos="3655704" algn="l"/>
                <a:tab pos="4569630" algn="l"/>
                <a:tab pos="5483556" algn="l"/>
                <a:tab pos="6397484" algn="l"/>
                <a:tab pos="7311409" algn="l"/>
                <a:tab pos="8225334" algn="l"/>
                <a:tab pos="9139262" algn="l"/>
                <a:tab pos="10053187" algn="l"/>
              </a:tabLst>
            </a:pPr>
            <a:r>
              <a:rPr lang="en-GB" baseline="0" dirty="0">
                <a:solidFill>
                  <a:srgbClr val="FF0000"/>
                </a:solidFill>
              </a:rPr>
              <a:t>light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ECF1-3815-4A41-866A-B1AC66AF37F3}" type="slidenum">
              <a:rPr lang="en-US"/>
              <a:pPr/>
              <a:t>105</a:t>
            </a:fld>
            <a:endParaRPr lang="en-US" dirty="0"/>
          </a:p>
        </p:txBody>
      </p:sp>
      <p:sp>
        <p:nvSpPr>
          <p:cNvPr id="626690" name="Rectangle 2"/>
          <p:cNvSpPr>
            <a:spLocks noChangeArrowheads="1"/>
          </p:cNvSpPr>
          <p:nvPr/>
        </p:nvSpPr>
        <p:spPr bwMode="auto">
          <a:xfrm>
            <a:off x="252418" y="1239835"/>
            <a:ext cx="4854575" cy="186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Events are reconstructed with point-like model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Construct a set of analysis variables </a:t>
            </a:r>
          </a:p>
          <a:p>
            <a:pPr algn="l" defTabSz="502978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baseline="0" dirty="0">
                <a:solidFill>
                  <a:srgbClr val="000000"/>
                </a:solidFill>
              </a:rPr>
              <a:t>(vertex, track length, time cluster, particle direction, event topology, energy, etc)</a:t>
            </a:r>
            <a:endParaRPr lang="en-US" baseline="0" dirty="0"/>
          </a:p>
        </p:txBody>
      </p:sp>
      <p:sp>
        <p:nvSpPr>
          <p:cNvPr id="626691" name="Rectangle 3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4000" baseline="0" dirty="0">
                <a:solidFill>
                  <a:schemeClr val="accent2"/>
                </a:solidFill>
              </a:rPr>
              <a:t>6. Boosted Decision Tree (BDT) analysis</a:t>
            </a:r>
          </a:p>
        </p:txBody>
      </p:sp>
      <p:grpSp>
        <p:nvGrpSpPr>
          <p:cNvPr id="626692" name="Group 4"/>
          <p:cNvGrpSpPr>
            <a:grpSpLocks/>
          </p:cNvGrpSpPr>
          <p:nvPr/>
        </p:nvGrpSpPr>
        <p:grpSpPr bwMode="auto">
          <a:xfrm>
            <a:off x="5303844" y="995366"/>
            <a:ext cx="4554537" cy="5970587"/>
            <a:chOff x="3501" y="803"/>
            <a:chExt cx="2709" cy="3585"/>
          </a:xfrm>
        </p:grpSpPr>
        <p:pic>
          <p:nvPicPr>
            <p:cNvPr id="626693" name="Picture 5" descr="michel_corrtime_cerpro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02" y="906"/>
              <a:ext cx="2703" cy="3482"/>
            </a:xfrm>
            <a:prstGeom prst="rect">
              <a:avLst/>
            </a:prstGeom>
            <a:noFill/>
          </p:spPr>
        </p:pic>
        <p:sp>
          <p:nvSpPr>
            <p:cNvPr id="626694" name="Rectangle 6"/>
            <p:cNvSpPr>
              <a:spLocks noChangeArrowheads="1"/>
            </p:cNvSpPr>
            <p:nvPr/>
          </p:nvSpPr>
          <p:spPr bwMode="auto">
            <a:xfrm>
              <a:off x="3501" y="803"/>
              <a:ext cx="2709" cy="2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913926"/>
              <a:r>
                <a:rPr lang="en-US" b="1" baseline="0" dirty="0">
                  <a:solidFill>
                    <a:srgbClr val="008000"/>
                  </a:solidFill>
                </a:rPr>
                <a:t>Muon decay electron spectrum </a:t>
              </a:r>
            </a:p>
          </p:txBody>
        </p:sp>
      </p:grpSp>
      <p:sp>
        <p:nvSpPr>
          <p:cNvPr id="626695" name="Line 7"/>
          <p:cNvSpPr>
            <a:spLocks noChangeShapeType="1"/>
          </p:cNvSpPr>
          <p:nvPr/>
        </p:nvSpPr>
        <p:spPr bwMode="auto">
          <a:xfrm flipV="1">
            <a:off x="1449391" y="2495550"/>
            <a:ext cx="5105400" cy="2489200"/>
          </a:xfrm>
          <a:prstGeom prst="line">
            <a:avLst/>
          </a:prstGeom>
          <a:noFill/>
          <a:ln w="6350">
            <a:solidFill>
              <a:srgbClr val="CC0000"/>
            </a:solidFill>
            <a:round/>
            <a:headEnd/>
            <a:tailEnd type="stealth" w="med" len="lg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6696" name="Line 8"/>
          <p:cNvSpPr>
            <a:spLocks noChangeShapeType="1"/>
          </p:cNvSpPr>
          <p:nvPr/>
        </p:nvSpPr>
        <p:spPr bwMode="auto">
          <a:xfrm>
            <a:off x="3074988" y="5665788"/>
            <a:ext cx="5276850" cy="385762"/>
          </a:xfrm>
          <a:prstGeom prst="line">
            <a:avLst/>
          </a:prstGeom>
          <a:noFill/>
          <a:ln w="6350">
            <a:solidFill>
              <a:srgbClr val="CC0000"/>
            </a:solidFill>
            <a:round/>
            <a:headEnd/>
            <a:tailEnd type="stealth" w="med" len="lg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26697" name="Group 9"/>
          <p:cNvGrpSpPr>
            <a:grpSpLocks/>
          </p:cNvGrpSpPr>
          <p:nvPr/>
        </p:nvGrpSpPr>
        <p:grpSpPr bwMode="auto">
          <a:xfrm>
            <a:off x="701680" y="3594100"/>
            <a:ext cx="3968751" cy="3290888"/>
            <a:chOff x="442" y="2264"/>
            <a:chExt cx="2500" cy="2073"/>
          </a:xfrm>
        </p:grpSpPr>
        <p:sp>
          <p:nvSpPr>
            <p:cNvPr id="626698" name="Oval 10"/>
            <p:cNvSpPr>
              <a:spLocks noChangeAspect="1" noChangeArrowheads="1"/>
            </p:cNvSpPr>
            <p:nvPr/>
          </p:nvSpPr>
          <p:spPr bwMode="auto">
            <a:xfrm>
              <a:off x="697" y="2264"/>
              <a:ext cx="2111" cy="207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699" name="Oval 11"/>
            <p:cNvSpPr>
              <a:spLocks noChangeAspect="1" noChangeArrowheads="1"/>
            </p:cNvSpPr>
            <p:nvPr/>
          </p:nvSpPr>
          <p:spPr bwMode="auto">
            <a:xfrm rot="1214523">
              <a:off x="1958" y="2410"/>
              <a:ext cx="269" cy="15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700" name="Rectangle 12"/>
            <p:cNvSpPr>
              <a:spLocks noChangeAspect="1" noChangeArrowheads="1"/>
            </p:cNvSpPr>
            <p:nvPr/>
          </p:nvSpPr>
          <p:spPr bwMode="auto">
            <a:xfrm rot="1491474">
              <a:off x="2080" y="2336"/>
              <a:ext cx="121" cy="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701" name="Line 13"/>
            <p:cNvSpPr>
              <a:spLocks noChangeAspect="1" noChangeShapeType="1"/>
            </p:cNvSpPr>
            <p:nvPr/>
          </p:nvSpPr>
          <p:spPr bwMode="auto">
            <a:xfrm flipV="1">
              <a:off x="1542" y="3416"/>
              <a:ext cx="691" cy="5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702" name="Line 14"/>
            <p:cNvSpPr>
              <a:spLocks noChangeAspect="1" noChangeShapeType="1"/>
            </p:cNvSpPr>
            <p:nvPr/>
          </p:nvSpPr>
          <p:spPr bwMode="auto">
            <a:xfrm flipV="1">
              <a:off x="1887" y="2571"/>
              <a:ext cx="192" cy="1113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stealth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703" name="Arc 15"/>
            <p:cNvSpPr>
              <a:spLocks noChangeAspect="1"/>
            </p:cNvSpPr>
            <p:nvPr/>
          </p:nvSpPr>
          <p:spPr bwMode="auto">
            <a:xfrm>
              <a:off x="1912" y="3454"/>
              <a:ext cx="154" cy="7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704" name="Text Box 16"/>
            <p:cNvSpPr txBox="1">
              <a:spLocks noChangeAspect="1" noChangeArrowheads="1"/>
            </p:cNvSpPr>
            <p:nvPr/>
          </p:nvSpPr>
          <p:spPr bwMode="auto">
            <a:xfrm>
              <a:off x="1951" y="3308"/>
              <a:ext cx="19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aseline="0" dirty="0">
                  <a:latin typeface="Symbol" pitchFamily="-65" charset="2"/>
                  <a:ea typeface="MS Mincho" pitchFamily="49" charset="-128"/>
                  <a:cs typeface="MS Mincho" pitchFamily="49" charset="-128"/>
                </a:rPr>
                <a:t>q</a:t>
              </a:r>
              <a:endParaRPr lang="el-GR" baseline="0" dirty="0">
                <a:latin typeface="Symbol" pitchFamily="-65" charset="2"/>
                <a:ea typeface="MS Mincho" pitchFamily="49" charset="-128"/>
                <a:cs typeface="MS Mincho" pitchFamily="49" charset="-128"/>
              </a:endParaRPr>
            </a:p>
          </p:txBody>
        </p:sp>
        <p:sp>
          <p:nvSpPr>
            <p:cNvPr id="626705" name="Text Box 17"/>
            <p:cNvSpPr txBox="1">
              <a:spLocks noChangeAspect="1" noChangeArrowheads="1"/>
            </p:cNvSpPr>
            <p:nvPr/>
          </p:nvSpPr>
          <p:spPr bwMode="auto">
            <a:xfrm>
              <a:off x="694" y="2475"/>
              <a:ext cx="12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aseline="0" dirty="0"/>
                <a:t>{(x</a:t>
              </a:r>
              <a:r>
                <a:rPr lang="en-US" dirty="0"/>
                <a:t>k</a:t>
              </a:r>
              <a:r>
                <a:rPr lang="en-US" baseline="0" dirty="0"/>
                <a:t>, y</a:t>
              </a:r>
              <a:r>
                <a:rPr lang="en-US" dirty="0"/>
                <a:t>k</a:t>
              </a:r>
              <a:r>
                <a:rPr lang="en-US" baseline="0" dirty="0"/>
                <a:t>, z</a:t>
              </a:r>
              <a:r>
                <a:rPr lang="en-US" dirty="0"/>
                <a:t>k</a:t>
              </a:r>
              <a:r>
                <a:rPr lang="en-US" baseline="0" dirty="0"/>
                <a:t>), t</a:t>
              </a:r>
              <a:r>
                <a:rPr lang="en-US" dirty="0"/>
                <a:t>k</a:t>
              </a:r>
              <a:r>
                <a:rPr lang="en-US" baseline="0" dirty="0"/>
                <a:t>, Q</a:t>
              </a:r>
              <a:r>
                <a:rPr lang="en-US" dirty="0"/>
                <a:t>k</a:t>
              </a:r>
              <a:r>
                <a:rPr lang="en-US" baseline="0" dirty="0"/>
                <a:t>}</a:t>
              </a:r>
            </a:p>
          </p:txBody>
        </p:sp>
        <p:sp>
          <p:nvSpPr>
            <p:cNvPr id="626706" name="Text Box 18"/>
            <p:cNvSpPr txBox="1">
              <a:spLocks noChangeAspect="1" noChangeArrowheads="1"/>
            </p:cNvSpPr>
            <p:nvPr/>
          </p:nvSpPr>
          <p:spPr bwMode="auto">
            <a:xfrm>
              <a:off x="2002" y="2991"/>
              <a:ext cx="21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aseline="0" dirty="0"/>
                <a:t>r</a:t>
              </a:r>
              <a:r>
                <a:rPr lang="en-US" dirty="0"/>
                <a:t>k</a:t>
              </a:r>
            </a:p>
          </p:txBody>
        </p:sp>
        <p:sp>
          <p:nvSpPr>
            <p:cNvPr id="626707" name="Text Box 19"/>
            <p:cNvSpPr txBox="1">
              <a:spLocks noChangeAspect="1" noChangeArrowheads="1"/>
            </p:cNvSpPr>
            <p:nvPr/>
          </p:nvSpPr>
          <p:spPr bwMode="auto">
            <a:xfrm>
              <a:off x="1849" y="3682"/>
              <a:ext cx="70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aseline="0" dirty="0"/>
                <a:t>(x, y, z, t)</a:t>
              </a:r>
            </a:p>
          </p:txBody>
        </p:sp>
        <p:sp>
          <p:nvSpPr>
            <p:cNvPr id="626708" name="AutoShape 20"/>
            <p:cNvSpPr>
              <a:spLocks noChangeAspect="1" noChangeArrowheads="1"/>
            </p:cNvSpPr>
            <p:nvPr/>
          </p:nvSpPr>
          <p:spPr bwMode="auto">
            <a:xfrm>
              <a:off x="1849" y="3646"/>
              <a:ext cx="76" cy="77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709" name="Text Box 21"/>
            <p:cNvSpPr txBox="1">
              <a:spLocks noChangeAspect="1" noChangeArrowheads="1"/>
            </p:cNvSpPr>
            <p:nvPr/>
          </p:nvSpPr>
          <p:spPr bwMode="auto">
            <a:xfrm>
              <a:off x="2117" y="3231"/>
              <a:ext cx="82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aseline="0" dirty="0"/>
                <a:t>(ux, uy, uz)</a:t>
              </a:r>
            </a:p>
          </p:txBody>
        </p:sp>
        <p:sp>
          <p:nvSpPr>
            <p:cNvPr id="626710" name="Text Box 22"/>
            <p:cNvSpPr txBox="1">
              <a:spLocks noChangeAspect="1" noChangeArrowheads="1"/>
            </p:cNvSpPr>
            <p:nvPr/>
          </p:nvSpPr>
          <p:spPr bwMode="auto">
            <a:xfrm>
              <a:off x="442" y="3175"/>
              <a:ext cx="106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aseline="0" dirty="0"/>
                <a:t>dt</a:t>
              </a:r>
              <a:r>
                <a:rPr lang="en-US" dirty="0"/>
                <a:t>k </a:t>
              </a:r>
              <a:r>
                <a:rPr lang="en-US" baseline="0" dirty="0"/>
                <a:t>= t</a:t>
              </a:r>
              <a:r>
                <a:rPr lang="en-US" dirty="0"/>
                <a:t>k </a:t>
              </a:r>
              <a:r>
                <a:rPr lang="en-US" baseline="0" dirty="0"/>
                <a:t>– r</a:t>
              </a:r>
              <a:r>
                <a:rPr lang="en-US" dirty="0"/>
                <a:t>k</a:t>
              </a:r>
              <a:r>
                <a:rPr lang="en-US" baseline="0" dirty="0"/>
                <a:t>/c</a:t>
              </a:r>
              <a:r>
                <a:rPr lang="en-US" baseline="-25000" dirty="0"/>
                <a:t>n</a:t>
              </a:r>
              <a:r>
                <a:rPr lang="en-US" baseline="0" dirty="0"/>
                <a:t>- t</a:t>
              </a:r>
              <a:endParaRPr lang="en-US" baseline="-25000" dirty="0"/>
            </a:p>
          </p:txBody>
        </p:sp>
        <p:sp>
          <p:nvSpPr>
            <p:cNvPr id="626711" name="Text Box 23"/>
            <p:cNvSpPr txBox="1">
              <a:spLocks noChangeAspect="1" noChangeArrowheads="1"/>
            </p:cNvSpPr>
            <p:nvPr/>
          </p:nvSpPr>
          <p:spPr bwMode="auto">
            <a:xfrm>
              <a:off x="1196" y="3966"/>
              <a:ext cx="11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aseline="0" dirty="0"/>
                <a:t>Point-like model</a:t>
              </a:r>
            </a:p>
          </p:txBody>
        </p:sp>
        <p:sp>
          <p:nvSpPr>
            <p:cNvPr id="626712" name="Line 24"/>
            <p:cNvSpPr>
              <a:spLocks noChangeAspect="1" noChangeShapeType="1"/>
            </p:cNvSpPr>
            <p:nvPr/>
          </p:nvSpPr>
          <p:spPr bwMode="auto">
            <a:xfrm flipV="1">
              <a:off x="1618" y="2571"/>
              <a:ext cx="461" cy="1305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stealth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713" name="Arc 25"/>
            <p:cNvSpPr>
              <a:spLocks noChangeAspect="1"/>
            </p:cNvSpPr>
            <p:nvPr/>
          </p:nvSpPr>
          <p:spPr bwMode="auto">
            <a:xfrm>
              <a:off x="1695" y="3684"/>
              <a:ext cx="115" cy="7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714" name="Text Box 26"/>
            <p:cNvSpPr txBox="1">
              <a:spLocks noChangeAspect="1" noChangeArrowheads="1"/>
            </p:cNvSpPr>
            <p:nvPr/>
          </p:nvSpPr>
          <p:spPr bwMode="auto">
            <a:xfrm>
              <a:off x="1695" y="3452"/>
              <a:ext cx="24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aseline="0" dirty="0">
                  <a:latin typeface="Symbol" pitchFamily="-65" charset="2"/>
                </a:rPr>
                <a:t>q</a:t>
              </a:r>
              <a:r>
                <a:rPr lang="en-US" baseline="-25000" dirty="0"/>
                <a:t>c</a:t>
              </a:r>
            </a:p>
          </p:txBody>
        </p:sp>
        <p:sp>
          <p:nvSpPr>
            <p:cNvPr id="626715" name="Text Box 27"/>
            <p:cNvSpPr txBox="1">
              <a:spLocks noChangeAspect="1" noChangeArrowheads="1"/>
            </p:cNvSpPr>
            <p:nvPr/>
          </p:nvSpPr>
          <p:spPr bwMode="auto">
            <a:xfrm>
              <a:off x="1695" y="3759"/>
              <a:ext cx="1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aseline="0" dirty="0"/>
                <a:t>s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1916-56BE-5148-BFD7-197AE5BF30F6}" type="slidenum">
              <a:rPr lang="en-US"/>
              <a:pPr/>
              <a:t>106</a:t>
            </a:fld>
            <a:endParaRPr lang="en-US" dirty="0"/>
          </a:p>
        </p:txBody>
      </p:sp>
      <p:sp>
        <p:nvSpPr>
          <p:cNvPr id="557058" name="Text Box 2"/>
          <p:cNvSpPr txBox="1">
            <a:spLocks noChangeArrowheads="1"/>
          </p:cNvSpPr>
          <p:nvPr/>
        </p:nvSpPr>
        <p:spPr bwMode="auto">
          <a:xfrm>
            <a:off x="839792" y="1087441"/>
            <a:ext cx="2478971" cy="6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(sequential series of cuts</a:t>
            </a:r>
          </a:p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    based on MC study)</a:t>
            </a:r>
          </a:p>
        </p:txBody>
      </p:sp>
      <p:pic>
        <p:nvPicPr>
          <p:cNvPr id="557059" name="Picture 3"/>
          <p:cNvPicPr>
            <a:picLocks noChangeAspect="1" noChangeArrowheads="1"/>
          </p:cNvPicPr>
          <p:nvPr/>
        </p:nvPicPr>
        <p:blipFill>
          <a:blip r:embed="rId2"/>
          <a:srcRect l="18820" t="12123" r="12547" b="12123"/>
          <a:stretch>
            <a:fillRect/>
          </a:stretch>
        </p:blipFill>
        <p:spPr bwMode="auto">
          <a:xfrm>
            <a:off x="671515" y="2076455"/>
            <a:ext cx="210819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7060" name="Picture 4"/>
          <p:cNvPicPr>
            <a:picLocks noChangeAspect="1" noChangeArrowheads="1"/>
          </p:cNvPicPr>
          <p:nvPr/>
        </p:nvPicPr>
        <p:blipFill>
          <a:blip r:embed="rId3"/>
          <a:srcRect l="15685" t="12123" r="14116" b="14548"/>
          <a:stretch>
            <a:fillRect/>
          </a:stretch>
        </p:blipFill>
        <p:spPr bwMode="auto">
          <a:xfrm>
            <a:off x="6802441" y="3257551"/>
            <a:ext cx="2108199" cy="151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7061" name="Picture 5"/>
          <p:cNvPicPr>
            <a:picLocks noChangeAspect="1" noChangeArrowheads="1"/>
          </p:cNvPicPr>
          <p:nvPr/>
        </p:nvPicPr>
        <p:blipFill>
          <a:blip r:embed="rId4"/>
          <a:srcRect l="17253" t="12123" r="14116" b="14548"/>
          <a:stretch>
            <a:fillRect/>
          </a:stretch>
        </p:blipFill>
        <p:spPr bwMode="auto">
          <a:xfrm>
            <a:off x="6634163" y="820738"/>
            <a:ext cx="19415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7062" name="Text Box 6"/>
          <p:cNvSpPr txBox="1">
            <a:spLocks noChangeArrowheads="1"/>
          </p:cNvSpPr>
          <p:nvPr/>
        </p:nvSpPr>
        <p:spPr bwMode="auto">
          <a:xfrm>
            <a:off x="1092200" y="752480"/>
            <a:ext cx="2603500" cy="50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>
              <a:spcBef>
                <a:spcPct val="50000"/>
              </a:spcBef>
            </a:pPr>
            <a:r>
              <a:rPr lang="en-US" sz="2600" baseline="0" dirty="0">
                <a:latin typeface="Times New Roman" pitchFamily="-65" charset="0"/>
              </a:rPr>
              <a:t>A Decision Tree</a:t>
            </a:r>
          </a:p>
        </p:txBody>
      </p:sp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154119" y="1219203"/>
            <a:ext cx="206375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>
              <a:spcBef>
                <a:spcPct val="50000"/>
              </a:spcBef>
            </a:pPr>
            <a:endParaRPr lang="en-US" baseline="0" dirty="0">
              <a:latin typeface="Times New Roman" pitchFamily="-65" charset="0"/>
            </a:endParaRPr>
          </a:p>
        </p:txBody>
      </p:sp>
      <p:sp>
        <p:nvSpPr>
          <p:cNvPr id="557064" name="Rectangle 8"/>
          <p:cNvSpPr>
            <a:spLocks noChangeArrowheads="1"/>
          </p:cNvSpPr>
          <p:nvPr/>
        </p:nvSpPr>
        <p:spPr bwMode="auto">
          <a:xfrm>
            <a:off x="3286125" y="1947867"/>
            <a:ext cx="4094164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</a:bodyPr>
          <a:lstStyle/>
          <a:p>
            <a:pPr marL="377630" indent="-377630" algn="l" defTabSz="1007541">
              <a:spcBef>
                <a:spcPct val="20000"/>
              </a:spcBef>
              <a:buFontTx/>
              <a:buChar char="•"/>
            </a:pPr>
            <a:endParaRPr lang="en-US" baseline="0" dirty="0">
              <a:latin typeface="Times New Roman" pitchFamily="-65" charset="0"/>
            </a:endParaRPr>
          </a:p>
        </p:txBody>
      </p:sp>
      <p:sp>
        <p:nvSpPr>
          <p:cNvPr id="557065" name="Text Box 9"/>
          <p:cNvSpPr txBox="1">
            <a:spLocks noChangeArrowheads="1"/>
          </p:cNvSpPr>
          <p:nvPr/>
        </p:nvSpPr>
        <p:spPr bwMode="auto">
          <a:xfrm>
            <a:off x="4786317" y="1323976"/>
            <a:ext cx="1646237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>
              <a:spcBef>
                <a:spcPct val="50000"/>
              </a:spcBef>
            </a:pPr>
            <a:r>
              <a:rPr lang="en-US" baseline="0" dirty="0">
                <a:latin typeface="Times New Roman" pitchFamily="-65" charset="0"/>
              </a:rPr>
              <a:t>(</a:t>
            </a:r>
            <a:r>
              <a:rPr lang="en-US" baseline="0" dirty="0">
                <a:solidFill>
                  <a:srgbClr val="CC0000"/>
                </a:solidFill>
                <a:latin typeface="Times New Roman" pitchFamily="-65" charset="0"/>
              </a:rPr>
              <a:t>N</a:t>
            </a:r>
            <a:r>
              <a:rPr lang="en-US" baseline="-25000" dirty="0">
                <a:solidFill>
                  <a:srgbClr val="CC0000"/>
                </a:solidFill>
                <a:latin typeface="Times New Roman" pitchFamily="-65" charset="0"/>
              </a:rPr>
              <a:t>signal</a:t>
            </a:r>
            <a:r>
              <a:rPr lang="en-US" baseline="0" dirty="0">
                <a:latin typeface="Times New Roman" pitchFamily="-65" charset="0"/>
              </a:rPr>
              <a:t>/</a:t>
            </a:r>
            <a:r>
              <a:rPr lang="en-US" baseline="0" dirty="0">
                <a:solidFill>
                  <a:schemeClr val="accent2"/>
                </a:solidFill>
                <a:latin typeface="Times New Roman" pitchFamily="-65" charset="0"/>
              </a:rPr>
              <a:t>N</a:t>
            </a:r>
            <a:r>
              <a:rPr lang="en-US" baseline="-25000" dirty="0">
                <a:solidFill>
                  <a:schemeClr val="accent2"/>
                </a:solidFill>
                <a:latin typeface="Times New Roman" pitchFamily="-65" charset="0"/>
              </a:rPr>
              <a:t>bkgd</a:t>
            </a:r>
            <a:r>
              <a:rPr lang="en-US" baseline="0" dirty="0">
                <a:latin typeface="Times New Roman" pitchFamily="-65" charset="0"/>
              </a:rPr>
              <a:t>)</a:t>
            </a:r>
          </a:p>
        </p:txBody>
      </p:sp>
      <p:sp>
        <p:nvSpPr>
          <p:cNvPr id="557066" name="Line 10"/>
          <p:cNvSpPr>
            <a:spLocks noChangeShapeType="1"/>
          </p:cNvSpPr>
          <p:nvPr/>
        </p:nvSpPr>
        <p:spPr bwMode="auto">
          <a:xfrm flipH="1">
            <a:off x="4283078" y="1933580"/>
            <a:ext cx="1250951" cy="903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7067" name="Line 11"/>
          <p:cNvSpPr>
            <a:spLocks noChangeShapeType="1"/>
          </p:cNvSpPr>
          <p:nvPr/>
        </p:nvSpPr>
        <p:spPr bwMode="auto">
          <a:xfrm>
            <a:off x="5573719" y="1912941"/>
            <a:ext cx="473075" cy="167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7068" name="Text Box 12"/>
          <p:cNvSpPr txBox="1">
            <a:spLocks noChangeArrowheads="1"/>
          </p:cNvSpPr>
          <p:nvPr/>
        </p:nvSpPr>
        <p:spPr bwMode="auto">
          <a:xfrm>
            <a:off x="5207000" y="3676652"/>
            <a:ext cx="1727200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>
              <a:spcBef>
                <a:spcPct val="50000"/>
              </a:spcBef>
            </a:pPr>
            <a:r>
              <a:rPr lang="en-US" baseline="0" dirty="0">
                <a:solidFill>
                  <a:srgbClr val="CC0000"/>
                </a:solidFill>
                <a:latin typeface="Times New Roman" pitchFamily="-65" charset="0"/>
              </a:rPr>
              <a:t>30,245</a:t>
            </a:r>
            <a:r>
              <a:rPr lang="en-US" baseline="0" dirty="0">
                <a:latin typeface="Times New Roman" pitchFamily="-65" charset="0"/>
              </a:rPr>
              <a:t>/</a:t>
            </a:r>
            <a:r>
              <a:rPr lang="en-US" baseline="0" dirty="0">
                <a:solidFill>
                  <a:schemeClr val="accent2"/>
                </a:solidFill>
                <a:latin typeface="Times New Roman" pitchFamily="-65" charset="0"/>
              </a:rPr>
              <a:t>16</a:t>
            </a:r>
            <a:r>
              <a:rPr lang="en-US" baseline="0" dirty="0">
                <a:latin typeface="Times New Roman" pitchFamily="-65" charset="0"/>
              </a:rPr>
              <a:t>,</a:t>
            </a:r>
            <a:r>
              <a:rPr lang="en-US" baseline="0" dirty="0">
                <a:solidFill>
                  <a:schemeClr val="accent2"/>
                </a:solidFill>
                <a:latin typeface="Times New Roman" pitchFamily="-65" charset="0"/>
              </a:rPr>
              <a:t>305</a:t>
            </a:r>
          </a:p>
        </p:txBody>
      </p:sp>
      <p:sp>
        <p:nvSpPr>
          <p:cNvPr id="557069" name="Text Box 13"/>
          <p:cNvSpPr txBox="1">
            <a:spLocks noChangeArrowheads="1"/>
          </p:cNvSpPr>
          <p:nvPr/>
        </p:nvSpPr>
        <p:spPr bwMode="auto">
          <a:xfrm>
            <a:off x="3527426" y="2852740"/>
            <a:ext cx="1406525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>
              <a:spcBef>
                <a:spcPct val="50000"/>
              </a:spcBef>
            </a:pPr>
            <a:r>
              <a:rPr lang="en-US" baseline="0" dirty="0">
                <a:solidFill>
                  <a:srgbClr val="CC0000"/>
                </a:solidFill>
                <a:latin typeface="Times New Roman" pitchFamily="-65" charset="0"/>
              </a:rPr>
              <a:t>9755</a:t>
            </a:r>
            <a:r>
              <a:rPr lang="en-US" baseline="0" dirty="0">
                <a:latin typeface="Times New Roman" pitchFamily="-65" charset="0"/>
              </a:rPr>
              <a:t>/</a:t>
            </a:r>
            <a:r>
              <a:rPr lang="en-US" baseline="0" dirty="0">
                <a:solidFill>
                  <a:schemeClr val="accent2"/>
                </a:solidFill>
                <a:latin typeface="Times New Roman" pitchFamily="-65" charset="0"/>
              </a:rPr>
              <a:t>23695</a:t>
            </a:r>
            <a:r>
              <a:rPr lang="en-US" baseline="0" dirty="0">
                <a:latin typeface="Times New Roman" pitchFamily="-65" charset="0"/>
              </a:rPr>
              <a:t> </a:t>
            </a:r>
          </a:p>
        </p:txBody>
      </p:sp>
      <p:sp>
        <p:nvSpPr>
          <p:cNvPr id="557070" name="Line 14"/>
          <p:cNvSpPr>
            <a:spLocks noChangeShapeType="1"/>
          </p:cNvSpPr>
          <p:nvPr/>
        </p:nvSpPr>
        <p:spPr bwMode="auto">
          <a:xfrm flipH="1">
            <a:off x="4529138" y="4154488"/>
            <a:ext cx="1687512" cy="1131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7071" name="Line 15"/>
          <p:cNvSpPr>
            <a:spLocks noChangeShapeType="1"/>
          </p:cNvSpPr>
          <p:nvPr/>
        </p:nvSpPr>
        <p:spPr bwMode="auto">
          <a:xfrm>
            <a:off x="6216650" y="4133850"/>
            <a:ext cx="0" cy="1258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7072" name="Text Box 16"/>
          <p:cNvSpPr txBox="1">
            <a:spLocks noChangeArrowheads="1"/>
          </p:cNvSpPr>
          <p:nvPr/>
        </p:nvSpPr>
        <p:spPr bwMode="auto">
          <a:xfrm>
            <a:off x="3927480" y="5308601"/>
            <a:ext cx="1698625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>
              <a:spcBef>
                <a:spcPct val="50000"/>
              </a:spcBef>
            </a:pPr>
            <a:r>
              <a:rPr lang="en-US" baseline="0" dirty="0">
                <a:solidFill>
                  <a:srgbClr val="CC0000"/>
                </a:solidFill>
                <a:latin typeface="Times New Roman" pitchFamily="-65" charset="0"/>
              </a:rPr>
              <a:t>20455</a:t>
            </a:r>
            <a:r>
              <a:rPr lang="en-US" baseline="0" dirty="0">
                <a:latin typeface="Times New Roman" pitchFamily="-65" charset="0"/>
              </a:rPr>
              <a:t>/</a:t>
            </a:r>
            <a:r>
              <a:rPr lang="en-US" baseline="0" dirty="0">
                <a:solidFill>
                  <a:schemeClr val="accent2"/>
                </a:solidFill>
                <a:latin typeface="Times New Roman" pitchFamily="-65" charset="0"/>
              </a:rPr>
              <a:t>3417</a:t>
            </a:r>
            <a:r>
              <a:rPr lang="en-US" baseline="0" dirty="0">
                <a:latin typeface="Times New Roman" pitchFamily="-65" charset="0"/>
              </a:rPr>
              <a:t> </a:t>
            </a:r>
          </a:p>
        </p:txBody>
      </p:sp>
      <p:sp>
        <p:nvSpPr>
          <p:cNvPr id="557073" name="Text Box 17"/>
          <p:cNvSpPr txBox="1">
            <a:spLocks noChangeArrowheads="1"/>
          </p:cNvSpPr>
          <p:nvPr/>
        </p:nvSpPr>
        <p:spPr bwMode="auto">
          <a:xfrm>
            <a:off x="5573713" y="5541967"/>
            <a:ext cx="1446212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>
              <a:spcBef>
                <a:spcPct val="50000"/>
              </a:spcBef>
            </a:pPr>
            <a:r>
              <a:rPr lang="en-US" baseline="0" dirty="0">
                <a:solidFill>
                  <a:srgbClr val="CC0000"/>
                </a:solidFill>
                <a:latin typeface="Times New Roman" pitchFamily="-65" charset="0"/>
              </a:rPr>
              <a:t>9790</a:t>
            </a:r>
            <a:r>
              <a:rPr lang="en-US" baseline="0" dirty="0">
                <a:latin typeface="Times New Roman" pitchFamily="-65" charset="0"/>
              </a:rPr>
              <a:t>/</a:t>
            </a:r>
            <a:r>
              <a:rPr lang="en-US" baseline="0" dirty="0">
                <a:solidFill>
                  <a:schemeClr val="accent2"/>
                </a:solidFill>
                <a:latin typeface="Times New Roman" pitchFamily="-65" charset="0"/>
              </a:rPr>
              <a:t>12888</a:t>
            </a:r>
            <a:r>
              <a:rPr lang="en-US" baseline="0" dirty="0">
                <a:latin typeface="Times New Roman" pitchFamily="-65" charset="0"/>
              </a:rPr>
              <a:t> </a:t>
            </a:r>
          </a:p>
        </p:txBody>
      </p:sp>
      <p:sp>
        <p:nvSpPr>
          <p:cNvPr id="557074" name="Line 18"/>
          <p:cNvSpPr>
            <a:spLocks noChangeShapeType="1"/>
          </p:cNvSpPr>
          <p:nvPr/>
        </p:nvSpPr>
        <p:spPr bwMode="auto">
          <a:xfrm flipH="1">
            <a:off x="2351089" y="3273430"/>
            <a:ext cx="1733550" cy="739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7075" name="Text Box 19"/>
          <p:cNvSpPr txBox="1">
            <a:spLocks noChangeArrowheads="1"/>
          </p:cNvSpPr>
          <p:nvPr/>
        </p:nvSpPr>
        <p:spPr bwMode="auto">
          <a:xfrm>
            <a:off x="1092206" y="3929068"/>
            <a:ext cx="1635125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>
              <a:spcBef>
                <a:spcPct val="50000"/>
              </a:spcBef>
            </a:pPr>
            <a:r>
              <a:rPr lang="en-US" baseline="0" dirty="0">
                <a:solidFill>
                  <a:srgbClr val="CC0000"/>
                </a:solidFill>
                <a:latin typeface="Times New Roman" pitchFamily="-65" charset="0"/>
              </a:rPr>
              <a:t>1906</a:t>
            </a:r>
            <a:r>
              <a:rPr lang="en-US" baseline="0" dirty="0">
                <a:latin typeface="Times New Roman" pitchFamily="-65" charset="0"/>
              </a:rPr>
              <a:t>/</a:t>
            </a:r>
            <a:r>
              <a:rPr lang="en-US" baseline="0" dirty="0">
                <a:solidFill>
                  <a:schemeClr val="accent2"/>
                </a:solidFill>
                <a:latin typeface="Times New Roman" pitchFamily="-65" charset="0"/>
              </a:rPr>
              <a:t>11828</a:t>
            </a:r>
            <a:r>
              <a:rPr lang="en-US" baseline="0" dirty="0">
                <a:latin typeface="Times New Roman" pitchFamily="-65" charset="0"/>
              </a:rPr>
              <a:t> </a:t>
            </a:r>
          </a:p>
        </p:txBody>
      </p:sp>
      <p:sp>
        <p:nvSpPr>
          <p:cNvPr id="557076" name="Line 20"/>
          <p:cNvSpPr>
            <a:spLocks noChangeShapeType="1"/>
          </p:cNvSpPr>
          <p:nvPr/>
        </p:nvSpPr>
        <p:spPr bwMode="auto">
          <a:xfrm>
            <a:off x="4076705" y="3273431"/>
            <a:ext cx="38100" cy="823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7077" name="Text Box 21"/>
          <p:cNvSpPr txBox="1">
            <a:spLocks noChangeArrowheads="1"/>
          </p:cNvSpPr>
          <p:nvPr/>
        </p:nvSpPr>
        <p:spPr bwMode="auto">
          <a:xfrm>
            <a:off x="3275013" y="4097342"/>
            <a:ext cx="1643062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>
              <a:spcBef>
                <a:spcPct val="50000"/>
              </a:spcBef>
            </a:pPr>
            <a:r>
              <a:rPr lang="en-US" baseline="0" dirty="0">
                <a:solidFill>
                  <a:srgbClr val="CC0000"/>
                </a:solidFill>
                <a:latin typeface="Times New Roman" pitchFamily="-65" charset="0"/>
              </a:rPr>
              <a:t>7849</a:t>
            </a:r>
            <a:r>
              <a:rPr lang="en-US" baseline="0" dirty="0">
                <a:latin typeface="Times New Roman" pitchFamily="-65" charset="0"/>
              </a:rPr>
              <a:t>/</a:t>
            </a:r>
            <a:r>
              <a:rPr lang="en-US" baseline="0" dirty="0">
                <a:solidFill>
                  <a:schemeClr val="accent2"/>
                </a:solidFill>
                <a:latin typeface="Times New Roman" pitchFamily="-65" charset="0"/>
              </a:rPr>
              <a:t>11867</a:t>
            </a:r>
            <a:r>
              <a:rPr lang="en-US" baseline="0" dirty="0">
                <a:latin typeface="Times New Roman" pitchFamily="-65" charset="0"/>
              </a:rPr>
              <a:t> </a:t>
            </a:r>
          </a:p>
        </p:txBody>
      </p:sp>
      <p:grpSp>
        <p:nvGrpSpPr>
          <p:cNvPr id="557078" name="Group 22"/>
          <p:cNvGrpSpPr>
            <a:grpSpLocks/>
          </p:cNvGrpSpPr>
          <p:nvPr/>
        </p:nvGrpSpPr>
        <p:grpSpPr bwMode="auto">
          <a:xfrm>
            <a:off x="5106988" y="6488113"/>
            <a:ext cx="2366962" cy="298450"/>
            <a:chOff x="17712" y="17760"/>
            <a:chExt cx="2832" cy="864"/>
          </a:xfrm>
        </p:grpSpPr>
        <p:sp>
          <p:nvSpPr>
            <p:cNvPr id="557079" name="AutoShape 23"/>
            <p:cNvSpPr>
              <a:spLocks noChangeArrowheads="1"/>
            </p:cNvSpPr>
            <p:nvPr/>
          </p:nvSpPr>
          <p:spPr bwMode="auto">
            <a:xfrm>
              <a:off x="17712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7080" name="AutoShape 24"/>
            <p:cNvSpPr>
              <a:spLocks noChangeArrowheads="1"/>
            </p:cNvSpPr>
            <p:nvPr/>
          </p:nvSpPr>
          <p:spPr bwMode="auto">
            <a:xfrm>
              <a:off x="18192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7081" name="AutoShape 25"/>
            <p:cNvSpPr>
              <a:spLocks noChangeArrowheads="1"/>
            </p:cNvSpPr>
            <p:nvPr/>
          </p:nvSpPr>
          <p:spPr bwMode="auto">
            <a:xfrm>
              <a:off x="18672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7082" name="AutoShape 26"/>
            <p:cNvSpPr>
              <a:spLocks noChangeArrowheads="1"/>
            </p:cNvSpPr>
            <p:nvPr/>
          </p:nvSpPr>
          <p:spPr bwMode="auto">
            <a:xfrm>
              <a:off x="19200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7083" name="AutoShape 27"/>
            <p:cNvSpPr>
              <a:spLocks noChangeArrowheads="1"/>
            </p:cNvSpPr>
            <p:nvPr/>
          </p:nvSpPr>
          <p:spPr bwMode="auto">
            <a:xfrm>
              <a:off x="19680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7084" name="AutoShape 28"/>
            <p:cNvSpPr>
              <a:spLocks noChangeArrowheads="1"/>
            </p:cNvSpPr>
            <p:nvPr/>
          </p:nvSpPr>
          <p:spPr bwMode="auto">
            <a:xfrm>
              <a:off x="20160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57085" name="Text Box 29"/>
          <p:cNvSpPr txBox="1">
            <a:spLocks noChangeArrowheads="1"/>
          </p:cNvSpPr>
          <p:nvPr/>
        </p:nvSpPr>
        <p:spPr bwMode="auto">
          <a:xfrm>
            <a:off x="5626105" y="2081216"/>
            <a:ext cx="1177833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signal-like</a:t>
            </a:r>
          </a:p>
        </p:txBody>
      </p:sp>
      <p:sp>
        <p:nvSpPr>
          <p:cNvPr id="557086" name="Text Box 30"/>
          <p:cNvSpPr txBox="1">
            <a:spLocks noChangeArrowheads="1"/>
          </p:cNvSpPr>
          <p:nvPr/>
        </p:nvSpPr>
        <p:spPr bwMode="auto">
          <a:xfrm>
            <a:off x="4114805" y="2012953"/>
            <a:ext cx="1088115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bkgd-like</a:t>
            </a:r>
          </a:p>
        </p:txBody>
      </p:sp>
      <p:sp>
        <p:nvSpPr>
          <p:cNvPr id="557087" name="Text Box 31"/>
          <p:cNvSpPr txBox="1">
            <a:spLocks noChangeArrowheads="1"/>
          </p:cNvSpPr>
          <p:nvPr/>
        </p:nvSpPr>
        <p:spPr bwMode="auto">
          <a:xfrm>
            <a:off x="2435230" y="3509965"/>
            <a:ext cx="1088115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bkgd-like</a:t>
            </a:r>
          </a:p>
        </p:txBody>
      </p:sp>
      <p:sp>
        <p:nvSpPr>
          <p:cNvPr id="557088" name="Text Box 32"/>
          <p:cNvSpPr txBox="1">
            <a:spLocks noChangeArrowheads="1"/>
          </p:cNvSpPr>
          <p:nvPr/>
        </p:nvSpPr>
        <p:spPr bwMode="auto">
          <a:xfrm>
            <a:off x="4114801" y="3509965"/>
            <a:ext cx="895830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sig-like</a:t>
            </a:r>
          </a:p>
        </p:txBody>
      </p:sp>
      <p:sp>
        <p:nvSpPr>
          <p:cNvPr id="557089" name="Text Box 33"/>
          <p:cNvSpPr txBox="1">
            <a:spLocks noChangeArrowheads="1"/>
          </p:cNvSpPr>
          <p:nvPr/>
        </p:nvSpPr>
        <p:spPr bwMode="auto">
          <a:xfrm>
            <a:off x="4878388" y="4876804"/>
            <a:ext cx="895830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sig-like</a:t>
            </a:r>
          </a:p>
        </p:txBody>
      </p:sp>
      <p:sp>
        <p:nvSpPr>
          <p:cNvPr id="557090" name="Text Box 34"/>
          <p:cNvSpPr txBox="1">
            <a:spLocks noChangeArrowheads="1"/>
          </p:cNvSpPr>
          <p:nvPr/>
        </p:nvSpPr>
        <p:spPr bwMode="auto">
          <a:xfrm>
            <a:off x="6180142" y="4960944"/>
            <a:ext cx="1088115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bkgd-like</a:t>
            </a:r>
          </a:p>
        </p:txBody>
      </p:sp>
      <p:grpSp>
        <p:nvGrpSpPr>
          <p:cNvPr id="557091" name="Group 35"/>
          <p:cNvGrpSpPr>
            <a:grpSpLocks/>
          </p:cNvGrpSpPr>
          <p:nvPr/>
        </p:nvGrpSpPr>
        <p:grpSpPr bwMode="auto">
          <a:xfrm>
            <a:off x="2687639" y="6478593"/>
            <a:ext cx="2366962" cy="296862"/>
            <a:chOff x="17712" y="17760"/>
            <a:chExt cx="2832" cy="864"/>
          </a:xfrm>
        </p:grpSpPr>
        <p:sp>
          <p:nvSpPr>
            <p:cNvPr id="557092" name="AutoShape 36"/>
            <p:cNvSpPr>
              <a:spLocks noChangeArrowheads="1"/>
            </p:cNvSpPr>
            <p:nvPr/>
          </p:nvSpPr>
          <p:spPr bwMode="auto">
            <a:xfrm>
              <a:off x="17712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7093" name="AutoShape 37"/>
            <p:cNvSpPr>
              <a:spLocks noChangeArrowheads="1"/>
            </p:cNvSpPr>
            <p:nvPr/>
          </p:nvSpPr>
          <p:spPr bwMode="auto">
            <a:xfrm>
              <a:off x="18192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7094" name="AutoShape 38"/>
            <p:cNvSpPr>
              <a:spLocks noChangeArrowheads="1"/>
            </p:cNvSpPr>
            <p:nvPr/>
          </p:nvSpPr>
          <p:spPr bwMode="auto">
            <a:xfrm>
              <a:off x="18672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7095" name="AutoShape 39"/>
            <p:cNvSpPr>
              <a:spLocks noChangeArrowheads="1"/>
            </p:cNvSpPr>
            <p:nvPr/>
          </p:nvSpPr>
          <p:spPr bwMode="auto">
            <a:xfrm>
              <a:off x="19200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7096" name="AutoShape 40"/>
            <p:cNvSpPr>
              <a:spLocks noChangeArrowheads="1"/>
            </p:cNvSpPr>
            <p:nvPr/>
          </p:nvSpPr>
          <p:spPr bwMode="auto">
            <a:xfrm>
              <a:off x="19680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7097" name="AutoShape 41"/>
            <p:cNvSpPr>
              <a:spLocks noChangeArrowheads="1"/>
            </p:cNvSpPr>
            <p:nvPr/>
          </p:nvSpPr>
          <p:spPr bwMode="auto">
            <a:xfrm>
              <a:off x="20160" y="17760"/>
              <a:ext cx="384" cy="86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57098" name="Text Box 42"/>
          <p:cNvSpPr txBox="1">
            <a:spLocks noChangeArrowheads="1"/>
          </p:cNvSpPr>
          <p:nvPr/>
        </p:nvSpPr>
        <p:spPr bwMode="auto">
          <a:xfrm>
            <a:off x="4619625" y="5946780"/>
            <a:ext cx="683636" cy="50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etc.</a:t>
            </a:r>
          </a:p>
        </p:txBody>
      </p:sp>
      <p:sp>
        <p:nvSpPr>
          <p:cNvPr id="557099" name="Rectangle 43"/>
          <p:cNvSpPr>
            <a:spLocks noChangeArrowheads="1"/>
          </p:cNvSpPr>
          <p:nvPr/>
        </p:nvSpPr>
        <p:spPr bwMode="auto">
          <a:xfrm>
            <a:off x="542926" y="5343529"/>
            <a:ext cx="2951163" cy="91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i="1" baseline="0" dirty="0">
                <a:latin typeface="Times" pitchFamily="-65" charset="0"/>
              </a:rPr>
              <a:t>This tree is one of many possibilities...</a:t>
            </a:r>
          </a:p>
        </p:txBody>
      </p:sp>
      <p:sp>
        <p:nvSpPr>
          <p:cNvPr id="557100" name="Text Box 44"/>
          <p:cNvSpPr txBox="1">
            <a:spLocks noChangeArrowheads="1"/>
          </p:cNvSpPr>
          <p:nvPr/>
        </p:nvSpPr>
        <p:spPr bwMode="auto">
          <a:xfrm>
            <a:off x="7389815" y="1071568"/>
            <a:ext cx="1158422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Variable 1</a:t>
            </a:r>
            <a:endParaRPr lang="en-US" sz="2600" baseline="0" dirty="0">
              <a:latin typeface="Times" pitchFamily="-65" charset="0"/>
            </a:endParaRPr>
          </a:p>
        </p:txBody>
      </p:sp>
      <p:sp>
        <p:nvSpPr>
          <p:cNvPr id="557101" name="Text Box 45"/>
          <p:cNvSpPr txBox="1">
            <a:spLocks noChangeArrowheads="1"/>
          </p:cNvSpPr>
          <p:nvPr/>
        </p:nvSpPr>
        <p:spPr bwMode="auto">
          <a:xfrm>
            <a:off x="1511302" y="2408242"/>
            <a:ext cx="1158422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Variable 2</a:t>
            </a:r>
            <a:endParaRPr lang="en-US" sz="2600" baseline="0" dirty="0">
              <a:latin typeface="Times" pitchFamily="-65" charset="0"/>
            </a:endParaRPr>
          </a:p>
        </p:txBody>
      </p:sp>
      <p:sp>
        <p:nvSpPr>
          <p:cNvPr id="557102" name="Text Box 46"/>
          <p:cNvSpPr txBox="1">
            <a:spLocks noChangeArrowheads="1"/>
          </p:cNvSpPr>
          <p:nvPr/>
        </p:nvSpPr>
        <p:spPr bwMode="auto">
          <a:xfrm>
            <a:off x="7726366" y="3592518"/>
            <a:ext cx="1158422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Variable 3</a:t>
            </a:r>
          </a:p>
        </p:txBody>
      </p:sp>
      <p:sp>
        <p:nvSpPr>
          <p:cNvPr id="557103" name="Rectangle 4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4000" baseline="0" dirty="0">
                <a:solidFill>
                  <a:schemeClr val="accent2"/>
                </a:solidFill>
              </a:rPr>
              <a:t>6. Boosted Decision Tree (BDT) analysis</a:t>
            </a:r>
          </a:p>
        </p:txBody>
      </p:sp>
    </p:spTree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948F-9A4B-9C46-9F52-BD629246C2AE}" type="slidenum">
              <a:rPr lang="en-US"/>
              <a:pPr/>
              <a:t>107</a:t>
            </a:fld>
            <a:endParaRPr lang="en-US" dirty="0"/>
          </a:p>
        </p:txBody>
      </p:sp>
      <p:grpSp>
        <p:nvGrpSpPr>
          <p:cNvPr id="576515" name="Group 3"/>
          <p:cNvGrpSpPr>
            <a:grpSpLocks/>
          </p:cNvGrpSpPr>
          <p:nvPr/>
        </p:nvGrpSpPr>
        <p:grpSpPr bwMode="auto">
          <a:xfrm>
            <a:off x="2314580" y="2868613"/>
            <a:ext cx="2760663" cy="3121025"/>
            <a:chOff x="834" y="1807"/>
            <a:chExt cx="1739" cy="1966"/>
          </a:xfrm>
        </p:grpSpPr>
        <p:pic>
          <p:nvPicPr>
            <p:cNvPr id="57651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34" y="1807"/>
              <a:ext cx="1670" cy="19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76517" name="Text Box 5"/>
            <p:cNvSpPr txBox="1">
              <a:spLocks noChangeArrowheads="1"/>
            </p:cNvSpPr>
            <p:nvPr/>
          </p:nvSpPr>
          <p:spPr bwMode="auto">
            <a:xfrm>
              <a:off x="873" y="2593"/>
              <a:ext cx="469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008000"/>
                  </a:solidFill>
                </a:rPr>
                <a:t>Leaf</a:t>
              </a:r>
            </a:p>
          </p:txBody>
        </p:sp>
        <p:sp>
          <p:nvSpPr>
            <p:cNvPr id="576518" name="Text Box 6"/>
            <p:cNvSpPr txBox="1">
              <a:spLocks noChangeArrowheads="1"/>
            </p:cNvSpPr>
            <p:nvPr/>
          </p:nvSpPr>
          <p:spPr bwMode="auto">
            <a:xfrm>
              <a:off x="2095" y="3118"/>
              <a:ext cx="478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008000"/>
                  </a:solidFill>
                </a:rPr>
                <a:t>Leaf</a:t>
              </a:r>
            </a:p>
          </p:txBody>
        </p:sp>
        <p:sp>
          <p:nvSpPr>
            <p:cNvPr id="576519" name="Text Box 7"/>
            <p:cNvSpPr txBox="1">
              <a:spLocks noChangeArrowheads="1"/>
            </p:cNvSpPr>
            <p:nvPr/>
          </p:nvSpPr>
          <p:spPr bwMode="auto">
            <a:xfrm>
              <a:off x="1243" y="3355"/>
              <a:ext cx="459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CC0000"/>
                  </a:solidFill>
                </a:rPr>
                <a:t>Node</a:t>
              </a:r>
            </a:p>
          </p:txBody>
        </p:sp>
      </p:grpSp>
      <p:sp>
        <p:nvSpPr>
          <p:cNvPr id="576520" name="Text Box 8"/>
          <p:cNvSpPr txBox="1">
            <a:spLocks noChangeArrowheads="1"/>
          </p:cNvSpPr>
          <p:nvPr/>
        </p:nvSpPr>
        <p:spPr bwMode="auto">
          <a:xfrm>
            <a:off x="2663828" y="5962656"/>
            <a:ext cx="2055813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="1" baseline="0" dirty="0">
                <a:solidFill>
                  <a:srgbClr val="008000"/>
                </a:solidFill>
              </a:rPr>
              <a:t>k</a:t>
            </a:r>
            <a:r>
              <a:rPr lang="en-GB" b="1" dirty="0">
                <a:solidFill>
                  <a:srgbClr val="008000"/>
                </a:solidFill>
              </a:rPr>
              <a:t>th</a:t>
            </a:r>
            <a:r>
              <a:rPr lang="en-GB" b="1" baseline="0" dirty="0">
                <a:solidFill>
                  <a:srgbClr val="008000"/>
                </a:solidFill>
              </a:rPr>
              <a:t> decision tree</a:t>
            </a:r>
          </a:p>
        </p:txBody>
      </p:sp>
      <p:sp>
        <p:nvSpPr>
          <p:cNvPr id="576521" name="Text Box 9"/>
          <p:cNvSpPr txBox="1">
            <a:spLocks noChangeArrowheads="1"/>
          </p:cNvSpPr>
          <p:nvPr/>
        </p:nvSpPr>
        <p:spPr bwMode="auto">
          <a:xfrm>
            <a:off x="347663" y="1484315"/>
            <a:ext cx="9729787" cy="10709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8000"/>
                </a:solidFill>
              </a:rPr>
              <a:t> </a:t>
            </a:r>
            <a:r>
              <a:rPr lang="en-GB" baseline="0" dirty="0"/>
              <a:t>- a kind of data learning method (e.g., neural network,...)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/>
              <a:t> - training sample (MC simulation) is used to train the code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/>
              <a:t> - combined many weak classifiers ( ~1000 weak trees) to make strong "committee"  </a:t>
            </a:r>
          </a:p>
        </p:txBody>
      </p:sp>
      <p:pic>
        <p:nvPicPr>
          <p:cNvPr id="57652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7068" y="2874963"/>
            <a:ext cx="2770187" cy="3257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76523" name="Text Box 11"/>
          <p:cNvSpPr txBox="1">
            <a:spLocks noChangeArrowheads="1"/>
          </p:cNvSpPr>
          <p:nvPr/>
        </p:nvSpPr>
        <p:spPr bwMode="auto">
          <a:xfrm>
            <a:off x="6877056" y="6057904"/>
            <a:ext cx="3006725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</a:tabLst>
            </a:pPr>
            <a:r>
              <a:rPr lang="en-GB" b="1" baseline="0" dirty="0">
                <a:solidFill>
                  <a:srgbClr val="008000"/>
                </a:solidFill>
                <a:latin typeface="Helvetica" pitchFamily="-65" charset="0"/>
              </a:rPr>
              <a:t>Boosted Decision Trees</a:t>
            </a:r>
          </a:p>
        </p:txBody>
      </p:sp>
      <p:pic>
        <p:nvPicPr>
          <p:cNvPr id="57652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3" y="4149727"/>
            <a:ext cx="658812" cy="77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76525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1763" y="4133850"/>
            <a:ext cx="658812" cy="77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7652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4930" y="4132265"/>
            <a:ext cx="658813" cy="776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76527" name="Line 15"/>
          <p:cNvSpPr>
            <a:spLocks noChangeShapeType="1"/>
          </p:cNvSpPr>
          <p:nvPr/>
        </p:nvSpPr>
        <p:spPr bwMode="auto">
          <a:xfrm>
            <a:off x="150813" y="4540250"/>
            <a:ext cx="182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6528" name="Line 16"/>
          <p:cNvSpPr>
            <a:spLocks noChangeShapeType="1"/>
          </p:cNvSpPr>
          <p:nvPr/>
        </p:nvSpPr>
        <p:spPr bwMode="auto">
          <a:xfrm>
            <a:off x="1096963" y="4565650"/>
            <a:ext cx="182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6529" name="Line 17"/>
          <p:cNvSpPr>
            <a:spLocks noChangeShapeType="1"/>
          </p:cNvSpPr>
          <p:nvPr/>
        </p:nvSpPr>
        <p:spPr bwMode="auto">
          <a:xfrm>
            <a:off x="2043113" y="4559300"/>
            <a:ext cx="182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6530" name="Line 18"/>
          <p:cNvSpPr>
            <a:spLocks noChangeShapeType="1"/>
          </p:cNvSpPr>
          <p:nvPr/>
        </p:nvSpPr>
        <p:spPr bwMode="auto">
          <a:xfrm>
            <a:off x="4989513" y="4584700"/>
            <a:ext cx="182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6531" name="Line 19"/>
          <p:cNvSpPr>
            <a:spLocks noChangeShapeType="1"/>
          </p:cNvSpPr>
          <p:nvPr/>
        </p:nvSpPr>
        <p:spPr bwMode="auto">
          <a:xfrm>
            <a:off x="5919788" y="4562475"/>
            <a:ext cx="182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6532" name="Line 20"/>
          <p:cNvSpPr>
            <a:spLocks noChangeShapeType="1"/>
          </p:cNvSpPr>
          <p:nvPr/>
        </p:nvSpPr>
        <p:spPr bwMode="auto">
          <a:xfrm>
            <a:off x="6462718" y="4540250"/>
            <a:ext cx="44132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6533" name="Text Box 21"/>
          <p:cNvSpPr txBox="1">
            <a:spLocks noChangeArrowheads="1"/>
          </p:cNvSpPr>
          <p:nvPr/>
        </p:nvSpPr>
        <p:spPr bwMode="auto">
          <a:xfrm>
            <a:off x="207963" y="1158881"/>
            <a:ext cx="3644900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  <a:tab pos="7958774" algn="l"/>
              </a:tabLst>
            </a:pPr>
            <a:r>
              <a:rPr lang="en-GB" sz="2400" b="1" baseline="0" dirty="0">
                <a:solidFill>
                  <a:schemeClr val="accent2"/>
                </a:solidFill>
              </a:rPr>
              <a:t>Boosted Decision Tree</a:t>
            </a:r>
          </a:p>
        </p:txBody>
      </p:sp>
      <p:sp>
        <p:nvSpPr>
          <p:cNvPr id="576534" name="Text Box 22"/>
          <p:cNvSpPr txBox="1">
            <a:spLocks noChangeArrowheads="1"/>
          </p:cNvSpPr>
          <p:nvPr/>
        </p:nvSpPr>
        <p:spPr bwMode="auto">
          <a:xfrm>
            <a:off x="365131" y="4872039"/>
            <a:ext cx="885825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="1" baseline="0" dirty="0">
                <a:solidFill>
                  <a:srgbClr val="008000"/>
                </a:solidFill>
              </a:rPr>
              <a:t>(k-2)</a:t>
            </a:r>
            <a:r>
              <a:rPr lang="en-GB" b="1" dirty="0">
                <a:solidFill>
                  <a:srgbClr val="008000"/>
                </a:solidFill>
              </a:rPr>
              <a:t>th</a:t>
            </a:r>
            <a:endParaRPr lang="en-GB" b="1" baseline="0" dirty="0">
              <a:solidFill>
                <a:srgbClr val="008000"/>
              </a:solidFill>
            </a:endParaRPr>
          </a:p>
        </p:txBody>
      </p:sp>
      <p:sp>
        <p:nvSpPr>
          <p:cNvPr id="576535" name="Text Box 23"/>
          <p:cNvSpPr txBox="1">
            <a:spLocks noChangeArrowheads="1"/>
          </p:cNvSpPr>
          <p:nvPr/>
        </p:nvSpPr>
        <p:spPr bwMode="auto">
          <a:xfrm>
            <a:off x="1238250" y="4884739"/>
            <a:ext cx="846138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="1" baseline="0" dirty="0">
                <a:solidFill>
                  <a:srgbClr val="008000"/>
                </a:solidFill>
              </a:rPr>
              <a:t>(k-1)</a:t>
            </a:r>
            <a:r>
              <a:rPr lang="en-GB" b="1" dirty="0">
                <a:solidFill>
                  <a:srgbClr val="008000"/>
                </a:solidFill>
              </a:rPr>
              <a:t>th</a:t>
            </a:r>
            <a:endParaRPr lang="en-GB" b="1" baseline="0" dirty="0">
              <a:solidFill>
                <a:srgbClr val="008000"/>
              </a:solidFill>
            </a:endParaRPr>
          </a:p>
        </p:txBody>
      </p:sp>
      <p:sp>
        <p:nvSpPr>
          <p:cNvPr id="576536" name="Text Box 24"/>
          <p:cNvSpPr txBox="1">
            <a:spLocks noChangeArrowheads="1"/>
          </p:cNvSpPr>
          <p:nvPr/>
        </p:nvSpPr>
        <p:spPr bwMode="auto">
          <a:xfrm>
            <a:off x="5183188" y="4906969"/>
            <a:ext cx="912812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="1" baseline="0" dirty="0">
                <a:solidFill>
                  <a:srgbClr val="008000"/>
                </a:solidFill>
              </a:rPr>
              <a:t>(k+1)</a:t>
            </a:r>
            <a:r>
              <a:rPr lang="en-GB" b="1" dirty="0">
                <a:solidFill>
                  <a:srgbClr val="008000"/>
                </a:solidFill>
              </a:rPr>
              <a:t>th</a:t>
            </a:r>
            <a:endParaRPr lang="en-GB" b="1" baseline="0" dirty="0">
              <a:solidFill>
                <a:srgbClr val="008000"/>
              </a:solidFill>
            </a:endParaRPr>
          </a:p>
        </p:txBody>
      </p:sp>
      <p:sp>
        <p:nvSpPr>
          <p:cNvPr id="576538" name="Rectangle 26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4000" baseline="0" dirty="0">
                <a:solidFill>
                  <a:schemeClr val="accent2"/>
                </a:solidFill>
              </a:rPr>
              <a:t>6. Boosted Decision Tree (BDT) analysis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3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0C6-76F7-1B4F-9E8A-3D456B1ED0C7}" type="slidenum">
              <a:rPr lang="en-US"/>
              <a:pPr/>
              <a:t>108</a:t>
            </a:fld>
            <a:endParaRPr lang="en-US" dirty="0"/>
          </a:p>
        </p:txBody>
      </p:sp>
      <p:pic>
        <p:nvPicPr>
          <p:cNvPr id="5775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2825" y="1201738"/>
            <a:ext cx="3157538" cy="2324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77540" name="Text Box 4"/>
          <p:cNvSpPr txBox="1">
            <a:spLocks noChangeArrowheads="1"/>
          </p:cNvSpPr>
          <p:nvPr/>
        </p:nvSpPr>
        <p:spPr bwMode="auto">
          <a:xfrm>
            <a:off x="4071941" y="849317"/>
            <a:ext cx="2255837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</a:tabLst>
            </a:pPr>
            <a:r>
              <a:rPr lang="en-GB" b="1" baseline="0" dirty="0">
                <a:solidFill>
                  <a:srgbClr val="008000"/>
                </a:solidFill>
              </a:rPr>
              <a:t>Fake data sample</a:t>
            </a:r>
          </a:p>
        </p:txBody>
      </p:sp>
      <p:sp>
        <p:nvSpPr>
          <p:cNvPr id="577541" name="Text Box 5"/>
          <p:cNvSpPr txBox="1">
            <a:spLocks noChangeArrowheads="1"/>
          </p:cNvSpPr>
          <p:nvPr/>
        </p:nvSpPr>
        <p:spPr bwMode="auto">
          <a:xfrm>
            <a:off x="4765" y="1987553"/>
            <a:ext cx="3481386" cy="10709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</a:tabLst>
            </a:pPr>
            <a:r>
              <a:rPr lang="en-GB" baseline="0" dirty="0">
                <a:solidFill>
                  <a:srgbClr val="000000"/>
                </a:solidFill>
                <a:latin typeface="Helvetica" pitchFamily="-65" charset="0"/>
              </a:rPr>
              <a:t>The goal of the classifier is to 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</a:tabLst>
            </a:pPr>
            <a:r>
              <a:rPr lang="en-GB" baseline="0" dirty="0">
                <a:solidFill>
                  <a:srgbClr val="000000"/>
                </a:solidFill>
                <a:latin typeface="Helvetica" pitchFamily="-65" charset="0"/>
              </a:rPr>
              <a:t>separate blue (</a:t>
            </a:r>
            <a:r>
              <a:rPr lang="en-GB" baseline="0" dirty="0">
                <a:solidFill>
                  <a:srgbClr val="0000FF"/>
                </a:solidFill>
                <a:latin typeface="Helvetica" pitchFamily="-65" charset="0"/>
              </a:rPr>
              <a:t>signal</a:t>
            </a:r>
            <a:r>
              <a:rPr lang="en-GB" baseline="0" dirty="0">
                <a:solidFill>
                  <a:srgbClr val="000000"/>
                </a:solidFill>
                <a:latin typeface="Helvetica" pitchFamily="-65" charset="0"/>
              </a:rPr>
              <a:t>) and red (</a:t>
            </a:r>
            <a:r>
              <a:rPr lang="en-GB" baseline="0" dirty="0">
                <a:solidFill>
                  <a:srgbClr val="FF0000"/>
                </a:solidFill>
                <a:latin typeface="Helvetica" pitchFamily="-65" charset="0"/>
              </a:rPr>
              <a:t>background</a:t>
            </a:r>
            <a:r>
              <a:rPr lang="en-GB" baseline="0" dirty="0">
                <a:solidFill>
                  <a:srgbClr val="000000"/>
                </a:solidFill>
                <a:latin typeface="Helvetica" pitchFamily="-65" charset="0"/>
              </a:rPr>
              <a:t>)  populations.</a:t>
            </a:r>
          </a:p>
        </p:txBody>
      </p:sp>
      <p:sp>
        <p:nvSpPr>
          <p:cNvPr id="577542" name="Line 6"/>
          <p:cNvSpPr>
            <a:spLocks noChangeShapeType="1"/>
          </p:cNvSpPr>
          <p:nvPr/>
        </p:nvSpPr>
        <p:spPr bwMode="auto">
          <a:xfrm flipH="1">
            <a:off x="3475038" y="3532188"/>
            <a:ext cx="1008062" cy="776287"/>
          </a:xfrm>
          <a:prstGeom prst="line">
            <a:avLst/>
          </a:prstGeom>
          <a:noFill/>
          <a:ln w="9144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7543" name="Text Box 7"/>
          <p:cNvSpPr txBox="1">
            <a:spLocks noChangeArrowheads="1"/>
          </p:cNvSpPr>
          <p:nvPr/>
        </p:nvSpPr>
        <p:spPr bwMode="auto">
          <a:xfrm>
            <a:off x="5068888" y="4230694"/>
            <a:ext cx="3411538" cy="741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</a:tabLst>
            </a:pPr>
            <a:r>
              <a:rPr lang="en-GB" baseline="0" dirty="0">
                <a:solidFill>
                  <a:srgbClr val="008000"/>
                </a:solidFill>
              </a:rPr>
              <a:t>2) Many weak trees (single cut trees) only 4 trees shown</a:t>
            </a:r>
          </a:p>
        </p:txBody>
      </p:sp>
      <p:sp>
        <p:nvSpPr>
          <p:cNvPr id="577544" name="Line 8"/>
          <p:cNvSpPr>
            <a:spLocks noChangeShapeType="1"/>
          </p:cNvSpPr>
          <p:nvPr/>
        </p:nvSpPr>
        <p:spPr bwMode="auto">
          <a:xfrm>
            <a:off x="5689600" y="3602038"/>
            <a:ext cx="1173163" cy="592137"/>
          </a:xfrm>
          <a:prstGeom prst="line">
            <a:avLst/>
          </a:prstGeom>
          <a:noFill/>
          <a:ln w="9144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7545" name="Line 9"/>
          <p:cNvSpPr>
            <a:spLocks noChangeShapeType="1"/>
          </p:cNvSpPr>
          <p:nvPr/>
        </p:nvSpPr>
        <p:spPr bwMode="auto">
          <a:xfrm>
            <a:off x="6835776" y="7065965"/>
            <a:ext cx="1588" cy="496887"/>
          </a:xfrm>
          <a:prstGeom prst="line">
            <a:avLst/>
          </a:prstGeom>
          <a:noFill/>
          <a:ln w="9144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7546" name="Text Box 10"/>
          <p:cNvSpPr txBox="1">
            <a:spLocks noChangeArrowheads="1"/>
          </p:cNvSpPr>
          <p:nvPr/>
        </p:nvSpPr>
        <p:spPr bwMode="auto">
          <a:xfrm>
            <a:off x="1717675" y="4246566"/>
            <a:ext cx="3398838" cy="741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</a:tabLst>
            </a:pPr>
            <a:r>
              <a:rPr lang="en-GB" baseline="0" dirty="0">
                <a:solidFill>
                  <a:srgbClr val="008000"/>
                </a:solidFill>
              </a:rPr>
              <a:t>1) Development of a single decision tree </a:t>
            </a:r>
          </a:p>
        </p:txBody>
      </p:sp>
      <p:sp>
        <p:nvSpPr>
          <p:cNvPr id="577547" name="Text Box 11"/>
          <p:cNvSpPr txBox="1">
            <a:spLocks noChangeArrowheads="1"/>
          </p:cNvSpPr>
          <p:nvPr/>
        </p:nvSpPr>
        <p:spPr bwMode="auto">
          <a:xfrm>
            <a:off x="7191381" y="1174752"/>
            <a:ext cx="2697163" cy="20598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</a:tabLst>
            </a:pPr>
            <a:r>
              <a:rPr lang="en-GB" baseline="0" dirty="0">
                <a:solidFill>
                  <a:srgbClr val="000000"/>
                </a:solidFill>
                <a:latin typeface="Helvetica" pitchFamily="-65" charset="0"/>
              </a:rPr>
              <a:t>Two ways to use decision trees. 1) Multiple cuts on X and Y in a big tree, 2) Many weak trees (single-cut trees) combined</a:t>
            </a:r>
          </a:p>
        </p:txBody>
      </p:sp>
      <p:grpSp>
        <p:nvGrpSpPr>
          <p:cNvPr id="577548" name="Group 12"/>
          <p:cNvGrpSpPr>
            <a:grpSpLocks/>
          </p:cNvGrpSpPr>
          <p:nvPr/>
        </p:nvGrpSpPr>
        <p:grpSpPr bwMode="auto">
          <a:xfrm>
            <a:off x="2147894" y="4932368"/>
            <a:ext cx="2630487" cy="1970087"/>
            <a:chOff x="386" y="3184"/>
            <a:chExt cx="1657" cy="1241"/>
          </a:xfrm>
        </p:grpSpPr>
        <p:pic>
          <p:nvPicPr>
            <p:cNvPr id="577549" name="Picture 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6" y="3825"/>
              <a:ext cx="813" cy="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77550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" y="3189"/>
              <a:ext cx="831" cy="6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77551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30" y="3184"/>
              <a:ext cx="813" cy="6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77552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25" y="3832"/>
              <a:ext cx="813" cy="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77553" name="Text Box 17"/>
            <p:cNvSpPr txBox="1">
              <a:spLocks noChangeArrowheads="1"/>
            </p:cNvSpPr>
            <p:nvPr/>
          </p:nvSpPr>
          <p:spPr bwMode="auto">
            <a:xfrm>
              <a:off x="590" y="3339"/>
              <a:ext cx="480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FFFFFF"/>
                  </a:solidFill>
                </a:rPr>
                <a:t>1 cut</a:t>
              </a:r>
            </a:p>
          </p:txBody>
        </p:sp>
        <p:sp>
          <p:nvSpPr>
            <p:cNvPr id="577554" name="Text Box 18"/>
            <p:cNvSpPr txBox="1">
              <a:spLocks noChangeArrowheads="1"/>
            </p:cNvSpPr>
            <p:nvPr/>
          </p:nvSpPr>
          <p:spPr bwMode="auto">
            <a:xfrm>
              <a:off x="1373" y="3339"/>
              <a:ext cx="584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FFFFFF"/>
                  </a:solidFill>
                </a:rPr>
                <a:t>2 cuts</a:t>
              </a:r>
            </a:p>
          </p:txBody>
        </p:sp>
        <p:sp>
          <p:nvSpPr>
            <p:cNvPr id="577555" name="Text Box 19"/>
            <p:cNvSpPr txBox="1">
              <a:spLocks noChangeArrowheads="1"/>
            </p:cNvSpPr>
            <p:nvPr/>
          </p:nvSpPr>
          <p:spPr bwMode="auto">
            <a:xfrm>
              <a:off x="538" y="3952"/>
              <a:ext cx="584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FFFFFF"/>
                  </a:solidFill>
                </a:rPr>
                <a:t>3 cuts</a:t>
              </a:r>
            </a:p>
          </p:txBody>
        </p:sp>
        <p:sp>
          <p:nvSpPr>
            <p:cNvPr id="577556" name="Text Box 20"/>
            <p:cNvSpPr txBox="1">
              <a:spLocks noChangeArrowheads="1"/>
            </p:cNvSpPr>
            <p:nvPr/>
          </p:nvSpPr>
          <p:spPr bwMode="auto">
            <a:xfrm>
              <a:off x="1380" y="3926"/>
              <a:ext cx="584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FFFFFF"/>
                  </a:solidFill>
                </a:rPr>
                <a:t>4 cuts</a:t>
              </a:r>
            </a:p>
          </p:txBody>
        </p:sp>
      </p:grpSp>
      <p:grpSp>
        <p:nvGrpSpPr>
          <p:cNvPr id="577557" name="Group 21"/>
          <p:cNvGrpSpPr>
            <a:grpSpLocks/>
          </p:cNvGrpSpPr>
          <p:nvPr/>
        </p:nvGrpSpPr>
        <p:grpSpPr bwMode="auto">
          <a:xfrm>
            <a:off x="5478469" y="4924430"/>
            <a:ext cx="2630487" cy="1992313"/>
            <a:chOff x="2484" y="3179"/>
            <a:chExt cx="1657" cy="1255"/>
          </a:xfrm>
        </p:grpSpPr>
        <p:pic>
          <p:nvPicPr>
            <p:cNvPr id="577558" name="Picture 2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58" y="3821"/>
              <a:ext cx="758" cy="6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77559" name="Picture 2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14" y="3814"/>
              <a:ext cx="759" cy="6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77560" name="Picture 2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84" y="3182"/>
              <a:ext cx="797" cy="6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77561" name="Picture 2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312" y="3179"/>
              <a:ext cx="829" cy="6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77562" name="Text Box 26"/>
            <p:cNvSpPr txBox="1">
              <a:spLocks noChangeArrowheads="1"/>
            </p:cNvSpPr>
            <p:nvPr/>
          </p:nvSpPr>
          <p:spPr bwMode="auto">
            <a:xfrm>
              <a:off x="2602" y="3311"/>
              <a:ext cx="594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FFFFFF"/>
                  </a:solidFill>
                </a:rPr>
                <a:t>Tree 1</a:t>
              </a:r>
            </a:p>
          </p:txBody>
        </p:sp>
        <p:sp>
          <p:nvSpPr>
            <p:cNvPr id="577563" name="Text Box 27"/>
            <p:cNvSpPr txBox="1">
              <a:spLocks noChangeArrowheads="1"/>
            </p:cNvSpPr>
            <p:nvPr/>
          </p:nvSpPr>
          <p:spPr bwMode="auto">
            <a:xfrm>
              <a:off x="3488" y="3311"/>
              <a:ext cx="595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FFFFFF"/>
                  </a:solidFill>
                </a:rPr>
                <a:t>Tree 2</a:t>
              </a:r>
            </a:p>
          </p:txBody>
        </p:sp>
        <p:sp>
          <p:nvSpPr>
            <p:cNvPr id="577564" name="Text Box 28"/>
            <p:cNvSpPr txBox="1">
              <a:spLocks noChangeArrowheads="1"/>
            </p:cNvSpPr>
            <p:nvPr/>
          </p:nvSpPr>
          <p:spPr bwMode="auto">
            <a:xfrm>
              <a:off x="2647" y="4001"/>
              <a:ext cx="576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FFFFFF"/>
                  </a:solidFill>
                </a:rPr>
                <a:t>Tree 3</a:t>
              </a:r>
            </a:p>
          </p:txBody>
        </p:sp>
        <p:sp>
          <p:nvSpPr>
            <p:cNvPr id="577565" name="Text Box 29"/>
            <p:cNvSpPr txBox="1">
              <a:spLocks noChangeArrowheads="1"/>
            </p:cNvSpPr>
            <p:nvPr/>
          </p:nvSpPr>
          <p:spPr bwMode="auto">
            <a:xfrm>
              <a:off x="3469" y="3988"/>
              <a:ext cx="576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FFFFFF"/>
                  </a:solidFill>
                </a:rPr>
                <a:t>Tree 4</a:t>
              </a:r>
            </a:p>
          </p:txBody>
        </p:sp>
      </p:grpSp>
      <p:sp>
        <p:nvSpPr>
          <p:cNvPr id="577566" name="Line 30"/>
          <p:cNvSpPr>
            <a:spLocks noChangeShapeType="1"/>
          </p:cNvSpPr>
          <p:nvPr/>
        </p:nvSpPr>
        <p:spPr bwMode="auto">
          <a:xfrm>
            <a:off x="3449641" y="7065965"/>
            <a:ext cx="1587" cy="496887"/>
          </a:xfrm>
          <a:prstGeom prst="line">
            <a:avLst/>
          </a:prstGeom>
          <a:noFill/>
          <a:ln w="9144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7567" name="Text Box 31"/>
          <p:cNvSpPr txBox="1">
            <a:spLocks noChangeArrowheads="1"/>
          </p:cNvSpPr>
          <p:nvPr/>
        </p:nvSpPr>
        <p:spPr bwMode="auto">
          <a:xfrm>
            <a:off x="0" y="1111255"/>
            <a:ext cx="3644900" cy="9129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  <a:tab pos="7958774" algn="l"/>
              </a:tabLst>
            </a:pPr>
            <a:r>
              <a:rPr lang="en-GB" sz="2400" b="1" baseline="0" dirty="0">
                <a:solidFill>
                  <a:schemeClr val="accent2"/>
                </a:solidFill>
              </a:rPr>
              <a:t>Example of classification problem</a:t>
            </a:r>
          </a:p>
        </p:txBody>
      </p:sp>
      <p:sp>
        <p:nvSpPr>
          <p:cNvPr id="577569" name="Rectangle 33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4000" baseline="0" dirty="0">
                <a:solidFill>
                  <a:schemeClr val="accent2"/>
                </a:solidFill>
              </a:rPr>
              <a:t>6. Boosted Decision Tree (BDT) analysis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1FE9-9ED0-954E-B69A-A5D3F59BA896}" type="slidenum">
              <a:rPr lang="en-US"/>
              <a:pPr/>
              <a:t>109</a:t>
            </a:fld>
            <a:endParaRPr lang="en-US" dirty="0"/>
          </a:p>
        </p:txBody>
      </p:sp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3190" y="2128838"/>
            <a:ext cx="3300412" cy="2359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1844" y="2082803"/>
            <a:ext cx="3089275" cy="242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78565" name="Text Box 5"/>
          <p:cNvSpPr txBox="1">
            <a:spLocks noChangeArrowheads="1"/>
          </p:cNvSpPr>
          <p:nvPr/>
        </p:nvSpPr>
        <p:spPr bwMode="auto">
          <a:xfrm>
            <a:off x="1865319" y="1724026"/>
            <a:ext cx="3468687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</a:tabLst>
            </a:pPr>
            <a:r>
              <a:rPr lang="en-GB" b="1" baseline="0" dirty="0">
                <a:solidFill>
                  <a:srgbClr val="008000"/>
                </a:solidFill>
              </a:rPr>
              <a:t>Single decision tree</a:t>
            </a:r>
          </a:p>
        </p:txBody>
      </p:sp>
      <p:sp>
        <p:nvSpPr>
          <p:cNvPr id="578566" name="Text Box 6"/>
          <p:cNvSpPr txBox="1">
            <a:spLocks noChangeArrowheads="1"/>
          </p:cNvSpPr>
          <p:nvPr/>
        </p:nvSpPr>
        <p:spPr bwMode="auto">
          <a:xfrm>
            <a:off x="5057778" y="1778001"/>
            <a:ext cx="3573463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</a:tabLst>
            </a:pPr>
            <a:r>
              <a:rPr lang="en-GB" b="1" baseline="0" dirty="0">
                <a:solidFill>
                  <a:srgbClr val="008000"/>
                </a:solidFill>
              </a:rPr>
              <a:t>500 weak trees committee</a:t>
            </a:r>
          </a:p>
        </p:txBody>
      </p:sp>
      <p:sp>
        <p:nvSpPr>
          <p:cNvPr id="578567" name="Text Box 7"/>
          <p:cNvSpPr txBox="1">
            <a:spLocks noChangeArrowheads="1"/>
          </p:cNvSpPr>
          <p:nvPr/>
        </p:nvSpPr>
        <p:spPr bwMode="auto">
          <a:xfrm>
            <a:off x="1884368" y="4806955"/>
            <a:ext cx="6994525" cy="741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Boosting Algorithm has all the advantages of single decision trees, and less suceptibility to overtraining.</a:t>
            </a:r>
          </a:p>
        </p:txBody>
      </p:sp>
      <p:sp>
        <p:nvSpPr>
          <p:cNvPr id="578568" name="Text Box 8"/>
          <p:cNvSpPr txBox="1">
            <a:spLocks noChangeArrowheads="1"/>
          </p:cNvSpPr>
          <p:nvPr/>
        </p:nvSpPr>
        <p:spPr bwMode="auto">
          <a:xfrm rot="18900000">
            <a:off x="2497138" y="2462051"/>
            <a:ext cx="1327150" cy="705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</a:tabLst>
            </a:pPr>
            <a:r>
              <a:rPr lang="en-GB" sz="1700" b="1" baseline="0" dirty="0">
                <a:solidFill>
                  <a:srgbClr val="FFFFFF"/>
                </a:solidFill>
              </a:rPr>
              <a:t>Classified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</a:tabLst>
            </a:pPr>
            <a:r>
              <a:rPr lang="en-GB" sz="1700" b="1" baseline="0" dirty="0">
                <a:solidFill>
                  <a:srgbClr val="FFFFFF"/>
                </a:solidFill>
              </a:rPr>
              <a:t> as signal</a:t>
            </a:r>
          </a:p>
        </p:txBody>
      </p:sp>
      <p:sp>
        <p:nvSpPr>
          <p:cNvPr id="578569" name="Text Box 9"/>
          <p:cNvSpPr txBox="1">
            <a:spLocks noChangeArrowheads="1"/>
          </p:cNvSpPr>
          <p:nvPr/>
        </p:nvSpPr>
        <p:spPr bwMode="auto">
          <a:xfrm rot="18900000">
            <a:off x="3673475" y="3125606"/>
            <a:ext cx="1657350" cy="7052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</a:tabLst>
            </a:pPr>
            <a:r>
              <a:rPr lang="en-GB" sz="1700" b="1" baseline="0" dirty="0">
                <a:solidFill>
                  <a:srgbClr val="FFFFFF"/>
                </a:solidFill>
              </a:rPr>
              <a:t>Classified as background</a:t>
            </a:r>
          </a:p>
        </p:txBody>
      </p:sp>
      <p:sp>
        <p:nvSpPr>
          <p:cNvPr id="578570" name="Line 10"/>
          <p:cNvSpPr>
            <a:spLocks noChangeShapeType="1"/>
          </p:cNvSpPr>
          <p:nvPr/>
        </p:nvSpPr>
        <p:spPr bwMode="auto">
          <a:xfrm>
            <a:off x="3189288" y="1320805"/>
            <a:ext cx="1587" cy="496889"/>
          </a:xfrm>
          <a:prstGeom prst="line">
            <a:avLst/>
          </a:prstGeom>
          <a:noFill/>
          <a:ln w="9144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8571" name="Line 11"/>
          <p:cNvSpPr>
            <a:spLocks noChangeShapeType="1"/>
          </p:cNvSpPr>
          <p:nvPr/>
        </p:nvSpPr>
        <p:spPr bwMode="auto">
          <a:xfrm>
            <a:off x="7045325" y="1366838"/>
            <a:ext cx="1588" cy="496887"/>
          </a:xfrm>
          <a:prstGeom prst="line">
            <a:avLst/>
          </a:prstGeom>
          <a:noFill/>
          <a:ln w="9144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8573" name="Rectangle 13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4000" baseline="0" dirty="0">
                <a:solidFill>
                  <a:schemeClr val="accent2"/>
                </a:solidFill>
              </a:rPr>
              <a:t>6. Boosted Decision Tree (BDT) analysis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8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02654-8786-8947-BE3F-F97BB9832F4D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360451" name="Text Box 3"/>
          <p:cNvSpPr txBox="1">
            <a:spLocks noChangeArrowheads="1"/>
          </p:cNvSpPr>
          <p:nvPr/>
        </p:nvSpPr>
        <p:spPr bwMode="auto">
          <a:xfrm>
            <a:off x="0" y="1301755"/>
            <a:ext cx="10077450" cy="12377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9504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  <a:tab pos="2392710" algn="l"/>
                <a:tab pos="3190808" algn="l"/>
                <a:tab pos="3987321" algn="l"/>
                <a:tab pos="4785418" algn="l"/>
                <a:tab pos="5583518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Keep L/E same with LSND, while changing systematics, energy &amp; event signature;</a:t>
            </a:r>
          </a:p>
          <a:p>
            <a:pPr defTabSz="495043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  <a:tab pos="2392710" algn="l"/>
                <a:tab pos="3190808" algn="l"/>
                <a:tab pos="3987321" algn="l"/>
                <a:tab pos="4785418" algn="l"/>
                <a:tab pos="5583518" algn="l"/>
              </a:tabLst>
            </a:pPr>
            <a:r>
              <a:rPr lang="en-GB" baseline="0" dirty="0">
                <a:solidFill>
                  <a:srgbClr val="FF0000"/>
                </a:solidFill>
                <a:latin typeface="Times" pitchFamily="-65" charset="0"/>
              </a:rPr>
              <a:t>P</a:t>
            </a:r>
            <a:r>
              <a:rPr lang="en-GB" baseline="0" dirty="0">
                <a:solidFill>
                  <a:srgbClr val="FF0000"/>
                </a:solidFill>
                <a:latin typeface="Symbol" pitchFamily="-65" charset="2"/>
              </a:rPr>
              <a:t>(n</a:t>
            </a:r>
            <a:r>
              <a:rPr lang="en-GB" baseline="-33000" dirty="0">
                <a:solidFill>
                  <a:srgbClr val="FF0000"/>
                </a:solidFill>
                <a:latin typeface="Symbol" pitchFamily="-65" charset="2"/>
              </a:rPr>
              <a:t>m</a:t>
            </a:r>
            <a:r>
              <a:rPr lang="en-GB" baseline="0" dirty="0">
                <a:solidFill>
                  <a:srgbClr val="FF0000"/>
                </a:solidFill>
                <a:latin typeface="Symbol" pitchFamily="-65" charset="2"/>
              </a:rPr>
              <a:t>-n</a:t>
            </a:r>
            <a:r>
              <a:rPr lang="en-GB" baseline="-33000" dirty="0">
                <a:solidFill>
                  <a:srgbClr val="FF0000"/>
                </a:solidFill>
                <a:latin typeface="Times" pitchFamily="-65" charset="0"/>
              </a:rPr>
              <a:t>e</a:t>
            </a:r>
            <a:r>
              <a:rPr lang="en-GB" baseline="0" dirty="0">
                <a:solidFill>
                  <a:srgbClr val="FF0000"/>
                </a:solidFill>
                <a:latin typeface="Symbol" pitchFamily="-65" charset="2"/>
              </a:rPr>
              <a:t>)= </a:t>
            </a:r>
            <a:r>
              <a:rPr lang="en-GB" baseline="0" dirty="0">
                <a:solidFill>
                  <a:srgbClr val="FF0000"/>
                </a:solidFill>
                <a:latin typeface="Times" pitchFamily="-65" charset="0"/>
              </a:rPr>
              <a:t>sin</a:t>
            </a:r>
            <a:r>
              <a:rPr lang="en-GB" baseline="33000" dirty="0">
                <a:solidFill>
                  <a:srgbClr val="FF0000"/>
                </a:solidFill>
                <a:latin typeface="Symbol" pitchFamily="-65" charset="2"/>
              </a:rPr>
              <a:t>2</a:t>
            </a:r>
            <a:r>
              <a:rPr lang="en-GB" baseline="0" dirty="0">
                <a:solidFill>
                  <a:srgbClr val="FF0000"/>
                </a:solidFill>
                <a:latin typeface="Symbol" pitchFamily="-65" charset="2"/>
              </a:rPr>
              <a:t>2q </a:t>
            </a:r>
            <a:r>
              <a:rPr lang="en-GB" baseline="0" dirty="0">
                <a:solidFill>
                  <a:srgbClr val="FF0000"/>
                </a:solidFill>
                <a:latin typeface="Times" pitchFamily="-65" charset="0"/>
              </a:rPr>
              <a:t>sin</a:t>
            </a:r>
            <a:r>
              <a:rPr lang="en-GB" baseline="33000" dirty="0">
                <a:solidFill>
                  <a:srgbClr val="FF0000"/>
                </a:solidFill>
                <a:latin typeface="Symbol" pitchFamily="-65" charset="2"/>
              </a:rPr>
              <a:t>2</a:t>
            </a:r>
            <a:r>
              <a:rPr lang="en-GB" baseline="0" dirty="0">
                <a:solidFill>
                  <a:srgbClr val="FF0000"/>
                </a:solidFill>
                <a:latin typeface="Symbol" pitchFamily="-65" charset="2"/>
              </a:rPr>
              <a:t>(1.27D</a:t>
            </a:r>
            <a:r>
              <a:rPr lang="en-GB" baseline="0" dirty="0">
                <a:solidFill>
                  <a:srgbClr val="FF0000"/>
                </a:solidFill>
                <a:latin typeface="Times" pitchFamily="-65" charset="0"/>
              </a:rPr>
              <a:t>m</a:t>
            </a:r>
            <a:r>
              <a:rPr lang="en-GB" baseline="33000" dirty="0">
                <a:solidFill>
                  <a:srgbClr val="FF0000"/>
                </a:solidFill>
                <a:latin typeface="Symbol" pitchFamily="-65" charset="2"/>
              </a:rPr>
              <a:t>2</a:t>
            </a:r>
            <a:r>
              <a:rPr lang="en-GB" baseline="0" dirty="0">
                <a:solidFill>
                  <a:srgbClr val="FF0000"/>
                </a:solidFill>
                <a:latin typeface="Times" pitchFamily="-65" charset="0"/>
              </a:rPr>
              <a:t>L</a:t>
            </a:r>
            <a:r>
              <a:rPr lang="en-GB" baseline="0" dirty="0">
                <a:solidFill>
                  <a:srgbClr val="FF0000"/>
                </a:solidFill>
                <a:latin typeface="Symbol" pitchFamily="-65" charset="2"/>
              </a:rPr>
              <a:t>/E)</a:t>
            </a:r>
          </a:p>
          <a:p>
            <a:pPr defTabSz="495043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  <a:tab pos="2392710" algn="l"/>
                <a:tab pos="3190808" algn="l"/>
                <a:tab pos="3987321" algn="l"/>
                <a:tab pos="4785418" algn="l"/>
                <a:tab pos="5583518" algn="l"/>
              </a:tabLst>
            </a:pPr>
            <a:endParaRPr lang="en-GB" baseline="0" dirty="0"/>
          </a:p>
          <a:p>
            <a:pPr defTabSz="495043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  <a:tab pos="2392710" algn="l"/>
                <a:tab pos="3190808" algn="l"/>
                <a:tab pos="3987321" algn="l"/>
                <a:tab pos="4785418" algn="l"/>
                <a:tab pos="5583518" algn="l"/>
              </a:tabLst>
            </a:pPr>
            <a:r>
              <a:rPr lang="en-GB" baseline="0" dirty="0"/>
              <a:t>MiniBooNE is looking for </a:t>
            </a:r>
            <a:r>
              <a:rPr lang="en-GB" baseline="0" dirty="0">
                <a:solidFill>
                  <a:srgbClr val="FF0000"/>
                </a:solidFill>
              </a:rPr>
              <a:t>the single isolated electron like events</a:t>
            </a:r>
            <a:r>
              <a:rPr lang="en-GB" baseline="0" dirty="0"/>
              <a:t>, which is the signature of </a:t>
            </a:r>
            <a:r>
              <a:rPr lang="en-GB" baseline="0" dirty="0">
                <a:latin typeface="Symbol" pitchFamily="-65" charset="2"/>
              </a:rPr>
              <a:t>n</a:t>
            </a:r>
            <a:r>
              <a:rPr lang="en-GB" baseline="-25000" dirty="0"/>
              <a:t>e</a:t>
            </a:r>
            <a:r>
              <a:rPr lang="en-GB" baseline="0" dirty="0"/>
              <a:t> </a:t>
            </a:r>
            <a:r>
              <a:rPr lang="en-GB" baseline="0" dirty="0" smtClean="0"/>
              <a:t>events</a:t>
            </a:r>
          </a:p>
        </p:txBody>
      </p:sp>
      <p:sp>
        <p:nvSpPr>
          <p:cNvPr id="360513" name="Text Box 65"/>
          <p:cNvSpPr txBox="1">
            <a:spLocks noChangeArrowheads="1"/>
          </p:cNvSpPr>
          <p:nvPr/>
        </p:nvSpPr>
        <p:spPr bwMode="auto">
          <a:xfrm>
            <a:off x="1800225" y="5940431"/>
            <a:ext cx="6421438" cy="93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MiniBooNE has;</a:t>
            </a:r>
          </a:p>
          <a:p>
            <a:pPr algn="l" defTabSz="502978" eaLnBrk="0" hangingPunct="0"/>
            <a:r>
              <a:rPr lang="en-US" baseline="0" dirty="0"/>
              <a:t> - higher energy (~500 MeV) than LSND (~30 MeV)</a:t>
            </a:r>
          </a:p>
          <a:p>
            <a:pPr algn="l" defTabSz="502978" eaLnBrk="0" hangingPunct="0"/>
            <a:r>
              <a:rPr lang="en-US" baseline="0" dirty="0"/>
              <a:t> - longer baseline (~500 m) than LSND (~30 m)</a:t>
            </a:r>
          </a:p>
        </p:txBody>
      </p:sp>
      <p:sp>
        <p:nvSpPr>
          <p:cNvPr id="360516" name="Rectangle 68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1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MiniBooNE experiment</a:t>
            </a:r>
          </a:p>
        </p:txBody>
      </p:sp>
      <p:grpSp>
        <p:nvGrpSpPr>
          <p:cNvPr id="360592" name="Group 144"/>
          <p:cNvGrpSpPr>
            <a:grpSpLocks/>
          </p:cNvGrpSpPr>
          <p:nvPr/>
        </p:nvGrpSpPr>
        <p:grpSpPr bwMode="auto">
          <a:xfrm>
            <a:off x="103188" y="3251200"/>
            <a:ext cx="9852025" cy="2719388"/>
            <a:chOff x="83" y="1625"/>
            <a:chExt cx="6206" cy="1713"/>
          </a:xfrm>
        </p:grpSpPr>
        <p:grpSp>
          <p:nvGrpSpPr>
            <p:cNvPr id="360584" name="Group 136"/>
            <p:cNvGrpSpPr>
              <a:grpSpLocks/>
            </p:cNvGrpSpPr>
            <p:nvPr/>
          </p:nvGrpSpPr>
          <p:grpSpPr bwMode="auto">
            <a:xfrm>
              <a:off x="612" y="2135"/>
              <a:ext cx="4971" cy="1203"/>
              <a:chOff x="612" y="2135"/>
              <a:chExt cx="4971" cy="1203"/>
            </a:xfrm>
          </p:grpSpPr>
          <p:grpSp>
            <p:nvGrpSpPr>
              <p:cNvPr id="360581" name="Group 133"/>
              <p:cNvGrpSpPr>
                <a:grpSpLocks/>
              </p:cNvGrpSpPr>
              <p:nvPr/>
            </p:nvGrpSpPr>
            <p:grpSpPr bwMode="auto">
              <a:xfrm>
                <a:off x="708" y="2256"/>
                <a:ext cx="1791" cy="628"/>
                <a:chOff x="708" y="2256"/>
                <a:chExt cx="1791" cy="628"/>
              </a:xfrm>
            </p:grpSpPr>
            <p:pic>
              <p:nvPicPr>
                <p:cNvPr id="360521" name="Picture 73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876" y="2256"/>
                  <a:ext cx="623" cy="467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360522" name="Oval 74"/>
                <p:cNvSpPr>
                  <a:spLocks noChangeArrowheads="1"/>
                </p:cNvSpPr>
                <p:nvPr/>
              </p:nvSpPr>
              <p:spPr bwMode="auto">
                <a:xfrm>
                  <a:off x="708" y="2315"/>
                  <a:ext cx="569" cy="569"/>
                </a:xfrm>
                <a:prstGeom prst="ellipse">
                  <a:avLst/>
                </a:prstGeom>
                <a:noFill/>
                <a:ln w="7308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523" name="Line 75"/>
                <p:cNvSpPr>
                  <a:spLocks noChangeShapeType="1"/>
                </p:cNvSpPr>
                <p:nvPr/>
              </p:nvSpPr>
              <p:spPr bwMode="auto">
                <a:xfrm>
                  <a:off x="1449" y="2477"/>
                  <a:ext cx="169" cy="1"/>
                </a:xfrm>
                <a:prstGeom prst="line">
                  <a:avLst/>
                </a:prstGeom>
                <a:noFill/>
                <a:ln w="7308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524" name="Freeform 76"/>
                <p:cNvSpPr>
                  <a:spLocks noChangeArrowheads="1"/>
                </p:cNvSpPr>
                <p:nvPr/>
              </p:nvSpPr>
              <p:spPr bwMode="auto">
                <a:xfrm>
                  <a:off x="1274" y="2476"/>
                  <a:ext cx="183" cy="167"/>
                </a:xfrm>
                <a:custGeom>
                  <a:avLst/>
                  <a:gdLst/>
                  <a:ahLst/>
                  <a:cxnLst>
                    <a:cxn ang="0">
                      <a:pos x="730" y="0"/>
                    </a:cxn>
                    <a:cxn ang="0">
                      <a:pos x="693" y="1"/>
                    </a:cxn>
                    <a:cxn ang="0">
                      <a:pos x="656" y="3"/>
                    </a:cxn>
                    <a:cxn ang="0">
                      <a:pos x="619" y="7"/>
                    </a:cxn>
                    <a:cxn ang="0">
                      <a:pos x="582" y="13"/>
                    </a:cxn>
                    <a:cxn ang="0">
                      <a:pos x="546" y="20"/>
                    </a:cxn>
                    <a:cxn ang="0">
                      <a:pos x="510" y="29"/>
                    </a:cxn>
                    <a:cxn ang="0">
                      <a:pos x="475" y="40"/>
                    </a:cxn>
                    <a:cxn ang="0">
                      <a:pos x="440" y="52"/>
                    </a:cxn>
                    <a:cxn ang="0">
                      <a:pos x="407" y="65"/>
                    </a:cxn>
                    <a:cxn ang="0">
                      <a:pos x="374" y="80"/>
                    </a:cxn>
                    <a:cxn ang="0">
                      <a:pos x="342" y="96"/>
                    </a:cxn>
                    <a:cxn ang="0">
                      <a:pos x="311" y="114"/>
                    </a:cxn>
                    <a:cxn ang="0">
                      <a:pos x="281" y="133"/>
                    </a:cxn>
                    <a:cxn ang="0">
                      <a:pos x="252" y="153"/>
                    </a:cxn>
                    <a:cxn ang="0">
                      <a:pos x="225" y="175"/>
                    </a:cxn>
                    <a:cxn ang="0">
                      <a:pos x="198" y="198"/>
                    </a:cxn>
                    <a:cxn ang="0">
                      <a:pos x="174" y="221"/>
                    </a:cxn>
                    <a:cxn ang="0">
                      <a:pos x="150" y="246"/>
                    </a:cxn>
                    <a:cxn ang="0">
                      <a:pos x="128" y="272"/>
                    </a:cxn>
                    <a:cxn ang="0">
                      <a:pos x="108" y="299"/>
                    </a:cxn>
                    <a:cxn ang="0">
                      <a:pos x="89" y="327"/>
                    </a:cxn>
                    <a:cxn ang="0">
                      <a:pos x="72" y="355"/>
                    </a:cxn>
                    <a:cxn ang="0">
                      <a:pos x="57" y="384"/>
                    </a:cxn>
                    <a:cxn ang="0">
                      <a:pos x="44" y="414"/>
                    </a:cxn>
                    <a:cxn ang="0">
                      <a:pos x="32" y="445"/>
                    </a:cxn>
                    <a:cxn ang="0">
                      <a:pos x="22" y="475"/>
                    </a:cxn>
                    <a:cxn ang="0">
                      <a:pos x="14" y="507"/>
                    </a:cxn>
                    <a:cxn ang="0">
                      <a:pos x="7" y="538"/>
                    </a:cxn>
                    <a:cxn ang="0">
                      <a:pos x="3" y="570"/>
                    </a:cxn>
                    <a:cxn ang="0">
                      <a:pos x="1" y="602"/>
                    </a:cxn>
                    <a:cxn ang="0">
                      <a:pos x="0" y="634"/>
                    </a:cxn>
                    <a:cxn ang="0">
                      <a:pos x="1" y="666"/>
                    </a:cxn>
                  </a:cxnLst>
                  <a:rect l="0" t="0" r="r" b="b"/>
                  <a:pathLst>
                    <a:path w="731" h="667">
                      <a:moveTo>
                        <a:pt x="730" y="0"/>
                      </a:moveTo>
                      <a:lnTo>
                        <a:pt x="693" y="1"/>
                      </a:lnTo>
                      <a:lnTo>
                        <a:pt x="656" y="3"/>
                      </a:lnTo>
                      <a:lnTo>
                        <a:pt x="619" y="7"/>
                      </a:lnTo>
                      <a:lnTo>
                        <a:pt x="582" y="13"/>
                      </a:lnTo>
                      <a:lnTo>
                        <a:pt x="546" y="20"/>
                      </a:lnTo>
                      <a:lnTo>
                        <a:pt x="510" y="29"/>
                      </a:lnTo>
                      <a:lnTo>
                        <a:pt x="475" y="40"/>
                      </a:lnTo>
                      <a:lnTo>
                        <a:pt x="440" y="52"/>
                      </a:lnTo>
                      <a:lnTo>
                        <a:pt x="407" y="65"/>
                      </a:lnTo>
                      <a:lnTo>
                        <a:pt x="374" y="80"/>
                      </a:lnTo>
                      <a:lnTo>
                        <a:pt x="342" y="96"/>
                      </a:lnTo>
                      <a:lnTo>
                        <a:pt x="311" y="114"/>
                      </a:lnTo>
                      <a:lnTo>
                        <a:pt x="281" y="133"/>
                      </a:lnTo>
                      <a:lnTo>
                        <a:pt x="252" y="153"/>
                      </a:lnTo>
                      <a:lnTo>
                        <a:pt x="225" y="175"/>
                      </a:lnTo>
                      <a:lnTo>
                        <a:pt x="198" y="198"/>
                      </a:lnTo>
                      <a:lnTo>
                        <a:pt x="174" y="221"/>
                      </a:lnTo>
                      <a:lnTo>
                        <a:pt x="150" y="246"/>
                      </a:lnTo>
                      <a:lnTo>
                        <a:pt x="128" y="272"/>
                      </a:lnTo>
                      <a:lnTo>
                        <a:pt x="108" y="299"/>
                      </a:lnTo>
                      <a:lnTo>
                        <a:pt x="89" y="327"/>
                      </a:lnTo>
                      <a:lnTo>
                        <a:pt x="72" y="355"/>
                      </a:lnTo>
                      <a:lnTo>
                        <a:pt x="57" y="384"/>
                      </a:lnTo>
                      <a:lnTo>
                        <a:pt x="44" y="414"/>
                      </a:lnTo>
                      <a:lnTo>
                        <a:pt x="32" y="445"/>
                      </a:lnTo>
                      <a:lnTo>
                        <a:pt x="22" y="475"/>
                      </a:lnTo>
                      <a:lnTo>
                        <a:pt x="14" y="507"/>
                      </a:lnTo>
                      <a:lnTo>
                        <a:pt x="7" y="538"/>
                      </a:lnTo>
                      <a:lnTo>
                        <a:pt x="3" y="570"/>
                      </a:lnTo>
                      <a:lnTo>
                        <a:pt x="1" y="602"/>
                      </a:lnTo>
                      <a:lnTo>
                        <a:pt x="0" y="634"/>
                      </a:lnTo>
                      <a:lnTo>
                        <a:pt x="1" y="666"/>
                      </a:lnTo>
                    </a:path>
                  </a:pathLst>
                </a:custGeom>
                <a:noFill/>
                <a:ln w="7308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525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793" y="2530"/>
                  <a:ext cx="392" cy="17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r" defTabSz="495043" hangingPunct="0">
                    <a:lnSpc>
                      <a:spcPct val="119000"/>
                    </a:lnSpc>
                    <a:buClr>
                      <a:srgbClr val="000000"/>
                    </a:buClr>
                    <a:buSzPct val="45000"/>
                    <a:tabLst>
                      <a:tab pos="798099" algn="l"/>
                    </a:tabLst>
                  </a:pPr>
                  <a:r>
                    <a:rPr lang="en-GB" sz="1500" baseline="0" dirty="0">
                      <a:solidFill>
                        <a:srgbClr val="800000"/>
                      </a:solidFill>
                      <a:latin typeface="Times" pitchFamily="-65" charset="0"/>
                    </a:rPr>
                    <a:t>Booster</a:t>
                  </a:r>
                </a:p>
              </p:txBody>
            </p:sp>
            <p:sp>
              <p:nvSpPr>
                <p:cNvPr id="360536" name="Line 88"/>
                <p:cNvSpPr>
                  <a:spLocks noChangeShapeType="1"/>
                </p:cNvSpPr>
                <p:nvPr/>
              </p:nvSpPr>
              <p:spPr bwMode="auto">
                <a:xfrm>
                  <a:off x="1647" y="2475"/>
                  <a:ext cx="210" cy="1"/>
                </a:xfrm>
                <a:prstGeom prst="line">
                  <a:avLst/>
                </a:prstGeom>
                <a:noFill/>
                <a:ln w="3672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60580" name="Group 132"/>
              <p:cNvGrpSpPr>
                <a:grpSpLocks/>
              </p:cNvGrpSpPr>
              <p:nvPr/>
            </p:nvGrpSpPr>
            <p:grpSpPr bwMode="auto">
              <a:xfrm>
                <a:off x="612" y="3029"/>
                <a:ext cx="4146" cy="309"/>
                <a:chOff x="612" y="3029"/>
                <a:chExt cx="4146" cy="309"/>
              </a:xfrm>
            </p:grpSpPr>
            <p:sp>
              <p:nvSpPr>
                <p:cNvPr id="360561" name="Line 113"/>
                <p:cNvSpPr>
                  <a:spLocks noChangeShapeType="1"/>
                </p:cNvSpPr>
                <p:nvPr/>
              </p:nvSpPr>
              <p:spPr bwMode="auto">
                <a:xfrm>
                  <a:off x="612" y="3200"/>
                  <a:ext cx="1050" cy="1"/>
                </a:xfrm>
                <a:prstGeom prst="line">
                  <a:avLst/>
                </a:prstGeom>
                <a:noFill/>
                <a:ln w="288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562" name="Line 114"/>
                <p:cNvSpPr>
                  <a:spLocks noChangeShapeType="1"/>
                </p:cNvSpPr>
                <p:nvPr/>
              </p:nvSpPr>
              <p:spPr bwMode="auto">
                <a:xfrm>
                  <a:off x="2941" y="3200"/>
                  <a:ext cx="1817" cy="1"/>
                </a:xfrm>
                <a:prstGeom prst="line">
                  <a:avLst/>
                </a:prstGeom>
                <a:noFill/>
                <a:ln w="28800">
                  <a:solidFill>
                    <a:srgbClr val="008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563" name="Line 115"/>
                <p:cNvSpPr>
                  <a:spLocks noChangeShapeType="1"/>
                </p:cNvSpPr>
                <p:nvPr/>
              </p:nvSpPr>
              <p:spPr bwMode="auto">
                <a:xfrm>
                  <a:off x="1666" y="3200"/>
                  <a:ext cx="1275" cy="1"/>
                </a:xfrm>
                <a:prstGeom prst="line">
                  <a:avLst/>
                </a:prstGeom>
                <a:noFill/>
                <a:ln w="288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564" name="Text Box 116"/>
                <p:cNvSpPr txBox="1">
                  <a:spLocks noChangeArrowheads="1"/>
                </p:cNvSpPr>
                <p:nvPr/>
              </p:nvSpPr>
              <p:spPr bwMode="auto">
                <a:xfrm>
                  <a:off x="619" y="3029"/>
                  <a:ext cx="989" cy="12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495043" hangingPunct="0">
                    <a:lnSpc>
                      <a:spcPct val="83000"/>
                    </a:lnSpc>
                    <a:buClr>
                      <a:srgbClr val="000000"/>
                    </a:buClr>
                    <a:buSzPct val="45000"/>
                    <a:tabLst>
                      <a:tab pos="798099" algn="l"/>
                    </a:tabLst>
                  </a:pPr>
                  <a:r>
                    <a:rPr lang="en-GB" sz="1500" baseline="0" dirty="0">
                      <a:solidFill>
                        <a:srgbClr val="000000"/>
                      </a:solidFill>
                      <a:latin typeface="Helvetica" pitchFamily="-65" charset="0"/>
                    </a:rPr>
                    <a:t>primary beam</a:t>
                  </a:r>
                </a:p>
              </p:txBody>
            </p:sp>
            <p:sp>
              <p:nvSpPr>
                <p:cNvPr id="360565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3293" y="3029"/>
                  <a:ext cx="988" cy="12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495043" hangingPunct="0">
                    <a:lnSpc>
                      <a:spcPct val="83000"/>
                    </a:lnSpc>
                    <a:buClr>
                      <a:srgbClr val="000000"/>
                    </a:buClr>
                    <a:buSzPct val="45000"/>
                    <a:tabLst>
                      <a:tab pos="798099" algn="l"/>
                    </a:tabLst>
                  </a:pPr>
                  <a:r>
                    <a:rPr lang="en-GB" sz="1500" baseline="0" dirty="0">
                      <a:solidFill>
                        <a:srgbClr val="000000"/>
                      </a:solidFill>
                      <a:latin typeface="Helvetica" pitchFamily="-65" charset="0"/>
                    </a:rPr>
                    <a:t>tertiary beam</a:t>
                  </a:r>
                </a:p>
              </p:txBody>
            </p:sp>
            <p:sp>
              <p:nvSpPr>
                <p:cNvPr id="360566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1774" y="3029"/>
                  <a:ext cx="989" cy="12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495043" hangingPunct="0">
                    <a:lnSpc>
                      <a:spcPct val="83000"/>
                    </a:lnSpc>
                    <a:buClr>
                      <a:srgbClr val="000000"/>
                    </a:buClr>
                    <a:buSzPct val="45000"/>
                    <a:tabLst>
                      <a:tab pos="798099" algn="l"/>
                    </a:tabLst>
                  </a:pPr>
                  <a:r>
                    <a:rPr lang="en-GB" sz="1500" baseline="0" dirty="0">
                      <a:solidFill>
                        <a:srgbClr val="000000"/>
                      </a:solidFill>
                      <a:latin typeface="Helvetica" pitchFamily="-65" charset="0"/>
                    </a:rPr>
                    <a:t>secondary beam</a:t>
                  </a:r>
                </a:p>
              </p:txBody>
            </p:sp>
            <p:sp>
              <p:nvSpPr>
                <p:cNvPr id="360567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619" y="3228"/>
                  <a:ext cx="989" cy="11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495043" hangingPunct="0">
                    <a:lnSpc>
                      <a:spcPct val="83000"/>
                    </a:lnSpc>
                    <a:buClr>
                      <a:srgbClr val="000000"/>
                    </a:buClr>
                    <a:buSzPct val="45000"/>
                    <a:tabLst>
                      <a:tab pos="798099" algn="l"/>
                    </a:tabLst>
                  </a:pPr>
                  <a:r>
                    <a:rPr lang="en-GB" sz="1300" baseline="0" dirty="0">
                      <a:solidFill>
                        <a:srgbClr val="000000"/>
                      </a:solidFill>
                      <a:latin typeface="Helvetica" pitchFamily="-65" charset="0"/>
                    </a:rPr>
                    <a:t>(protons)</a:t>
                  </a:r>
                </a:p>
              </p:txBody>
            </p:sp>
            <p:sp>
              <p:nvSpPr>
                <p:cNvPr id="360568" name="Text Box 120"/>
                <p:cNvSpPr txBox="1">
                  <a:spLocks noChangeArrowheads="1"/>
                </p:cNvSpPr>
                <p:nvPr/>
              </p:nvSpPr>
              <p:spPr bwMode="auto">
                <a:xfrm>
                  <a:off x="1774" y="3228"/>
                  <a:ext cx="989" cy="11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495043" hangingPunct="0">
                    <a:lnSpc>
                      <a:spcPct val="83000"/>
                    </a:lnSpc>
                    <a:buClr>
                      <a:srgbClr val="000000"/>
                    </a:buClr>
                    <a:buSzPct val="45000"/>
                    <a:tabLst>
                      <a:tab pos="798099" algn="l"/>
                    </a:tabLst>
                  </a:pPr>
                  <a:r>
                    <a:rPr lang="en-GB" sz="1300" baseline="0" dirty="0">
                      <a:solidFill>
                        <a:srgbClr val="000000"/>
                      </a:solidFill>
                      <a:latin typeface="Helvetica" pitchFamily="-65" charset="0"/>
                    </a:rPr>
                    <a:t>(mesons)</a:t>
                  </a:r>
                </a:p>
              </p:txBody>
            </p:sp>
            <p:sp>
              <p:nvSpPr>
                <p:cNvPr id="360569" name="Text Box 121"/>
                <p:cNvSpPr txBox="1">
                  <a:spLocks noChangeArrowheads="1"/>
                </p:cNvSpPr>
                <p:nvPr/>
              </p:nvSpPr>
              <p:spPr bwMode="auto">
                <a:xfrm>
                  <a:off x="3293" y="3228"/>
                  <a:ext cx="988" cy="11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495043" hangingPunct="0">
                    <a:lnSpc>
                      <a:spcPct val="83000"/>
                    </a:lnSpc>
                    <a:buClr>
                      <a:srgbClr val="000000"/>
                    </a:buClr>
                    <a:buSzPct val="45000"/>
                    <a:tabLst>
                      <a:tab pos="798099" algn="l"/>
                    </a:tabLst>
                  </a:pPr>
                  <a:r>
                    <a:rPr lang="en-GB" sz="1300" baseline="0" dirty="0">
                      <a:solidFill>
                        <a:srgbClr val="000000"/>
                      </a:solidFill>
                      <a:latin typeface="Helvetica" pitchFamily="-65" charset="0"/>
                    </a:rPr>
                    <a:t>(neutrinos)</a:t>
                  </a:r>
                </a:p>
              </p:txBody>
            </p:sp>
          </p:grpSp>
          <p:grpSp>
            <p:nvGrpSpPr>
              <p:cNvPr id="360582" name="Group 134"/>
              <p:cNvGrpSpPr>
                <a:grpSpLocks/>
              </p:cNvGrpSpPr>
              <p:nvPr/>
            </p:nvGrpSpPr>
            <p:grpSpPr bwMode="auto">
              <a:xfrm>
                <a:off x="2520" y="2215"/>
                <a:ext cx="1101" cy="477"/>
                <a:chOff x="2520" y="2215"/>
                <a:chExt cx="1101" cy="477"/>
              </a:xfrm>
            </p:grpSpPr>
            <p:sp>
              <p:nvSpPr>
                <p:cNvPr id="360520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2565" y="2368"/>
                  <a:ext cx="238" cy="1"/>
                </a:xfrm>
                <a:prstGeom prst="line">
                  <a:avLst/>
                </a:prstGeom>
                <a:noFill/>
                <a:ln w="18360">
                  <a:solidFill>
                    <a:srgbClr val="DC23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526" name="AutoShape 78"/>
                <p:cNvSpPr>
                  <a:spLocks noChangeArrowheads="1"/>
                </p:cNvSpPr>
                <p:nvPr/>
              </p:nvSpPr>
              <p:spPr bwMode="auto">
                <a:xfrm>
                  <a:off x="2535" y="2315"/>
                  <a:ext cx="758" cy="323"/>
                </a:xfrm>
                <a:prstGeom prst="roundRect">
                  <a:avLst>
                    <a:gd name="adj" fmla="val 338"/>
                  </a:avLst>
                </a:prstGeom>
                <a:noFill/>
                <a:ln w="36720">
                  <a:solidFill>
                    <a:srgbClr val="FF66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527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2673" y="2515"/>
                  <a:ext cx="220" cy="4"/>
                </a:xfrm>
                <a:prstGeom prst="line">
                  <a:avLst/>
                </a:prstGeom>
                <a:noFill/>
                <a:ln w="1836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528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2888" y="2479"/>
                  <a:ext cx="303" cy="38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pic>
              <p:nvPicPr>
                <p:cNvPr id="360530" name="Picture 8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319" y="2336"/>
                  <a:ext cx="121" cy="121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pic>
              <p:nvPicPr>
                <p:cNvPr id="360531" name="Picture 83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319" y="2215"/>
                  <a:ext cx="121" cy="121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pic>
              <p:nvPicPr>
                <p:cNvPr id="360532" name="Picture 8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319" y="2453"/>
                  <a:ext cx="121" cy="121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pic>
              <p:nvPicPr>
                <p:cNvPr id="360533" name="Picture 85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319" y="2571"/>
                  <a:ext cx="121" cy="121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360534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2888" y="2515"/>
                  <a:ext cx="733" cy="3"/>
                </a:xfrm>
                <a:prstGeom prst="line">
                  <a:avLst/>
                </a:prstGeom>
                <a:noFill/>
                <a:ln w="18360">
                  <a:solidFill>
                    <a:srgbClr val="008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535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2577" y="2370"/>
                  <a:ext cx="104" cy="112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l" defTabSz="502978" hangingPunct="0">
                    <a:lnSpc>
                      <a:spcPct val="119000"/>
                    </a:lnSpc>
                    <a:buClr>
                      <a:srgbClr val="000000"/>
                    </a:buClr>
                    <a:buSzPct val="45000"/>
                  </a:pPr>
                  <a:r>
                    <a:rPr lang="en-GB" sz="1000" i="1" baseline="0" dirty="0">
                      <a:solidFill>
                        <a:srgbClr val="000000"/>
                      </a:solidFill>
                      <a:latin typeface="Times" pitchFamily="-65" charset="0"/>
                    </a:rPr>
                    <a:t>K</a:t>
                  </a:r>
                  <a:r>
                    <a:rPr lang="en-GB" sz="1000" i="1" baseline="33000" dirty="0">
                      <a:solidFill>
                        <a:srgbClr val="000000"/>
                      </a:solidFill>
                      <a:latin typeface="Times" pitchFamily="-65" charset="0"/>
                    </a:rPr>
                    <a:t>+</a:t>
                  </a:r>
                </a:p>
              </p:txBody>
            </p:sp>
            <p:sp>
              <p:nvSpPr>
                <p:cNvPr id="360543" name="Line 95"/>
                <p:cNvSpPr>
                  <a:spLocks noChangeShapeType="1"/>
                </p:cNvSpPr>
                <p:nvPr/>
              </p:nvSpPr>
              <p:spPr bwMode="auto">
                <a:xfrm>
                  <a:off x="2792" y="2369"/>
                  <a:ext cx="194" cy="13"/>
                </a:xfrm>
                <a:prstGeom prst="line">
                  <a:avLst/>
                </a:prstGeom>
                <a:noFill/>
                <a:ln w="1836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570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2520" y="2442"/>
                  <a:ext cx="228" cy="1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prstTxWarp prst="textNoShape">
                    <a:avLst/>
                  </a:prstTxWarp>
                  <a:spAutoFit/>
                </a:bodyPr>
                <a:lstStyle/>
                <a:p>
                  <a:pPr algn="l" defTabSz="502978" eaLnBrk="0" hangingPunct="0"/>
                  <a:r>
                    <a:rPr lang="en-US" sz="1100" i="1" baseline="0" dirty="0">
                      <a:latin typeface="Symbol" pitchFamily="-65" charset="2"/>
                    </a:rPr>
                    <a:t>p</a:t>
                  </a:r>
                  <a:r>
                    <a:rPr lang="en-US" sz="1100" i="1" dirty="0">
                      <a:latin typeface="Symbol" pitchFamily="-65" charset="2"/>
                    </a:rPr>
                    <a:t>+</a:t>
                  </a:r>
                  <a:endParaRPr lang="en-US" sz="1100" i="1" baseline="0" dirty="0">
                    <a:latin typeface="Times" pitchFamily="-65" charset="0"/>
                  </a:endParaRPr>
                </a:p>
              </p:txBody>
            </p:sp>
          </p:grpSp>
          <p:grpSp>
            <p:nvGrpSpPr>
              <p:cNvPr id="360583" name="Group 135"/>
              <p:cNvGrpSpPr>
                <a:grpSpLocks/>
              </p:cNvGrpSpPr>
              <p:nvPr/>
            </p:nvGrpSpPr>
            <p:grpSpPr bwMode="auto">
              <a:xfrm>
                <a:off x="3467" y="2135"/>
                <a:ext cx="2116" cy="641"/>
                <a:chOff x="3467" y="2135"/>
                <a:chExt cx="2116" cy="641"/>
              </a:xfrm>
            </p:grpSpPr>
            <p:sp>
              <p:nvSpPr>
                <p:cNvPr id="360529" name="AutoShape 81"/>
                <p:cNvSpPr>
                  <a:spLocks noChangeArrowheads="1"/>
                </p:cNvSpPr>
                <p:nvPr/>
              </p:nvSpPr>
              <p:spPr bwMode="auto">
                <a:xfrm>
                  <a:off x="3467" y="2189"/>
                  <a:ext cx="1485" cy="533"/>
                </a:xfrm>
                <a:prstGeom prst="roundRect">
                  <a:avLst>
                    <a:gd name="adj" fmla="val 204"/>
                  </a:avLst>
                </a:prstGeom>
                <a:solidFill>
                  <a:srgbClr val="FFCC99"/>
                </a:solidFill>
                <a:ln w="3672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pic>
              <p:nvPicPr>
                <p:cNvPr id="360544" name="Picture 96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014" y="2135"/>
                  <a:ext cx="569" cy="632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360571" name="Text Box 123"/>
                <p:cNvSpPr txBox="1">
                  <a:spLocks noChangeArrowheads="1"/>
                </p:cNvSpPr>
                <p:nvPr/>
              </p:nvSpPr>
              <p:spPr bwMode="auto">
                <a:xfrm>
                  <a:off x="3604" y="2305"/>
                  <a:ext cx="1343" cy="4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prstTxWarp prst="textNoShape">
                    <a:avLst/>
                  </a:prstTxWarp>
                  <a:spAutoFit/>
                </a:bodyPr>
                <a:lstStyle/>
                <a:p>
                  <a:pPr algn="l" defTabSz="502978" eaLnBrk="0" hangingPunct="0"/>
                  <a:r>
                    <a:rPr lang="en-US" sz="3100" i="1" baseline="0" dirty="0">
                      <a:latin typeface="Symbol" pitchFamily="-65" charset="2"/>
                    </a:rPr>
                    <a:t>n</a:t>
                  </a:r>
                  <a:r>
                    <a:rPr lang="en-US" sz="3100" i="1" baseline="-25000" dirty="0">
                      <a:latin typeface="Symbol" pitchFamily="-65" charset="2"/>
                    </a:rPr>
                    <a:t>m  </a:t>
                  </a:r>
                  <a:r>
                    <a:rPr lang="en-US" sz="3100" i="1" baseline="0" dirty="0">
                      <a:latin typeface="Symbol" pitchFamily="-65" charset="2"/>
                      <a:sym typeface="Symbol" pitchFamily="-65" charset="2"/>
                    </a:rPr>
                    <a:t></a:t>
                  </a:r>
                  <a:r>
                    <a:rPr lang="en-US" sz="3100" i="1" baseline="0" dirty="0">
                      <a:latin typeface="Symbol" pitchFamily="-65" charset="2"/>
                    </a:rPr>
                    <a:t> </a:t>
                  </a:r>
                  <a:r>
                    <a:rPr lang="en-US" sz="3100" i="1" baseline="0" dirty="0">
                      <a:latin typeface="Symbol" pitchFamily="-65" charset="2"/>
                      <a:sym typeface="Symbol" pitchFamily="-65" charset="2"/>
                    </a:rPr>
                    <a:t>n</a:t>
                  </a:r>
                  <a:r>
                    <a:rPr lang="en-US" sz="3100" i="1" baseline="-25000" dirty="0">
                      <a:latin typeface="Times" pitchFamily="-65" charset="0"/>
                      <a:sym typeface="Symbol" pitchFamily="-65" charset="2"/>
                    </a:rPr>
                    <a:t>e</a:t>
                  </a:r>
                  <a:r>
                    <a:rPr lang="en-US" sz="2600" i="1" baseline="-25000" dirty="0">
                      <a:latin typeface="Symbol" pitchFamily="-65" charset="2"/>
                      <a:sym typeface="Symbol" pitchFamily="-65" charset="2"/>
                    </a:rPr>
                    <a:t> </a:t>
                  </a:r>
                  <a:r>
                    <a:rPr lang="en-US" sz="2600" i="1" baseline="0" dirty="0">
                      <a:latin typeface="Symbol" pitchFamily="-65" charset="2"/>
                      <a:sym typeface="Symbol" pitchFamily="-65" charset="2"/>
                    </a:rPr>
                    <a:t>???</a:t>
                  </a:r>
                  <a:endParaRPr lang="en-US" sz="2600" i="1" baseline="0" dirty="0">
                    <a:latin typeface="Times" pitchFamily="-65" charset="0"/>
                  </a:endParaRPr>
                </a:p>
                <a:p>
                  <a:pPr algn="l" defTabSz="502978" eaLnBrk="0" hangingPunct="0"/>
                  <a:endParaRPr lang="en-US" sz="1100" i="1" baseline="0" dirty="0">
                    <a:latin typeface="Times" pitchFamily="-65" charset="0"/>
                  </a:endParaRPr>
                </a:p>
              </p:txBody>
            </p:sp>
          </p:grpSp>
        </p:grpSp>
        <p:grpSp>
          <p:nvGrpSpPr>
            <p:cNvPr id="360591" name="Group 143"/>
            <p:cNvGrpSpPr>
              <a:grpSpLocks/>
            </p:cNvGrpSpPr>
            <p:nvPr/>
          </p:nvGrpSpPr>
          <p:grpSpPr bwMode="auto">
            <a:xfrm>
              <a:off x="83" y="1625"/>
              <a:ext cx="6206" cy="673"/>
              <a:chOff x="83" y="1625"/>
              <a:chExt cx="6206" cy="673"/>
            </a:xfrm>
          </p:grpSpPr>
          <p:grpSp>
            <p:nvGrpSpPr>
              <p:cNvPr id="360586" name="Group 138"/>
              <p:cNvGrpSpPr>
                <a:grpSpLocks/>
              </p:cNvGrpSpPr>
              <p:nvPr/>
            </p:nvGrpSpPr>
            <p:grpSpPr bwMode="auto">
              <a:xfrm>
                <a:off x="1345" y="1627"/>
                <a:ext cx="1203" cy="588"/>
                <a:chOff x="1345" y="1627"/>
                <a:chExt cx="1203" cy="588"/>
              </a:xfrm>
            </p:grpSpPr>
            <p:sp>
              <p:nvSpPr>
                <p:cNvPr id="360519" name="Line 71"/>
                <p:cNvSpPr>
                  <a:spLocks noChangeShapeType="1"/>
                </p:cNvSpPr>
                <p:nvPr/>
              </p:nvSpPr>
              <p:spPr bwMode="auto">
                <a:xfrm>
                  <a:off x="1973" y="1894"/>
                  <a:ext cx="253" cy="321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360547" name="Group 99"/>
                <p:cNvGrpSpPr>
                  <a:grpSpLocks/>
                </p:cNvGrpSpPr>
                <p:nvPr/>
              </p:nvGrpSpPr>
              <p:grpSpPr bwMode="auto">
                <a:xfrm>
                  <a:off x="1345" y="1627"/>
                  <a:ext cx="1203" cy="292"/>
                  <a:chOff x="794" y="2268"/>
                  <a:chExt cx="1043" cy="265"/>
                </a:xfrm>
              </p:grpSpPr>
              <p:sp>
                <p:nvSpPr>
                  <p:cNvPr id="360548" name="AutoShape 100"/>
                  <p:cNvSpPr>
                    <a:spLocks noChangeArrowheads="1"/>
                  </p:cNvSpPr>
                  <p:nvPr/>
                </p:nvSpPr>
                <p:spPr bwMode="auto">
                  <a:xfrm>
                    <a:off x="794" y="2268"/>
                    <a:ext cx="1043" cy="265"/>
                  </a:xfrm>
                  <a:prstGeom prst="roundRect">
                    <a:avLst>
                      <a:gd name="adj" fmla="val 375"/>
                    </a:avLst>
                  </a:prstGeom>
                  <a:solidFill>
                    <a:srgbClr val="E6E6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60549" name="Text Box 10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4" y="2318"/>
                    <a:ext cx="882" cy="136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defTabSz="495043" hangingPunct="0">
                      <a:lnSpc>
                        <a:spcPct val="83000"/>
                      </a:lnSpc>
                      <a:buClr>
                        <a:srgbClr val="000000"/>
                      </a:buClr>
                      <a:buSzPct val="45000"/>
                      <a:tabLst>
                        <a:tab pos="798099" algn="l"/>
                      </a:tabLst>
                    </a:pPr>
                    <a:r>
                      <a:rPr lang="en-GB" baseline="0" dirty="0">
                        <a:solidFill>
                          <a:srgbClr val="000000"/>
                        </a:solidFill>
                        <a:latin typeface="Helvetica" pitchFamily="-65" charset="0"/>
                      </a:rPr>
                      <a:t>target and horn</a:t>
                    </a:r>
                  </a:p>
                </p:txBody>
              </p:sp>
            </p:grpSp>
          </p:grpSp>
          <p:grpSp>
            <p:nvGrpSpPr>
              <p:cNvPr id="360589" name="Group 141"/>
              <p:cNvGrpSpPr>
                <a:grpSpLocks/>
              </p:cNvGrpSpPr>
              <p:nvPr/>
            </p:nvGrpSpPr>
            <p:grpSpPr bwMode="auto">
              <a:xfrm>
                <a:off x="4425" y="1627"/>
                <a:ext cx="935" cy="537"/>
                <a:chOff x="4425" y="1627"/>
                <a:chExt cx="935" cy="537"/>
              </a:xfrm>
            </p:grpSpPr>
            <p:sp>
              <p:nvSpPr>
                <p:cNvPr id="360546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4425" y="1911"/>
                  <a:ext cx="628" cy="253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360554" name="Group 106"/>
                <p:cNvGrpSpPr>
                  <a:grpSpLocks/>
                </p:cNvGrpSpPr>
                <p:nvPr/>
              </p:nvGrpSpPr>
              <p:grpSpPr bwMode="auto">
                <a:xfrm>
                  <a:off x="4990" y="1627"/>
                  <a:ext cx="370" cy="292"/>
                  <a:chOff x="4468" y="2608"/>
                  <a:chExt cx="370" cy="292"/>
                </a:xfrm>
              </p:grpSpPr>
              <p:sp>
                <p:nvSpPr>
                  <p:cNvPr id="360555" name="AutoShape 107"/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2608"/>
                    <a:ext cx="370" cy="292"/>
                  </a:xfrm>
                  <a:prstGeom prst="roundRect">
                    <a:avLst>
                      <a:gd name="adj" fmla="val 375"/>
                    </a:avLst>
                  </a:prstGeom>
                  <a:solidFill>
                    <a:srgbClr val="E6E6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60556" name="Text Box 10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48" y="2662"/>
                    <a:ext cx="255" cy="150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 defTabSz="495043" hangingPunct="0">
                      <a:lnSpc>
                        <a:spcPct val="83000"/>
                      </a:lnSpc>
                      <a:buClr>
                        <a:srgbClr val="000000"/>
                      </a:buClr>
                      <a:buSzPct val="45000"/>
                      <a:tabLst>
                        <a:tab pos="798099" algn="l"/>
                      </a:tabLst>
                    </a:pPr>
                    <a:r>
                      <a:rPr lang="en-GB" baseline="0" dirty="0">
                        <a:solidFill>
                          <a:srgbClr val="000000"/>
                        </a:solidFill>
                        <a:latin typeface="Helvetica" pitchFamily="-65" charset="0"/>
                      </a:rPr>
                      <a:t>dirt </a:t>
                    </a:r>
                  </a:p>
                </p:txBody>
              </p:sp>
            </p:grpSp>
          </p:grpSp>
          <p:grpSp>
            <p:nvGrpSpPr>
              <p:cNvPr id="360590" name="Group 142"/>
              <p:cNvGrpSpPr>
                <a:grpSpLocks/>
              </p:cNvGrpSpPr>
              <p:nvPr/>
            </p:nvGrpSpPr>
            <p:grpSpPr bwMode="auto">
              <a:xfrm>
                <a:off x="3389" y="1627"/>
                <a:ext cx="1412" cy="580"/>
                <a:chOff x="3389" y="1627"/>
                <a:chExt cx="1412" cy="580"/>
              </a:xfrm>
            </p:grpSpPr>
            <p:sp>
              <p:nvSpPr>
                <p:cNvPr id="360553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3389" y="1766"/>
                  <a:ext cx="1094" cy="441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360558" name="Group 110"/>
                <p:cNvGrpSpPr>
                  <a:grpSpLocks/>
                </p:cNvGrpSpPr>
                <p:nvPr/>
              </p:nvGrpSpPr>
              <p:grpSpPr bwMode="auto">
                <a:xfrm>
                  <a:off x="4012" y="1627"/>
                  <a:ext cx="789" cy="292"/>
                  <a:chOff x="3100" y="2268"/>
                  <a:chExt cx="716" cy="265"/>
                </a:xfrm>
              </p:grpSpPr>
              <p:sp>
                <p:nvSpPr>
                  <p:cNvPr id="360559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3100" y="2268"/>
                    <a:ext cx="716" cy="265"/>
                  </a:xfrm>
                  <a:prstGeom prst="roundRect">
                    <a:avLst>
                      <a:gd name="adj" fmla="val 375"/>
                    </a:avLst>
                  </a:prstGeom>
                  <a:solidFill>
                    <a:srgbClr val="E6E6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60560" name="Text Box 1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73" y="2318"/>
                    <a:ext cx="570" cy="136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defTabSz="495043" hangingPunct="0">
                      <a:lnSpc>
                        <a:spcPct val="83000"/>
                      </a:lnSpc>
                      <a:buClr>
                        <a:srgbClr val="000000"/>
                      </a:buClr>
                      <a:buSzPct val="45000"/>
                      <a:tabLst>
                        <a:tab pos="798099" algn="l"/>
                      </a:tabLst>
                    </a:pPr>
                    <a:r>
                      <a:rPr lang="en-GB" baseline="0" dirty="0">
                        <a:solidFill>
                          <a:srgbClr val="000000"/>
                        </a:solidFill>
                        <a:latin typeface="Helvetica" pitchFamily="-65" charset="0"/>
                      </a:rPr>
                      <a:t>absorber</a:t>
                    </a:r>
                  </a:p>
                </p:txBody>
              </p:sp>
            </p:grpSp>
          </p:grpSp>
          <p:grpSp>
            <p:nvGrpSpPr>
              <p:cNvPr id="360588" name="Group 140"/>
              <p:cNvGrpSpPr>
                <a:grpSpLocks/>
              </p:cNvGrpSpPr>
              <p:nvPr/>
            </p:nvGrpSpPr>
            <p:grpSpPr bwMode="auto">
              <a:xfrm>
                <a:off x="5474" y="1627"/>
                <a:ext cx="815" cy="468"/>
                <a:chOff x="5474" y="1627"/>
                <a:chExt cx="815" cy="468"/>
              </a:xfrm>
            </p:grpSpPr>
            <p:grpSp>
              <p:nvGrpSpPr>
                <p:cNvPr id="360550" name="Group 102"/>
                <p:cNvGrpSpPr>
                  <a:grpSpLocks/>
                </p:cNvGrpSpPr>
                <p:nvPr/>
              </p:nvGrpSpPr>
              <p:grpSpPr bwMode="auto">
                <a:xfrm>
                  <a:off x="5552" y="1627"/>
                  <a:ext cx="737" cy="292"/>
                  <a:chOff x="5036" y="2268"/>
                  <a:chExt cx="669" cy="265"/>
                </a:xfrm>
              </p:grpSpPr>
              <p:sp>
                <p:nvSpPr>
                  <p:cNvPr id="360551" name="AutoShape 103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2268"/>
                    <a:ext cx="669" cy="265"/>
                  </a:xfrm>
                  <a:prstGeom prst="roundRect">
                    <a:avLst>
                      <a:gd name="adj" fmla="val 375"/>
                    </a:avLst>
                  </a:prstGeom>
                  <a:solidFill>
                    <a:srgbClr val="E6E6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60552" name="Text Box 1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31" y="2318"/>
                    <a:ext cx="478" cy="136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defTabSz="495043" hangingPunct="0">
                      <a:lnSpc>
                        <a:spcPct val="83000"/>
                      </a:lnSpc>
                      <a:buClr>
                        <a:srgbClr val="000000"/>
                      </a:buClr>
                      <a:buSzPct val="45000"/>
                      <a:tabLst>
                        <a:tab pos="798099" algn="l"/>
                      </a:tabLst>
                    </a:pPr>
                    <a:r>
                      <a:rPr lang="en-GB" baseline="0" dirty="0">
                        <a:solidFill>
                          <a:srgbClr val="000000"/>
                        </a:solidFill>
                        <a:latin typeface="Helvetica" pitchFamily="-65" charset="0"/>
                      </a:rPr>
                      <a:t>detector</a:t>
                    </a:r>
                  </a:p>
                </p:txBody>
              </p:sp>
            </p:grpSp>
            <p:sp>
              <p:nvSpPr>
                <p:cNvPr id="360572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5474" y="1913"/>
                  <a:ext cx="403" cy="182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60587" name="Group 139"/>
              <p:cNvGrpSpPr>
                <a:grpSpLocks/>
              </p:cNvGrpSpPr>
              <p:nvPr/>
            </p:nvGrpSpPr>
            <p:grpSpPr bwMode="auto">
              <a:xfrm>
                <a:off x="2765" y="1627"/>
                <a:ext cx="1070" cy="671"/>
                <a:chOff x="2765" y="1627"/>
                <a:chExt cx="1070" cy="671"/>
              </a:xfrm>
            </p:grpSpPr>
            <p:sp>
              <p:nvSpPr>
                <p:cNvPr id="360557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2765" y="1878"/>
                  <a:ext cx="425" cy="420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360573" name="Group 125"/>
                <p:cNvGrpSpPr>
                  <a:grpSpLocks/>
                </p:cNvGrpSpPr>
                <p:nvPr/>
              </p:nvGrpSpPr>
              <p:grpSpPr bwMode="auto">
                <a:xfrm>
                  <a:off x="2765" y="1627"/>
                  <a:ext cx="1070" cy="292"/>
                  <a:chOff x="1976" y="2268"/>
                  <a:chExt cx="971" cy="265"/>
                </a:xfrm>
              </p:grpSpPr>
              <p:sp>
                <p:nvSpPr>
                  <p:cNvPr id="360574" name="AutoShape 126"/>
                  <p:cNvSpPr>
                    <a:spLocks noChangeArrowheads="1"/>
                  </p:cNvSpPr>
                  <p:nvPr/>
                </p:nvSpPr>
                <p:spPr bwMode="auto">
                  <a:xfrm>
                    <a:off x="1980" y="2268"/>
                    <a:ext cx="963" cy="265"/>
                  </a:xfrm>
                  <a:prstGeom prst="roundRect">
                    <a:avLst>
                      <a:gd name="adj" fmla="val 375"/>
                    </a:avLst>
                  </a:prstGeom>
                  <a:solidFill>
                    <a:srgbClr val="E6E6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60575" name="Text Box 1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6" y="2318"/>
                    <a:ext cx="971" cy="136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defTabSz="495043" hangingPunct="0">
                      <a:lnSpc>
                        <a:spcPct val="83000"/>
                      </a:lnSpc>
                      <a:buClr>
                        <a:srgbClr val="000000"/>
                      </a:buClr>
                      <a:buSzPct val="45000"/>
                      <a:tabLst>
                        <a:tab pos="798099" algn="l"/>
                        <a:tab pos="1594611" algn="l"/>
                      </a:tabLst>
                    </a:pPr>
                    <a:r>
                      <a:rPr lang="en-GB" baseline="0" dirty="0">
                        <a:solidFill>
                          <a:srgbClr val="000000"/>
                        </a:solidFill>
                        <a:latin typeface="Helvetica" pitchFamily="-65" charset="0"/>
                      </a:rPr>
                      <a:t>decay region</a:t>
                    </a:r>
                  </a:p>
                </p:txBody>
              </p:sp>
            </p:grpSp>
          </p:grpSp>
          <p:grpSp>
            <p:nvGrpSpPr>
              <p:cNvPr id="360585" name="Group 137"/>
              <p:cNvGrpSpPr>
                <a:grpSpLocks/>
              </p:cNvGrpSpPr>
              <p:nvPr/>
            </p:nvGrpSpPr>
            <p:grpSpPr bwMode="auto">
              <a:xfrm>
                <a:off x="83" y="1625"/>
                <a:ext cx="1203" cy="588"/>
                <a:chOff x="83" y="1625"/>
                <a:chExt cx="1203" cy="588"/>
              </a:xfrm>
            </p:grpSpPr>
            <p:sp>
              <p:nvSpPr>
                <p:cNvPr id="360576" name="Line 128"/>
                <p:cNvSpPr>
                  <a:spLocks noChangeShapeType="1"/>
                </p:cNvSpPr>
                <p:nvPr/>
              </p:nvSpPr>
              <p:spPr bwMode="auto">
                <a:xfrm>
                  <a:off x="711" y="1892"/>
                  <a:ext cx="253" cy="321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360577" name="Group 129"/>
                <p:cNvGrpSpPr>
                  <a:grpSpLocks/>
                </p:cNvGrpSpPr>
                <p:nvPr/>
              </p:nvGrpSpPr>
              <p:grpSpPr bwMode="auto">
                <a:xfrm>
                  <a:off x="83" y="1625"/>
                  <a:ext cx="1203" cy="292"/>
                  <a:chOff x="794" y="2268"/>
                  <a:chExt cx="1043" cy="265"/>
                </a:xfrm>
              </p:grpSpPr>
              <p:sp>
                <p:nvSpPr>
                  <p:cNvPr id="360578" name="AutoShape 130"/>
                  <p:cNvSpPr>
                    <a:spLocks noChangeArrowheads="1"/>
                  </p:cNvSpPr>
                  <p:nvPr/>
                </p:nvSpPr>
                <p:spPr bwMode="auto">
                  <a:xfrm>
                    <a:off x="794" y="2268"/>
                    <a:ext cx="1043" cy="265"/>
                  </a:xfrm>
                  <a:prstGeom prst="roundRect">
                    <a:avLst>
                      <a:gd name="adj" fmla="val 375"/>
                    </a:avLst>
                  </a:prstGeom>
                  <a:solidFill>
                    <a:srgbClr val="E6E6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60579" name="Text Box 1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4" y="2318"/>
                    <a:ext cx="882" cy="136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defTabSz="495043" hangingPunct="0">
                      <a:lnSpc>
                        <a:spcPct val="83000"/>
                      </a:lnSpc>
                      <a:buClr>
                        <a:srgbClr val="000000"/>
                      </a:buClr>
                      <a:buSzPct val="45000"/>
                      <a:tabLst>
                        <a:tab pos="798099" algn="l"/>
                      </a:tabLst>
                    </a:pPr>
                    <a:r>
                      <a:rPr lang="en-GB" baseline="0" dirty="0">
                        <a:solidFill>
                          <a:srgbClr val="000000"/>
                        </a:solidFill>
                        <a:latin typeface="Helvetica" pitchFamily="-65" charset="0"/>
                      </a:rPr>
                      <a:t>FNAL Booster</a:t>
                    </a:r>
                  </a:p>
                </p:txBody>
              </p:sp>
            </p:grpSp>
          </p:grpSp>
        </p:grpSp>
      </p:grpSp>
      <p:graphicFrame>
        <p:nvGraphicFramePr>
          <p:cNvPr id="371714" name="Object 2"/>
          <p:cNvGraphicFramePr>
            <a:graphicFrameLocks noChangeAspect="1"/>
          </p:cNvGraphicFramePr>
          <p:nvPr/>
        </p:nvGraphicFramePr>
        <p:xfrm>
          <a:off x="3943350" y="2603501"/>
          <a:ext cx="1790700" cy="381000"/>
        </p:xfrm>
        <a:graphic>
          <a:graphicData uri="http://schemas.openxmlformats.org/presentationml/2006/ole">
            <p:oleObj spid="_x0000_s371714" name="Equation" r:id="rId6" imgW="1790700" imgH="381000" progId="Equation.3">
              <p:embed/>
            </p:oleObj>
          </a:graphicData>
        </a:graphic>
      </p:graphicFrame>
      <p:sp>
        <p:nvSpPr>
          <p:cNvPr id="76" name="Rectangle 75"/>
          <p:cNvSpPr/>
          <p:nvPr/>
        </p:nvSpPr>
        <p:spPr bwMode="auto">
          <a:xfrm>
            <a:off x="5435600" y="2641604"/>
            <a:ext cx="317500" cy="34289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1" tIns="45701" rIns="91401" bIns="45701" numCol="1" rtlCol="0" anchor="t" anchorCtr="0" compatLnSpc="1">
            <a:prstTxWarp prst="textNoShape">
              <a:avLst/>
            </a:prstTxWarp>
          </a:bodyPr>
          <a:lstStyle/>
          <a:p>
            <a:pPr defTabSz="914021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A42D-9655-B245-9532-37FCF35C14D5}" type="slidenum">
              <a:rPr lang="en-US"/>
              <a:pPr/>
              <a:t>110</a:t>
            </a:fld>
            <a:endParaRPr lang="en-US" dirty="0"/>
          </a:p>
        </p:txBody>
      </p:sp>
      <p:pic>
        <p:nvPicPr>
          <p:cNvPr id="570370" name="Picture 2"/>
          <p:cNvPicPr>
            <a:picLocks noChangeAspect="1" noChangeArrowheads="1"/>
          </p:cNvPicPr>
          <p:nvPr/>
        </p:nvPicPr>
        <p:blipFill>
          <a:blip r:embed="rId2"/>
          <a:srcRect r="49686" b="51204"/>
          <a:stretch>
            <a:fillRect/>
          </a:stretch>
        </p:blipFill>
        <p:spPr bwMode="auto">
          <a:xfrm>
            <a:off x="5375275" y="2605088"/>
            <a:ext cx="4002088" cy="3873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70371" name="Text Box 3"/>
          <p:cNvSpPr txBox="1">
            <a:spLocks noChangeArrowheads="1"/>
          </p:cNvSpPr>
          <p:nvPr/>
        </p:nvSpPr>
        <p:spPr bwMode="auto">
          <a:xfrm>
            <a:off x="5238750" y="977905"/>
            <a:ext cx="4129087" cy="90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We constrain </a:t>
            </a:r>
            <a:r>
              <a:rPr lang="en-US" sz="2600" baseline="0" dirty="0">
                <a:latin typeface="Symbol" pitchFamily="-65" charset="2"/>
              </a:rPr>
              <a:t>p</a:t>
            </a:r>
            <a:r>
              <a:rPr lang="en-US" sz="2600" dirty="0">
                <a:latin typeface="Times" pitchFamily="-65" charset="0"/>
              </a:rPr>
              <a:t>0</a:t>
            </a:r>
            <a:r>
              <a:rPr lang="en-US" sz="2600" baseline="0" dirty="0">
                <a:latin typeface="Times" pitchFamily="-65" charset="0"/>
              </a:rPr>
              <a:t> production using data from our detector</a:t>
            </a:r>
          </a:p>
        </p:txBody>
      </p:sp>
      <p:sp>
        <p:nvSpPr>
          <p:cNvPr id="570372" name="Text Box 4"/>
          <p:cNvSpPr txBox="1">
            <a:spLocks noChangeArrowheads="1"/>
          </p:cNvSpPr>
          <p:nvPr/>
        </p:nvSpPr>
        <p:spPr bwMode="auto">
          <a:xfrm>
            <a:off x="469906" y="5508627"/>
            <a:ext cx="4524375" cy="130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i="1" baseline="0" dirty="0">
                <a:latin typeface="Times" pitchFamily="-65" charset="0"/>
              </a:rPr>
              <a:t>Because this constrains the </a:t>
            </a:r>
            <a:r>
              <a:rPr lang="en-US" sz="2600" i="1" baseline="0" dirty="0">
                <a:latin typeface="Symbol" pitchFamily="-65" charset="2"/>
              </a:rPr>
              <a:t>D</a:t>
            </a:r>
            <a:r>
              <a:rPr lang="en-US" sz="2600" i="1" baseline="0" dirty="0">
                <a:latin typeface="Times" pitchFamily="-65" charset="0"/>
              </a:rPr>
              <a:t> resonance rate, it also constrains the rate of </a:t>
            </a:r>
            <a:r>
              <a:rPr lang="en-US" sz="2600" i="1" baseline="0" dirty="0">
                <a:latin typeface="Symbol" pitchFamily="-65" charset="2"/>
              </a:rPr>
              <a:t>D</a:t>
            </a:r>
            <a:r>
              <a:rPr lang="en-US" sz="2600" i="1" baseline="0" dirty="0">
                <a:latin typeface="Symbol" pitchFamily="-65" charset="2"/>
                <a:sym typeface="Symbol" pitchFamily="-65" charset="2"/>
              </a:rPr>
              <a:t></a:t>
            </a:r>
            <a:r>
              <a:rPr lang="en-US" sz="2600" i="1" baseline="0" dirty="0">
                <a:latin typeface="Times" pitchFamily="-65" charset="0"/>
              </a:rPr>
              <a:t>N</a:t>
            </a:r>
            <a:r>
              <a:rPr lang="en-US" sz="2600" i="1" baseline="0" dirty="0">
                <a:latin typeface="Symbol" pitchFamily="-65" charset="2"/>
              </a:rPr>
              <a:t>g</a:t>
            </a:r>
            <a:endParaRPr lang="en-US" sz="2600" i="1" baseline="0" dirty="0">
              <a:latin typeface="Times" pitchFamily="-65" charset="0"/>
            </a:endParaRPr>
          </a:p>
        </p:txBody>
      </p:sp>
      <p:sp>
        <p:nvSpPr>
          <p:cNvPr id="570373" name="Text Box 5"/>
          <p:cNvSpPr txBox="1">
            <a:spLocks noChangeArrowheads="1"/>
          </p:cNvSpPr>
          <p:nvPr/>
        </p:nvSpPr>
        <p:spPr bwMode="auto">
          <a:xfrm>
            <a:off x="5451475" y="6330950"/>
            <a:ext cx="4217988" cy="78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200" baseline="0" dirty="0">
                <a:latin typeface="Times" pitchFamily="-65" charset="0"/>
              </a:rPr>
              <a:t>Reweighting improves agreement in other variables</a:t>
            </a:r>
            <a:endParaRPr lang="en-US" sz="2600" baseline="0" dirty="0">
              <a:latin typeface="Times" pitchFamily="-65" charset="0"/>
            </a:endParaRPr>
          </a:p>
        </p:txBody>
      </p:sp>
      <p:sp>
        <p:nvSpPr>
          <p:cNvPr id="570374" name="Text Box 6"/>
          <p:cNvSpPr txBox="1">
            <a:spLocks noChangeArrowheads="1"/>
          </p:cNvSpPr>
          <p:nvPr/>
        </p:nvSpPr>
        <p:spPr bwMode="auto">
          <a:xfrm>
            <a:off x="5237163" y="1719266"/>
            <a:ext cx="4157662" cy="90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This reduces the error on predicted mis-identified </a:t>
            </a:r>
            <a:r>
              <a:rPr lang="en-US" sz="2600" baseline="0" dirty="0">
                <a:latin typeface="Symbol" pitchFamily="-65" charset="2"/>
              </a:rPr>
              <a:t>p</a:t>
            </a:r>
            <a:r>
              <a:rPr lang="en-US" sz="2600" dirty="0">
                <a:latin typeface="Times" pitchFamily="-65" charset="0"/>
              </a:rPr>
              <a:t>0</a:t>
            </a:r>
            <a:r>
              <a:rPr lang="en-US" sz="2600" baseline="0" dirty="0">
                <a:latin typeface="Times" pitchFamily="-65" charset="0"/>
              </a:rPr>
              <a:t>s</a:t>
            </a:r>
          </a:p>
        </p:txBody>
      </p:sp>
      <p:pic>
        <p:nvPicPr>
          <p:cNvPr id="5703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9" y="1057275"/>
            <a:ext cx="4198938" cy="4076700"/>
          </a:xfrm>
          <a:prstGeom prst="rect">
            <a:avLst/>
          </a:prstGeom>
          <a:noFill/>
        </p:spPr>
      </p:pic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4000" baseline="0" dirty="0">
                <a:solidFill>
                  <a:schemeClr val="accent2"/>
                </a:solidFill>
              </a:rPr>
              <a:t>7. Error analysis</a:t>
            </a:r>
          </a:p>
        </p:txBody>
      </p:sp>
    </p:spTree>
  </p:cSld>
  <p:clrMapOvr>
    <a:masterClrMapping/>
  </p:clrMapOvr>
  <p:transition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AED4-C4C8-404E-9793-4C125FFE4625}" type="slidenum">
              <a:rPr lang="en-US"/>
              <a:pPr/>
              <a:t>111</a:t>
            </a:fld>
            <a:endParaRPr lang="en-US" dirty="0"/>
          </a:p>
        </p:txBody>
      </p:sp>
      <p:grpSp>
        <p:nvGrpSpPr>
          <p:cNvPr id="592898" name="Group 2"/>
          <p:cNvGrpSpPr>
            <a:grpSpLocks/>
          </p:cNvGrpSpPr>
          <p:nvPr/>
        </p:nvGrpSpPr>
        <p:grpSpPr bwMode="auto">
          <a:xfrm>
            <a:off x="4367214" y="1344613"/>
            <a:ext cx="5710236" cy="6049962"/>
            <a:chOff x="2496" y="768"/>
            <a:chExt cx="3264" cy="3456"/>
          </a:xfrm>
        </p:grpSpPr>
        <p:pic>
          <p:nvPicPr>
            <p:cNvPr id="59289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96" y="768"/>
              <a:ext cx="3264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92900" name="Rectangle 4"/>
            <p:cNvSpPr>
              <a:spLocks noChangeArrowheads="1"/>
            </p:cNvSpPr>
            <p:nvPr/>
          </p:nvSpPr>
          <p:spPr bwMode="auto">
            <a:xfrm>
              <a:off x="3072" y="1056"/>
              <a:ext cx="1872" cy="7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prstTxWarp prst="textNoShape">
                <a:avLst/>
              </a:prstTxWarp>
            </a:bodyPr>
            <a:lstStyle/>
            <a:p>
              <a:pPr defTabSz="502978" eaLnBrk="0" hangingPunct="0"/>
              <a:r>
                <a:rPr lang="en-US" sz="2200" baseline="0" dirty="0">
                  <a:latin typeface="Times" pitchFamily="-65" charset="0"/>
                </a:rPr>
                <a:t>Correlations between </a:t>
              </a:r>
            </a:p>
            <a:p>
              <a:pPr defTabSz="502978" eaLnBrk="0" hangingPunct="0"/>
              <a:r>
                <a:rPr lang="en-US" sz="2200" baseline="0" dirty="0">
                  <a:latin typeface="Times" pitchFamily="-65" charset="0"/>
                </a:rPr>
                <a:t>E</a:t>
              </a:r>
              <a:r>
                <a:rPr lang="en-US" sz="2200" baseline="-25000" dirty="0">
                  <a:latin typeface="Symbol" pitchFamily="-65" charset="2"/>
                </a:rPr>
                <a:t>n</a:t>
              </a:r>
              <a:r>
                <a:rPr lang="en-US" sz="2200" dirty="0">
                  <a:latin typeface="Times" pitchFamily="-65" charset="0"/>
                </a:rPr>
                <a:t>QE</a:t>
              </a:r>
              <a:r>
                <a:rPr lang="en-US" sz="2200" baseline="0" dirty="0">
                  <a:latin typeface="Times" pitchFamily="-65" charset="0"/>
                </a:rPr>
                <a:t> bins from </a:t>
              </a:r>
            </a:p>
            <a:p>
              <a:pPr defTabSz="502978" eaLnBrk="0" hangingPunct="0"/>
              <a:r>
                <a:rPr lang="en-US" sz="2200" baseline="0" dirty="0">
                  <a:latin typeface="Times" pitchFamily="-65" charset="0"/>
                </a:rPr>
                <a:t>the optical model:</a:t>
              </a:r>
            </a:p>
          </p:txBody>
        </p:sp>
        <p:sp>
          <p:nvSpPr>
            <p:cNvPr id="592901" name="Rectangle 5"/>
            <p:cNvSpPr>
              <a:spLocks noChangeArrowheads="1"/>
            </p:cNvSpPr>
            <p:nvPr/>
          </p:nvSpPr>
          <p:spPr bwMode="auto">
            <a:xfrm>
              <a:off x="2736" y="1056"/>
              <a:ext cx="528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92902" name="Text Box 6"/>
          <p:cNvSpPr txBox="1">
            <a:spLocks noChangeArrowheads="1"/>
          </p:cNvSpPr>
          <p:nvPr/>
        </p:nvSpPr>
        <p:spPr bwMode="auto">
          <a:xfrm>
            <a:off x="336552" y="2016130"/>
            <a:ext cx="4294309" cy="179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>
              <a:buFontTx/>
              <a:buChar char="•"/>
            </a:pPr>
            <a:r>
              <a:rPr lang="en-US" sz="2200" baseline="0" dirty="0">
                <a:latin typeface="Times" pitchFamily="-65" charset="0"/>
              </a:rPr>
              <a:t> N is number of events passing cuts </a:t>
            </a:r>
          </a:p>
          <a:p>
            <a:pPr algn="l" defTabSz="502978" eaLnBrk="0" hangingPunct="0">
              <a:buFontTx/>
              <a:buChar char="•"/>
            </a:pPr>
            <a:r>
              <a:rPr lang="en-US" sz="2200" baseline="0" dirty="0">
                <a:latin typeface="Times" pitchFamily="-65" charset="0"/>
              </a:rPr>
              <a:t>MC is standard monte carlo</a:t>
            </a:r>
          </a:p>
          <a:p>
            <a:pPr algn="l" defTabSz="502978" eaLnBrk="0" hangingPunct="0">
              <a:buFontTx/>
              <a:buChar char="•"/>
            </a:pPr>
            <a:r>
              <a:rPr lang="en-US" sz="2200" baseline="0" dirty="0">
                <a:latin typeface="Times" pitchFamily="-65" charset="0"/>
              </a:rPr>
              <a:t> </a:t>
            </a:r>
            <a:r>
              <a:rPr lang="en-US" sz="2200" baseline="0" dirty="0">
                <a:latin typeface="Symbol" pitchFamily="-65" charset="2"/>
              </a:rPr>
              <a:t>a </a:t>
            </a:r>
            <a:r>
              <a:rPr lang="en-US" sz="2200" baseline="0" dirty="0">
                <a:latin typeface="Times" pitchFamily="-65" charset="0"/>
              </a:rPr>
              <a:t>represents a given multisim</a:t>
            </a:r>
          </a:p>
          <a:p>
            <a:pPr algn="l" defTabSz="502978" eaLnBrk="0" hangingPunct="0">
              <a:buFontTx/>
              <a:buChar char="•"/>
            </a:pPr>
            <a:r>
              <a:rPr lang="en-US" sz="2200" baseline="0" dirty="0">
                <a:latin typeface="Times" pitchFamily="-65" charset="0"/>
              </a:rPr>
              <a:t> M is the total number of multisims</a:t>
            </a:r>
          </a:p>
          <a:p>
            <a:pPr algn="l" defTabSz="502978" eaLnBrk="0" hangingPunct="0">
              <a:buFontTx/>
              <a:buChar char="•"/>
            </a:pPr>
            <a:r>
              <a:rPr lang="en-US" sz="2200" baseline="0" dirty="0">
                <a:latin typeface="Times" pitchFamily="-65" charset="0"/>
              </a:rPr>
              <a:t> i,j are E</a:t>
            </a:r>
            <a:r>
              <a:rPr lang="en-US" sz="2200" baseline="-25000" dirty="0">
                <a:latin typeface="Symbol" pitchFamily="-65" charset="2"/>
              </a:rPr>
              <a:t>n</a:t>
            </a:r>
            <a:r>
              <a:rPr lang="en-US" sz="2200" dirty="0">
                <a:latin typeface="Times" pitchFamily="-65" charset="0"/>
              </a:rPr>
              <a:t>QE</a:t>
            </a:r>
            <a:r>
              <a:rPr lang="en-US" sz="2200" baseline="0" dirty="0">
                <a:latin typeface="Times" pitchFamily="-65" charset="0"/>
              </a:rPr>
              <a:t> bins</a:t>
            </a:r>
          </a:p>
        </p:txBody>
      </p:sp>
      <p:sp>
        <p:nvSpPr>
          <p:cNvPr id="592903" name="Text Box 7"/>
          <p:cNvSpPr txBox="1">
            <a:spLocks noChangeArrowheads="1"/>
          </p:cNvSpPr>
          <p:nvPr/>
        </p:nvSpPr>
        <p:spPr bwMode="auto">
          <a:xfrm>
            <a:off x="503240" y="776289"/>
            <a:ext cx="3314486" cy="90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Error Matrix Elements: </a:t>
            </a:r>
          </a:p>
          <a:p>
            <a:pPr algn="l" defTabSz="502978" eaLnBrk="0" hangingPunct="0"/>
            <a:endParaRPr lang="en-US" sz="2600" baseline="0" dirty="0">
              <a:latin typeface="Times" pitchFamily="-65" charset="0"/>
            </a:endParaRPr>
          </a:p>
        </p:txBody>
      </p:sp>
      <p:sp>
        <p:nvSpPr>
          <p:cNvPr id="592904" name="Text Box 8"/>
          <p:cNvSpPr txBox="1">
            <a:spLocks noChangeArrowheads="1"/>
          </p:cNvSpPr>
          <p:nvPr/>
        </p:nvSpPr>
        <p:spPr bwMode="auto">
          <a:xfrm>
            <a:off x="503242" y="4286250"/>
            <a:ext cx="3863975" cy="90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Total error matrix</a:t>
            </a:r>
          </a:p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is sum from each source.</a:t>
            </a:r>
          </a:p>
        </p:txBody>
      </p:sp>
      <p:sp>
        <p:nvSpPr>
          <p:cNvPr id="592905" name="Text Box 9"/>
          <p:cNvSpPr txBox="1">
            <a:spLocks noChangeArrowheads="1"/>
          </p:cNvSpPr>
          <p:nvPr/>
        </p:nvSpPr>
        <p:spPr bwMode="auto">
          <a:xfrm>
            <a:off x="587379" y="5630864"/>
            <a:ext cx="4142512" cy="90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TB: </a:t>
            </a:r>
            <a:r>
              <a:rPr lang="en-US" sz="2600" baseline="0" dirty="0">
                <a:latin typeface="Symbol" pitchFamily="-65" charset="2"/>
              </a:rPr>
              <a:t>n</a:t>
            </a:r>
            <a:r>
              <a:rPr lang="en-US" sz="2600" baseline="-25000" dirty="0">
                <a:latin typeface="Times" pitchFamily="-65" charset="0"/>
              </a:rPr>
              <a:t>e</a:t>
            </a:r>
            <a:r>
              <a:rPr lang="en-US" sz="2600" baseline="0" dirty="0">
                <a:latin typeface="Times" pitchFamily="-65" charset="0"/>
              </a:rPr>
              <a:t>-only total error matrix</a:t>
            </a:r>
          </a:p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BDT: </a:t>
            </a:r>
            <a:r>
              <a:rPr lang="en-US" sz="2600" baseline="0" dirty="0">
                <a:latin typeface="Symbol" pitchFamily="-65" charset="2"/>
              </a:rPr>
              <a:t>n</a:t>
            </a:r>
            <a:r>
              <a:rPr lang="en-US" sz="2600" baseline="-25000" dirty="0">
                <a:latin typeface="Symbol" pitchFamily="-65" charset="2"/>
              </a:rPr>
              <a:t>m</a:t>
            </a:r>
            <a:r>
              <a:rPr lang="en-US" sz="2600" baseline="0" dirty="0">
                <a:latin typeface="Times" pitchFamily="-65" charset="0"/>
              </a:rPr>
              <a:t>-</a:t>
            </a:r>
            <a:r>
              <a:rPr lang="en-US" sz="2600" baseline="0" dirty="0">
                <a:latin typeface="Symbol" pitchFamily="-65" charset="2"/>
              </a:rPr>
              <a:t>n</a:t>
            </a:r>
            <a:r>
              <a:rPr lang="en-US" sz="2600" baseline="-25000" dirty="0">
                <a:latin typeface="Times" pitchFamily="-65" charset="0"/>
              </a:rPr>
              <a:t>e</a:t>
            </a:r>
            <a:r>
              <a:rPr lang="en-US" sz="2600" baseline="0" dirty="0">
                <a:latin typeface="Times" pitchFamily="-65" charset="0"/>
              </a:rPr>
              <a:t> total error matrix</a:t>
            </a:r>
          </a:p>
        </p:txBody>
      </p:sp>
      <p:grpSp>
        <p:nvGrpSpPr>
          <p:cNvPr id="592906" name="Group 10"/>
          <p:cNvGrpSpPr>
            <a:grpSpLocks/>
          </p:cNvGrpSpPr>
          <p:nvPr/>
        </p:nvGrpSpPr>
        <p:grpSpPr bwMode="auto">
          <a:xfrm>
            <a:off x="2182815" y="1173168"/>
            <a:ext cx="5627691" cy="1030287"/>
            <a:chOff x="1248" y="515"/>
            <a:chExt cx="3216" cy="589"/>
          </a:xfrm>
        </p:grpSpPr>
        <p:graphicFrame>
          <p:nvGraphicFramePr>
            <p:cNvPr id="592907" name="Object 11"/>
            <p:cNvGraphicFramePr>
              <a:graphicFrameLocks noChangeAspect="1"/>
            </p:cNvGraphicFramePr>
            <p:nvPr/>
          </p:nvGraphicFramePr>
          <p:xfrm>
            <a:off x="1248" y="515"/>
            <a:ext cx="3216" cy="589"/>
          </p:xfrm>
          <a:graphic>
            <a:graphicData uri="http://schemas.openxmlformats.org/presentationml/2006/ole">
              <p:oleObj spid="_x0000_s592907" name="Equation" r:id="rId4" imgW="2361960" imgH="431640" progId="Equation.3">
                <p:embed/>
              </p:oleObj>
            </a:graphicData>
          </a:graphic>
        </p:graphicFrame>
        <p:sp>
          <p:nvSpPr>
            <p:cNvPr id="592908" name="Rectangle 12"/>
            <p:cNvSpPr>
              <a:spLocks noChangeArrowheads="1"/>
            </p:cNvSpPr>
            <p:nvPr/>
          </p:nvSpPr>
          <p:spPr bwMode="auto">
            <a:xfrm>
              <a:off x="3216" y="67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prstTxWarp prst="textNoShape">
                <a:avLst/>
              </a:prstTxWarp>
            </a:bodyPr>
            <a:lstStyle/>
            <a:p>
              <a:pPr defTabSz="502978" eaLnBrk="0" hangingPunct="0"/>
              <a:endParaRPr lang="en-US" sz="2600" baseline="0" dirty="0">
                <a:latin typeface="Times" pitchFamily="-65" charset="0"/>
              </a:endParaRPr>
            </a:p>
          </p:txBody>
        </p:sp>
        <p:sp>
          <p:nvSpPr>
            <p:cNvPr id="592909" name="Rectangle 13"/>
            <p:cNvSpPr>
              <a:spLocks noChangeArrowheads="1"/>
            </p:cNvSpPr>
            <p:nvPr/>
          </p:nvSpPr>
          <p:spPr bwMode="auto">
            <a:xfrm>
              <a:off x="4176" y="62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prstTxWarp prst="textNoShape">
                <a:avLst/>
              </a:prstTxWarp>
            </a:bodyPr>
            <a:lstStyle/>
            <a:p>
              <a:pPr defTabSz="502978" eaLnBrk="0" hangingPunct="0"/>
              <a:endParaRPr lang="en-US" sz="2600" baseline="0" dirty="0">
                <a:latin typeface="Times" pitchFamily="-65" charset="0"/>
              </a:endParaRPr>
            </a:p>
          </p:txBody>
        </p:sp>
        <p:sp>
          <p:nvSpPr>
            <p:cNvPr id="592910" name="Text Box 14"/>
            <p:cNvSpPr txBox="1">
              <a:spLocks noChangeArrowheads="1"/>
            </p:cNvSpPr>
            <p:nvPr/>
          </p:nvSpPr>
          <p:spPr bwMode="auto">
            <a:xfrm>
              <a:off x="3168" y="634"/>
              <a:ext cx="329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i="1" baseline="0" dirty="0">
                  <a:latin typeface="Times" pitchFamily="-65" charset="0"/>
                </a:rPr>
                <a:t>MC</a:t>
              </a:r>
              <a:endParaRPr lang="en-US" sz="2600" baseline="0" dirty="0">
                <a:latin typeface="Times" pitchFamily="-65" charset="0"/>
              </a:endParaRPr>
            </a:p>
          </p:txBody>
        </p:sp>
        <p:sp>
          <p:nvSpPr>
            <p:cNvPr id="592911" name="Text Box 15"/>
            <p:cNvSpPr txBox="1">
              <a:spLocks noChangeArrowheads="1"/>
            </p:cNvSpPr>
            <p:nvPr/>
          </p:nvSpPr>
          <p:spPr bwMode="auto">
            <a:xfrm>
              <a:off x="4108" y="634"/>
              <a:ext cx="329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i="1" baseline="0" dirty="0">
                  <a:latin typeface="Times" pitchFamily="-65" charset="0"/>
                </a:rPr>
                <a:t>MC</a:t>
              </a:r>
              <a:endParaRPr lang="en-US" sz="2600" baseline="0" dirty="0">
                <a:latin typeface="Times" pitchFamily="-65" charset="0"/>
              </a:endParaRPr>
            </a:p>
          </p:txBody>
        </p:sp>
      </p:grpSp>
      <p:sp>
        <p:nvSpPr>
          <p:cNvPr id="592912" name="Text Box 16"/>
          <p:cNvSpPr txBox="1">
            <a:spLocks noChangeArrowheads="1"/>
          </p:cNvSpPr>
          <p:nvPr/>
        </p:nvSpPr>
        <p:spPr bwMode="auto">
          <a:xfrm>
            <a:off x="6280150" y="3679825"/>
            <a:ext cx="8763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solidFill>
                  <a:schemeClr val="bg1"/>
                </a:solidFill>
                <a:latin typeface="Times" pitchFamily="-65" charset="0"/>
              </a:rPr>
              <a:t>BDT</a:t>
            </a:r>
          </a:p>
        </p:txBody>
      </p:sp>
      <p:sp>
        <p:nvSpPr>
          <p:cNvPr id="592913" name="Rectangle 1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4000" baseline="0" dirty="0">
                <a:solidFill>
                  <a:schemeClr val="accent2"/>
                </a:solidFill>
              </a:rPr>
              <a:t>7. Multisim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90CF-1CEA-664B-A3CE-6BF5FD940E5E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143662" y="4"/>
            <a:ext cx="6920547" cy="6519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1. Introduction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/>
                </a:solidFill>
              </a:rPr>
              <a:t>2</a:t>
            </a:r>
            <a:r>
              <a:rPr lang="en-GB" sz="3200" b="1" baseline="0" dirty="0" smtClean="0">
                <a:solidFill>
                  <a:schemeClr val="accent6"/>
                </a:solidFill>
              </a:rPr>
              <a:t>. Neutrino beam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Events in the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detector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Cross section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model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5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Oscillation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analysis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6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7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New Low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energy excess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8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Anti-neutrino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9. Neutrino disappearance result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37DF-9CA5-684E-A7D2-3165115F4E9E}" type="slidenum">
              <a:rPr lang="en-US"/>
              <a:pPr/>
              <a:t>13</a:t>
            </a:fld>
            <a:endParaRPr lang="en-US" dirty="0"/>
          </a:p>
        </p:txBody>
      </p:sp>
      <p:grpSp>
        <p:nvGrpSpPr>
          <p:cNvPr id="374893" name="Group 109"/>
          <p:cNvGrpSpPr>
            <a:grpSpLocks/>
          </p:cNvGrpSpPr>
          <p:nvPr/>
        </p:nvGrpSpPr>
        <p:grpSpPr bwMode="auto">
          <a:xfrm>
            <a:off x="838203" y="1123950"/>
            <a:ext cx="4060826" cy="2927350"/>
            <a:chOff x="582" y="591"/>
            <a:chExt cx="2558" cy="1844"/>
          </a:xfrm>
        </p:grpSpPr>
        <p:grpSp>
          <p:nvGrpSpPr>
            <p:cNvPr id="374786" name="Group 2"/>
            <p:cNvGrpSpPr>
              <a:grpSpLocks noChangeAspect="1"/>
            </p:cNvGrpSpPr>
            <p:nvPr/>
          </p:nvGrpSpPr>
          <p:grpSpPr bwMode="auto">
            <a:xfrm>
              <a:off x="582" y="591"/>
              <a:ext cx="2558" cy="1844"/>
              <a:chOff x="1151" y="720"/>
              <a:chExt cx="3265" cy="2352"/>
            </a:xfrm>
          </p:grpSpPr>
          <p:pic>
            <p:nvPicPr>
              <p:cNvPr id="374787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51" y="720"/>
                <a:ext cx="3265" cy="2352"/>
              </a:xfrm>
              <a:prstGeom prst="rect">
                <a:avLst/>
              </a:prstGeom>
              <a:noFill/>
            </p:spPr>
          </p:pic>
          <p:sp>
            <p:nvSpPr>
              <p:cNvPr id="374788" name="Freeform 4"/>
              <p:cNvSpPr>
                <a:spLocks noChangeAspect="1"/>
              </p:cNvSpPr>
              <p:nvPr/>
            </p:nvSpPr>
            <p:spPr bwMode="auto">
              <a:xfrm>
                <a:off x="2639" y="1488"/>
                <a:ext cx="1082" cy="458"/>
              </a:xfrm>
              <a:custGeom>
                <a:avLst/>
                <a:gdLst/>
                <a:ahLst/>
                <a:cxnLst>
                  <a:cxn ang="0">
                    <a:pos x="488" y="696"/>
                  </a:cxn>
                  <a:cxn ang="0">
                    <a:pos x="104" y="456"/>
                  </a:cxn>
                  <a:cxn ang="0">
                    <a:pos x="8" y="216"/>
                  </a:cxn>
                  <a:cxn ang="0">
                    <a:pos x="152" y="72"/>
                  </a:cxn>
                  <a:cxn ang="0">
                    <a:pos x="920" y="24"/>
                  </a:cxn>
                  <a:cxn ang="0">
                    <a:pos x="1304" y="24"/>
                  </a:cxn>
                  <a:cxn ang="0">
                    <a:pos x="1592" y="168"/>
                  </a:cxn>
                </a:cxnLst>
                <a:rect l="0" t="0" r="r" b="b"/>
                <a:pathLst>
                  <a:path w="1592" h="696">
                    <a:moveTo>
                      <a:pt x="488" y="696"/>
                    </a:moveTo>
                    <a:cubicBezTo>
                      <a:pt x="336" y="616"/>
                      <a:pt x="184" y="536"/>
                      <a:pt x="104" y="456"/>
                    </a:cubicBezTo>
                    <a:cubicBezTo>
                      <a:pt x="24" y="376"/>
                      <a:pt x="0" y="280"/>
                      <a:pt x="8" y="216"/>
                    </a:cubicBezTo>
                    <a:cubicBezTo>
                      <a:pt x="16" y="152"/>
                      <a:pt x="0" y="104"/>
                      <a:pt x="152" y="72"/>
                    </a:cubicBezTo>
                    <a:cubicBezTo>
                      <a:pt x="304" y="40"/>
                      <a:pt x="728" y="32"/>
                      <a:pt x="920" y="24"/>
                    </a:cubicBezTo>
                    <a:cubicBezTo>
                      <a:pt x="1112" y="16"/>
                      <a:pt x="1192" y="0"/>
                      <a:pt x="1304" y="24"/>
                    </a:cubicBezTo>
                    <a:cubicBezTo>
                      <a:pt x="1416" y="48"/>
                      <a:pt x="1504" y="108"/>
                      <a:pt x="1592" y="168"/>
                    </a:cubicBezTo>
                  </a:path>
                </a:pathLst>
              </a:custGeom>
              <a:noFill/>
              <a:ln w="508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789" name="Oval 5"/>
              <p:cNvSpPr>
                <a:spLocks noChangeAspect="1" noChangeArrowheads="1"/>
              </p:cNvSpPr>
              <p:nvPr/>
            </p:nvSpPr>
            <p:spPr bwMode="auto">
              <a:xfrm>
                <a:off x="2556" y="1890"/>
                <a:ext cx="457" cy="253"/>
              </a:xfrm>
              <a:prstGeom prst="ellipse">
                <a:avLst/>
              </a:prstGeom>
              <a:noFill/>
              <a:ln w="603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790" name="Line 6"/>
              <p:cNvSpPr>
                <a:spLocks noChangeAspect="1" noChangeShapeType="1"/>
              </p:cNvSpPr>
              <p:nvPr/>
            </p:nvSpPr>
            <p:spPr bwMode="auto">
              <a:xfrm>
                <a:off x="3713" y="1598"/>
                <a:ext cx="97" cy="72"/>
              </a:xfrm>
              <a:prstGeom prst="line">
                <a:avLst/>
              </a:prstGeom>
              <a:noFill/>
              <a:ln w="412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74791" name="Text Box 7"/>
            <p:cNvSpPr txBox="1">
              <a:spLocks noChangeArrowheads="1"/>
            </p:cNvSpPr>
            <p:nvPr/>
          </p:nvSpPr>
          <p:spPr bwMode="auto">
            <a:xfrm>
              <a:off x="952" y="1270"/>
              <a:ext cx="84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2600" b="1" baseline="0" dirty="0">
                  <a:solidFill>
                    <a:schemeClr val="bg1"/>
                  </a:solidFill>
                  <a:latin typeface="Times" pitchFamily="-65" charset="0"/>
                </a:rPr>
                <a:t>Booster</a:t>
              </a:r>
              <a:endParaRPr lang="en-US" sz="2600" b="1" baseline="0" dirty="0">
                <a:solidFill>
                  <a:srgbClr val="FF0000"/>
                </a:solidFill>
                <a:latin typeface="Times" pitchFamily="-65" charset="0"/>
              </a:endParaRPr>
            </a:p>
          </p:txBody>
        </p:sp>
        <p:sp>
          <p:nvSpPr>
            <p:cNvPr id="374792" name="Text Box 8"/>
            <p:cNvSpPr txBox="1">
              <a:spLocks noChangeArrowheads="1"/>
            </p:cNvSpPr>
            <p:nvPr/>
          </p:nvSpPr>
          <p:spPr bwMode="auto">
            <a:xfrm>
              <a:off x="2442" y="1323"/>
              <a:ext cx="658" cy="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2600" baseline="0" dirty="0">
                  <a:solidFill>
                    <a:schemeClr val="bg1"/>
                  </a:solidFill>
                  <a:latin typeface="Times" pitchFamily="-65" charset="0"/>
                </a:rPr>
                <a:t>Target</a:t>
              </a:r>
            </a:p>
            <a:p>
              <a:pPr algn="l" defTabSz="502978" eaLnBrk="0" hangingPunct="0"/>
              <a:r>
                <a:rPr lang="en-US" sz="2600" baseline="0" dirty="0">
                  <a:solidFill>
                    <a:schemeClr val="bg1"/>
                  </a:solidFill>
                  <a:latin typeface="Times" pitchFamily="-65" charset="0"/>
                </a:rPr>
                <a:t>Hall</a:t>
              </a:r>
            </a:p>
          </p:txBody>
        </p:sp>
      </p:grpSp>
      <p:sp>
        <p:nvSpPr>
          <p:cNvPr id="374793" name="Text Box 9"/>
          <p:cNvSpPr txBox="1">
            <a:spLocks noChangeArrowheads="1"/>
          </p:cNvSpPr>
          <p:nvPr/>
        </p:nvSpPr>
        <p:spPr bwMode="auto">
          <a:xfrm>
            <a:off x="5934076" y="2043116"/>
            <a:ext cx="2871882" cy="6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MiniBooNE extracts beam </a:t>
            </a:r>
          </a:p>
          <a:p>
            <a:pPr algn="l" defTabSz="502978" eaLnBrk="0" hangingPunct="0"/>
            <a:r>
              <a:rPr lang="en-US" baseline="0" dirty="0"/>
              <a:t>from the 8</a:t>
            </a:r>
            <a:r>
              <a:rPr lang="en-US" baseline="0" dirty="0" smtClean="0"/>
              <a:t> GeV </a:t>
            </a:r>
            <a:r>
              <a:rPr lang="en-US" baseline="0" dirty="0"/>
              <a:t>Booster</a:t>
            </a:r>
            <a:endParaRPr lang="en-US" baseline="0" dirty="0">
              <a:ea typeface="Arial Unicode MS" pitchFamily="-65" charset="0"/>
              <a:cs typeface="Arial Unicode MS" pitchFamily="-65" charset="0"/>
            </a:endParaRPr>
          </a:p>
        </p:txBody>
      </p:sp>
      <p:sp>
        <p:nvSpPr>
          <p:cNvPr id="374821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2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Neutrino beam</a:t>
            </a:r>
          </a:p>
        </p:txBody>
      </p:sp>
      <p:grpSp>
        <p:nvGrpSpPr>
          <p:cNvPr id="374895" name="Group 111"/>
          <p:cNvGrpSpPr>
            <a:grpSpLocks/>
          </p:cNvGrpSpPr>
          <p:nvPr/>
        </p:nvGrpSpPr>
        <p:grpSpPr bwMode="auto">
          <a:xfrm>
            <a:off x="146055" y="4151313"/>
            <a:ext cx="9852025" cy="2719388"/>
            <a:chOff x="83" y="2606"/>
            <a:chExt cx="6206" cy="1713"/>
          </a:xfrm>
        </p:grpSpPr>
        <p:sp>
          <p:nvSpPr>
            <p:cNvPr id="374823" name="Line 39"/>
            <p:cNvSpPr>
              <a:spLocks noChangeShapeType="1"/>
            </p:cNvSpPr>
            <p:nvPr/>
          </p:nvSpPr>
          <p:spPr bwMode="auto">
            <a:xfrm>
              <a:off x="1973" y="2875"/>
              <a:ext cx="253" cy="321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4824" name="Line 40"/>
            <p:cNvSpPr>
              <a:spLocks noChangeShapeType="1"/>
            </p:cNvSpPr>
            <p:nvPr/>
          </p:nvSpPr>
          <p:spPr bwMode="auto">
            <a:xfrm flipH="1">
              <a:off x="2565" y="3349"/>
              <a:ext cx="238" cy="1"/>
            </a:xfrm>
            <a:prstGeom prst="line">
              <a:avLst/>
            </a:prstGeom>
            <a:noFill/>
            <a:ln w="18360">
              <a:solidFill>
                <a:srgbClr val="DC2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374825" name="Picture 4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76" y="3237"/>
              <a:ext cx="623" cy="4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74826" name="Oval 42"/>
            <p:cNvSpPr>
              <a:spLocks noChangeArrowheads="1"/>
            </p:cNvSpPr>
            <p:nvPr/>
          </p:nvSpPr>
          <p:spPr bwMode="auto">
            <a:xfrm>
              <a:off x="708" y="3296"/>
              <a:ext cx="569" cy="569"/>
            </a:xfrm>
            <a:prstGeom prst="ellips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4827" name="Line 43"/>
            <p:cNvSpPr>
              <a:spLocks noChangeShapeType="1"/>
            </p:cNvSpPr>
            <p:nvPr/>
          </p:nvSpPr>
          <p:spPr bwMode="auto">
            <a:xfrm>
              <a:off x="1449" y="3458"/>
              <a:ext cx="169" cy="1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4828" name="Freeform 44"/>
            <p:cNvSpPr>
              <a:spLocks noChangeArrowheads="1"/>
            </p:cNvSpPr>
            <p:nvPr/>
          </p:nvSpPr>
          <p:spPr bwMode="auto">
            <a:xfrm>
              <a:off x="1274" y="3457"/>
              <a:ext cx="183" cy="167"/>
            </a:xfrm>
            <a:custGeom>
              <a:avLst/>
              <a:gdLst/>
              <a:ahLst/>
              <a:cxnLst>
                <a:cxn ang="0">
                  <a:pos x="730" y="0"/>
                </a:cxn>
                <a:cxn ang="0">
                  <a:pos x="693" y="1"/>
                </a:cxn>
                <a:cxn ang="0">
                  <a:pos x="656" y="3"/>
                </a:cxn>
                <a:cxn ang="0">
                  <a:pos x="619" y="7"/>
                </a:cxn>
                <a:cxn ang="0">
                  <a:pos x="582" y="13"/>
                </a:cxn>
                <a:cxn ang="0">
                  <a:pos x="546" y="20"/>
                </a:cxn>
                <a:cxn ang="0">
                  <a:pos x="510" y="29"/>
                </a:cxn>
                <a:cxn ang="0">
                  <a:pos x="475" y="40"/>
                </a:cxn>
                <a:cxn ang="0">
                  <a:pos x="440" y="52"/>
                </a:cxn>
                <a:cxn ang="0">
                  <a:pos x="407" y="65"/>
                </a:cxn>
                <a:cxn ang="0">
                  <a:pos x="374" y="80"/>
                </a:cxn>
                <a:cxn ang="0">
                  <a:pos x="342" y="96"/>
                </a:cxn>
                <a:cxn ang="0">
                  <a:pos x="311" y="114"/>
                </a:cxn>
                <a:cxn ang="0">
                  <a:pos x="281" y="133"/>
                </a:cxn>
                <a:cxn ang="0">
                  <a:pos x="252" y="153"/>
                </a:cxn>
                <a:cxn ang="0">
                  <a:pos x="225" y="175"/>
                </a:cxn>
                <a:cxn ang="0">
                  <a:pos x="198" y="198"/>
                </a:cxn>
                <a:cxn ang="0">
                  <a:pos x="174" y="221"/>
                </a:cxn>
                <a:cxn ang="0">
                  <a:pos x="150" y="246"/>
                </a:cxn>
                <a:cxn ang="0">
                  <a:pos x="128" y="272"/>
                </a:cxn>
                <a:cxn ang="0">
                  <a:pos x="108" y="299"/>
                </a:cxn>
                <a:cxn ang="0">
                  <a:pos x="89" y="327"/>
                </a:cxn>
                <a:cxn ang="0">
                  <a:pos x="72" y="355"/>
                </a:cxn>
                <a:cxn ang="0">
                  <a:pos x="57" y="384"/>
                </a:cxn>
                <a:cxn ang="0">
                  <a:pos x="44" y="414"/>
                </a:cxn>
                <a:cxn ang="0">
                  <a:pos x="32" y="445"/>
                </a:cxn>
                <a:cxn ang="0">
                  <a:pos x="22" y="475"/>
                </a:cxn>
                <a:cxn ang="0">
                  <a:pos x="14" y="507"/>
                </a:cxn>
                <a:cxn ang="0">
                  <a:pos x="7" y="538"/>
                </a:cxn>
                <a:cxn ang="0">
                  <a:pos x="3" y="570"/>
                </a:cxn>
                <a:cxn ang="0">
                  <a:pos x="1" y="602"/>
                </a:cxn>
                <a:cxn ang="0">
                  <a:pos x="0" y="634"/>
                </a:cxn>
                <a:cxn ang="0">
                  <a:pos x="1" y="666"/>
                </a:cxn>
              </a:cxnLst>
              <a:rect l="0" t="0" r="r" b="b"/>
              <a:pathLst>
                <a:path w="731" h="667">
                  <a:moveTo>
                    <a:pt x="730" y="0"/>
                  </a:moveTo>
                  <a:lnTo>
                    <a:pt x="693" y="1"/>
                  </a:lnTo>
                  <a:lnTo>
                    <a:pt x="656" y="3"/>
                  </a:lnTo>
                  <a:lnTo>
                    <a:pt x="619" y="7"/>
                  </a:lnTo>
                  <a:lnTo>
                    <a:pt x="582" y="13"/>
                  </a:lnTo>
                  <a:lnTo>
                    <a:pt x="546" y="20"/>
                  </a:lnTo>
                  <a:lnTo>
                    <a:pt x="510" y="29"/>
                  </a:lnTo>
                  <a:lnTo>
                    <a:pt x="475" y="40"/>
                  </a:lnTo>
                  <a:lnTo>
                    <a:pt x="440" y="52"/>
                  </a:lnTo>
                  <a:lnTo>
                    <a:pt x="407" y="65"/>
                  </a:lnTo>
                  <a:lnTo>
                    <a:pt x="374" y="80"/>
                  </a:lnTo>
                  <a:lnTo>
                    <a:pt x="342" y="96"/>
                  </a:lnTo>
                  <a:lnTo>
                    <a:pt x="311" y="114"/>
                  </a:lnTo>
                  <a:lnTo>
                    <a:pt x="281" y="133"/>
                  </a:lnTo>
                  <a:lnTo>
                    <a:pt x="252" y="153"/>
                  </a:lnTo>
                  <a:lnTo>
                    <a:pt x="225" y="175"/>
                  </a:lnTo>
                  <a:lnTo>
                    <a:pt x="198" y="198"/>
                  </a:lnTo>
                  <a:lnTo>
                    <a:pt x="174" y="221"/>
                  </a:lnTo>
                  <a:lnTo>
                    <a:pt x="150" y="246"/>
                  </a:lnTo>
                  <a:lnTo>
                    <a:pt x="128" y="272"/>
                  </a:lnTo>
                  <a:lnTo>
                    <a:pt x="108" y="299"/>
                  </a:lnTo>
                  <a:lnTo>
                    <a:pt x="89" y="327"/>
                  </a:lnTo>
                  <a:lnTo>
                    <a:pt x="72" y="355"/>
                  </a:lnTo>
                  <a:lnTo>
                    <a:pt x="57" y="384"/>
                  </a:lnTo>
                  <a:lnTo>
                    <a:pt x="44" y="414"/>
                  </a:lnTo>
                  <a:lnTo>
                    <a:pt x="32" y="445"/>
                  </a:lnTo>
                  <a:lnTo>
                    <a:pt x="22" y="475"/>
                  </a:lnTo>
                  <a:lnTo>
                    <a:pt x="14" y="507"/>
                  </a:lnTo>
                  <a:lnTo>
                    <a:pt x="7" y="538"/>
                  </a:lnTo>
                  <a:lnTo>
                    <a:pt x="3" y="570"/>
                  </a:lnTo>
                  <a:lnTo>
                    <a:pt x="1" y="602"/>
                  </a:lnTo>
                  <a:lnTo>
                    <a:pt x="0" y="634"/>
                  </a:lnTo>
                  <a:lnTo>
                    <a:pt x="1" y="666"/>
                  </a:lnTo>
                </a:path>
              </a:pathLst>
            </a:custGeom>
            <a:noFill/>
            <a:ln w="7308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4829" name="Text Box 45"/>
            <p:cNvSpPr txBox="1">
              <a:spLocks noChangeArrowheads="1"/>
            </p:cNvSpPr>
            <p:nvPr/>
          </p:nvSpPr>
          <p:spPr bwMode="auto">
            <a:xfrm>
              <a:off x="793" y="3511"/>
              <a:ext cx="392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r" defTabSz="495043"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98099" algn="l"/>
                </a:tabLst>
              </a:pPr>
              <a:r>
                <a:rPr lang="en-GB" sz="1500" baseline="0" dirty="0">
                  <a:solidFill>
                    <a:srgbClr val="800000"/>
                  </a:solidFill>
                  <a:latin typeface="Times" pitchFamily="-65" charset="0"/>
                </a:rPr>
                <a:t>Booster</a:t>
              </a:r>
            </a:p>
          </p:txBody>
        </p:sp>
        <p:sp>
          <p:nvSpPr>
            <p:cNvPr id="374830" name="AutoShape 46"/>
            <p:cNvSpPr>
              <a:spLocks noChangeArrowheads="1"/>
            </p:cNvSpPr>
            <p:nvPr/>
          </p:nvSpPr>
          <p:spPr bwMode="auto">
            <a:xfrm>
              <a:off x="2535" y="3296"/>
              <a:ext cx="758" cy="323"/>
            </a:xfrm>
            <a:prstGeom prst="roundRect">
              <a:avLst>
                <a:gd name="adj" fmla="val 338"/>
              </a:avLst>
            </a:prstGeom>
            <a:noFill/>
            <a:ln w="36720">
              <a:solidFill>
                <a:srgbClr val="FF6633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4831" name="Line 47"/>
            <p:cNvSpPr>
              <a:spLocks noChangeShapeType="1"/>
            </p:cNvSpPr>
            <p:nvPr/>
          </p:nvSpPr>
          <p:spPr bwMode="auto">
            <a:xfrm flipV="1">
              <a:off x="2673" y="3496"/>
              <a:ext cx="220" cy="4"/>
            </a:xfrm>
            <a:prstGeom prst="line">
              <a:avLst/>
            </a:pr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4832" name="Line 48"/>
            <p:cNvSpPr>
              <a:spLocks noChangeShapeType="1"/>
            </p:cNvSpPr>
            <p:nvPr/>
          </p:nvSpPr>
          <p:spPr bwMode="auto">
            <a:xfrm flipV="1">
              <a:off x="2888" y="3460"/>
              <a:ext cx="303" cy="38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4833" name="AutoShape 49"/>
            <p:cNvSpPr>
              <a:spLocks noChangeArrowheads="1"/>
            </p:cNvSpPr>
            <p:nvPr/>
          </p:nvSpPr>
          <p:spPr bwMode="auto">
            <a:xfrm>
              <a:off x="3467" y="3170"/>
              <a:ext cx="1485" cy="533"/>
            </a:xfrm>
            <a:prstGeom prst="roundRect">
              <a:avLst>
                <a:gd name="adj" fmla="val 204"/>
              </a:avLst>
            </a:prstGeom>
            <a:solidFill>
              <a:srgbClr val="FFCC99"/>
            </a:solidFill>
            <a:ln w="3672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374834" name="Picture 5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19" y="3317"/>
              <a:ext cx="121" cy="1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74835" name="Picture 5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19" y="3196"/>
              <a:ext cx="121" cy="1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74836" name="Picture 5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19" y="3434"/>
              <a:ext cx="121" cy="1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74837" name="Picture 5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19" y="3552"/>
              <a:ext cx="121" cy="1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74838" name="Line 54"/>
            <p:cNvSpPr>
              <a:spLocks noChangeShapeType="1"/>
            </p:cNvSpPr>
            <p:nvPr/>
          </p:nvSpPr>
          <p:spPr bwMode="auto">
            <a:xfrm flipV="1">
              <a:off x="2888" y="3496"/>
              <a:ext cx="733" cy="3"/>
            </a:xfrm>
            <a:prstGeom prst="line">
              <a:avLst/>
            </a:prstGeom>
            <a:noFill/>
            <a:ln w="1836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4839" name="Text Box 55"/>
            <p:cNvSpPr txBox="1">
              <a:spLocks noChangeArrowheads="1"/>
            </p:cNvSpPr>
            <p:nvPr/>
          </p:nvSpPr>
          <p:spPr bwMode="auto">
            <a:xfrm>
              <a:off x="2577" y="3351"/>
              <a:ext cx="104" cy="1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119000"/>
                </a:lnSpc>
                <a:buClr>
                  <a:srgbClr val="000000"/>
                </a:buClr>
                <a:buSzPct val="45000"/>
              </a:pPr>
              <a:r>
                <a:rPr lang="en-GB" sz="1000" i="1" baseline="0" dirty="0">
                  <a:solidFill>
                    <a:srgbClr val="000000"/>
                  </a:solidFill>
                  <a:latin typeface="Times" pitchFamily="-65" charset="0"/>
                </a:rPr>
                <a:t>K</a:t>
              </a:r>
              <a:r>
                <a:rPr lang="en-GB" sz="1000" i="1" baseline="33000" dirty="0">
                  <a:solidFill>
                    <a:srgbClr val="000000"/>
                  </a:solidFill>
                  <a:latin typeface="Times" pitchFamily="-65" charset="0"/>
                </a:rPr>
                <a:t>+</a:t>
              </a:r>
            </a:p>
          </p:txBody>
        </p:sp>
        <p:sp>
          <p:nvSpPr>
            <p:cNvPr id="374840" name="Line 56"/>
            <p:cNvSpPr>
              <a:spLocks noChangeShapeType="1"/>
            </p:cNvSpPr>
            <p:nvPr/>
          </p:nvSpPr>
          <p:spPr bwMode="auto">
            <a:xfrm>
              <a:off x="1647" y="3456"/>
              <a:ext cx="210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4847" name="Line 63"/>
            <p:cNvSpPr>
              <a:spLocks noChangeShapeType="1"/>
            </p:cNvSpPr>
            <p:nvPr/>
          </p:nvSpPr>
          <p:spPr bwMode="auto">
            <a:xfrm>
              <a:off x="2792" y="3350"/>
              <a:ext cx="194" cy="13"/>
            </a:xfrm>
            <a:prstGeom prst="line">
              <a:avLst/>
            </a:prstGeom>
            <a:noFill/>
            <a:ln w="1836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374848" name="Picture 6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14" y="3116"/>
              <a:ext cx="569" cy="6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74850" name="Line 66"/>
            <p:cNvSpPr>
              <a:spLocks noChangeShapeType="1"/>
            </p:cNvSpPr>
            <p:nvPr/>
          </p:nvSpPr>
          <p:spPr bwMode="auto">
            <a:xfrm flipH="1">
              <a:off x="4425" y="2892"/>
              <a:ext cx="628" cy="253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74852" name="Group 68"/>
            <p:cNvGrpSpPr>
              <a:grpSpLocks/>
            </p:cNvGrpSpPr>
            <p:nvPr/>
          </p:nvGrpSpPr>
          <p:grpSpPr bwMode="auto">
            <a:xfrm>
              <a:off x="1345" y="2608"/>
              <a:ext cx="1203" cy="292"/>
              <a:chOff x="794" y="2268"/>
              <a:chExt cx="1043" cy="265"/>
            </a:xfrm>
          </p:grpSpPr>
          <p:sp>
            <p:nvSpPr>
              <p:cNvPr id="374853" name="AutoShape 69"/>
              <p:cNvSpPr>
                <a:spLocks noChangeArrowheads="1"/>
              </p:cNvSpPr>
              <p:nvPr/>
            </p:nvSpPr>
            <p:spPr bwMode="auto">
              <a:xfrm>
                <a:off x="794" y="2268"/>
                <a:ext cx="1043" cy="265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854" name="Text Box 70"/>
              <p:cNvSpPr txBox="1">
                <a:spLocks noChangeArrowheads="1"/>
              </p:cNvSpPr>
              <p:nvPr/>
            </p:nvSpPr>
            <p:spPr bwMode="auto">
              <a:xfrm>
                <a:off x="874" y="2318"/>
                <a:ext cx="882" cy="13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Helvetica" pitchFamily="-65" charset="0"/>
                  </a:rPr>
                  <a:t>target and horn</a:t>
                </a:r>
              </a:p>
            </p:txBody>
          </p:sp>
        </p:grpSp>
        <p:grpSp>
          <p:nvGrpSpPr>
            <p:cNvPr id="374855" name="Group 71"/>
            <p:cNvGrpSpPr>
              <a:grpSpLocks/>
            </p:cNvGrpSpPr>
            <p:nvPr/>
          </p:nvGrpSpPr>
          <p:grpSpPr bwMode="auto">
            <a:xfrm>
              <a:off x="5552" y="2608"/>
              <a:ext cx="737" cy="292"/>
              <a:chOff x="5036" y="2268"/>
              <a:chExt cx="669" cy="265"/>
            </a:xfrm>
          </p:grpSpPr>
          <p:sp>
            <p:nvSpPr>
              <p:cNvPr id="374856" name="AutoShape 72"/>
              <p:cNvSpPr>
                <a:spLocks noChangeArrowheads="1"/>
              </p:cNvSpPr>
              <p:nvPr/>
            </p:nvSpPr>
            <p:spPr bwMode="auto">
              <a:xfrm>
                <a:off x="5036" y="2268"/>
                <a:ext cx="669" cy="265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857" name="Text Box 73"/>
              <p:cNvSpPr txBox="1">
                <a:spLocks noChangeArrowheads="1"/>
              </p:cNvSpPr>
              <p:nvPr/>
            </p:nvSpPr>
            <p:spPr bwMode="auto">
              <a:xfrm>
                <a:off x="5131" y="2318"/>
                <a:ext cx="478" cy="13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Helvetica" pitchFamily="-65" charset="0"/>
                  </a:rPr>
                  <a:t>detector</a:t>
                </a:r>
              </a:p>
            </p:txBody>
          </p:sp>
        </p:grpSp>
        <p:sp>
          <p:nvSpPr>
            <p:cNvPr id="374858" name="Line 74"/>
            <p:cNvSpPr>
              <a:spLocks noChangeShapeType="1"/>
            </p:cNvSpPr>
            <p:nvPr/>
          </p:nvSpPr>
          <p:spPr bwMode="auto">
            <a:xfrm flipH="1">
              <a:off x="3389" y="2747"/>
              <a:ext cx="1094" cy="441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74884" name="Group 100"/>
            <p:cNvGrpSpPr>
              <a:grpSpLocks/>
            </p:cNvGrpSpPr>
            <p:nvPr/>
          </p:nvGrpSpPr>
          <p:grpSpPr bwMode="auto">
            <a:xfrm>
              <a:off x="4990" y="2608"/>
              <a:ext cx="370" cy="292"/>
              <a:chOff x="4468" y="2608"/>
              <a:chExt cx="370" cy="292"/>
            </a:xfrm>
          </p:grpSpPr>
          <p:sp>
            <p:nvSpPr>
              <p:cNvPr id="374860" name="AutoShape 76"/>
              <p:cNvSpPr>
                <a:spLocks noChangeArrowheads="1"/>
              </p:cNvSpPr>
              <p:nvPr/>
            </p:nvSpPr>
            <p:spPr bwMode="auto">
              <a:xfrm>
                <a:off x="4468" y="2608"/>
                <a:ext cx="370" cy="292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861" name="Text Box 77"/>
              <p:cNvSpPr txBox="1">
                <a:spLocks noChangeArrowheads="1"/>
              </p:cNvSpPr>
              <p:nvPr/>
            </p:nvSpPr>
            <p:spPr bwMode="auto">
              <a:xfrm>
                <a:off x="4548" y="2662"/>
                <a:ext cx="255" cy="1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l"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Helvetica" pitchFamily="-65" charset="0"/>
                  </a:rPr>
                  <a:t>dirt </a:t>
                </a:r>
              </a:p>
            </p:txBody>
          </p:sp>
        </p:grpSp>
        <p:sp>
          <p:nvSpPr>
            <p:cNvPr id="374865" name="Line 81"/>
            <p:cNvSpPr>
              <a:spLocks noChangeShapeType="1"/>
            </p:cNvSpPr>
            <p:nvPr/>
          </p:nvSpPr>
          <p:spPr bwMode="auto">
            <a:xfrm flipH="1">
              <a:off x="2765" y="2859"/>
              <a:ext cx="425" cy="42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74866" name="Group 82"/>
            <p:cNvGrpSpPr>
              <a:grpSpLocks/>
            </p:cNvGrpSpPr>
            <p:nvPr/>
          </p:nvGrpSpPr>
          <p:grpSpPr bwMode="auto">
            <a:xfrm>
              <a:off x="4012" y="2608"/>
              <a:ext cx="789" cy="292"/>
              <a:chOff x="3100" y="2268"/>
              <a:chExt cx="716" cy="265"/>
            </a:xfrm>
          </p:grpSpPr>
          <p:sp>
            <p:nvSpPr>
              <p:cNvPr id="374867" name="AutoShape 83"/>
              <p:cNvSpPr>
                <a:spLocks noChangeArrowheads="1"/>
              </p:cNvSpPr>
              <p:nvPr/>
            </p:nvSpPr>
            <p:spPr bwMode="auto">
              <a:xfrm>
                <a:off x="3100" y="2268"/>
                <a:ext cx="716" cy="265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868" name="Text Box 84"/>
              <p:cNvSpPr txBox="1">
                <a:spLocks noChangeArrowheads="1"/>
              </p:cNvSpPr>
              <p:nvPr/>
            </p:nvSpPr>
            <p:spPr bwMode="auto">
              <a:xfrm>
                <a:off x="3173" y="2318"/>
                <a:ext cx="570" cy="13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Helvetica" pitchFamily="-65" charset="0"/>
                  </a:rPr>
                  <a:t>absorber</a:t>
                </a:r>
              </a:p>
            </p:txBody>
          </p:sp>
        </p:grpSp>
        <p:grpSp>
          <p:nvGrpSpPr>
            <p:cNvPr id="374894" name="Group 110"/>
            <p:cNvGrpSpPr>
              <a:grpSpLocks/>
            </p:cNvGrpSpPr>
            <p:nvPr/>
          </p:nvGrpSpPr>
          <p:grpSpPr bwMode="auto">
            <a:xfrm>
              <a:off x="612" y="4010"/>
              <a:ext cx="4146" cy="309"/>
              <a:chOff x="612" y="4010"/>
              <a:chExt cx="4146" cy="309"/>
            </a:xfrm>
          </p:grpSpPr>
          <p:sp>
            <p:nvSpPr>
              <p:cNvPr id="374869" name="Line 85"/>
              <p:cNvSpPr>
                <a:spLocks noChangeShapeType="1"/>
              </p:cNvSpPr>
              <p:nvPr/>
            </p:nvSpPr>
            <p:spPr bwMode="auto">
              <a:xfrm>
                <a:off x="612" y="4181"/>
                <a:ext cx="1050" cy="1"/>
              </a:xfrm>
              <a:prstGeom prst="line">
                <a:avLst/>
              </a:prstGeom>
              <a:noFill/>
              <a:ln w="28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870" name="Line 86"/>
              <p:cNvSpPr>
                <a:spLocks noChangeShapeType="1"/>
              </p:cNvSpPr>
              <p:nvPr/>
            </p:nvSpPr>
            <p:spPr bwMode="auto">
              <a:xfrm>
                <a:off x="2941" y="4181"/>
                <a:ext cx="1817" cy="1"/>
              </a:xfrm>
              <a:prstGeom prst="line">
                <a:avLst/>
              </a:prstGeom>
              <a:noFill/>
              <a:ln w="288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871" name="Line 87"/>
              <p:cNvSpPr>
                <a:spLocks noChangeShapeType="1"/>
              </p:cNvSpPr>
              <p:nvPr/>
            </p:nvSpPr>
            <p:spPr bwMode="auto">
              <a:xfrm>
                <a:off x="1666" y="4181"/>
                <a:ext cx="1275" cy="1"/>
              </a:xfrm>
              <a:prstGeom prst="line">
                <a:avLst/>
              </a:prstGeom>
              <a:noFill/>
              <a:ln w="28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872" name="Text Box 88"/>
              <p:cNvSpPr txBox="1">
                <a:spLocks noChangeArrowheads="1"/>
              </p:cNvSpPr>
              <p:nvPr/>
            </p:nvSpPr>
            <p:spPr bwMode="auto">
              <a:xfrm>
                <a:off x="619" y="4010"/>
                <a:ext cx="989" cy="12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sz="1500" baseline="0" dirty="0">
                    <a:solidFill>
                      <a:srgbClr val="000000"/>
                    </a:solidFill>
                    <a:latin typeface="Helvetica" pitchFamily="-65" charset="0"/>
                  </a:rPr>
                  <a:t>primary beam</a:t>
                </a:r>
              </a:p>
            </p:txBody>
          </p:sp>
          <p:sp>
            <p:nvSpPr>
              <p:cNvPr id="374873" name="Text Box 89"/>
              <p:cNvSpPr txBox="1">
                <a:spLocks noChangeArrowheads="1"/>
              </p:cNvSpPr>
              <p:nvPr/>
            </p:nvSpPr>
            <p:spPr bwMode="auto">
              <a:xfrm>
                <a:off x="3293" y="4010"/>
                <a:ext cx="988" cy="12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sz="1500" baseline="0" dirty="0">
                    <a:solidFill>
                      <a:srgbClr val="000000"/>
                    </a:solidFill>
                    <a:latin typeface="Helvetica" pitchFamily="-65" charset="0"/>
                  </a:rPr>
                  <a:t>tertiary beam</a:t>
                </a:r>
              </a:p>
            </p:txBody>
          </p:sp>
          <p:sp>
            <p:nvSpPr>
              <p:cNvPr id="374874" name="Text Box 90"/>
              <p:cNvSpPr txBox="1">
                <a:spLocks noChangeArrowheads="1"/>
              </p:cNvSpPr>
              <p:nvPr/>
            </p:nvSpPr>
            <p:spPr bwMode="auto">
              <a:xfrm>
                <a:off x="1774" y="4010"/>
                <a:ext cx="989" cy="12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sz="1500" baseline="0" dirty="0">
                    <a:solidFill>
                      <a:srgbClr val="000000"/>
                    </a:solidFill>
                    <a:latin typeface="Helvetica" pitchFamily="-65" charset="0"/>
                  </a:rPr>
                  <a:t>secondary beam</a:t>
                </a:r>
              </a:p>
            </p:txBody>
          </p:sp>
          <p:sp>
            <p:nvSpPr>
              <p:cNvPr id="374875" name="Text Box 91"/>
              <p:cNvSpPr txBox="1">
                <a:spLocks noChangeArrowheads="1"/>
              </p:cNvSpPr>
              <p:nvPr/>
            </p:nvSpPr>
            <p:spPr bwMode="auto">
              <a:xfrm>
                <a:off x="619" y="4209"/>
                <a:ext cx="989" cy="11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sz="1300" baseline="0" dirty="0">
                    <a:solidFill>
                      <a:srgbClr val="000000"/>
                    </a:solidFill>
                    <a:latin typeface="Helvetica" pitchFamily="-65" charset="0"/>
                  </a:rPr>
                  <a:t>(protons)</a:t>
                </a:r>
              </a:p>
            </p:txBody>
          </p:sp>
          <p:sp>
            <p:nvSpPr>
              <p:cNvPr id="374876" name="Text Box 92"/>
              <p:cNvSpPr txBox="1">
                <a:spLocks noChangeArrowheads="1"/>
              </p:cNvSpPr>
              <p:nvPr/>
            </p:nvSpPr>
            <p:spPr bwMode="auto">
              <a:xfrm>
                <a:off x="1774" y="4209"/>
                <a:ext cx="989" cy="11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sz="1300" baseline="0" dirty="0">
                    <a:solidFill>
                      <a:srgbClr val="000000"/>
                    </a:solidFill>
                    <a:latin typeface="Helvetica" pitchFamily="-65" charset="0"/>
                  </a:rPr>
                  <a:t>(mesons)</a:t>
                </a:r>
              </a:p>
            </p:txBody>
          </p:sp>
          <p:sp>
            <p:nvSpPr>
              <p:cNvPr id="374877" name="Text Box 93"/>
              <p:cNvSpPr txBox="1">
                <a:spLocks noChangeArrowheads="1"/>
              </p:cNvSpPr>
              <p:nvPr/>
            </p:nvSpPr>
            <p:spPr bwMode="auto">
              <a:xfrm>
                <a:off x="3293" y="4209"/>
                <a:ext cx="988" cy="11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sz="1300" baseline="0" dirty="0">
                    <a:solidFill>
                      <a:srgbClr val="000000"/>
                    </a:solidFill>
                    <a:latin typeface="Helvetica" pitchFamily="-65" charset="0"/>
                  </a:rPr>
                  <a:t>(neutrinos)</a:t>
                </a:r>
              </a:p>
            </p:txBody>
          </p:sp>
        </p:grpSp>
        <p:sp>
          <p:nvSpPr>
            <p:cNvPr id="374878" name="Text Box 94"/>
            <p:cNvSpPr txBox="1">
              <a:spLocks noChangeArrowheads="1"/>
            </p:cNvSpPr>
            <p:nvPr/>
          </p:nvSpPr>
          <p:spPr bwMode="auto">
            <a:xfrm>
              <a:off x="2520" y="3423"/>
              <a:ext cx="228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1100" i="1" baseline="0" dirty="0">
                  <a:latin typeface="Symbol" pitchFamily="-65" charset="2"/>
                </a:rPr>
                <a:t>p</a:t>
              </a:r>
              <a:r>
                <a:rPr lang="en-US" sz="1100" i="1" dirty="0">
                  <a:latin typeface="Symbol" pitchFamily="-65" charset="2"/>
                </a:rPr>
                <a:t>+</a:t>
              </a:r>
              <a:endParaRPr lang="en-US" sz="1100" i="1" baseline="0" dirty="0">
                <a:latin typeface="Times" pitchFamily="-65" charset="0"/>
              </a:endParaRPr>
            </a:p>
          </p:txBody>
        </p:sp>
        <p:sp>
          <p:nvSpPr>
            <p:cNvPr id="374879" name="Text Box 95"/>
            <p:cNvSpPr txBox="1">
              <a:spLocks noChangeArrowheads="1"/>
            </p:cNvSpPr>
            <p:nvPr/>
          </p:nvSpPr>
          <p:spPr bwMode="auto">
            <a:xfrm>
              <a:off x="3604" y="3286"/>
              <a:ext cx="1343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3100" i="1" baseline="0" dirty="0">
                  <a:latin typeface="Symbol" pitchFamily="-65" charset="2"/>
                </a:rPr>
                <a:t>n</a:t>
              </a:r>
              <a:r>
                <a:rPr lang="en-US" sz="3100" i="1" baseline="-25000" dirty="0">
                  <a:latin typeface="Symbol" pitchFamily="-65" charset="2"/>
                </a:rPr>
                <a:t>m  </a:t>
              </a:r>
              <a:r>
                <a:rPr lang="en-US" sz="3100" i="1" baseline="0" dirty="0">
                  <a:latin typeface="Symbol" pitchFamily="-65" charset="2"/>
                  <a:sym typeface="Symbol" pitchFamily="-65" charset="2"/>
                </a:rPr>
                <a:t></a:t>
              </a:r>
              <a:r>
                <a:rPr lang="en-US" sz="3100" i="1" baseline="0" dirty="0">
                  <a:latin typeface="Symbol" pitchFamily="-65" charset="2"/>
                </a:rPr>
                <a:t> </a:t>
              </a:r>
              <a:r>
                <a:rPr lang="en-US" sz="3100" i="1" baseline="0" dirty="0">
                  <a:latin typeface="Symbol" pitchFamily="-65" charset="2"/>
                  <a:sym typeface="Symbol" pitchFamily="-65" charset="2"/>
                </a:rPr>
                <a:t>n</a:t>
              </a:r>
              <a:r>
                <a:rPr lang="en-US" sz="3100" i="1" baseline="-25000" dirty="0">
                  <a:latin typeface="Times" pitchFamily="-65" charset="0"/>
                  <a:sym typeface="Symbol" pitchFamily="-65" charset="2"/>
                </a:rPr>
                <a:t>e</a:t>
              </a:r>
              <a:r>
                <a:rPr lang="en-US" sz="2600" i="1" baseline="-25000" dirty="0">
                  <a:latin typeface="Symbol" pitchFamily="-65" charset="2"/>
                  <a:sym typeface="Symbol" pitchFamily="-65" charset="2"/>
                </a:rPr>
                <a:t> </a:t>
              </a:r>
              <a:r>
                <a:rPr lang="en-US" sz="2600" i="1" baseline="0" dirty="0">
                  <a:latin typeface="Symbol" pitchFamily="-65" charset="2"/>
                  <a:sym typeface="Symbol" pitchFamily="-65" charset="2"/>
                </a:rPr>
                <a:t>???</a:t>
              </a:r>
              <a:endParaRPr lang="en-US" sz="2600" i="1" baseline="0" dirty="0">
                <a:latin typeface="Times" pitchFamily="-65" charset="0"/>
              </a:endParaRPr>
            </a:p>
            <a:p>
              <a:pPr algn="l" defTabSz="502978" eaLnBrk="0" hangingPunct="0"/>
              <a:endParaRPr lang="en-US" sz="1100" i="1" baseline="0" dirty="0">
                <a:latin typeface="Times" pitchFamily="-65" charset="0"/>
              </a:endParaRPr>
            </a:p>
          </p:txBody>
        </p:sp>
        <p:sp>
          <p:nvSpPr>
            <p:cNvPr id="374880" name="Line 96"/>
            <p:cNvSpPr>
              <a:spLocks noChangeShapeType="1"/>
            </p:cNvSpPr>
            <p:nvPr/>
          </p:nvSpPr>
          <p:spPr bwMode="auto">
            <a:xfrm flipH="1">
              <a:off x="5474" y="2894"/>
              <a:ext cx="403" cy="182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74862" name="Group 78"/>
            <p:cNvGrpSpPr>
              <a:grpSpLocks/>
            </p:cNvGrpSpPr>
            <p:nvPr/>
          </p:nvGrpSpPr>
          <p:grpSpPr bwMode="auto">
            <a:xfrm>
              <a:off x="2765" y="2608"/>
              <a:ext cx="1070" cy="292"/>
              <a:chOff x="1976" y="2268"/>
              <a:chExt cx="971" cy="265"/>
            </a:xfrm>
          </p:grpSpPr>
          <p:sp>
            <p:nvSpPr>
              <p:cNvPr id="374863" name="AutoShape 79"/>
              <p:cNvSpPr>
                <a:spLocks noChangeArrowheads="1"/>
              </p:cNvSpPr>
              <p:nvPr/>
            </p:nvSpPr>
            <p:spPr bwMode="auto">
              <a:xfrm>
                <a:off x="1980" y="2268"/>
                <a:ext cx="963" cy="265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864" name="Text Box 80"/>
              <p:cNvSpPr txBox="1">
                <a:spLocks noChangeArrowheads="1"/>
              </p:cNvSpPr>
              <p:nvPr/>
            </p:nvSpPr>
            <p:spPr bwMode="auto">
              <a:xfrm>
                <a:off x="1976" y="2318"/>
                <a:ext cx="971" cy="13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  <a:tab pos="1594611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Helvetica" pitchFamily="-65" charset="0"/>
                  </a:rPr>
                  <a:t>decay region</a:t>
                </a:r>
              </a:p>
            </p:txBody>
          </p:sp>
        </p:grpSp>
        <p:sp>
          <p:nvSpPr>
            <p:cNvPr id="374885" name="Line 101"/>
            <p:cNvSpPr>
              <a:spLocks noChangeShapeType="1"/>
            </p:cNvSpPr>
            <p:nvPr/>
          </p:nvSpPr>
          <p:spPr bwMode="auto">
            <a:xfrm>
              <a:off x="711" y="2873"/>
              <a:ext cx="253" cy="3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74886" name="Group 102"/>
            <p:cNvGrpSpPr>
              <a:grpSpLocks/>
            </p:cNvGrpSpPr>
            <p:nvPr/>
          </p:nvGrpSpPr>
          <p:grpSpPr bwMode="auto">
            <a:xfrm>
              <a:off x="83" y="2606"/>
              <a:ext cx="1203" cy="292"/>
              <a:chOff x="794" y="2268"/>
              <a:chExt cx="1043" cy="265"/>
            </a:xfrm>
          </p:grpSpPr>
          <p:sp>
            <p:nvSpPr>
              <p:cNvPr id="374887" name="AutoShape 103"/>
              <p:cNvSpPr>
                <a:spLocks noChangeArrowheads="1"/>
              </p:cNvSpPr>
              <p:nvPr/>
            </p:nvSpPr>
            <p:spPr bwMode="auto">
              <a:xfrm>
                <a:off x="794" y="2268"/>
                <a:ext cx="1043" cy="265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888" name="Text Box 104"/>
              <p:cNvSpPr txBox="1">
                <a:spLocks noChangeArrowheads="1"/>
              </p:cNvSpPr>
              <p:nvPr/>
            </p:nvSpPr>
            <p:spPr bwMode="auto">
              <a:xfrm>
                <a:off x="874" y="2318"/>
                <a:ext cx="882" cy="13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b="1" baseline="0" dirty="0">
                    <a:solidFill>
                      <a:srgbClr val="FF0000"/>
                    </a:solidFill>
                    <a:latin typeface="Helvetica" pitchFamily="-65" charset="0"/>
                  </a:rPr>
                  <a:t>FNAL Booster</a:t>
                </a:r>
              </a:p>
            </p:txBody>
          </p:sp>
        </p:grpSp>
      </p:grpSp>
      <p:sp>
        <p:nvSpPr>
          <p:cNvPr id="374896" name="Oval 112"/>
          <p:cNvSpPr>
            <a:spLocks noChangeArrowheads="1"/>
          </p:cNvSpPr>
          <p:nvPr/>
        </p:nvSpPr>
        <p:spPr bwMode="auto">
          <a:xfrm>
            <a:off x="1539875" y="5095875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7858166" y="0"/>
            <a:ext cx="2219218" cy="53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06" tIns="50355" rIns="100706" bIns="50355">
            <a:prstTxWarp prst="textNoShape">
              <a:avLst/>
            </a:prstTxWarp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  <a:latin typeface="Arial"/>
              </a:rPr>
              <a:t>collaboration,</a:t>
            </a:r>
            <a:endParaRPr lang="en-US" sz="1400" baseline="0" dirty="0" smtClean="0">
              <a:solidFill>
                <a:srgbClr val="333399"/>
              </a:solidFill>
              <a:latin typeface="Arial"/>
            </a:endParaRPr>
          </a:p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PRD79(2009)072002</a:t>
            </a:r>
            <a:endParaRPr lang="en-US" sz="1400" baseline="0" dirty="0">
              <a:solidFill>
                <a:srgbClr val="333399"/>
              </a:solid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5666E-6 3.65106E-6 C 0.03153 3.65106E-6 0.05769 0.03212 0.05769 0.07222 C 0.05769 0.11274 0.03153 0.14612 -4.95666E-6 0.14612 C -0.03183 0.14612 -0.05736 0.11274 -0.05736 0.07222 C -0.05736 0.03212 -0.03183 3.65106E-6 -4.95666E-6 3.65106E-6 Z " pathEditMode="relative" rAng="0" ptsTypes="fffff">
                                      <p:cBhvr>
                                        <p:cTn id="6" dur="1000" spd="-100000" fill="hold"/>
                                        <p:tgtEl>
                                          <p:spTgt spid="374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8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3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97B4-6DEB-024A-A60A-A3785845BC0C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628738" name="Text Box 2"/>
          <p:cNvSpPr txBox="1">
            <a:spLocks noChangeArrowheads="1"/>
          </p:cNvSpPr>
          <p:nvPr/>
        </p:nvSpPr>
        <p:spPr bwMode="auto">
          <a:xfrm>
            <a:off x="5565810" y="1773238"/>
            <a:ext cx="3589476" cy="120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defTabSz="502978" eaLnBrk="0" hangingPunct="0"/>
            <a:r>
              <a:rPr lang="en-US" baseline="0" dirty="0">
                <a:ea typeface="Arial Unicode MS" pitchFamily="-65" charset="0"/>
                <a:cs typeface="Arial Unicode MS" pitchFamily="-65" charset="0"/>
              </a:rPr>
              <a:t>4 </a:t>
            </a:r>
            <a:r>
              <a:rPr lang="en-US" baseline="0" dirty="0">
                <a:ea typeface="Arial Unicode MS" pitchFamily="-65" charset="0"/>
                <a:cs typeface="Arial Unicode MS" pitchFamily="-65" charset="0"/>
                <a:sym typeface="Symbol" pitchFamily="-65" charset="2"/>
              </a:rPr>
              <a:t></a:t>
            </a:r>
            <a:r>
              <a:rPr lang="en-US" baseline="0" dirty="0">
                <a:ea typeface="Arial Unicode MS" pitchFamily="-65" charset="0"/>
                <a:cs typeface="Arial Unicode MS" pitchFamily="-65" charset="0"/>
              </a:rPr>
              <a:t>10</a:t>
            </a:r>
            <a:r>
              <a:rPr lang="en-US" dirty="0">
                <a:ea typeface="Arial Unicode MS" pitchFamily="-65" charset="0"/>
                <a:cs typeface="Arial Unicode MS" pitchFamily="-65" charset="0"/>
              </a:rPr>
              <a:t>12</a:t>
            </a:r>
            <a:r>
              <a:rPr lang="en-US" baseline="0" dirty="0">
                <a:ea typeface="Arial Unicode MS" pitchFamily="-65" charset="0"/>
                <a:cs typeface="Arial Unicode MS" pitchFamily="-65" charset="0"/>
              </a:rPr>
              <a:t> protons per 1.6 </a:t>
            </a:r>
            <a:r>
              <a:rPr lang="en-US" baseline="0" dirty="0">
                <a:latin typeface="Symbol" pitchFamily="-65" charset="2"/>
                <a:ea typeface="Arial Unicode MS" pitchFamily="-65" charset="0"/>
                <a:cs typeface="Arial Unicode MS" pitchFamily="-65" charset="0"/>
              </a:rPr>
              <a:t>m</a:t>
            </a:r>
            <a:r>
              <a:rPr lang="en-US" baseline="0" dirty="0">
                <a:ea typeface="Arial Unicode MS" pitchFamily="-65" charset="0"/>
                <a:cs typeface="Arial Unicode MS" pitchFamily="-65" charset="0"/>
              </a:rPr>
              <a:t>s pulse </a:t>
            </a:r>
          </a:p>
          <a:p>
            <a:pPr defTabSz="502978" eaLnBrk="0" hangingPunct="0"/>
            <a:r>
              <a:rPr lang="en-US" baseline="0" dirty="0">
                <a:ea typeface="Arial Unicode MS" pitchFamily="-65" charset="0"/>
                <a:cs typeface="Arial Unicode MS" pitchFamily="-65" charset="0"/>
              </a:rPr>
              <a:t>delivered at up to 5 Hz.</a:t>
            </a:r>
          </a:p>
          <a:p>
            <a:pPr defTabSz="502978" eaLnBrk="0" hangingPunct="0"/>
            <a:endParaRPr lang="en-US" baseline="0" dirty="0">
              <a:ea typeface="Arial Unicode MS" pitchFamily="-65" charset="0"/>
              <a:cs typeface="Arial Unicode MS" pitchFamily="-65" charset="0"/>
            </a:endParaRPr>
          </a:p>
          <a:p>
            <a:pPr defTabSz="502978" eaLnBrk="0" hangingPunct="0"/>
            <a:r>
              <a:rPr lang="en-US" baseline="0" dirty="0">
                <a:ea typeface="Arial Unicode MS" pitchFamily="-65" charset="0"/>
                <a:cs typeface="Arial Unicode MS" pitchFamily="-65" charset="0"/>
              </a:rPr>
              <a:t>5.58</a:t>
            </a:r>
            <a:r>
              <a:rPr lang="en-US" baseline="0" dirty="0">
                <a:ea typeface="Arial Unicode MS" pitchFamily="-65" charset="0"/>
                <a:cs typeface="Arial Unicode MS" pitchFamily="-65" charset="0"/>
                <a:sym typeface="Symbol" pitchFamily="-65" charset="2"/>
              </a:rPr>
              <a:t></a:t>
            </a:r>
            <a:r>
              <a:rPr lang="en-US" baseline="0" dirty="0">
                <a:ea typeface="Arial Unicode MS" pitchFamily="-65" charset="0"/>
                <a:cs typeface="Arial Unicode MS" pitchFamily="-65" charset="0"/>
              </a:rPr>
              <a:t>10</a:t>
            </a:r>
            <a:r>
              <a:rPr lang="en-US" dirty="0">
                <a:ea typeface="Arial Unicode MS" pitchFamily="-65" charset="0"/>
                <a:cs typeface="Arial Unicode MS" pitchFamily="-65" charset="0"/>
              </a:rPr>
              <a:t>20</a:t>
            </a:r>
            <a:r>
              <a:rPr lang="en-US" baseline="0" dirty="0">
                <a:ea typeface="Arial Unicode MS" pitchFamily="-65" charset="0"/>
                <a:cs typeface="Arial Unicode MS" pitchFamily="-65" charset="0"/>
              </a:rPr>
              <a:t> POT (proton on target)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59125" y="5100633"/>
            <a:ext cx="2743200" cy="1076325"/>
            <a:chOff x="2456" y="2240"/>
            <a:chExt cx="1728" cy="678"/>
          </a:xfrm>
        </p:grpSpPr>
        <p:sp>
          <p:nvSpPr>
            <p:cNvPr id="628740" name="Rectangle 4"/>
            <p:cNvSpPr>
              <a:spLocks noChangeArrowheads="1"/>
            </p:cNvSpPr>
            <p:nvPr/>
          </p:nvSpPr>
          <p:spPr bwMode="auto">
            <a:xfrm>
              <a:off x="2728" y="2448"/>
              <a:ext cx="1104" cy="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41" name="Rectangle 5"/>
            <p:cNvSpPr>
              <a:spLocks noChangeArrowheads="1"/>
            </p:cNvSpPr>
            <p:nvPr/>
          </p:nvSpPr>
          <p:spPr bwMode="auto">
            <a:xfrm>
              <a:off x="2856" y="2240"/>
              <a:ext cx="56" cy="5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42" name="Line 6"/>
            <p:cNvSpPr>
              <a:spLocks noChangeShapeType="1"/>
            </p:cNvSpPr>
            <p:nvPr/>
          </p:nvSpPr>
          <p:spPr bwMode="auto">
            <a:xfrm>
              <a:off x="2456" y="2744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43" name="Line 7"/>
            <p:cNvSpPr>
              <a:spLocks noChangeShapeType="1"/>
            </p:cNvSpPr>
            <p:nvPr/>
          </p:nvSpPr>
          <p:spPr bwMode="auto">
            <a:xfrm>
              <a:off x="2728" y="2552"/>
              <a:ext cx="1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44" name="Text Box 8"/>
            <p:cNvSpPr txBox="1">
              <a:spLocks noChangeArrowheads="1"/>
            </p:cNvSpPr>
            <p:nvPr/>
          </p:nvSpPr>
          <p:spPr bwMode="auto">
            <a:xfrm>
              <a:off x="3119" y="2521"/>
              <a:ext cx="405" cy="2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  <a:tab pos="2894099" algn="l"/>
                  <a:tab pos="3617623" algn="l"/>
                  <a:tab pos="4341150" algn="l"/>
                  <a:tab pos="5064674" algn="l"/>
                  <a:tab pos="5788199" algn="l"/>
                  <a:tab pos="6511723" algn="l"/>
                  <a:tab pos="7235249" algn="l"/>
                  <a:tab pos="7958774" algn="l"/>
                </a:tabLst>
              </a:pPr>
              <a:r>
                <a:rPr lang="en-GB" sz="1400" baseline="0" dirty="0">
                  <a:solidFill>
                    <a:srgbClr val="009900"/>
                  </a:solidFill>
                </a:rPr>
                <a:t>20</a:t>
              </a:r>
              <a:r>
                <a:rPr lang="en-GB" sz="1400" baseline="0" dirty="0">
                  <a:solidFill>
                    <a:srgbClr val="009900"/>
                  </a:solidFill>
                  <a:latin typeface="Symbol" pitchFamily="-65" charset="2"/>
                </a:rPr>
                <a:t>m</a:t>
              </a:r>
              <a:r>
                <a:rPr lang="en-GB" sz="1400" baseline="0" dirty="0">
                  <a:solidFill>
                    <a:srgbClr val="009900"/>
                  </a:solidFill>
                </a:rPr>
                <a:t>s</a:t>
              </a:r>
              <a:r>
                <a:rPr lang="en-GB" sz="1000" baseline="0" dirty="0">
                  <a:solidFill>
                    <a:srgbClr val="009900"/>
                  </a:solidFill>
                </a:rPr>
                <a:t> </a:t>
              </a:r>
            </a:p>
          </p:txBody>
        </p:sp>
        <p:sp>
          <p:nvSpPr>
            <p:cNvPr id="628745" name="Line 9"/>
            <p:cNvSpPr>
              <a:spLocks noChangeShapeType="1"/>
            </p:cNvSpPr>
            <p:nvPr/>
          </p:nvSpPr>
          <p:spPr bwMode="auto">
            <a:xfrm>
              <a:off x="2760" y="2352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46" name="Line 10"/>
            <p:cNvSpPr>
              <a:spLocks noChangeShapeType="1"/>
            </p:cNvSpPr>
            <p:nvPr/>
          </p:nvSpPr>
          <p:spPr bwMode="auto">
            <a:xfrm flipH="1">
              <a:off x="2912" y="235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47" name="Text Box 11"/>
            <p:cNvSpPr txBox="1">
              <a:spLocks noChangeArrowheads="1"/>
            </p:cNvSpPr>
            <p:nvPr/>
          </p:nvSpPr>
          <p:spPr bwMode="auto">
            <a:xfrm>
              <a:off x="3023" y="2241"/>
              <a:ext cx="405" cy="2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  <a:tab pos="2894099" algn="l"/>
                  <a:tab pos="3617623" algn="l"/>
                  <a:tab pos="4341150" algn="l"/>
                  <a:tab pos="5064674" algn="l"/>
                  <a:tab pos="5788199" algn="l"/>
                  <a:tab pos="6511723" algn="l"/>
                  <a:tab pos="7235249" algn="l"/>
                  <a:tab pos="7958774" algn="l"/>
                </a:tabLst>
              </a:pPr>
              <a:r>
                <a:rPr lang="en-GB" sz="1400" baseline="0" dirty="0">
                  <a:solidFill>
                    <a:srgbClr val="009900"/>
                  </a:solidFill>
                </a:rPr>
                <a:t>1.6</a:t>
              </a:r>
              <a:r>
                <a:rPr lang="en-GB" sz="1400" baseline="0" dirty="0">
                  <a:solidFill>
                    <a:srgbClr val="009900"/>
                  </a:solidFill>
                  <a:latin typeface="Symbol" pitchFamily="-65" charset="2"/>
                </a:rPr>
                <a:t>m</a:t>
              </a:r>
              <a:r>
                <a:rPr lang="en-GB" sz="1400" baseline="0" dirty="0">
                  <a:solidFill>
                    <a:srgbClr val="009900"/>
                  </a:solidFill>
                </a:rPr>
                <a:t>s</a:t>
              </a:r>
              <a:r>
                <a:rPr lang="en-GB" sz="1000" baseline="0" dirty="0">
                  <a:solidFill>
                    <a:srgbClr val="009900"/>
                  </a:solidFill>
                </a:rPr>
                <a:t> </a:t>
              </a:r>
            </a:p>
          </p:txBody>
        </p:sp>
        <p:sp>
          <p:nvSpPr>
            <p:cNvPr id="628748" name="Text Box 12"/>
            <p:cNvSpPr txBox="1">
              <a:spLocks noChangeArrowheads="1"/>
            </p:cNvSpPr>
            <p:nvPr/>
          </p:nvSpPr>
          <p:spPr bwMode="auto">
            <a:xfrm>
              <a:off x="2663" y="2713"/>
              <a:ext cx="1357" cy="2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  <a:tab pos="2894099" algn="l"/>
                  <a:tab pos="3617623" algn="l"/>
                  <a:tab pos="4341150" algn="l"/>
                  <a:tab pos="5064674" algn="l"/>
                  <a:tab pos="5788199" algn="l"/>
                  <a:tab pos="6511723" algn="l"/>
                  <a:tab pos="7235249" algn="l"/>
                  <a:tab pos="7958774" algn="l"/>
                </a:tabLst>
              </a:pPr>
              <a:r>
                <a:rPr lang="en-GB" sz="1400" baseline="0" dirty="0">
                  <a:solidFill>
                    <a:srgbClr val="009900"/>
                  </a:solidFill>
                </a:rPr>
                <a:t>Beam </a:t>
              </a:r>
              <a:r>
                <a:rPr lang="en-GB" sz="1400" baseline="0" dirty="0">
                  <a:solidFill>
                    <a:srgbClr val="FF0000"/>
                  </a:solidFill>
                </a:rPr>
                <a:t>macro</a:t>
              </a:r>
              <a:r>
                <a:rPr lang="en-GB" sz="1400" baseline="0" dirty="0">
                  <a:solidFill>
                    <a:srgbClr val="009900"/>
                  </a:solidFill>
                </a:rPr>
                <a:t> structure</a:t>
              </a:r>
              <a:r>
                <a:rPr lang="en-GB" sz="1000" baseline="0" dirty="0">
                  <a:solidFill>
                    <a:srgbClr val="009900"/>
                  </a:solidFill>
                </a:rPr>
                <a:t>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65113" y="4999026"/>
            <a:ext cx="2743200" cy="1179512"/>
            <a:chOff x="167" y="3158"/>
            <a:chExt cx="1728" cy="743"/>
          </a:xfrm>
        </p:grpSpPr>
        <p:sp>
          <p:nvSpPr>
            <p:cNvPr id="628750" name="Rectangle 14"/>
            <p:cNvSpPr>
              <a:spLocks noChangeArrowheads="1"/>
            </p:cNvSpPr>
            <p:nvPr/>
          </p:nvSpPr>
          <p:spPr bwMode="auto">
            <a:xfrm>
              <a:off x="567" y="3327"/>
              <a:ext cx="40" cy="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51" name="Line 15"/>
            <p:cNvSpPr>
              <a:spLocks noChangeShapeType="1"/>
            </p:cNvSpPr>
            <p:nvPr/>
          </p:nvSpPr>
          <p:spPr bwMode="auto">
            <a:xfrm>
              <a:off x="167" y="3727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52" name="Line 16"/>
            <p:cNvSpPr>
              <a:spLocks noChangeShapeType="1"/>
            </p:cNvSpPr>
            <p:nvPr/>
          </p:nvSpPr>
          <p:spPr bwMode="auto">
            <a:xfrm>
              <a:off x="623" y="3519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53" name="Text Box 17"/>
            <p:cNvSpPr txBox="1">
              <a:spLocks noChangeArrowheads="1"/>
            </p:cNvSpPr>
            <p:nvPr/>
          </p:nvSpPr>
          <p:spPr bwMode="auto">
            <a:xfrm>
              <a:off x="590" y="3512"/>
              <a:ext cx="365" cy="2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  <a:tab pos="2894099" algn="l"/>
                  <a:tab pos="3617623" algn="l"/>
                  <a:tab pos="4341150" algn="l"/>
                  <a:tab pos="5064674" algn="l"/>
                  <a:tab pos="5788199" algn="l"/>
                  <a:tab pos="6511723" algn="l"/>
                  <a:tab pos="7235249" algn="l"/>
                  <a:tab pos="7958774" algn="l"/>
                </a:tabLst>
              </a:pPr>
              <a:r>
                <a:rPr lang="en-GB" sz="1400" baseline="0" dirty="0">
                  <a:solidFill>
                    <a:srgbClr val="009900"/>
                  </a:solidFill>
                </a:rPr>
                <a:t>19ns</a:t>
              </a:r>
              <a:r>
                <a:rPr lang="en-GB" sz="1000" baseline="0" dirty="0">
                  <a:solidFill>
                    <a:srgbClr val="009900"/>
                  </a:solidFill>
                </a:rPr>
                <a:t> </a:t>
              </a:r>
            </a:p>
          </p:txBody>
        </p:sp>
        <p:sp>
          <p:nvSpPr>
            <p:cNvPr id="628754" name="Line 18"/>
            <p:cNvSpPr>
              <a:spLocks noChangeShapeType="1"/>
            </p:cNvSpPr>
            <p:nvPr/>
          </p:nvSpPr>
          <p:spPr bwMode="auto">
            <a:xfrm>
              <a:off x="471" y="3383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55" name="Line 19"/>
            <p:cNvSpPr>
              <a:spLocks noChangeShapeType="1"/>
            </p:cNvSpPr>
            <p:nvPr/>
          </p:nvSpPr>
          <p:spPr bwMode="auto">
            <a:xfrm flipH="1">
              <a:off x="607" y="3383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56" name="Text Box 20"/>
            <p:cNvSpPr txBox="1">
              <a:spLocks noChangeArrowheads="1"/>
            </p:cNvSpPr>
            <p:nvPr/>
          </p:nvSpPr>
          <p:spPr bwMode="auto">
            <a:xfrm>
              <a:off x="446" y="3158"/>
              <a:ext cx="405" cy="2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  <a:tab pos="2894099" algn="l"/>
                  <a:tab pos="3617623" algn="l"/>
                  <a:tab pos="4341150" algn="l"/>
                  <a:tab pos="5064674" algn="l"/>
                  <a:tab pos="5788199" algn="l"/>
                  <a:tab pos="6511723" algn="l"/>
                  <a:tab pos="7235249" algn="l"/>
                  <a:tab pos="7958774" algn="l"/>
                </a:tabLst>
              </a:pPr>
              <a:r>
                <a:rPr lang="en-GB" sz="1400" baseline="0" dirty="0">
                  <a:solidFill>
                    <a:srgbClr val="009900"/>
                  </a:solidFill>
                </a:rPr>
                <a:t>1.5</a:t>
              </a:r>
              <a:r>
                <a:rPr lang="en-GB" sz="1400" baseline="0" dirty="0">
                  <a:solidFill>
                    <a:srgbClr val="009900"/>
                  </a:solidFill>
                  <a:latin typeface="Arial Unicode MS" pitchFamily="-65" charset="0"/>
                  <a:ea typeface="Arial Unicode MS" pitchFamily="-65" charset="0"/>
                  <a:cs typeface="Arial Unicode MS" pitchFamily="-65" charset="0"/>
                </a:rPr>
                <a:t>ns</a:t>
              </a:r>
              <a:r>
                <a:rPr lang="en-GB" sz="1000" baseline="0" dirty="0">
                  <a:solidFill>
                    <a:srgbClr val="009900"/>
                  </a:solidFill>
                  <a:latin typeface="Arial Unicode MS" pitchFamily="-65" charset="0"/>
                  <a:ea typeface="Arial Unicode MS" pitchFamily="-65" charset="0"/>
                  <a:cs typeface="Arial Unicode MS" pitchFamily="-65" charset="0"/>
                </a:rPr>
                <a:t> </a:t>
              </a:r>
            </a:p>
          </p:txBody>
        </p:sp>
        <p:sp>
          <p:nvSpPr>
            <p:cNvPr id="628757" name="Text Box 21"/>
            <p:cNvSpPr txBox="1">
              <a:spLocks noChangeArrowheads="1"/>
            </p:cNvSpPr>
            <p:nvPr/>
          </p:nvSpPr>
          <p:spPr bwMode="auto">
            <a:xfrm>
              <a:off x="374" y="3696"/>
              <a:ext cx="1357" cy="2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  <a:tab pos="2894099" algn="l"/>
                  <a:tab pos="3617623" algn="l"/>
                  <a:tab pos="4341150" algn="l"/>
                  <a:tab pos="5064674" algn="l"/>
                  <a:tab pos="5788199" algn="l"/>
                  <a:tab pos="6511723" algn="l"/>
                  <a:tab pos="7235249" algn="l"/>
                  <a:tab pos="7958774" algn="l"/>
                </a:tabLst>
              </a:pPr>
              <a:r>
                <a:rPr lang="en-GB" sz="1400" baseline="0" dirty="0">
                  <a:solidFill>
                    <a:srgbClr val="009900"/>
                  </a:solidFill>
                </a:rPr>
                <a:t>Beam </a:t>
              </a:r>
              <a:r>
                <a:rPr lang="en-GB" sz="1400" baseline="0" dirty="0">
                  <a:solidFill>
                    <a:srgbClr val="FF0000"/>
                  </a:solidFill>
                </a:rPr>
                <a:t>micro</a:t>
              </a:r>
              <a:r>
                <a:rPr lang="en-GB" sz="1400" baseline="0" dirty="0">
                  <a:solidFill>
                    <a:srgbClr val="009900"/>
                  </a:solidFill>
                </a:rPr>
                <a:t> structure</a:t>
              </a:r>
              <a:r>
                <a:rPr lang="en-GB" sz="1000" baseline="0" dirty="0">
                  <a:solidFill>
                    <a:srgbClr val="009900"/>
                  </a:solidFill>
                </a:rPr>
                <a:t> </a:t>
              </a:r>
            </a:p>
          </p:txBody>
        </p:sp>
        <p:sp>
          <p:nvSpPr>
            <p:cNvPr id="628758" name="Rectangle 22"/>
            <p:cNvSpPr>
              <a:spLocks noChangeArrowheads="1"/>
            </p:cNvSpPr>
            <p:nvPr/>
          </p:nvSpPr>
          <p:spPr bwMode="auto">
            <a:xfrm>
              <a:off x="1375" y="3319"/>
              <a:ext cx="40" cy="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59" name="Rectangle 23"/>
            <p:cNvSpPr>
              <a:spLocks noChangeArrowheads="1"/>
            </p:cNvSpPr>
            <p:nvPr/>
          </p:nvSpPr>
          <p:spPr bwMode="auto">
            <a:xfrm>
              <a:off x="943" y="3327"/>
              <a:ext cx="40" cy="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760" name="Rectangle 24"/>
            <p:cNvSpPr>
              <a:spLocks noChangeArrowheads="1"/>
            </p:cNvSpPr>
            <p:nvPr/>
          </p:nvSpPr>
          <p:spPr bwMode="auto">
            <a:xfrm>
              <a:off x="183" y="3319"/>
              <a:ext cx="40" cy="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100768" y="3652838"/>
            <a:ext cx="3025775" cy="2676525"/>
            <a:chOff x="4327" y="921"/>
            <a:chExt cx="1906" cy="1686"/>
          </a:xfrm>
        </p:grpSpPr>
        <p:pic>
          <p:nvPicPr>
            <p:cNvPr id="628763" name="Picture 27" descr="beamlin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7" y="1119"/>
              <a:ext cx="1906" cy="1488"/>
            </a:xfrm>
            <a:prstGeom prst="rect">
              <a:avLst/>
            </a:prstGeom>
            <a:noFill/>
          </p:spPr>
        </p:pic>
        <p:sp>
          <p:nvSpPr>
            <p:cNvPr id="628764" name="Text Box 28"/>
            <p:cNvSpPr txBox="1">
              <a:spLocks noChangeArrowheads="1"/>
            </p:cNvSpPr>
            <p:nvPr/>
          </p:nvSpPr>
          <p:spPr bwMode="auto">
            <a:xfrm>
              <a:off x="4695" y="921"/>
              <a:ext cx="1149" cy="2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  <a:tab pos="2894099" algn="l"/>
                  <a:tab pos="3617623" algn="l"/>
                  <a:tab pos="4341150" algn="l"/>
                  <a:tab pos="5064674" algn="l"/>
                  <a:tab pos="5788199" algn="l"/>
                  <a:tab pos="6511723" algn="l"/>
                  <a:tab pos="7235249" algn="l"/>
                  <a:tab pos="7958774" algn="l"/>
                </a:tabLst>
              </a:pPr>
              <a:r>
                <a:rPr lang="en-GB" b="1" baseline="0" dirty="0">
                  <a:solidFill>
                    <a:srgbClr val="009900"/>
                  </a:solidFill>
                </a:rPr>
                <a:t>FNAL Booster 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838203" y="1123950"/>
            <a:ext cx="4060826" cy="2927350"/>
            <a:chOff x="582" y="591"/>
            <a:chExt cx="2558" cy="1844"/>
          </a:xfrm>
        </p:grpSpPr>
        <p:grpSp>
          <p:nvGrpSpPr>
            <p:cNvPr id="6" name="Group 30"/>
            <p:cNvGrpSpPr>
              <a:grpSpLocks noChangeAspect="1"/>
            </p:cNvGrpSpPr>
            <p:nvPr/>
          </p:nvGrpSpPr>
          <p:grpSpPr bwMode="auto">
            <a:xfrm>
              <a:off x="582" y="591"/>
              <a:ext cx="2558" cy="1844"/>
              <a:chOff x="1151" y="720"/>
              <a:chExt cx="3265" cy="2352"/>
            </a:xfrm>
          </p:grpSpPr>
          <p:pic>
            <p:nvPicPr>
              <p:cNvPr id="628767" name="Picture 3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51" y="720"/>
                <a:ext cx="3265" cy="2352"/>
              </a:xfrm>
              <a:prstGeom prst="rect">
                <a:avLst/>
              </a:prstGeom>
              <a:noFill/>
            </p:spPr>
          </p:pic>
          <p:sp>
            <p:nvSpPr>
              <p:cNvPr id="628768" name="Freeform 32"/>
              <p:cNvSpPr>
                <a:spLocks noChangeAspect="1"/>
              </p:cNvSpPr>
              <p:nvPr/>
            </p:nvSpPr>
            <p:spPr bwMode="auto">
              <a:xfrm>
                <a:off x="2639" y="1488"/>
                <a:ext cx="1082" cy="458"/>
              </a:xfrm>
              <a:custGeom>
                <a:avLst/>
                <a:gdLst/>
                <a:ahLst/>
                <a:cxnLst>
                  <a:cxn ang="0">
                    <a:pos x="488" y="696"/>
                  </a:cxn>
                  <a:cxn ang="0">
                    <a:pos x="104" y="456"/>
                  </a:cxn>
                  <a:cxn ang="0">
                    <a:pos x="8" y="216"/>
                  </a:cxn>
                  <a:cxn ang="0">
                    <a:pos x="152" y="72"/>
                  </a:cxn>
                  <a:cxn ang="0">
                    <a:pos x="920" y="24"/>
                  </a:cxn>
                  <a:cxn ang="0">
                    <a:pos x="1304" y="24"/>
                  </a:cxn>
                  <a:cxn ang="0">
                    <a:pos x="1592" y="168"/>
                  </a:cxn>
                </a:cxnLst>
                <a:rect l="0" t="0" r="r" b="b"/>
                <a:pathLst>
                  <a:path w="1592" h="696">
                    <a:moveTo>
                      <a:pt x="488" y="696"/>
                    </a:moveTo>
                    <a:cubicBezTo>
                      <a:pt x="336" y="616"/>
                      <a:pt x="184" y="536"/>
                      <a:pt x="104" y="456"/>
                    </a:cubicBezTo>
                    <a:cubicBezTo>
                      <a:pt x="24" y="376"/>
                      <a:pt x="0" y="280"/>
                      <a:pt x="8" y="216"/>
                    </a:cubicBezTo>
                    <a:cubicBezTo>
                      <a:pt x="16" y="152"/>
                      <a:pt x="0" y="104"/>
                      <a:pt x="152" y="72"/>
                    </a:cubicBezTo>
                    <a:cubicBezTo>
                      <a:pt x="304" y="40"/>
                      <a:pt x="728" y="32"/>
                      <a:pt x="920" y="24"/>
                    </a:cubicBezTo>
                    <a:cubicBezTo>
                      <a:pt x="1112" y="16"/>
                      <a:pt x="1192" y="0"/>
                      <a:pt x="1304" y="24"/>
                    </a:cubicBezTo>
                    <a:cubicBezTo>
                      <a:pt x="1416" y="48"/>
                      <a:pt x="1504" y="108"/>
                      <a:pt x="1592" y="168"/>
                    </a:cubicBezTo>
                  </a:path>
                </a:pathLst>
              </a:custGeom>
              <a:noFill/>
              <a:ln w="508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8769" name="Oval 33"/>
              <p:cNvSpPr>
                <a:spLocks noChangeAspect="1" noChangeArrowheads="1"/>
              </p:cNvSpPr>
              <p:nvPr/>
            </p:nvSpPr>
            <p:spPr bwMode="auto">
              <a:xfrm>
                <a:off x="2556" y="1890"/>
                <a:ext cx="457" cy="253"/>
              </a:xfrm>
              <a:prstGeom prst="ellipse">
                <a:avLst/>
              </a:prstGeom>
              <a:noFill/>
              <a:ln w="603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8770" name="Line 34"/>
              <p:cNvSpPr>
                <a:spLocks noChangeAspect="1" noChangeShapeType="1"/>
              </p:cNvSpPr>
              <p:nvPr/>
            </p:nvSpPr>
            <p:spPr bwMode="auto">
              <a:xfrm>
                <a:off x="3713" y="1598"/>
                <a:ext cx="97" cy="72"/>
              </a:xfrm>
              <a:prstGeom prst="line">
                <a:avLst/>
              </a:prstGeom>
              <a:noFill/>
              <a:ln w="412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28771" name="Text Box 35"/>
            <p:cNvSpPr txBox="1">
              <a:spLocks noChangeArrowheads="1"/>
            </p:cNvSpPr>
            <p:nvPr/>
          </p:nvSpPr>
          <p:spPr bwMode="auto">
            <a:xfrm>
              <a:off x="952" y="1270"/>
              <a:ext cx="84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2600" b="1" baseline="0" dirty="0">
                  <a:solidFill>
                    <a:schemeClr val="bg1"/>
                  </a:solidFill>
                  <a:latin typeface="Times" pitchFamily="-65" charset="0"/>
                </a:rPr>
                <a:t>Booster</a:t>
              </a:r>
              <a:endParaRPr lang="en-US" sz="2600" b="1" baseline="0" dirty="0">
                <a:solidFill>
                  <a:srgbClr val="FF0000"/>
                </a:solidFill>
                <a:latin typeface="Times" pitchFamily="-65" charset="0"/>
              </a:endParaRPr>
            </a:p>
          </p:txBody>
        </p:sp>
        <p:sp>
          <p:nvSpPr>
            <p:cNvPr id="628772" name="Text Box 36"/>
            <p:cNvSpPr txBox="1">
              <a:spLocks noChangeArrowheads="1"/>
            </p:cNvSpPr>
            <p:nvPr/>
          </p:nvSpPr>
          <p:spPr bwMode="auto">
            <a:xfrm>
              <a:off x="2442" y="1323"/>
              <a:ext cx="658" cy="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2600" baseline="0" dirty="0">
                  <a:solidFill>
                    <a:schemeClr val="bg1"/>
                  </a:solidFill>
                  <a:latin typeface="Times" pitchFamily="-65" charset="0"/>
                </a:rPr>
                <a:t>Target</a:t>
              </a:r>
            </a:p>
            <a:p>
              <a:pPr algn="l" defTabSz="502978" eaLnBrk="0" hangingPunct="0"/>
              <a:r>
                <a:rPr lang="en-US" sz="2600" baseline="0" dirty="0">
                  <a:solidFill>
                    <a:schemeClr val="bg1"/>
                  </a:solidFill>
                  <a:latin typeface="Times" pitchFamily="-65" charset="0"/>
                </a:rPr>
                <a:t>Hall</a:t>
              </a:r>
            </a:p>
          </p:txBody>
        </p:sp>
      </p:grp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2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Neutrino beam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7858166" y="0"/>
            <a:ext cx="2219218" cy="53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06" tIns="50355" rIns="100706" bIns="50355">
            <a:prstTxWarp prst="textNoShape">
              <a:avLst/>
            </a:prstTxWarp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  <a:latin typeface="Arial"/>
              </a:rPr>
              <a:t>collaboration,</a:t>
            </a:r>
            <a:endParaRPr lang="en-US" sz="1400" baseline="0" dirty="0" smtClean="0">
              <a:solidFill>
                <a:srgbClr val="333399"/>
              </a:solidFill>
              <a:latin typeface="Arial"/>
            </a:endParaRPr>
          </a:p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PRD79(2009)072002</a:t>
            </a:r>
            <a:endParaRPr lang="en-US" sz="1400" baseline="0" dirty="0">
              <a:solidFill>
                <a:srgbClr val="333399"/>
              </a:solid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9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9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CBA96-A35E-B348-B428-E3A0CAF1C30B}" type="slidenum">
              <a:rPr lang="en-US"/>
              <a:pPr/>
              <a:t>15</a:t>
            </a:fld>
            <a:endParaRPr lang="en-US" dirty="0"/>
          </a:p>
        </p:txBody>
      </p:sp>
      <p:grpSp>
        <p:nvGrpSpPr>
          <p:cNvPr id="378959" name="Group 79"/>
          <p:cNvGrpSpPr>
            <a:grpSpLocks/>
          </p:cNvGrpSpPr>
          <p:nvPr/>
        </p:nvGrpSpPr>
        <p:grpSpPr bwMode="auto">
          <a:xfrm>
            <a:off x="5511800" y="4972054"/>
            <a:ext cx="3359150" cy="1017588"/>
            <a:chOff x="3467" y="2135"/>
            <a:chExt cx="2116" cy="641"/>
          </a:xfrm>
        </p:grpSpPr>
        <p:sp>
          <p:nvSpPr>
            <p:cNvPr id="378960" name="AutoShape 80"/>
            <p:cNvSpPr>
              <a:spLocks noChangeArrowheads="1"/>
            </p:cNvSpPr>
            <p:nvPr/>
          </p:nvSpPr>
          <p:spPr bwMode="auto">
            <a:xfrm>
              <a:off x="3467" y="2189"/>
              <a:ext cx="1485" cy="533"/>
            </a:xfrm>
            <a:prstGeom prst="roundRect">
              <a:avLst>
                <a:gd name="adj" fmla="val 204"/>
              </a:avLst>
            </a:prstGeom>
            <a:solidFill>
              <a:srgbClr val="FFCC99"/>
            </a:solidFill>
            <a:ln w="3672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378961" name="Picture 8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14" y="2135"/>
              <a:ext cx="569" cy="6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78962" name="Text Box 82"/>
            <p:cNvSpPr txBox="1">
              <a:spLocks noChangeArrowheads="1"/>
            </p:cNvSpPr>
            <p:nvPr/>
          </p:nvSpPr>
          <p:spPr bwMode="auto">
            <a:xfrm>
              <a:off x="3604" y="2305"/>
              <a:ext cx="1343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3100" i="1" baseline="0" dirty="0">
                  <a:latin typeface="Symbol" pitchFamily="-65" charset="2"/>
                </a:rPr>
                <a:t>n</a:t>
              </a:r>
              <a:r>
                <a:rPr lang="en-US" sz="3100" i="1" baseline="-25000" dirty="0">
                  <a:latin typeface="Symbol" pitchFamily="-65" charset="2"/>
                </a:rPr>
                <a:t>m  </a:t>
              </a:r>
              <a:r>
                <a:rPr lang="en-US" sz="3100" i="1" baseline="0" dirty="0">
                  <a:latin typeface="Symbol" pitchFamily="-65" charset="2"/>
                  <a:sym typeface="Symbol" pitchFamily="-65" charset="2"/>
                </a:rPr>
                <a:t></a:t>
              </a:r>
              <a:r>
                <a:rPr lang="en-US" sz="3100" i="1" baseline="0" dirty="0">
                  <a:latin typeface="Symbol" pitchFamily="-65" charset="2"/>
                </a:rPr>
                <a:t> </a:t>
              </a:r>
              <a:r>
                <a:rPr lang="en-US" sz="3100" i="1" baseline="0" dirty="0">
                  <a:latin typeface="Symbol" pitchFamily="-65" charset="2"/>
                  <a:sym typeface="Symbol" pitchFamily="-65" charset="2"/>
                </a:rPr>
                <a:t>n</a:t>
              </a:r>
              <a:r>
                <a:rPr lang="en-US" sz="3100" i="1" baseline="-25000" dirty="0">
                  <a:latin typeface="Times" pitchFamily="-65" charset="0"/>
                  <a:sym typeface="Symbol" pitchFamily="-65" charset="2"/>
                </a:rPr>
                <a:t>e</a:t>
              </a:r>
              <a:r>
                <a:rPr lang="en-US" sz="2600" i="1" baseline="-25000" dirty="0">
                  <a:latin typeface="Symbol" pitchFamily="-65" charset="2"/>
                  <a:sym typeface="Symbol" pitchFamily="-65" charset="2"/>
                </a:rPr>
                <a:t> </a:t>
              </a:r>
              <a:r>
                <a:rPr lang="en-US" sz="2600" i="1" baseline="0" dirty="0">
                  <a:latin typeface="Symbol" pitchFamily="-65" charset="2"/>
                  <a:sym typeface="Symbol" pitchFamily="-65" charset="2"/>
                </a:rPr>
                <a:t>???</a:t>
              </a:r>
              <a:endParaRPr lang="en-US" sz="2600" i="1" baseline="0" dirty="0">
                <a:latin typeface="Times" pitchFamily="-65" charset="0"/>
              </a:endParaRPr>
            </a:p>
            <a:p>
              <a:pPr algn="l" defTabSz="502978" eaLnBrk="0" hangingPunct="0"/>
              <a:endParaRPr lang="en-US" sz="1100" i="1" baseline="0" dirty="0">
                <a:latin typeface="Times" pitchFamily="-65" charset="0"/>
              </a:endParaRPr>
            </a:p>
          </p:txBody>
        </p:sp>
      </p:grpSp>
      <p:sp>
        <p:nvSpPr>
          <p:cNvPr id="378892" name="Rectangle 12"/>
          <p:cNvSpPr>
            <a:spLocks noChangeArrowheads="1"/>
          </p:cNvSpPr>
          <p:nvPr/>
        </p:nvSpPr>
        <p:spPr bwMode="auto">
          <a:xfrm>
            <a:off x="5654676" y="2436817"/>
            <a:ext cx="2703804" cy="93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within a magnetic horn</a:t>
            </a:r>
          </a:p>
          <a:p>
            <a:pPr algn="l" defTabSz="502978" eaLnBrk="0" hangingPunct="0"/>
            <a:r>
              <a:rPr lang="en-US" baseline="0" dirty="0"/>
              <a:t>(</a:t>
            </a:r>
            <a:r>
              <a:rPr lang="en-US" baseline="0" dirty="0">
                <a:solidFill>
                  <a:schemeClr val="tx2"/>
                </a:solidFill>
              </a:rPr>
              <a:t>2.5 kV, 174 kA</a:t>
            </a:r>
            <a:r>
              <a:rPr lang="en-US" baseline="0" dirty="0"/>
              <a:t>) that</a:t>
            </a:r>
            <a:endParaRPr lang="en-US" baseline="0" dirty="0" smtClean="0"/>
          </a:p>
          <a:p>
            <a:pPr algn="l" defTabSz="502978" eaLnBrk="0" hangingPunct="0"/>
            <a:r>
              <a:rPr lang="en-US" baseline="0" dirty="0" smtClean="0"/>
              <a:t>increases </a:t>
            </a:r>
            <a:r>
              <a:rPr lang="en-US" baseline="0" dirty="0"/>
              <a:t>the flux by </a:t>
            </a:r>
            <a:r>
              <a:rPr lang="en-US" baseline="0" dirty="0">
                <a:sym typeface="Symbol" pitchFamily="-65" charset="2"/>
              </a:rPr>
              <a:t> </a:t>
            </a:r>
            <a:r>
              <a:rPr lang="en-US" baseline="0" dirty="0" smtClean="0"/>
              <a:t>6</a:t>
            </a:r>
            <a:endParaRPr lang="en-US" baseline="0" dirty="0"/>
          </a:p>
        </p:txBody>
      </p:sp>
      <p:sp>
        <p:nvSpPr>
          <p:cNvPr id="378915" name="Rectangle 35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2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Neutrino beam</a:t>
            </a:r>
          </a:p>
        </p:txBody>
      </p:sp>
      <p:sp>
        <p:nvSpPr>
          <p:cNvPr id="378916" name="Text Box 36"/>
          <p:cNvSpPr txBox="1">
            <a:spLocks noChangeArrowheads="1"/>
          </p:cNvSpPr>
          <p:nvPr/>
        </p:nvSpPr>
        <p:spPr bwMode="auto">
          <a:xfrm>
            <a:off x="5732463" y="1387476"/>
            <a:ext cx="3303587" cy="6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baseline="0" dirty="0"/>
              <a:t>8GeV protons are delivered to a  1.7</a:t>
            </a:r>
            <a:r>
              <a:rPr lang="en-US" baseline="0" dirty="0">
                <a:latin typeface="Symbol" pitchFamily="-65" charset="2"/>
              </a:rPr>
              <a:t> l </a:t>
            </a:r>
            <a:r>
              <a:rPr lang="en-US" baseline="0" dirty="0"/>
              <a:t>Be target</a:t>
            </a:r>
          </a:p>
        </p:txBody>
      </p:sp>
      <p:grpSp>
        <p:nvGrpSpPr>
          <p:cNvPr id="378919" name="Group 39"/>
          <p:cNvGrpSpPr>
            <a:grpSpLocks/>
          </p:cNvGrpSpPr>
          <p:nvPr/>
        </p:nvGrpSpPr>
        <p:grpSpPr bwMode="auto">
          <a:xfrm>
            <a:off x="477838" y="985841"/>
            <a:ext cx="4114800" cy="3086100"/>
            <a:chOff x="796" y="721"/>
            <a:chExt cx="2592" cy="1944"/>
          </a:xfrm>
        </p:grpSpPr>
        <p:pic>
          <p:nvPicPr>
            <p:cNvPr id="378891" name="Picture 11"/>
            <p:cNvPicPr>
              <a:picLocks noChangeAspect="1" noChangeArrowheads="1"/>
            </p:cNvPicPr>
            <p:nvPr/>
          </p:nvPicPr>
          <p:blipFill>
            <a:blip r:embed="rId6"/>
            <a:srcRect b="15501"/>
            <a:stretch>
              <a:fillRect/>
            </a:stretch>
          </p:blipFill>
          <p:spPr bwMode="auto">
            <a:xfrm>
              <a:off x="796" y="912"/>
              <a:ext cx="2592" cy="1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18" name="Rectangle 38"/>
            <p:cNvSpPr>
              <a:spLocks noChangeArrowheads="1"/>
            </p:cNvSpPr>
            <p:nvPr/>
          </p:nvSpPr>
          <p:spPr bwMode="auto">
            <a:xfrm>
              <a:off x="1168" y="721"/>
              <a:ext cx="1665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913926"/>
              <a:r>
                <a:rPr lang="en-GB" sz="1700" b="1" baseline="0" dirty="0">
                  <a:solidFill>
                    <a:srgbClr val="009900"/>
                  </a:solidFill>
                </a:rPr>
                <a:t>Magnetic focusing horn</a:t>
              </a:r>
              <a:endParaRPr lang="en-US" sz="1700" b="1" baseline="0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378922" name="Group 42"/>
          <p:cNvGrpSpPr>
            <a:grpSpLocks/>
          </p:cNvGrpSpPr>
          <p:nvPr/>
        </p:nvGrpSpPr>
        <p:grpSpPr bwMode="auto">
          <a:xfrm>
            <a:off x="1131888" y="5164140"/>
            <a:ext cx="2843212" cy="996950"/>
            <a:chOff x="708" y="2256"/>
            <a:chExt cx="1791" cy="628"/>
          </a:xfrm>
        </p:grpSpPr>
        <p:pic>
          <p:nvPicPr>
            <p:cNvPr id="378923" name="Picture 4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76" y="2256"/>
              <a:ext cx="623" cy="4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78924" name="Oval 44"/>
            <p:cNvSpPr>
              <a:spLocks noChangeArrowheads="1"/>
            </p:cNvSpPr>
            <p:nvPr/>
          </p:nvSpPr>
          <p:spPr bwMode="auto">
            <a:xfrm>
              <a:off x="708" y="2315"/>
              <a:ext cx="569" cy="569"/>
            </a:xfrm>
            <a:prstGeom prst="ellips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925" name="Line 45"/>
            <p:cNvSpPr>
              <a:spLocks noChangeShapeType="1"/>
            </p:cNvSpPr>
            <p:nvPr/>
          </p:nvSpPr>
          <p:spPr bwMode="auto">
            <a:xfrm>
              <a:off x="1449" y="2477"/>
              <a:ext cx="169" cy="1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926" name="Freeform 46"/>
            <p:cNvSpPr>
              <a:spLocks noChangeArrowheads="1"/>
            </p:cNvSpPr>
            <p:nvPr/>
          </p:nvSpPr>
          <p:spPr bwMode="auto">
            <a:xfrm>
              <a:off x="1274" y="2476"/>
              <a:ext cx="183" cy="167"/>
            </a:xfrm>
            <a:custGeom>
              <a:avLst/>
              <a:gdLst/>
              <a:ahLst/>
              <a:cxnLst>
                <a:cxn ang="0">
                  <a:pos x="730" y="0"/>
                </a:cxn>
                <a:cxn ang="0">
                  <a:pos x="693" y="1"/>
                </a:cxn>
                <a:cxn ang="0">
                  <a:pos x="656" y="3"/>
                </a:cxn>
                <a:cxn ang="0">
                  <a:pos x="619" y="7"/>
                </a:cxn>
                <a:cxn ang="0">
                  <a:pos x="582" y="13"/>
                </a:cxn>
                <a:cxn ang="0">
                  <a:pos x="546" y="20"/>
                </a:cxn>
                <a:cxn ang="0">
                  <a:pos x="510" y="29"/>
                </a:cxn>
                <a:cxn ang="0">
                  <a:pos x="475" y="40"/>
                </a:cxn>
                <a:cxn ang="0">
                  <a:pos x="440" y="52"/>
                </a:cxn>
                <a:cxn ang="0">
                  <a:pos x="407" y="65"/>
                </a:cxn>
                <a:cxn ang="0">
                  <a:pos x="374" y="80"/>
                </a:cxn>
                <a:cxn ang="0">
                  <a:pos x="342" y="96"/>
                </a:cxn>
                <a:cxn ang="0">
                  <a:pos x="311" y="114"/>
                </a:cxn>
                <a:cxn ang="0">
                  <a:pos x="281" y="133"/>
                </a:cxn>
                <a:cxn ang="0">
                  <a:pos x="252" y="153"/>
                </a:cxn>
                <a:cxn ang="0">
                  <a:pos x="225" y="175"/>
                </a:cxn>
                <a:cxn ang="0">
                  <a:pos x="198" y="198"/>
                </a:cxn>
                <a:cxn ang="0">
                  <a:pos x="174" y="221"/>
                </a:cxn>
                <a:cxn ang="0">
                  <a:pos x="150" y="246"/>
                </a:cxn>
                <a:cxn ang="0">
                  <a:pos x="128" y="272"/>
                </a:cxn>
                <a:cxn ang="0">
                  <a:pos x="108" y="299"/>
                </a:cxn>
                <a:cxn ang="0">
                  <a:pos x="89" y="327"/>
                </a:cxn>
                <a:cxn ang="0">
                  <a:pos x="72" y="355"/>
                </a:cxn>
                <a:cxn ang="0">
                  <a:pos x="57" y="384"/>
                </a:cxn>
                <a:cxn ang="0">
                  <a:pos x="44" y="414"/>
                </a:cxn>
                <a:cxn ang="0">
                  <a:pos x="32" y="445"/>
                </a:cxn>
                <a:cxn ang="0">
                  <a:pos x="22" y="475"/>
                </a:cxn>
                <a:cxn ang="0">
                  <a:pos x="14" y="507"/>
                </a:cxn>
                <a:cxn ang="0">
                  <a:pos x="7" y="538"/>
                </a:cxn>
                <a:cxn ang="0">
                  <a:pos x="3" y="570"/>
                </a:cxn>
                <a:cxn ang="0">
                  <a:pos x="1" y="602"/>
                </a:cxn>
                <a:cxn ang="0">
                  <a:pos x="0" y="634"/>
                </a:cxn>
                <a:cxn ang="0">
                  <a:pos x="1" y="666"/>
                </a:cxn>
              </a:cxnLst>
              <a:rect l="0" t="0" r="r" b="b"/>
              <a:pathLst>
                <a:path w="731" h="667">
                  <a:moveTo>
                    <a:pt x="730" y="0"/>
                  </a:moveTo>
                  <a:lnTo>
                    <a:pt x="693" y="1"/>
                  </a:lnTo>
                  <a:lnTo>
                    <a:pt x="656" y="3"/>
                  </a:lnTo>
                  <a:lnTo>
                    <a:pt x="619" y="7"/>
                  </a:lnTo>
                  <a:lnTo>
                    <a:pt x="582" y="13"/>
                  </a:lnTo>
                  <a:lnTo>
                    <a:pt x="546" y="20"/>
                  </a:lnTo>
                  <a:lnTo>
                    <a:pt x="510" y="29"/>
                  </a:lnTo>
                  <a:lnTo>
                    <a:pt x="475" y="40"/>
                  </a:lnTo>
                  <a:lnTo>
                    <a:pt x="440" y="52"/>
                  </a:lnTo>
                  <a:lnTo>
                    <a:pt x="407" y="65"/>
                  </a:lnTo>
                  <a:lnTo>
                    <a:pt x="374" y="80"/>
                  </a:lnTo>
                  <a:lnTo>
                    <a:pt x="342" y="96"/>
                  </a:lnTo>
                  <a:lnTo>
                    <a:pt x="311" y="114"/>
                  </a:lnTo>
                  <a:lnTo>
                    <a:pt x="281" y="133"/>
                  </a:lnTo>
                  <a:lnTo>
                    <a:pt x="252" y="153"/>
                  </a:lnTo>
                  <a:lnTo>
                    <a:pt x="225" y="175"/>
                  </a:lnTo>
                  <a:lnTo>
                    <a:pt x="198" y="198"/>
                  </a:lnTo>
                  <a:lnTo>
                    <a:pt x="174" y="221"/>
                  </a:lnTo>
                  <a:lnTo>
                    <a:pt x="150" y="246"/>
                  </a:lnTo>
                  <a:lnTo>
                    <a:pt x="128" y="272"/>
                  </a:lnTo>
                  <a:lnTo>
                    <a:pt x="108" y="299"/>
                  </a:lnTo>
                  <a:lnTo>
                    <a:pt x="89" y="327"/>
                  </a:lnTo>
                  <a:lnTo>
                    <a:pt x="72" y="355"/>
                  </a:lnTo>
                  <a:lnTo>
                    <a:pt x="57" y="384"/>
                  </a:lnTo>
                  <a:lnTo>
                    <a:pt x="44" y="414"/>
                  </a:lnTo>
                  <a:lnTo>
                    <a:pt x="32" y="445"/>
                  </a:lnTo>
                  <a:lnTo>
                    <a:pt x="22" y="475"/>
                  </a:lnTo>
                  <a:lnTo>
                    <a:pt x="14" y="507"/>
                  </a:lnTo>
                  <a:lnTo>
                    <a:pt x="7" y="538"/>
                  </a:lnTo>
                  <a:lnTo>
                    <a:pt x="3" y="570"/>
                  </a:lnTo>
                  <a:lnTo>
                    <a:pt x="1" y="602"/>
                  </a:lnTo>
                  <a:lnTo>
                    <a:pt x="0" y="634"/>
                  </a:lnTo>
                  <a:lnTo>
                    <a:pt x="1" y="666"/>
                  </a:lnTo>
                </a:path>
              </a:pathLst>
            </a:custGeom>
            <a:noFill/>
            <a:ln w="7308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927" name="Text Box 47"/>
            <p:cNvSpPr txBox="1">
              <a:spLocks noChangeArrowheads="1"/>
            </p:cNvSpPr>
            <p:nvPr/>
          </p:nvSpPr>
          <p:spPr bwMode="auto">
            <a:xfrm>
              <a:off x="793" y="2530"/>
              <a:ext cx="392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r" defTabSz="495043"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98099" algn="l"/>
                </a:tabLst>
              </a:pPr>
              <a:r>
                <a:rPr lang="en-GB" sz="1500" baseline="0" dirty="0">
                  <a:solidFill>
                    <a:srgbClr val="800000"/>
                  </a:solidFill>
                  <a:latin typeface="Times" pitchFamily="-65" charset="0"/>
                </a:rPr>
                <a:t>Booster</a:t>
              </a:r>
            </a:p>
          </p:txBody>
        </p:sp>
        <p:sp>
          <p:nvSpPr>
            <p:cNvPr id="378928" name="Line 48"/>
            <p:cNvSpPr>
              <a:spLocks noChangeShapeType="1"/>
            </p:cNvSpPr>
            <p:nvPr/>
          </p:nvSpPr>
          <p:spPr bwMode="auto">
            <a:xfrm>
              <a:off x="1647" y="2475"/>
              <a:ext cx="210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78929" name="Group 49"/>
          <p:cNvGrpSpPr>
            <a:grpSpLocks/>
          </p:cNvGrpSpPr>
          <p:nvPr/>
        </p:nvGrpSpPr>
        <p:grpSpPr bwMode="auto">
          <a:xfrm>
            <a:off x="979494" y="6391279"/>
            <a:ext cx="6581775" cy="490538"/>
            <a:chOff x="612" y="3029"/>
            <a:chExt cx="4146" cy="309"/>
          </a:xfrm>
        </p:grpSpPr>
        <p:sp>
          <p:nvSpPr>
            <p:cNvPr id="378930" name="Line 50"/>
            <p:cNvSpPr>
              <a:spLocks noChangeShapeType="1"/>
            </p:cNvSpPr>
            <p:nvPr/>
          </p:nvSpPr>
          <p:spPr bwMode="auto">
            <a:xfrm>
              <a:off x="612" y="3200"/>
              <a:ext cx="1050" cy="1"/>
            </a:xfrm>
            <a:prstGeom prst="line">
              <a:avLst/>
            </a:prstGeom>
            <a:noFill/>
            <a:ln w="28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931" name="Line 51"/>
            <p:cNvSpPr>
              <a:spLocks noChangeShapeType="1"/>
            </p:cNvSpPr>
            <p:nvPr/>
          </p:nvSpPr>
          <p:spPr bwMode="auto">
            <a:xfrm>
              <a:off x="2941" y="3200"/>
              <a:ext cx="1817" cy="1"/>
            </a:xfrm>
            <a:prstGeom prst="line">
              <a:avLst/>
            </a:prstGeom>
            <a:noFill/>
            <a:ln w="288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932" name="Line 52"/>
            <p:cNvSpPr>
              <a:spLocks noChangeShapeType="1"/>
            </p:cNvSpPr>
            <p:nvPr/>
          </p:nvSpPr>
          <p:spPr bwMode="auto">
            <a:xfrm>
              <a:off x="1666" y="3200"/>
              <a:ext cx="1275" cy="1"/>
            </a:xfrm>
            <a:prstGeom prst="line">
              <a:avLst/>
            </a:prstGeom>
            <a:noFill/>
            <a:ln w="288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933" name="Text Box 53"/>
            <p:cNvSpPr txBox="1">
              <a:spLocks noChangeArrowheads="1"/>
            </p:cNvSpPr>
            <p:nvPr/>
          </p:nvSpPr>
          <p:spPr bwMode="auto">
            <a:xfrm>
              <a:off x="619" y="3029"/>
              <a:ext cx="989" cy="1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95043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8099" algn="l"/>
                </a:tabLst>
              </a:pPr>
              <a:r>
                <a:rPr lang="en-GB" sz="1500" baseline="0" dirty="0">
                  <a:solidFill>
                    <a:srgbClr val="000000"/>
                  </a:solidFill>
                  <a:latin typeface="Helvetica" pitchFamily="-65" charset="0"/>
                </a:rPr>
                <a:t>primary beam</a:t>
              </a:r>
            </a:p>
          </p:txBody>
        </p:sp>
        <p:sp>
          <p:nvSpPr>
            <p:cNvPr id="378934" name="Text Box 54"/>
            <p:cNvSpPr txBox="1">
              <a:spLocks noChangeArrowheads="1"/>
            </p:cNvSpPr>
            <p:nvPr/>
          </p:nvSpPr>
          <p:spPr bwMode="auto">
            <a:xfrm>
              <a:off x="3293" y="3029"/>
              <a:ext cx="988" cy="1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95043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8099" algn="l"/>
                </a:tabLst>
              </a:pPr>
              <a:r>
                <a:rPr lang="en-GB" sz="1500" baseline="0" dirty="0">
                  <a:solidFill>
                    <a:srgbClr val="000000"/>
                  </a:solidFill>
                  <a:latin typeface="Helvetica" pitchFamily="-65" charset="0"/>
                </a:rPr>
                <a:t>tertiary beam</a:t>
              </a:r>
            </a:p>
          </p:txBody>
        </p:sp>
        <p:sp>
          <p:nvSpPr>
            <p:cNvPr id="378935" name="Text Box 55"/>
            <p:cNvSpPr txBox="1">
              <a:spLocks noChangeArrowheads="1"/>
            </p:cNvSpPr>
            <p:nvPr/>
          </p:nvSpPr>
          <p:spPr bwMode="auto">
            <a:xfrm>
              <a:off x="1774" y="3029"/>
              <a:ext cx="989" cy="1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95043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8099" algn="l"/>
                </a:tabLst>
              </a:pPr>
              <a:r>
                <a:rPr lang="en-GB" sz="1500" baseline="0" dirty="0">
                  <a:solidFill>
                    <a:srgbClr val="000000"/>
                  </a:solidFill>
                  <a:latin typeface="Helvetica" pitchFamily="-65" charset="0"/>
                </a:rPr>
                <a:t>secondary beam</a:t>
              </a:r>
            </a:p>
          </p:txBody>
        </p:sp>
        <p:sp>
          <p:nvSpPr>
            <p:cNvPr id="378936" name="Text Box 56"/>
            <p:cNvSpPr txBox="1">
              <a:spLocks noChangeArrowheads="1"/>
            </p:cNvSpPr>
            <p:nvPr/>
          </p:nvSpPr>
          <p:spPr bwMode="auto">
            <a:xfrm>
              <a:off x="619" y="3228"/>
              <a:ext cx="989" cy="1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95043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8099" algn="l"/>
                </a:tabLst>
              </a:pPr>
              <a:r>
                <a:rPr lang="en-GB" sz="1300" baseline="0" dirty="0">
                  <a:solidFill>
                    <a:srgbClr val="000000"/>
                  </a:solidFill>
                  <a:latin typeface="Helvetica" pitchFamily="-65" charset="0"/>
                </a:rPr>
                <a:t>(protons)</a:t>
              </a:r>
            </a:p>
          </p:txBody>
        </p:sp>
        <p:sp>
          <p:nvSpPr>
            <p:cNvPr id="378937" name="Text Box 57"/>
            <p:cNvSpPr txBox="1">
              <a:spLocks noChangeArrowheads="1"/>
            </p:cNvSpPr>
            <p:nvPr/>
          </p:nvSpPr>
          <p:spPr bwMode="auto">
            <a:xfrm>
              <a:off x="1774" y="3228"/>
              <a:ext cx="989" cy="1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95043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8099" algn="l"/>
                </a:tabLst>
              </a:pPr>
              <a:r>
                <a:rPr lang="en-GB" sz="1300" baseline="0" dirty="0">
                  <a:solidFill>
                    <a:srgbClr val="000000"/>
                  </a:solidFill>
                  <a:latin typeface="Helvetica" pitchFamily="-65" charset="0"/>
                </a:rPr>
                <a:t>(mesons)</a:t>
              </a:r>
            </a:p>
          </p:txBody>
        </p:sp>
        <p:sp>
          <p:nvSpPr>
            <p:cNvPr id="378938" name="Text Box 58"/>
            <p:cNvSpPr txBox="1">
              <a:spLocks noChangeArrowheads="1"/>
            </p:cNvSpPr>
            <p:nvPr/>
          </p:nvSpPr>
          <p:spPr bwMode="auto">
            <a:xfrm>
              <a:off x="3293" y="3228"/>
              <a:ext cx="988" cy="1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95043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8099" algn="l"/>
                </a:tabLst>
              </a:pPr>
              <a:r>
                <a:rPr lang="en-GB" sz="1300" baseline="0" dirty="0">
                  <a:solidFill>
                    <a:srgbClr val="000000"/>
                  </a:solidFill>
                  <a:latin typeface="Helvetica" pitchFamily="-65" charset="0"/>
                </a:rPr>
                <a:t>(neutrinos)</a:t>
              </a:r>
            </a:p>
          </p:txBody>
        </p:sp>
      </p:grpSp>
      <p:grpSp>
        <p:nvGrpSpPr>
          <p:cNvPr id="378939" name="Group 59"/>
          <p:cNvGrpSpPr>
            <a:grpSpLocks/>
          </p:cNvGrpSpPr>
          <p:nvPr/>
        </p:nvGrpSpPr>
        <p:grpSpPr bwMode="auto">
          <a:xfrm>
            <a:off x="4008443" y="5099057"/>
            <a:ext cx="1747837" cy="757237"/>
            <a:chOff x="2520" y="2215"/>
            <a:chExt cx="1101" cy="477"/>
          </a:xfrm>
        </p:grpSpPr>
        <p:sp>
          <p:nvSpPr>
            <p:cNvPr id="378940" name="Line 60"/>
            <p:cNvSpPr>
              <a:spLocks noChangeShapeType="1"/>
            </p:cNvSpPr>
            <p:nvPr/>
          </p:nvSpPr>
          <p:spPr bwMode="auto">
            <a:xfrm flipH="1">
              <a:off x="2565" y="2368"/>
              <a:ext cx="238" cy="1"/>
            </a:xfrm>
            <a:prstGeom prst="line">
              <a:avLst/>
            </a:prstGeom>
            <a:noFill/>
            <a:ln w="18360">
              <a:solidFill>
                <a:srgbClr val="DC2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941" name="AutoShape 61"/>
            <p:cNvSpPr>
              <a:spLocks noChangeArrowheads="1"/>
            </p:cNvSpPr>
            <p:nvPr/>
          </p:nvSpPr>
          <p:spPr bwMode="auto">
            <a:xfrm>
              <a:off x="2535" y="2315"/>
              <a:ext cx="758" cy="323"/>
            </a:xfrm>
            <a:prstGeom prst="roundRect">
              <a:avLst>
                <a:gd name="adj" fmla="val 338"/>
              </a:avLst>
            </a:prstGeom>
            <a:noFill/>
            <a:ln w="36720">
              <a:solidFill>
                <a:srgbClr val="FF6633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942" name="Line 62"/>
            <p:cNvSpPr>
              <a:spLocks noChangeShapeType="1"/>
            </p:cNvSpPr>
            <p:nvPr/>
          </p:nvSpPr>
          <p:spPr bwMode="auto">
            <a:xfrm flipV="1">
              <a:off x="2673" y="2515"/>
              <a:ext cx="220" cy="4"/>
            </a:xfrm>
            <a:prstGeom prst="line">
              <a:avLst/>
            </a:pr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943" name="Line 63"/>
            <p:cNvSpPr>
              <a:spLocks noChangeShapeType="1"/>
            </p:cNvSpPr>
            <p:nvPr/>
          </p:nvSpPr>
          <p:spPr bwMode="auto">
            <a:xfrm flipV="1">
              <a:off x="2888" y="2479"/>
              <a:ext cx="303" cy="38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378944" name="Picture 6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19" y="2336"/>
              <a:ext cx="121" cy="1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78945" name="Picture 6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19" y="2215"/>
              <a:ext cx="121" cy="1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78946" name="Picture 6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19" y="2453"/>
              <a:ext cx="121" cy="1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78947" name="Picture 6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19" y="2571"/>
              <a:ext cx="121" cy="1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78948" name="Line 68"/>
            <p:cNvSpPr>
              <a:spLocks noChangeShapeType="1"/>
            </p:cNvSpPr>
            <p:nvPr/>
          </p:nvSpPr>
          <p:spPr bwMode="auto">
            <a:xfrm flipV="1">
              <a:off x="2888" y="2515"/>
              <a:ext cx="733" cy="3"/>
            </a:xfrm>
            <a:prstGeom prst="line">
              <a:avLst/>
            </a:prstGeom>
            <a:noFill/>
            <a:ln w="1836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949" name="Text Box 69"/>
            <p:cNvSpPr txBox="1">
              <a:spLocks noChangeArrowheads="1"/>
            </p:cNvSpPr>
            <p:nvPr/>
          </p:nvSpPr>
          <p:spPr bwMode="auto">
            <a:xfrm>
              <a:off x="2577" y="2370"/>
              <a:ext cx="104" cy="1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119000"/>
                </a:lnSpc>
                <a:buClr>
                  <a:srgbClr val="000000"/>
                </a:buClr>
                <a:buSzPct val="45000"/>
              </a:pPr>
              <a:r>
                <a:rPr lang="en-GB" sz="1000" i="1" baseline="0" dirty="0">
                  <a:solidFill>
                    <a:srgbClr val="000000"/>
                  </a:solidFill>
                  <a:latin typeface="Times" pitchFamily="-65" charset="0"/>
                </a:rPr>
                <a:t>K</a:t>
              </a:r>
              <a:r>
                <a:rPr lang="en-GB" sz="1000" i="1" baseline="33000" dirty="0">
                  <a:solidFill>
                    <a:srgbClr val="000000"/>
                  </a:solidFill>
                  <a:latin typeface="Times" pitchFamily="-65" charset="0"/>
                </a:rPr>
                <a:t>+</a:t>
              </a:r>
            </a:p>
          </p:txBody>
        </p:sp>
        <p:sp>
          <p:nvSpPr>
            <p:cNvPr id="378956" name="Line 76"/>
            <p:cNvSpPr>
              <a:spLocks noChangeShapeType="1"/>
            </p:cNvSpPr>
            <p:nvPr/>
          </p:nvSpPr>
          <p:spPr bwMode="auto">
            <a:xfrm>
              <a:off x="2792" y="2369"/>
              <a:ext cx="194" cy="13"/>
            </a:xfrm>
            <a:prstGeom prst="line">
              <a:avLst/>
            </a:prstGeom>
            <a:noFill/>
            <a:ln w="1836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958" name="Text Box 78"/>
            <p:cNvSpPr txBox="1">
              <a:spLocks noChangeArrowheads="1"/>
            </p:cNvSpPr>
            <p:nvPr/>
          </p:nvSpPr>
          <p:spPr bwMode="auto">
            <a:xfrm>
              <a:off x="2520" y="2442"/>
              <a:ext cx="228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1100" i="1" baseline="0" dirty="0">
                  <a:latin typeface="Symbol" pitchFamily="-65" charset="2"/>
                </a:rPr>
                <a:t>p</a:t>
              </a:r>
              <a:r>
                <a:rPr lang="en-US" sz="1100" i="1" dirty="0">
                  <a:latin typeface="Symbol" pitchFamily="-65" charset="2"/>
                </a:rPr>
                <a:t>+</a:t>
              </a:r>
              <a:endParaRPr lang="en-US" sz="1100" i="1" baseline="0" dirty="0">
                <a:latin typeface="Times" pitchFamily="-65" charset="0"/>
              </a:endParaRPr>
            </a:p>
          </p:txBody>
        </p:sp>
      </p:grpSp>
      <p:grpSp>
        <p:nvGrpSpPr>
          <p:cNvPr id="379004" name="Group 124"/>
          <p:cNvGrpSpPr>
            <a:grpSpLocks/>
          </p:cNvGrpSpPr>
          <p:nvPr/>
        </p:nvGrpSpPr>
        <p:grpSpPr bwMode="auto">
          <a:xfrm>
            <a:off x="2114550" y="4165599"/>
            <a:ext cx="1995488" cy="933450"/>
            <a:chOff x="1323" y="2624"/>
            <a:chExt cx="1257" cy="588"/>
          </a:xfrm>
        </p:grpSpPr>
        <p:sp>
          <p:nvSpPr>
            <p:cNvPr id="378965" name="Line 85"/>
            <p:cNvSpPr>
              <a:spLocks noChangeShapeType="1"/>
            </p:cNvSpPr>
            <p:nvPr/>
          </p:nvSpPr>
          <p:spPr bwMode="auto">
            <a:xfrm>
              <a:off x="1969" y="2891"/>
              <a:ext cx="253" cy="321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78966" name="Group 86"/>
            <p:cNvGrpSpPr>
              <a:grpSpLocks/>
            </p:cNvGrpSpPr>
            <p:nvPr/>
          </p:nvGrpSpPr>
          <p:grpSpPr bwMode="auto">
            <a:xfrm>
              <a:off x="1323" y="2624"/>
              <a:ext cx="1257" cy="292"/>
              <a:chOff x="794" y="2268"/>
              <a:chExt cx="1043" cy="265"/>
            </a:xfrm>
          </p:grpSpPr>
          <p:sp>
            <p:nvSpPr>
              <p:cNvPr id="378967" name="AutoShape 87"/>
              <p:cNvSpPr>
                <a:spLocks noChangeArrowheads="1"/>
              </p:cNvSpPr>
              <p:nvPr/>
            </p:nvSpPr>
            <p:spPr bwMode="auto">
              <a:xfrm>
                <a:off x="794" y="2268"/>
                <a:ext cx="1043" cy="265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8968" name="Text Box 88"/>
              <p:cNvSpPr txBox="1">
                <a:spLocks noChangeArrowheads="1"/>
              </p:cNvSpPr>
              <p:nvPr/>
            </p:nvSpPr>
            <p:spPr bwMode="auto">
              <a:xfrm>
                <a:off x="874" y="2318"/>
                <a:ext cx="882" cy="13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b="1" baseline="0" dirty="0">
                    <a:solidFill>
                      <a:srgbClr val="FF0000"/>
                    </a:solidFill>
                    <a:latin typeface="Helvetica" pitchFamily="-65" charset="0"/>
                  </a:rPr>
                  <a:t>target and horn</a:t>
                </a:r>
              </a:p>
            </p:txBody>
          </p:sp>
        </p:grpSp>
      </p:grpSp>
      <p:grpSp>
        <p:nvGrpSpPr>
          <p:cNvPr id="378969" name="Group 89"/>
          <p:cNvGrpSpPr>
            <a:grpSpLocks/>
          </p:cNvGrpSpPr>
          <p:nvPr/>
        </p:nvGrpSpPr>
        <p:grpSpPr bwMode="auto">
          <a:xfrm>
            <a:off x="7032630" y="4165600"/>
            <a:ext cx="1484313" cy="852488"/>
            <a:chOff x="4425" y="1627"/>
            <a:chExt cx="935" cy="537"/>
          </a:xfrm>
        </p:grpSpPr>
        <p:sp>
          <p:nvSpPr>
            <p:cNvPr id="378970" name="Line 90"/>
            <p:cNvSpPr>
              <a:spLocks noChangeShapeType="1"/>
            </p:cNvSpPr>
            <p:nvPr/>
          </p:nvSpPr>
          <p:spPr bwMode="auto">
            <a:xfrm flipH="1">
              <a:off x="4425" y="1911"/>
              <a:ext cx="628" cy="253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78971" name="Group 91"/>
            <p:cNvGrpSpPr>
              <a:grpSpLocks/>
            </p:cNvGrpSpPr>
            <p:nvPr/>
          </p:nvGrpSpPr>
          <p:grpSpPr bwMode="auto">
            <a:xfrm>
              <a:off x="4990" y="1627"/>
              <a:ext cx="370" cy="292"/>
              <a:chOff x="4468" y="2608"/>
              <a:chExt cx="370" cy="292"/>
            </a:xfrm>
          </p:grpSpPr>
          <p:sp>
            <p:nvSpPr>
              <p:cNvPr id="378972" name="AutoShape 92"/>
              <p:cNvSpPr>
                <a:spLocks noChangeArrowheads="1"/>
              </p:cNvSpPr>
              <p:nvPr/>
            </p:nvSpPr>
            <p:spPr bwMode="auto">
              <a:xfrm>
                <a:off x="4468" y="2608"/>
                <a:ext cx="370" cy="292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8973" name="Text Box 93"/>
              <p:cNvSpPr txBox="1">
                <a:spLocks noChangeArrowheads="1"/>
              </p:cNvSpPr>
              <p:nvPr/>
            </p:nvSpPr>
            <p:spPr bwMode="auto">
              <a:xfrm>
                <a:off x="4548" y="2662"/>
                <a:ext cx="255" cy="1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l"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Helvetica" pitchFamily="-65" charset="0"/>
                  </a:rPr>
                  <a:t>dirt </a:t>
                </a:r>
              </a:p>
            </p:txBody>
          </p:sp>
        </p:grpSp>
      </p:grpSp>
      <p:grpSp>
        <p:nvGrpSpPr>
          <p:cNvPr id="378974" name="Group 94"/>
          <p:cNvGrpSpPr>
            <a:grpSpLocks/>
          </p:cNvGrpSpPr>
          <p:nvPr/>
        </p:nvGrpSpPr>
        <p:grpSpPr bwMode="auto">
          <a:xfrm>
            <a:off x="5387977" y="4165600"/>
            <a:ext cx="2241550" cy="920750"/>
            <a:chOff x="3389" y="1627"/>
            <a:chExt cx="1412" cy="580"/>
          </a:xfrm>
        </p:grpSpPr>
        <p:sp>
          <p:nvSpPr>
            <p:cNvPr id="378975" name="Line 95"/>
            <p:cNvSpPr>
              <a:spLocks noChangeShapeType="1"/>
            </p:cNvSpPr>
            <p:nvPr/>
          </p:nvSpPr>
          <p:spPr bwMode="auto">
            <a:xfrm flipH="1">
              <a:off x="3389" y="1766"/>
              <a:ext cx="1094" cy="441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78976" name="Group 96"/>
            <p:cNvGrpSpPr>
              <a:grpSpLocks/>
            </p:cNvGrpSpPr>
            <p:nvPr/>
          </p:nvGrpSpPr>
          <p:grpSpPr bwMode="auto">
            <a:xfrm>
              <a:off x="4012" y="1627"/>
              <a:ext cx="789" cy="292"/>
              <a:chOff x="3100" y="2268"/>
              <a:chExt cx="716" cy="265"/>
            </a:xfrm>
          </p:grpSpPr>
          <p:sp>
            <p:nvSpPr>
              <p:cNvPr id="378977" name="AutoShape 97"/>
              <p:cNvSpPr>
                <a:spLocks noChangeArrowheads="1"/>
              </p:cNvSpPr>
              <p:nvPr/>
            </p:nvSpPr>
            <p:spPr bwMode="auto">
              <a:xfrm>
                <a:off x="3100" y="2268"/>
                <a:ext cx="716" cy="265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8978" name="Text Box 98"/>
              <p:cNvSpPr txBox="1">
                <a:spLocks noChangeArrowheads="1"/>
              </p:cNvSpPr>
              <p:nvPr/>
            </p:nvSpPr>
            <p:spPr bwMode="auto">
              <a:xfrm>
                <a:off x="3173" y="2318"/>
                <a:ext cx="570" cy="13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Helvetica" pitchFamily="-65" charset="0"/>
                  </a:rPr>
                  <a:t>absorber</a:t>
                </a:r>
              </a:p>
            </p:txBody>
          </p:sp>
        </p:grpSp>
      </p:grpSp>
      <p:grpSp>
        <p:nvGrpSpPr>
          <p:cNvPr id="378979" name="Group 99"/>
          <p:cNvGrpSpPr>
            <a:grpSpLocks/>
          </p:cNvGrpSpPr>
          <p:nvPr/>
        </p:nvGrpSpPr>
        <p:grpSpPr bwMode="auto">
          <a:xfrm>
            <a:off x="8697913" y="4165600"/>
            <a:ext cx="1293812" cy="742950"/>
            <a:chOff x="5474" y="1627"/>
            <a:chExt cx="815" cy="468"/>
          </a:xfrm>
        </p:grpSpPr>
        <p:grpSp>
          <p:nvGrpSpPr>
            <p:cNvPr id="378980" name="Group 100"/>
            <p:cNvGrpSpPr>
              <a:grpSpLocks/>
            </p:cNvGrpSpPr>
            <p:nvPr/>
          </p:nvGrpSpPr>
          <p:grpSpPr bwMode="auto">
            <a:xfrm>
              <a:off x="5552" y="1627"/>
              <a:ext cx="737" cy="292"/>
              <a:chOff x="5036" y="2268"/>
              <a:chExt cx="669" cy="265"/>
            </a:xfrm>
          </p:grpSpPr>
          <p:sp>
            <p:nvSpPr>
              <p:cNvPr id="378981" name="AutoShape 101"/>
              <p:cNvSpPr>
                <a:spLocks noChangeArrowheads="1"/>
              </p:cNvSpPr>
              <p:nvPr/>
            </p:nvSpPr>
            <p:spPr bwMode="auto">
              <a:xfrm>
                <a:off x="5036" y="2268"/>
                <a:ext cx="669" cy="265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8982" name="Text Box 102"/>
              <p:cNvSpPr txBox="1">
                <a:spLocks noChangeArrowheads="1"/>
              </p:cNvSpPr>
              <p:nvPr/>
            </p:nvSpPr>
            <p:spPr bwMode="auto">
              <a:xfrm>
                <a:off x="5131" y="2318"/>
                <a:ext cx="478" cy="13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Helvetica" pitchFamily="-65" charset="0"/>
                  </a:rPr>
                  <a:t>detector</a:t>
                </a:r>
              </a:p>
            </p:txBody>
          </p:sp>
        </p:grpSp>
        <p:sp>
          <p:nvSpPr>
            <p:cNvPr id="378983" name="Line 103"/>
            <p:cNvSpPr>
              <a:spLocks noChangeShapeType="1"/>
            </p:cNvSpPr>
            <p:nvPr/>
          </p:nvSpPr>
          <p:spPr bwMode="auto">
            <a:xfrm flipH="1">
              <a:off x="5474" y="1913"/>
              <a:ext cx="403" cy="182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78984" name="Group 104"/>
          <p:cNvGrpSpPr>
            <a:grpSpLocks/>
          </p:cNvGrpSpPr>
          <p:nvPr/>
        </p:nvGrpSpPr>
        <p:grpSpPr bwMode="auto">
          <a:xfrm>
            <a:off x="4397380" y="4165604"/>
            <a:ext cx="1698625" cy="1065213"/>
            <a:chOff x="2765" y="1627"/>
            <a:chExt cx="1070" cy="671"/>
          </a:xfrm>
        </p:grpSpPr>
        <p:sp>
          <p:nvSpPr>
            <p:cNvPr id="378985" name="Line 105"/>
            <p:cNvSpPr>
              <a:spLocks noChangeShapeType="1"/>
            </p:cNvSpPr>
            <p:nvPr/>
          </p:nvSpPr>
          <p:spPr bwMode="auto">
            <a:xfrm flipH="1">
              <a:off x="2765" y="1878"/>
              <a:ext cx="425" cy="42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78986" name="Group 106"/>
            <p:cNvGrpSpPr>
              <a:grpSpLocks/>
            </p:cNvGrpSpPr>
            <p:nvPr/>
          </p:nvGrpSpPr>
          <p:grpSpPr bwMode="auto">
            <a:xfrm>
              <a:off x="2765" y="1627"/>
              <a:ext cx="1070" cy="292"/>
              <a:chOff x="1976" y="2268"/>
              <a:chExt cx="971" cy="265"/>
            </a:xfrm>
          </p:grpSpPr>
          <p:sp>
            <p:nvSpPr>
              <p:cNvPr id="378987" name="AutoShape 107"/>
              <p:cNvSpPr>
                <a:spLocks noChangeArrowheads="1"/>
              </p:cNvSpPr>
              <p:nvPr/>
            </p:nvSpPr>
            <p:spPr bwMode="auto">
              <a:xfrm>
                <a:off x="1980" y="2268"/>
                <a:ext cx="963" cy="265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8988" name="Text Box 108"/>
              <p:cNvSpPr txBox="1">
                <a:spLocks noChangeArrowheads="1"/>
              </p:cNvSpPr>
              <p:nvPr/>
            </p:nvSpPr>
            <p:spPr bwMode="auto">
              <a:xfrm>
                <a:off x="1976" y="2318"/>
                <a:ext cx="971" cy="13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  <a:tab pos="1594611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Helvetica" pitchFamily="-65" charset="0"/>
                  </a:rPr>
                  <a:t>decay region</a:t>
                </a:r>
              </a:p>
            </p:txBody>
          </p:sp>
        </p:grpSp>
      </p:grpSp>
      <p:grpSp>
        <p:nvGrpSpPr>
          <p:cNvPr id="378989" name="Group 109"/>
          <p:cNvGrpSpPr>
            <a:grpSpLocks/>
          </p:cNvGrpSpPr>
          <p:nvPr/>
        </p:nvGrpSpPr>
        <p:grpSpPr bwMode="auto">
          <a:xfrm>
            <a:off x="139700" y="4162425"/>
            <a:ext cx="1909763" cy="933450"/>
            <a:chOff x="83" y="1625"/>
            <a:chExt cx="1203" cy="588"/>
          </a:xfrm>
        </p:grpSpPr>
        <p:sp>
          <p:nvSpPr>
            <p:cNvPr id="378990" name="Line 110"/>
            <p:cNvSpPr>
              <a:spLocks noChangeShapeType="1"/>
            </p:cNvSpPr>
            <p:nvPr/>
          </p:nvSpPr>
          <p:spPr bwMode="auto">
            <a:xfrm>
              <a:off x="711" y="1892"/>
              <a:ext cx="253" cy="321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78991" name="Group 111"/>
            <p:cNvGrpSpPr>
              <a:grpSpLocks/>
            </p:cNvGrpSpPr>
            <p:nvPr/>
          </p:nvGrpSpPr>
          <p:grpSpPr bwMode="auto">
            <a:xfrm>
              <a:off x="83" y="1625"/>
              <a:ext cx="1203" cy="292"/>
              <a:chOff x="794" y="2268"/>
              <a:chExt cx="1043" cy="265"/>
            </a:xfrm>
          </p:grpSpPr>
          <p:sp>
            <p:nvSpPr>
              <p:cNvPr id="378992" name="AutoShape 112"/>
              <p:cNvSpPr>
                <a:spLocks noChangeArrowheads="1"/>
              </p:cNvSpPr>
              <p:nvPr/>
            </p:nvSpPr>
            <p:spPr bwMode="auto">
              <a:xfrm>
                <a:off x="794" y="2268"/>
                <a:ext cx="1043" cy="265"/>
              </a:xfrm>
              <a:prstGeom prst="roundRect">
                <a:avLst>
                  <a:gd name="adj" fmla="val 375"/>
                </a:avLst>
              </a:prstGeom>
              <a:solidFill>
                <a:srgbClr val="E6E6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8993" name="Text Box 113"/>
              <p:cNvSpPr txBox="1">
                <a:spLocks noChangeArrowheads="1"/>
              </p:cNvSpPr>
              <p:nvPr/>
            </p:nvSpPr>
            <p:spPr bwMode="auto">
              <a:xfrm>
                <a:off x="874" y="2318"/>
                <a:ext cx="882" cy="13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95043" hangingPunct="0">
                  <a:lnSpc>
                    <a:spcPct val="83000"/>
                  </a:lnSpc>
                  <a:buClr>
                    <a:srgbClr val="000000"/>
                  </a:buClr>
                  <a:buSzPct val="45000"/>
                  <a:tabLst>
                    <a:tab pos="798099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Helvetica" pitchFamily="-65" charset="0"/>
                  </a:rPr>
                  <a:t>FNAL Booster</a:t>
                </a:r>
              </a:p>
            </p:txBody>
          </p:sp>
        </p:grpSp>
      </p:grpSp>
      <p:sp>
        <p:nvSpPr>
          <p:cNvPr id="379017" name="Oval 137"/>
          <p:cNvSpPr>
            <a:spLocks noChangeArrowheads="1"/>
          </p:cNvSpPr>
          <p:nvPr/>
        </p:nvSpPr>
        <p:spPr bwMode="auto">
          <a:xfrm>
            <a:off x="1989138" y="5484816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9018" name="Line 138"/>
          <p:cNvSpPr>
            <a:spLocks noChangeShapeType="1"/>
          </p:cNvSpPr>
          <p:nvPr/>
        </p:nvSpPr>
        <p:spPr bwMode="auto">
          <a:xfrm flipV="1">
            <a:off x="3063877" y="5060951"/>
            <a:ext cx="444500" cy="406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9019" name="Line 139"/>
          <p:cNvSpPr>
            <a:spLocks noChangeShapeType="1"/>
          </p:cNvSpPr>
          <p:nvPr/>
        </p:nvSpPr>
        <p:spPr bwMode="auto">
          <a:xfrm>
            <a:off x="3127375" y="5619750"/>
            <a:ext cx="4064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9020" name="Line 140"/>
          <p:cNvSpPr>
            <a:spLocks noChangeShapeType="1"/>
          </p:cNvSpPr>
          <p:nvPr/>
        </p:nvSpPr>
        <p:spPr bwMode="auto">
          <a:xfrm flipV="1">
            <a:off x="3203579" y="5400681"/>
            <a:ext cx="1009651" cy="66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9021" name="Line 141"/>
          <p:cNvSpPr>
            <a:spLocks noChangeShapeType="1"/>
          </p:cNvSpPr>
          <p:nvPr/>
        </p:nvSpPr>
        <p:spPr bwMode="auto">
          <a:xfrm>
            <a:off x="3190875" y="5556250"/>
            <a:ext cx="102235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9022" name="Rectangle 142"/>
          <p:cNvSpPr>
            <a:spLocks noChangeArrowheads="1"/>
          </p:cNvSpPr>
          <p:nvPr/>
        </p:nvSpPr>
        <p:spPr bwMode="auto">
          <a:xfrm>
            <a:off x="4006856" y="4910141"/>
            <a:ext cx="436563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GB" baseline="0" dirty="0">
                <a:solidFill>
                  <a:srgbClr val="FF0000"/>
                </a:solidFill>
                <a:latin typeface="Symbol" pitchFamily="-65" charset="2"/>
                <a:ea typeface="Arial Unicode MS" pitchFamily="-65" charset="0"/>
                <a:cs typeface="Arial Unicode MS" pitchFamily="-65" charset="0"/>
              </a:rPr>
              <a:t>p</a:t>
            </a:r>
            <a:r>
              <a:rPr lang="en-GB" dirty="0">
                <a:solidFill>
                  <a:srgbClr val="FF0000"/>
                </a:solidFill>
                <a:latin typeface="Symbol" pitchFamily="-65" charset="2"/>
                <a:ea typeface="Arial Unicode MS" pitchFamily="-65" charset="0"/>
                <a:cs typeface="Arial Unicode MS" pitchFamily="-65" charset="0"/>
              </a:rPr>
              <a:t>+</a:t>
            </a:r>
            <a:endParaRPr lang="en-US" baseline="0" dirty="0">
              <a:solidFill>
                <a:srgbClr val="FF0000"/>
              </a:solidFill>
              <a:ea typeface="Arial Unicode MS" pitchFamily="-65" charset="0"/>
              <a:cs typeface="Arial Unicode MS" pitchFamily="-65" charset="0"/>
            </a:endParaRPr>
          </a:p>
        </p:txBody>
      </p:sp>
      <p:sp>
        <p:nvSpPr>
          <p:cNvPr id="379023" name="Rectangle 143"/>
          <p:cNvSpPr>
            <a:spLocks noChangeArrowheads="1"/>
          </p:cNvSpPr>
          <p:nvPr/>
        </p:nvSpPr>
        <p:spPr bwMode="auto">
          <a:xfrm>
            <a:off x="3981455" y="5710241"/>
            <a:ext cx="436563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GB" baseline="0" dirty="0">
                <a:solidFill>
                  <a:srgbClr val="FF0000"/>
                </a:solidFill>
                <a:latin typeface="Symbol" pitchFamily="-65" charset="2"/>
                <a:ea typeface="Arial Unicode MS" pitchFamily="-65" charset="0"/>
                <a:cs typeface="Arial Unicode MS" pitchFamily="-65" charset="0"/>
              </a:rPr>
              <a:t>p</a:t>
            </a:r>
            <a:r>
              <a:rPr lang="en-GB" dirty="0">
                <a:solidFill>
                  <a:srgbClr val="FF0000"/>
                </a:solidFill>
                <a:latin typeface="Symbol" pitchFamily="-65" charset="2"/>
                <a:ea typeface="Arial Unicode MS" pitchFamily="-65" charset="0"/>
                <a:cs typeface="Arial Unicode MS" pitchFamily="-65" charset="0"/>
              </a:rPr>
              <a:t>+</a:t>
            </a:r>
            <a:endParaRPr lang="en-US" baseline="0" dirty="0">
              <a:solidFill>
                <a:srgbClr val="FF0000"/>
              </a:solidFill>
              <a:ea typeface="Arial Unicode MS" pitchFamily="-65" charset="0"/>
              <a:cs typeface="Arial Unicode MS" pitchFamily="-65" charset="0"/>
            </a:endParaRPr>
          </a:p>
        </p:txBody>
      </p:sp>
      <p:sp>
        <p:nvSpPr>
          <p:cNvPr id="379024" name="Rectangle 144"/>
          <p:cNvSpPr>
            <a:spLocks noChangeArrowheads="1"/>
          </p:cNvSpPr>
          <p:nvPr/>
        </p:nvSpPr>
        <p:spPr bwMode="auto">
          <a:xfrm>
            <a:off x="3651255" y="5824543"/>
            <a:ext cx="436563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GB" baseline="0" dirty="0">
                <a:solidFill>
                  <a:schemeClr val="accent2"/>
                </a:solidFill>
                <a:latin typeface="Symbol" pitchFamily="-65" charset="2"/>
                <a:ea typeface="Arial Unicode MS" pitchFamily="-65" charset="0"/>
                <a:cs typeface="Arial Unicode MS" pitchFamily="-65" charset="0"/>
              </a:rPr>
              <a:t>p</a:t>
            </a:r>
            <a:r>
              <a:rPr lang="en-GB" dirty="0">
                <a:solidFill>
                  <a:schemeClr val="accent2"/>
                </a:solidFill>
                <a:latin typeface="Symbol" pitchFamily="-65" charset="2"/>
                <a:ea typeface="Arial Unicode MS" pitchFamily="-65" charset="0"/>
                <a:cs typeface="Arial Unicode MS" pitchFamily="-65" charset="0"/>
              </a:rPr>
              <a:t>-</a:t>
            </a:r>
            <a:endParaRPr lang="en-US" baseline="0" dirty="0">
              <a:solidFill>
                <a:schemeClr val="accent2"/>
              </a:solidFill>
              <a:ea typeface="Arial Unicode MS" pitchFamily="-65" charset="0"/>
              <a:cs typeface="Arial Unicode MS" pitchFamily="-65" charset="0"/>
            </a:endParaRPr>
          </a:p>
        </p:txBody>
      </p:sp>
      <p:sp>
        <p:nvSpPr>
          <p:cNvPr id="379025" name="Rectangle 145"/>
          <p:cNvSpPr>
            <a:spLocks noChangeArrowheads="1"/>
          </p:cNvSpPr>
          <p:nvPr/>
        </p:nvSpPr>
        <p:spPr bwMode="auto">
          <a:xfrm>
            <a:off x="3549655" y="4859341"/>
            <a:ext cx="436563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GB" baseline="0" dirty="0">
                <a:solidFill>
                  <a:schemeClr val="accent2"/>
                </a:solidFill>
                <a:latin typeface="Symbol" pitchFamily="-65" charset="2"/>
                <a:ea typeface="Arial Unicode MS" pitchFamily="-65" charset="0"/>
                <a:cs typeface="Arial Unicode MS" pitchFamily="-65" charset="0"/>
              </a:rPr>
              <a:t>p</a:t>
            </a:r>
            <a:r>
              <a:rPr lang="en-GB" dirty="0">
                <a:solidFill>
                  <a:schemeClr val="accent2"/>
                </a:solidFill>
                <a:latin typeface="Symbol" pitchFamily="-65" charset="2"/>
                <a:ea typeface="Arial Unicode MS" pitchFamily="-65" charset="0"/>
                <a:cs typeface="Arial Unicode MS" pitchFamily="-65" charset="0"/>
              </a:rPr>
              <a:t>-</a:t>
            </a:r>
            <a:endParaRPr lang="en-US" baseline="0" dirty="0">
              <a:solidFill>
                <a:schemeClr val="accent2"/>
              </a:solidFill>
              <a:ea typeface="Arial Unicode MS" pitchFamily="-65" charset="0"/>
              <a:cs typeface="Arial Unicode MS" pitchFamily="-65" charset="0"/>
            </a:endParaRPr>
          </a:p>
        </p:txBody>
      </p:sp>
      <p:pic>
        <p:nvPicPr>
          <p:cNvPr id="87" name="horn_sounds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9594853" y="539753"/>
            <a:ext cx="311150" cy="311150"/>
          </a:xfrm>
          <a:prstGeom prst="rect">
            <a:avLst/>
          </a:prstGeom>
        </p:spPr>
      </p:pic>
      <p:sp>
        <p:nvSpPr>
          <p:cNvPr id="88" name="Text Box 7"/>
          <p:cNvSpPr txBox="1">
            <a:spLocks noChangeArrowheads="1"/>
          </p:cNvSpPr>
          <p:nvPr/>
        </p:nvSpPr>
        <p:spPr bwMode="auto">
          <a:xfrm>
            <a:off x="7858166" y="0"/>
            <a:ext cx="2219218" cy="53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06" tIns="50355" rIns="100706" bIns="50355">
            <a:prstTxWarp prst="textNoShape">
              <a:avLst/>
            </a:prstTxWarp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  <a:latin typeface="Arial"/>
              </a:rPr>
              <a:t>collaboration,</a:t>
            </a:r>
            <a:endParaRPr lang="en-US" sz="1400" baseline="0" dirty="0" smtClean="0">
              <a:solidFill>
                <a:srgbClr val="333399"/>
              </a:solidFill>
              <a:latin typeface="Arial"/>
            </a:endParaRPr>
          </a:p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PRD79(2009)072002</a:t>
            </a:r>
            <a:endParaRPr lang="en-US" sz="1400" baseline="0" dirty="0">
              <a:solidFill>
                <a:srgbClr val="333399"/>
              </a:solid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0982E-6 -2.75168E-6 L 0.10831 -2.75168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79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8 0.0151 L 0.01889 -0.0251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790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-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1 -0.02013 L 0.01385 0.0201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79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7 0.00546 L 0.0482 0.0012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79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07 -0.00903 L 0.04962 0.0002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790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0000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379017" grpId="0" animBg="1"/>
      <p:bldP spid="379018" grpId="0" animBg="1"/>
      <p:bldP spid="379018" grpId="1" animBg="1"/>
      <p:bldP spid="379019" grpId="0" animBg="1"/>
      <p:bldP spid="379019" grpId="1" animBg="1"/>
      <p:bldP spid="379020" grpId="0" animBg="1"/>
      <p:bldP spid="379020" grpId="1" animBg="1"/>
      <p:bldP spid="379021" grpId="0" animBg="1"/>
      <p:bldP spid="379021" grpId="1" animBg="1"/>
      <p:bldP spid="379022" grpId="0"/>
      <p:bldP spid="379023" grpId="0"/>
      <p:bldP spid="379024" grpId="0"/>
      <p:bldP spid="3790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3548-3A30-3149-938E-CBC74AFEB3F0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375812" name="Text Box 4"/>
          <p:cNvSpPr txBox="1">
            <a:spLocks noChangeArrowheads="1"/>
          </p:cNvSpPr>
          <p:nvPr/>
        </p:nvSpPr>
        <p:spPr bwMode="auto">
          <a:xfrm>
            <a:off x="5010942" y="745095"/>
            <a:ext cx="4800045" cy="1309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l" defTabSz="494992" hangingPunct="0">
              <a:lnSpc>
                <a:spcPct val="119000"/>
              </a:lnSpc>
              <a:buSzPct val="45000"/>
              <a:tabLst>
                <a:tab pos="798017" algn="l"/>
                <a:tab pos="1594446" algn="l"/>
                <a:tab pos="2392462" algn="l"/>
                <a:tab pos="3190477" algn="l"/>
                <a:tab pos="3986908" algn="l"/>
                <a:tab pos="4784922" algn="l"/>
                <a:tab pos="5582939" algn="l"/>
              </a:tabLst>
            </a:pPr>
            <a:r>
              <a:rPr lang="en-US" baseline="0" dirty="0"/>
              <a:t>Modeling</a:t>
            </a:r>
            <a:r>
              <a:rPr lang="en-US" baseline="0" dirty="0" smtClean="0"/>
              <a:t> of meson production is based on the measurement done by HARP collaboration</a:t>
            </a:r>
            <a:endParaRPr lang="en-GB" baseline="0" dirty="0" smtClean="0"/>
          </a:p>
          <a:p>
            <a:pPr algn="l" defTabSz="494992" hangingPunct="0">
              <a:lnSpc>
                <a:spcPct val="119000"/>
              </a:lnSpc>
              <a:buSzPct val="45000"/>
              <a:tabLst>
                <a:tab pos="798017" algn="l"/>
                <a:tab pos="1594446" algn="l"/>
                <a:tab pos="2392462" algn="l"/>
                <a:tab pos="3190477" algn="l"/>
                <a:tab pos="3986908" algn="l"/>
                <a:tab pos="4784922" algn="l"/>
                <a:tab pos="5582939" algn="l"/>
              </a:tabLst>
            </a:pPr>
            <a:r>
              <a:rPr lang="en-GB" baseline="0" dirty="0"/>
              <a:t> -</a:t>
            </a:r>
            <a:r>
              <a:rPr lang="en-GB" baseline="0" dirty="0" smtClean="0"/>
              <a:t> Identical, but 5</a:t>
            </a:r>
            <a:r>
              <a:rPr lang="en-GB" baseline="0" dirty="0"/>
              <a:t>% </a:t>
            </a:r>
            <a:r>
              <a:rPr lang="en-GB" baseline="0" dirty="0">
                <a:latin typeface="Symbol" pitchFamily="-65" charset="2"/>
              </a:rPr>
              <a:t>l </a:t>
            </a:r>
            <a:r>
              <a:rPr lang="en-GB" baseline="0" dirty="0"/>
              <a:t>Beryllium target</a:t>
            </a:r>
          </a:p>
          <a:p>
            <a:pPr algn="l" defTabSz="494992" hangingPunct="0">
              <a:lnSpc>
                <a:spcPct val="119000"/>
              </a:lnSpc>
              <a:buSzPct val="45000"/>
              <a:tabLst>
                <a:tab pos="798017" algn="l"/>
                <a:tab pos="1594446" algn="l"/>
                <a:tab pos="2392462" algn="l"/>
                <a:tab pos="3190477" algn="l"/>
                <a:tab pos="3986908" algn="l"/>
                <a:tab pos="4784922" algn="l"/>
                <a:tab pos="5582939" algn="l"/>
              </a:tabLst>
            </a:pPr>
            <a:r>
              <a:rPr lang="en-GB" baseline="0" dirty="0"/>
              <a:t> - 8.9 </a:t>
            </a:r>
            <a:r>
              <a:rPr lang="en-GB" baseline="0" dirty="0" smtClean="0"/>
              <a:t>GeV/c </a:t>
            </a:r>
            <a:r>
              <a:rPr lang="en-GB" baseline="0" dirty="0"/>
              <a:t>proton beam momentum</a:t>
            </a:r>
          </a:p>
        </p:txBody>
      </p:sp>
      <p:sp>
        <p:nvSpPr>
          <p:cNvPr id="375813" name="Rectangle 5"/>
          <p:cNvSpPr>
            <a:spLocks noChangeArrowheads="1"/>
          </p:cNvSpPr>
          <p:nvPr/>
        </p:nvSpPr>
        <p:spPr bwMode="auto">
          <a:xfrm>
            <a:off x="5500689" y="4227514"/>
            <a:ext cx="203450" cy="37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28" tIns="50366" rIns="100728" bIns="50366">
            <a:prstTxWarp prst="textNoShape">
              <a:avLst/>
            </a:prstTxWarp>
            <a:spAutoFit/>
          </a:bodyPr>
          <a:lstStyle/>
          <a:p>
            <a:pPr defTabSz="502925" eaLnBrk="0" hangingPunct="0"/>
            <a:endParaRPr lang="en-US" sz="2600" dirty="0">
              <a:latin typeface="Times" pitchFamily="-65" charset="0"/>
            </a:endParaRPr>
          </a:p>
        </p:txBody>
      </p:sp>
      <p:sp>
        <p:nvSpPr>
          <p:cNvPr id="375815" name="Text Box 7"/>
          <p:cNvSpPr txBox="1">
            <a:spLocks noChangeArrowheads="1"/>
          </p:cNvSpPr>
          <p:nvPr/>
        </p:nvSpPr>
        <p:spPr bwMode="auto">
          <a:xfrm>
            <a:off x="7564267" y="2050729"/>
            <a:ext cx="2159475" cy="53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28" tIns="50366" rIns="100728" bIns="50366">
            <a:prstTxWarp prst="textNoShape">
              <a:avLst/>
            </a:prstTxWarp>
            <a:spAutoFit/>
          </a:bodyPr>
          <a:lstStyle/>
          <a:p>
            <a:pPr algn="l" defTabSz="502925" eaLnBrk="0" hangingPunct="0"/>
            <a:r>
              <a:rPr lang="en-US" sz="1400" baseline="0" dirty="0">
                <a:solidFill>
                  <a:schemeClr val="accent2"/>
                </a:solidFill>
              </a:rPr>
              <a:t>HARP collaboration,</a:t>
            </a:r>
            <a:endParaRPr lang="en-US" sz="1400" baseline="0" dirty="0" smtClean="0">
              <a:solidFill>
                <a:schemeClr val="accent2"/>
              </a:solidFill>
            </a:endParaRPr>
          </a:p>
          <a:p>
            <a:pPr algn="l" defTabSz="502925" eaLnBrk="0" hangingPunct="0"/>
            <a:r>
              <a:rPr lang="en-US" sz="1400" baseline="0" dirty="0" smtClean="0">
                <a:solidFill>
                  <a:schemeClr val="accent2"/>
                </a:solidFill>
              </a:rPr>
              <a:t>Eur.Phys.J.C52(2007)29</a:t>
            </a:r>
            <a:endParaRPr lang="en-US" sz="1400" baseline="0" dirty="0">
              <a:solidFill>
                <a:schemeClr val="accent2"/>
              </a:solidFill>
            </a:endParaRPr>
          </a:p>
        </p:txBody>
      </p:sp>
      <p:sp>
        <p:nvSpPr>
          <p:cNvPr id="375816" name="Text Box 8"/>
          <p:cNvSpPr txBox="1">
            <a:spLocks noChangeArrowheads="1"/>
          </p:cNvSpPr>
          <p:nvPr/>
        </p:nvSpPr>
        <p:spPr bwMode="auto">
          <a:xfrm>
            <a:off x="319755" y="5305849"/>
            <a:ext cx="3668712" cy="93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>
            <a:prstTxWarp prst="textNoShape">
              <a:avLst/>
            </a:prstTxWarp>
            <a:spAutoFit/>
          </a:bodyPr>
          <a:lstStyle/>
          <a:p>
            <a:pPr algn="l" defTabSz="502925" eaLnBrk="0" hangingPunct="0"/>
            <a:r>
              <a:rPr lang="en-US" baseline="0" dirty="0" smtClean="0"/>
              <a:t>Majority of pions create neutrinos in MiniBooNE are directly measured by HARP (&gt;80%) 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19075" y="1277943"/>
            <a:ext cx="4008438" cy="3436937"/>
            <a:chOff x="258" y="704"/>
            <a:chExt cx="2525" cy="2165"/>
          </a:xfrm>
        </p:grpSpPr>
        <p:pic>
          <p:nvPicPr>
            <p:cNvPr id="37581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8" y="900"/>
              <a:ext cx="2525" cy="19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75821" name="Rectangle 13"/>
            <p:cNvSpPr>
              <a:spLocks noChangeArrowheads="1"/>
            </p:cNvSpPr>
            <p:nvPr/>
          </p:nvSpPr>
          <p:spPr bwMode="auto">
            <a:xfrm>
              <a:off x="518" y="704"/>
              <a:ext cx="18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3831"/>
              <a:r>
                <a:rPr lang="en-US" baseline="0" dirty="0">
                  <a:solidFill>
                    <a:srgbClr val="009900"/>
                  </a:solidFill>
                </a:rPr>
                <a:t>HARP experiment (CERN)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928" y="2661003"/>
            <a:ext cx="5836523" cy="4278612"/>
          </a:xfrm>
          <a:prstGeom prst="rect">
            <a:avLst/>
          </a:prstGeom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4590838" y="2664465"/>
            <a:ext cx="5486612" cy="378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0750" tIns="50377" rIns="100750" bIns="50377">
            <a:prstTxWarp prst="textNoShape">
              <a:avLst/>
            </a:prstTxWarp>
            <a:spAutoFit/>
          </a:bodyPr>
          <a:lstStyle/>
          <a:p>
            <a:pPr defTabSz="913831"/>
            <a:r>
              <a:rPr lang="en-US" baseline="0" dirty="0" smtClean="0">
                <a:solidFill>
                  <a:srgbClr val="009900"/>
                </a:solidFill>
              </a:rPr>
              <a:t>Booster neutrino beamline pion kinematic space</a:t>
            </a:r>
            <a:endParaRPr lang="en-US" baseline="0" dirty="0">
              <a:solidFill>
                <a:srgbClr val="009900"/>
              </a:solidFill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7180184" y="3182658"/>
            <a:ext cx="2337409" cy="6557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0750" tIns="50377" rIns="100750" bIns="50377">
            <a:prstTxWarp prst="textNoShape">
              <a:avLst/>
            </a:prstTxWarp>
            <a:spAutoFit/>
          </a:bodyPr>
          <a:lstStyle/>
          <a:p>
            <a:pPr defTabSz="913831"/>
            <a:r>
              <a:rPr lang="en-US" baseline="0" dirty="0" smtClean="0"/>
              <a:t>HARP kinematic coverage</a:t>
            </a:r>
            <a:endParaRPr lang="en-US" baseline="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>
            <a:off x="7018931" y="3844716"/>
            <a:ext cx="952358" cy="8257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2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Neutrino beam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7858166" y="0"/>
            <a:ext cx="2219218" cy="53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06" tIns="50355" rIns="100706" bIns="50355">
            <a:prstTxWarp prst="textNoShape">
              <a:avLst/>
            </a:prstTxWarp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  <a:latin typeface="Arial"/>
              </a:rPr>
              <a:t>collaboration,</a:t>
            </a:r>
            <a:endParaRPr lang="en-US" sz="1400" baseline="0" dirty="0" smtClean="0">
              <a:solidFill>
                <a:srgbClr val="333399"/>
              </a:solidFill>
              <a:latin typeface="Arial"/>
            </a:endParaRPr>
          </a:p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PRD79(2009)072002</a:t>
            </a:r>
            <a:endParaRPr lang="en-US" sz="1400" baseline="0" dirty="0">
              <a:solidFill>
                <a:srgbClr val="333399"/>
              </a:solid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06/30/2010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3548-3A30-3149-938E-CBC74AFEB3F0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5812" name="Text Box 4"/>
          <p:cNvSpPr txBox="1">
            <a:spLocks noChangeArrowheads="1"/>
          </p:cNvSpPr>
          <p:nvPr/>
        </p:nvSpPr>
        <p:spPr bwMode="auto">
          <a:xfrm>
            <a:off x="5010942" y="745095"/>
            <a:ext cx="4800045" cy="1309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l" defTabSz="494889" fontAlgn="auto" hangingPunc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ct val="45000"/>
              <a:tabLst>
                <a:tab pos="797851" algn="l"/>
                <a:tab pos="1594115" algn="l"/>
                <a:tab pos="2391966" algn="l"/>
                <a:tab pos="3189816" algn="l"/>
                <a:tab pos="3986081" algn="l"/>
                <a:tab pos="4783930" algn="l"/>
                <a:tab pos="5581782" algn="l"/>
              </a:tabLst>
            </a:pPr>
            <a:r>
              <a:rPr lang="en-US" baseline="0" dirty="0">
                <a:solidFill>
                  <a:srgbClr val="000000"/>
                </a:solidFill>
                <a:latin typeface="Arial"/>
              </a:rPr>
              <a:t>Modeling</a:t>
            </a: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 of meson production is based on the measurement done by HARP collaboration</a:t>
            </a:r>
            <a:endParaRPr lang="en-GB" baseline="0" dirty="0" smtClean="0">
              <a:solidFill>
                <a:srgbClr val="000000"/>
              </a:solidFill>
              <a:latin typeface="Arial"/>
            </a:endParaRPr>
          </a:p>
          <a:p>
            <a:pPr algn="l" defTabSz="494889" fontAlgn="auto" hangingPunc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ct val="45000"/>
              <a:tabLst>
                <a:tab pos="797851" algn="l"/>
                <a:tab pos="1594115" algn="l"/>
                <a:tab pos="2391966" algn="l"/>
                <a:tab pos="3189816" algn="l"/>
                <a:tab pos="3986081" algn="l"/>
                <a:tab pos="4783930" algn="l"/>
                <a:tab pos="5581782" algn="l"/>
              </a:tabLst>
            </a:pPr>
            <a:r>
              <a:rPr lang="en-GB" baseline="0" dirty="0">
                <a:solidFill>
                  <a:srgbClr val="000000"/>
                </a:solidFill>
                <a:latin typeface="Arial"/>
              </a:rPr>
              <a:t> -</a:t>
            </a:r>
            <a:r>
              <a:rPr lang="en-GB" baseline="0" dirty="0" smtClean="0">
                <a:solidFill>
                  <a:srgbClr val="000000"/>
                </a:solidFill>
                <a:latin typeface="Arial"/>
              </a:rPr>
              <a:t> Identical, but 5</a:t>
            </a:r>
            <a:r>
              <a:rPr lang="en-GB" baseline="0" dirty="0">
                <a:solidFill>
                  <a:srgbClr val="000000"/>
                </a:solidFill>
                <a:latin typeface="Arial"/>
              </a:rPr>
              <a:t>% </a:t>
            </a:r>
            <a:r>
              <a:rPr lang="en-GB" baseline="0" dirty="0">
                <a:solidFill>
                  <a:srgbClr val="000000"/>
                </a:solidFill>
                <a:latin typeface="Symbol" pitchFamily="-65" charset="2"/>
              </a:rPr>
              <a:t>l </a:t>
            </a:r>
            <a:r>
              <a:rPr lang="en-GB" baseline="0" dirty="0">
                <a:solidFill>
                  <a:srgbClr val="000000"/>
                </a:solidFill>
                <a:latin typeface="Arial"/>
              </a:rPr>
              <a:t>Beryllium target</a:t>
            </a:r>
          </a:p>
          <a:p>
            <a:pPr algn="l" defTabSz="494889" fontAlgn="auto" hangingPunc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ct val="45000"/>
              <a:tabLst>
                <a:tab pos="797851" algn="l"/>
                <a:tab pos="1594115" algn="l"/>
                <a:tab pos="2391966" algn="l"/>
                <a:tab pos="3189816" algn="l"/>
                <a:tab pos="3986081" algn="l"/>
                <a:tab pos="4783930" algn="l"/>
                <a:tab pos="5581782" algn="l"/>
              </a:tabLst>
            </a:pPr>
            <a:r>
              <a:rPr lang="en-GB" baseline="0" dirty="0">
                <a:solidFill>
                  <a:srgbClr val="000000"/>
                </a:solidFill>
                <a:latin typeface="Arial"/>
              </a:rPr>
              <a:t> - 8.9 </a:t>
            </a:r>
            <a:r>
              <a:rPr lang="en-GB" baseline="0" dirty="0" smtClean="0">
                <a:solidFill>
                  <a:srgbClr val="000000"/>
                </a:solidFill>
                <a:latin typeface="Arial"/>
              </a:rPr>
              <a:t>GeV/c </a:t>
            </a:r>
            <a:r>
              <a:rPr lang="en-GB" baseline="0" dirty="0">
                <a:solidFill>
                  <a:srgbClr val="000000"/>
                </a:solidFill>
                <a:latin typeface="Arial"/>
              </a:rPr>
              <a:t>proton beam momentum</a:t>
            </a:r>
          </a:p>
        </p:txBody>
      </p:sp>
      <p:sp>
        <p:nvSpPr>
          <p:cNvPr id="375813" name="Rectangle 5"/>
          <p:cNvSpPr>
            <a:spLocks noChangeArrowheads="1"/>
          </p:cNvSpPr>
          <p:nvPr/>
        </p:nvSpPr>
        <p:spPr bwMode="auto">
          <a:xfrm>
            <a:off x="5500689" y="4227513"/>
            <a:ext cx="2032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06" tIns="50355" rIns="100706" bIns="50355">
            <a:prstTxWarp prst="textNoShape">
              <a:avLst/>
            </a:prstTxWarp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600" baseline="0" dirty="0">
              <a:solidFill>
                <a:srgbClr val="000000"/>
              </a:solidFill>
              <a:latin typeface="Times" pitchFamily="-65" charset="0"/>
            </a:endParaRPr>
          </a:p>
        </p:txBody>
      </p:sp>
      <p:sp>
        <p:nvSpPr>
          <p:cNvPr id="375815" name="Text Box 7"/>
          <p:cNvSpPr txBox="1">
            <a:spLocks noChangeArrowheads="1"/>
          </p:cNvSpPr>
          <p:nvPr/>
        </p:nvSpPr>
        <p:spPr bwMode="auto">
          <a:xfrm>
            <a:off x="7564268" y="2050730"/>
            <a:ext cx="2159431" cy="53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06" tIns="50355" rIns="100706" bIns="50355">
            <a:prstTxWarp prst="textNoShape">
              <a:avLst/>
            </a:prstTxWarp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>
                <a:solidFill>
                  <a:srgbClr val="333399"/>
                </a:solidFill>
                <a:latin typeface="Arial"/>
              </a:rPr>
              <a:t>HARP collaboration,</a:t>
            </a:r>
            <a:endParaRPr lang="en-US" sz="1400" baseline="0" dirty="0" smtClean="0">
              <a:solidFill>
                <a:srgbClr val="333399"/>
              </a:solidFill>
              <a:latin typeface="Arial"/>
            </a:endParaRPr>
          </a:p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Eur.Phys.J.C52(2007)29</a:t>
            </a:r>
            <a:endParaRPr lang="en-US" sz="1400" baseline="0" dirty="0">
              <a:solidFill>
                <a:srgbClr val="333399"/>
              </a:solidFill>
              <a:latin typeface="Arial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19075" y="1277943"/>
            <a:ext cx="4008438" cy="3436937"/>
            <a:chOff x="258" y="704"/>
            <a:chExt cx="2525" cy="2165"/>
          </a:xfrm>
        </p:grpSpPr>
        <p:pic>
          <p:nvPicPr>
            <p:cNvPr id="37581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8" y="900"/>
              <a:ext cx="2525" cy="19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75821" name="Rectangle 13"/>
            <p:cNvSpPr>
              <a:spLocks noChangeArrowheads="1"/>
            </p:cNvSpPr>
            <p:nvPr/>
          </p:nvSpPr>
          <p:spPr bwMode="auto">
            <a:xfrm>
              <a:off x="526" y="704"/>
              <a:ext cx="18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91364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aseline="0" dirty="0">
                  <a:solidFill>
                    <a:srgbClr val="009900"/>
                  </a:solidFill>
                  <a:latin typeface="Arial"/>
                </a:rPr>
                <a:t>HARP experiment (CERN)</a:t>
              </a:r>
            </a:p>
          </p:txBody>
        </p:sp>
      </p:grp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06" tIns="50355" rIns="100706" bIns="50355" anchor="ctr">
            <a:prstTxWarp prst="textNoShape">
              <a:avLst/>
            </a:prstTxWarp>
          </a:bodyPr>
          <a:lstStyle/>
          <a:p>
            <a:pPr algn="l" defTabSz="1007227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 smtClean="0">
                <a:solidFill>
                  <a:srgbClr val="333399"/>
                </a:solidFill>
                <a:latin typeface="Arial"/>
              </a:rPr>
              <a:t>2. Neutrino beam</a:t>
            </a:r>
            <a:endParaRPr lang="en-US" sz="2800" baseline="0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8341895" y="3364725"/>
            <a:ext cx="1735560" cy="120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28" tIns="50366" rIns="100728" bIns="50366">
            <a:prstTxWarp prst="textNoShape">
              <a:avLst/>
            </a:prstTxWarp>
            <a:spAutoFit/>
          </a:bodyPr>
          <a:lstStyle/>
          <a:p>
            <a:pPr algn="l" defTabSz="913641" fontAlgn="auto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9900"/>
                </a:solidFill>
                <a:latin typeface="Arial"/>
              </a:rPr>
              <a:t>HARP data with 8.9 GeV/c proton beam momentum</a:t>
            </a:r>
            <a:endParaRPr lang="en-US" baseline="0" dirty="0">
              <a:solidFill>
                <a:srgbClr val="009900"/>
              </a:solidFill>
              <a:latin typeface="Arial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35775" y="4969718"/>
            <a:ext cx="4729925" cy="17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06" tIns="50355" rIns="100706" bIns="50355">
            <a:prstTxWarp prst="textNoShape">
              <a:avLst/>
            </a:prstTxWarp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The error on the HARP data (~7%) directly propagates. </a:t>
            </a:r>
          </a:p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The neutrino flux error </a:t>
            </a:r>
            <a:r>
              <a:rPr lang="en-US" baseline="0" dirty="0" smtClean="0">
                <a:latin typeface="Arial"/>
              </a:rPr>
              <a:t>is the dominant source of normalization error for an absolute cross section in MiniBooNE, however it doesn’t affect oscillation analysis.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rcRect t="30123"/>
          <a:stretch>
            <a:fillRect/>
          </a:stretch>
        </p:blipFill>
        <p:spPr>
          <a:xfrm>
            <a:off x="4966631" y="2773045"/>
            <a:ext cx="3283669" cy="4537710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858166" y="0"/>
            <a:ext cx="2219218" cy="53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06" tIns="50355" rIns="100706" bIns="50355">
            <a:prstTxWarp prst="textNoShape">
              <a:avLst/>
            </a:prstTxWarp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  <a:latin typeface="Arial"/>
              </a:rPr>
              <a:t>collaboration,</a:t>
            </a:r>
            <a:endParaRPr lang="en-US" sz="1400" baseline="0" dirty="0" smtClean="0">
              <a:solidFill>
                <a:srgbClr val="333399"/>
              </a:solidFill>
              <a:latin typeface="Arial"/>
            </a:endParaRPr>
          </a:p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PRD79(2009)072002</a:t>
            </a:r>
            <a:endParaRPr lang="en-US" sz="1400" baseline="0" dirty="0">
              <a:solidFill>
                <a:srgbClr val="333399"/>
              </a:solid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19943" y="6835775"/>
            <a:ext cx="2352675" cy="525463"/>
          </a:xfrm>
        </p:spPr>
        <p:txBody>
          <a:bodyPr/>
          <a:lstStyle/>
          <a:p>
            <a:fld id="{9EDEAB72-6173-334C-942F-616CE0765E5C}" type="slidenum">
              <a:rPr lang="en-US"/>
              <a:pPr/>
              <a:t>18</a:t>
            </a:fld>
            <a:endParaRPr lang="en-US" dirty="0"/>
          </a:p>
        </p:txBody>
      </p:sp>
      <p:grpSp>
        <p:nvGrpSpPr>
          <p:cNvPr id="379916" name="Group 12"/>
          <p:cNvGrpSpPr>
            <a:grpSpLocks/>
          </p:cNvGrpSpPr>
          <p:nvPr/>
        </p:nvGrpSpPr>
        <p:grpSpPr bwMode="auto">
          <a:xfrm>
            <a:off x="669925" y="1343025"/>
            <a:ext cx="4675188" cy="4678363"/>
            <a:chOff x="176" y="655"/>
            <a:chExt cx="2945" cy="2947"/>
          </a:xfrm>
        </p:grpSpPr>
        <p:pic>
          <p:nvPicPr>
            <p:cNvPr id="37990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" y="655"/>
              <a:ext cx="2945" cy="294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79907" name="Text Box 3"/>
            <p:cNvSpPr txBox="1">
              <a:spLocks noChangeArrowheads="1"/>
            </p:cNvSpPr>
            <p:nvPr/>
          </p:nvSpPr>
          <p:spPr bwMode="auto">
            <a:xfrm>
              <a:off x="753" y="2628"/>
              <a:ext cx="1731" cy="5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495043" hangingPunct="0">
                <a:lnSpc>
                  <a:spcPct val="84000"/>
                </a:lnSpc>
                <a:buClr>
                  <a:srgbClr val="000000"/>
                </a:buClr>
                <a:buSzPct val="45000"/>
                <a:tabLst>
                  <a:tab pos="798099" algn="l"/>
                  <a:tab pos="1594611" algn="l"/>
                </a:tabLst>
              </a:pPr>
              <a:r>
                <a:rPr lang="en-GB" sz="2600" baseline="0" dirty="0">
                  <a:solidFill>
                    <a:schemeClr val="bg1"/>
                  </a:solidFill>
                  <a:latin typeface="Symbol" pitchFamily="-65" charset="2"/>
                </a:rPr>
                <a:t>m</a:t>
              </a:r>
              <a:r>
                <a:rPr lang="en-GB" sz="2600" baseline="0" dirty="0">
                  <a:solidFill>
                    <a:schemeClr val="bg1"/>
                  </a:solidFill>
                  <a:latin typeface="Times" pitchFamily="-65" charset="0"/>
                </a:rPr>
                <a:t> </a:t>
              </a:r>
              <a:r>
                <a:rPr lang="en-GB" sz="2600" baseline="0" dirty="0">
                  <a:solidFill>
                    <a:schemeClr val="bg1"/>
                  </a:solidFill>
                  <a:latin typeface="Symbol" pitchFamily="-65" charset="2"/>
                </a:rPr>
                <a:t></a:t>
              </a:r>
              <a:r>
                <a:rPr lang="en-GB" sz="2600" baseline="0" dirty="0">
                  <a:solidFill>
                    <a:schemeClr val="bg1"/>
                  </a:solidFill>
                  <a:latin typeface="Times" pitchFamily="-65" charset="0"/>
                </a:rPr>
                <a:t> e </a:t>
              </a:r>
              <a:r>
                <a:rPr lang="en-GB" sz="2600" baseline="0" dirty="0">
                  <a:solidFill>
                    <a:schemeClr val="bg1"/>
                  </a:solidFill>
                  <a:latin typeface="Symbol" pitchFamily="-65" charset="2"/>
                </a:rPr>
                <a:t>n</a:t>
              </a:r>
              <a:r>
                <a:rPr lang="en-GB" baseline="0" dirty="0">
                  <a:solidFill>
                    <a:schemeClr val="bg1"/>
                  </a:solidFill>
                  <a:latin typeface="Symbol" pitchFamily="-65" charset="2"/>
                </a:rPr>
                <a:t>m</a:t>
              </a:r>
              <a:r>
                <a:rPr lang="en-GB" sz="2600" baseline="0" dirty="0">
                  <a:solidFill>
                    <a:schemeClr val="bg1"/>
                  </a:solidFill>
                  <a:latin typeface="Symbol" pitchFamily="-65" charset="2"/>
                </a:rPr>
                <a:t> n</a:t>
              </a:r>
              <a:r>
                <a:rPr lang="en-GB" baseline="0" dirty="0">
                  <a:solidFill>
                    <a:schemeClr val="bg1"/>
                  </a:solidFill>
                  <a:latin typeface="Times" pitchFamily="-65" charset="0"/>
                </a:rPr>
                <a:t>e</a:t>
              </a:r>
            </a:p>
            <a:p>
              <a:pPr algn="l" defTabSz="495043"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98099" algn="l"/>
                  <a:tab pos="1594611" algn="l"/>
                </a:tabLst>
              </a:pPr>
              <a:r>
                <a:rPr lang="en-GB" sz="2600" baseline="0" dirty="0">
                  <a:solidFill>
                    <a:schemeClr val="bg1"/>
                  </a:solidFill>
                  <a:latin typeface="Times" pitchFamily="-65" charset="0"/>
                </a:rPr>
                <a:t>                K</a:t>
              </a:r>
              <a:r>
                <a:rPr lang="en-GB" sz="2600" baseline="0" dirty="0">
                  <a:solidFill>
                    <a:schemeClr val="bg1"/>
                  </a:solidFill>
                  <a:latin typeface="Symbol" pitchFamily="-65" charset="2"/>
                </a:rPr>
                <a:t></a:t>
              </a:r>
              <a:r>
                <a:rPr lang="en-GB" sz="2600" baseline="0" dirty="0">
                  <a:solidFill>
                    <a:schemeClr val="bg1"/>
                  </a:solidFill>
                  <a:latin typeface="Times" pitchFamily="-65" charset="0"/>
                </a:rPr>
                <a:t> </a:t>
              </a:r>
              <a:r>
                <a:rPr lang="en-GB" sz="2600" baseline="0" dirty="0">
                  <a:solidFill>
                    <a:schemeClr val="bg1"/>
                  </a:solidFill>
                  <a:latin typeface="Symbol" pitchFamily="-65" charset="2"/>
                </a:rPr>
                <a:t>p</a:t>
              </a:r>
              <a:r>
                <a:rPr lang="en-GB" sz="2600" baseline="0" dirty="0">
                  <a:solidFill>
                    <a:schemeClr val="bg1"/>
                  </a:solidFill>
                  <a:latin typeface="Times" pitchFamily="-65" charset="0"/>
                </a:rPr>
                <a:t> e </a:t>
              </a:r>
              <a:r>
                <a:rPr lang="en-GB" sz="2600" baseline="0" dirty="0">
                  <a:solidFill>
                    <a:schemeClr val="bg1"/>
                  </a:solidFill>
                  <a:latin typeface="Symbol" pitchFamily="-65" charset="2"/>
                </a:rPr>
                <a:t>n</a:t>
              </a:r>
              <a:r>
                <a:rPr lang="en-GB" baseline="0" dirty="0">
                  <a:solidFill>
                    <a:schemeClr val="bg1"/>
                  </a:solidFill>
                  <a:latin typeface="Times" pitchFamily="-65" charset="0"/>
                </a:rPr>
                <a:t>e</a:t>
              </a:r>
            </a:p>
          </p:txBody>
        </p:sp>
        <p:sp>
          <p:nvSpPr>
            <p:cNvPr id="379908" name="Text Box 4"/>
            <p:cNvSpPr txBox="1">
              <a:spLocks noChangeArrowheads="1"/>
            </p:cNvSpPr>
            <p:nvPr/>
          </p:nvSpPr>
          <p:spPr bwMode="auto">
            <a:xfrm>
              <a:off x="2093" y="1622"/>
              <a:ext cx="831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495043"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98099" algn="l"/>
                </a:tabLst>
              </a:pPr>
              <a:r>
                <a:rPr lang="en-GB" sz="2600" baseline="0" dirty="0">
                  <a:solidFill>
                    <a:srgbClr val="000000"/>
                  </a:solidFill>
                  <a:latin typeface="Times" pitchFamily="-65" charset="0"/>
                </a:rPr>
                <a:t> K</a:t>
              </a: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</a:t>
              </a:r>
              <a:r>
                <a:rPr lang="en-GB" sz="2600" baseline="0" dirty="0">
                  <a:solidFill>
                    <a:srgbClr val="000000"/>
                  </a:solidFill>
                  <a:latin typeface="Times" pitchFamily="-65" charset="0"/>
                </a:rPr>
                <a:t> </a:t>
              </a: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m n</a:t>
              </a:r>
              <a:r>
                <a:rPr lang="en-GB" baseline="0" dirty="0">
                  <a:solidFill>
                    <a:srgbClr val="000000"/>
                  </a:solidFill>
                  <a:latin typeface="Symbol" pitchFamily="-65" charset="2"/>
                </a:rPr>
                <a:t>m</a:t>
              </a:r>
            </a:p>
          </p:txBody>
        </p:sp>
        <p:sp>
          <p:nvSpPr>
            <p:cNvPr id="379909" name="Text Box 5"/>
            <p:cNvSpPr txBox="1">
              <a:spLocks noChangeArrowheads="1"/>
            </p:cNvSpPr>
            <p:nvPr/>
          </p:nvSpPr>
          <p:spPr bwMode="auto">
            <a:xfrm>
              <a:off x="747" y="850"/>
              <a:ext cx="794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495043" hangingPunct="0">
                <a:lnSpc>
                  <a:spcPct val="84000"/>
                </a:lnSpc>
                <a:buClr>
                  <a:srgbClr val="000000"/>
                </a:buClr>
                <a:buSzPct val="45000"/>
                <a:tabLst>
                  <a:tab pos="798099" algn="l"/>
                </a:tabLst>
              </a:pP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p </a:t>
              </a:r>
              <a:r>
                <a:rPr lang="en-GB" sz="2600" baseline="0" dirty="0">
                  <a:solidFill>
                    <a:srgbClr val="000000"/>
                  </a:solidFill>
                  <a:latin typeface="Times" pitchFamily="-65" charset="0"/>
                </a:rPr>
                <a:t> </a:t>
              </a: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m n</a:t>
              </a:r>
              <a:r>
                <a:rPr lang="en-GB" baseline="0" dirty="0">
                  <a:solidFill>
                    <a:srgbClr val="000000"/>
                  </a:solidFill>
                  <a:latin typeface="Symbol" pitchFamily="-65" charset="2"/>
                </a:rPr>
                <a:t>m</a:t>
              </a:r>
            </a:p>
          </p:txBody>
        </p:sp>
      </p:grpSp>
      <p:sp>
        <p:nvSpPr>
          <p:cNvPr id="379913" name="Rectangle 9"/>
          <p:cNvSpPr>
            <a:spLocks noChangeArrowheads="1"/>
          </p:cNvSpPr>
          <p:nvPr/>
        </p:nvSpPr>
        <p:spPr bwMode="auto">
          <a:xfrm>
            <a:off x="5754688" y="5254626"/>
            <a:ext cx="3035300" cy="6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/>
              <a:t>e</a:t>
            </a:r>
            <a:r>
              <a:rPr lang="en-US" baseline="0" dirty="0"/>
              <a:t>/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/>
              <a:t> = 0.5%</a:t>
            </a:r>
          </a:p>
          <a:p>
            <a:pPr algn="l" defTabSz="502978" eaLnBrk="0" hangingPunct="0"/>
            <a:r>
              <a:rPr lang="en-US" baseline="0" dirty="0"/>
              <a:t>Antineutrino content: 6%</a:t>
            </a:r>
          </a:p>
        </p:txBody>
      </p:sp>
      <p:sp>
        <p:nvSpPr>
          <p:cNvPr id="379914" name="Rectangle 10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2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Neutrino beam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562601" y="1471613"/>
            <a:ext cx="4057650" cy="3425766"/>
            <a:chOff x="5562600" y="1471613"/>
            <a:chExt cx="4057650" cy="3425766"/>
          </a:xfrm>
        </p:grpSpPr>
        <p:sp>
          <p:nvSpPr>
            <p:cNvPr id="379912" name="Rectangle 8"/>
            <p:cNvSpPr>
              <a:spLocks noChangeArrowheads="1"/>
            </p:cNvSpPr>
            <p:nvPr/>
          </p:nvSpPr>
          <p:spPr bwMode="auto">
            <a:xfrm>
              <a:off x="5562600" y="1471613"/>
              <a:ext cx="4057650" cy="342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baseline="0" dirty="0"/>
                <a:t>Neutrino Flux from GEANT4 Simulation</a:t>
              </a:r>
            </a:p>
            <a:p>
              <a:pPr algn="l" defTabSz="502978" eaLnBrk="0" hangingPunct="0"/>
              <a:endParaRPr lang="en-US" baseline="0" dirty="0"/>
            </a:p>
            <a:p>
              <a:pPr algn="l" defTabSz="502978" eaLnBrk="0" hangingPunct="0"/>
              <a:r>
                <a:rPr lang="en-US" baseline="0" dirty="0"/>
                <a:t>MiniBooNE is the </a:t>
              </a:r>
              <a:r>
                <a:rPr lang="en-US" baseline="0" dirty="0">
                  <a:latin typeface="Symbol" pitchFamily="-65" charset="2"/>
                </a:rPr>
                <a:t>n</a:t>
              </a:r>
              <a:r>
                <a:rPr lang="en-US" baseline="-25000" dirty="0"/>
                <a:t>e</a:t>
              </a:r>
              <a:r>
                <a:rPr lang="en-US" baseline="0" dirty="0"/>
                <a:t> appearance oscillation experiment</a:t>
              </a:r>
            </a:p>
            <a:p>
              <a:pPr algn="l" defTabSz="502978" eaLnBrk="0" hangingPunct="0"/>
              <a:endParaRPr lang="en-US" baseline="0" dirty="0"/>
            </a:p>
            <a:p>
              <a:pPr algn="l" defTabSz="502978" eaLnBrk="0" hangingPunct="0"/>
              <a:r>
                <a:rPr lang="en-US" baseline="0" dirty="0"/>
                <a:t>“Intrinsic”</a:t>
              </a:r>
              <a:r>
                <a:rPr lang="en-US" baseline="0" dirty="0">
                  <a:latin typeface="Times" pitchFamily="-65" charset="0"/>
                </a:rPr>
                <a:t> </a:t>
              </a:r>
              <a:r>
                <a:rPr lang="en-US" baseline="0" dirty="0">
                  <a:solidFill>
                    <a:srgbClr val="FF0000"/>
                  </a:solidFill>
                  <a:latin typeface="Symbol" pitchFamily="-65" charset="2"/>
                </a:rPr>
                <a:t>n</a:t>
              </a:r>
              <a:r>
                <a:rPr lang="en-US" baseline="-25000" dirty="0">
                  <a:solidFill>
                    <a:srgbClr val="FF0000"/>
                  </a:solidFill>
                  <a:latin typeface="Times" pitchFamily="-65" charset="0"/>
                </a:rPr>
                <a:t>e</a:t>
              </a:r>
              <a:r>
                <a:rPr lang="en-US" baseline="0" dirty="0">
                  <a:solidFill>
                    <a:srgbClr val="FF0000"/>
                  </a:solidFill>
                  <a:latin typeface="Times" pitchFamily="-65" charset="0"/>
                </a:rPr>
                <a:t> +</a:t>
              </a:r>
              <a:r>
                <a:rPr lang="en-US" baseline="0" dirty="0" smtClean="0">
                  <a:solidFill>
                    <a:srgbClr val="FF0000"/>
                  </a:solidFill>
                  <a:latin typeface="Times" pitchFamily="-65" charset="0"/>
                </a:rPr>
                <a:t> </a:t>
              </a:r>
              <a:r>
                <a:rPr lang="en-US" baseline="0" dirty="0" smtClean="0">
                  <a:solidFill>
                    <a:srgbClr val="FF0000"/>
                  </a:solidFill>
                  <a:latin typeface="Symbol" pitchFamily="-65" charset="2"/>
                </a:rPr>
                <a:t>n</a:t>
              </a:r>
              <a:r>
                <a:rPr lang="en-US" baseline="-25000" dirty="0" smtClean="0">
                  <a:solidFill>
                    <a:srgbClr val="FF0000"/>
                  </a:solidFill>
                  <a:latin typeface="Times" pitchFamily="-65" charset="0"/>
                </a:rPr>
                <a:t>e</a:t>
              </a:r>
              <a:r>
                <a:rPr lang="en-US" baseline="0" dirty="0" smtClean="0">
                  <a:latin typeface="Times" pitchFamily="-65" charset="0"/>
                </a:rPr>
                <a:t> </a:t>
              </a:r>
              <a:r>
                <a:rPr lang="en-US" baseline="0" dirty="0"/>
                <a:t>sources:</a:t>
              </a:r>
            </a:p>
            <a:p>
              <a:pPr marL="476004" lvl="1" indent="-238002" algn="l" defTabSz="502978" eaLnBrk="0" hangingPunct="0">
                <a:buFont typeface="Symbol" pitchFamily="-65" charset="2"/>
                <a:buChar char=" "/>
              </a:pPr>
              <a:r>
                <a:rPr lang="en-GB" baseline="0" dirty="0">
                  <a:latin typeface="Symbol" pitchFamily="-65" charset="2"/>
                  <a:sym typeface="Symbol" pitchFamily="-65" charset="2"/>
                </a:rPr>
                <a:t>m</a:t>
              </a:r>
              <a:r>
                <a:rPr lang="en-GB" dirty="0">
                  <a:latin typeface="Symbol" pitchFamily="-65" charset="2"/>
                  <a:sym typeface="Symbol" pitchFamily="-65" charset="2"/>
                </a:rPr>
                <a:t>+</a:t>
              </a:r>
              <a:r>
                <a:rPr lang="en-GB" baseline="0" dirty="0">
                  <a:latin typeface="Times" pitchFamily="-65" charset="0"/>
                </a:rPr>
                <a:t> </a:t>
              </a:r>
              <a:r>
                <a:rPr lang="en-GB" baseline="0" dirty="0">
                  <a:latin typeface="Symbol" pitchFamily="-65" charset="2"/>
                  <a:sym typeface="Symbol" pitchFamily="-65" charset="2"/>
                </a:rPr>
                <a:t></a:t>
              </a:r>
              <a:r>
                <a:rPr lang="en-GB" baseline="0" dirty="0">
                  <a:latin typeface="Times" pitchFamily="-65" charset="0"/>
                  <a:sym typeface="Symbol" pitchFamily="-65" charset="2"/>
                </a:rPr>
                <a:t> </a:t>
              </a:r>
              <a:r>
                <a:rPr lang="en-GB" baseline="0" dirty="0">
                  <a:latin typeface="Times" pitchFamily="-65" charset="0"/>
                </a:rPr>
                <a:t>e</a:t>
              </a:r>
              <a:r>
                <a:rPr lang="en-GB" dirty="0">
                  <a:latin typeface="Times" pitchFamily="-65" charset="0"/>
                </a:rPr>
                <a:t>+</a:t>
              </a:r>
              <a:r>
                <a:rPr lang="en-GB" baseline="0" dirty="0" smtClean="0">
                  <a:latin typeface="Times" pitchFamily="-65" charset="0"/>
                </a:rPr>
                <a:t> </a:t>
              </a:r>
              <a:r>
                <a:rPr lang="en-GB" baseline="0" dirty="0" smtClean="0">
                  <a:latin typeface="Symbol" pitchFamily="-65" charset="2"/>
                  <a:sym typeface="Symbol" pitchFamily="-65" charset="2"/>
                </a:rPr>
                <a:t>n</a:t>
              </a:r>
              <a:r>
                <a:rPr lang="en-GB" baseline="-25000" dirty="0" smtClean="0">
                  <a:latin typeface="Symbol" pitchFamily="-65" charset="2"/>
                  <a:sym typeface="Symbol" pitchFamily="-65" charset="2"/>
                </a:rPr>
                <a:t>m</a:t>
              </a:r>
              <a:r>
                <a:rPr lang="en-GB" baseline="0" dirty="0" smtClean="0">
                  <a:latin typeface="Symbol" pitchFamily="-65" charset="2"/>
                  <a:sym typeface="Symbol" pitchFamily="-65" charset="2"/>
                </a:rPr>
                <a:t> </a:t>
              </a:r>
              <a:r>
                <a:rPr lang="en-GB" baseline="0" dirty="0">
                  <a:latin typeface="Symbol" pitchFamily="-65" charset="2"/>
                  <a:sym typeface="Symbol" pitchFamily="-65" charset="2"/>
                </a:rPr>
                <a:t>n</a:t>
              </a:r>
              <a:r>
                <a:rPr lang="en-GB" baseline="-25000" dirty="0">
                  <a:latin typeface="Times" pitchFamily="-65" charset="0"/>
                </a:rPr>
                <a:t>e    </a:t>
              </a:r>
              <a:r>
                <a:rPr lang="en-GB" baseline="0" dirty="0"/>
                <a:t>(52%)</a:t>
              </a:r>
              <a:r>
                <a:rPr lang="en-GB" baseline="-25000" dirty="0">
                  <a:latin typeface="Times" pitchFamily="-65" charset="0"/>
                </a:rPr>
                <a:t>    </a:t>
              </a:r>
              <a:endParaRPr lang="en-GB" baseline="0" dirty="0">
                <a:latin typeface="Times" pitchFamily="-65" charset="0"/>
              </a:endParaRPr>
            </a:p>
            <a:p>
              <a:pPr marL="476004" lvl="1" indent="-238002" algn="l" defTabSz="502978" eaLnBrk="0" hangingPunct="0">
                <a:buFont typeface="Symbol" pitchFamily="-65" charset="2"/>
                <a:buChar char=" "/>
              </a:pPr>
              <a:r>
                <a:rPr lang="en-GB" baseline="0" dirty="0">
                  <a:latin typeface="Times" pitchFamily="-65" charset="0"/>
                </a:rPr>
                <a:t>K</a:t>
              </a:r>
              <a:r>
                <a:rPr lang="en-GB" dirty="0">
                  <a:latin typeface="Times" pitchFamily="-65" charset="0"/>
                </a:rPr>
                <a:t>+</a:t>
              </a:r>
              <a:r>
                <a:rPr lang="en-GB" baseline="0" dirty="0">
                  <a:latin typeface="Symbol" pitchFamily="-65" charset="2"/>
                </a:rPr>
                <a:t> </a:t>
              </a:r>
              <a:r>
                <a:rPr lang="en-GB" baseline="0" dirty="0">
                  <a:latin typeface="Times" pitchFamily="-65" charset="0"/>
                </a:rPr>
                <a:t> </a:t>
              </a:r>
              <a:r>
                <a:rPr lang="en-GB" baseline="0" dirty="0">
                  <a:latin typeface="Symbol" pitchFamily="-65" charset="2"/>
                </a:rPr>
                <a:t>p</a:t>
              </a:r>
              <a:r>
                <a:rPr lang="en-GB" dirty="0">
                  <a:latin typeface="Symbol" pitchFamily="-65" charset="2"/>
                </a:rPr>
                <a:t>0</a:t>
              </a:r>
              <a:r>
                <a:rPr lang="en-GB" baseline="0" dirty="0">
                  <a:latin typeface="Times" pitchFamily="-65" charset="0"/>
                </a:rPr>
                <a:t> e</a:t>
              </a:r>
              <a:r>
                <a:rPr lang="en-GB" dirty="0">
                  <a:latin typeface="Times" pitchFamily="-65" charset="0"/>
                </a:rPr>
                <a:t>+</a:t>
              </a:r>
              <a:r>
                <a:rPr lang="en-GB" baseline="0" dirty="0">
                  <a:latin typeface="Times" pitchFamily="-65" charset="0"/>
                </a:rPr>
                <a:t> </a:t>
              </a:r>
              <a:r>
                <a:rPr lang="en-GB" baseline="0" dirty="0">
                  <a:latin typeface="Symbol" pitchFamily="-65" charset="2"/>
                </a:rPr>
                <a:t>n</a:t>
              </a:r>
              <a:r>
                <a:rPr lang="en-GB" baseline="-25000" dirty="0">
                  <a:latin typeface="Times" pitchFamily="-65" charset="0"/>
                </a:rPr>
                <a:t>e  </a:t>
              </a:r>
              <a:r>
                <a:rPr lang="en-GB" baseline="-25000" dirty="0" smtClean="0">
                  <a:latin typeface="Times" pitchFamily="-65" charset="0"/>
                </a:rPr>
                <a:t> </a:t>
              </a:r>
              <a:r>
                <a:rPr lang="en-GB" baseline="0" dirty="0" smtClean="0"/>
                <a:t>(</a:t>
              </a:r>
              <a:r>
                <a:rPr lang="en-GB" baseline="0" dirty="0"/>
                <a:t>29%)</a:t>
              </a:r>
            </a:p>
            <a:p>
              <a:pPr marL="476004" lvl="1" indent="-238002" algn="l" defTabSz="502978" eaLnBrk="0" hangingPunct="0">
                <a:buFont typeface="Symbol" pitchFamily="-65" charset="2"/>
                <a:buChar char=" "/>
              </a:pPr>
              <a:r>
                <a:rPr lang="en-GB" baseline="0" dirty="0">
                  <a:latin typeface="Times" pitchFamily="-65" charset="0"/>
                </a:rPr>
                <a:t>K</a:t>
              </a:r>
              <a:r>
                <a:rPr lang="en-GB" dirty="0">
                  <a:latin typeface="Times" pitchFamily="-65" charset="0"/>
                </a:rPr>
                <a:t>0</a:t>
              </a:r>
              <a:r>
                <a:rPr lang="en-GB" baseline="0" dirty="0">
                  <a:latin typeface="Symbol" pitchFamily="-65" charset="2"/>
                </a:rPr>
                <a:t> </a:t>
              </a:r>
              <a:r>
                <a:rPr lang="en-GB" baseline="0" dirty="0">
                  <a:latin typeface="Times" pitchFamily="-65" charset="0"/>
                </a:rPr>
                <a:t> </a:t>
              </a:r>
              <a:r>
                <a:rPr lang="en-GB" baseline="0" dirty="0">
                  <a:latin typeface="Symbol" pitchFamily="-65" charset="2"/>
                </a:rPr>
                <a:t>p</a:t>
              </a:r>
              <a:r>
                <a:rPr lang="en-GB" baseline="0" dirty="0">
                  <a:latin typeface="Times" pitchFamily="-65" charset="0"/>
                </a:rPr>
                <a:t> e </a:t>
              </a:r>
              <a:r>
                <a:rPr lang="en-GB" baseline="0" dirty="0">
                  <a:latin typeface="Symbol" pitchFamily="-65" charset="2"/>
                </a:rPr>
                <a:t>n</a:t>
              </a:r>
              <a:r>
                <a:rPr lang="en-GB" baseline="-25000" dirty="0">
                  <a:latin typeface="Times" pitchFamily="-65" charset="0"/>
                </a:rPr>
                <a:t>e       </a:t>
              </a:r>
              <a:r>
                <a:rPr lang="en-GB" baseline="-25000" dirty="0" smtClean="0">
                  <a:latin typeface="Times" pitchFamily="-65" charset="0"/>
                </a:rPr>
                <a:t> </a:t>
              </a:r>
              <a:r>
                <a:rPr lang="en-GB" baseline="0" dirty="0" smtClean="0"/>
                <a:t>(</a:t>
              </a:r>
              <a:r>
                <a:rPr lang="en-GB" baseline="0" dirty="0"/>
                <a:t>14%)</a:t>
              </a:r>
              <a:r>
                <a:rPr lang="en-GB" baseline="0" dirty="0">
                  <a:latin typeface="Times" pitchFamily="-65" charset="0"/>
                </a:rPr>
                <a:t> </a:t>
              </a:r>
              <a:r>
                <a:rPr lang="en-GB" baseline="-25000" dirty="0">
                  <a:latin typeface="Times" pitchFamily="-65" charset="0"/>
                </a:rPr>
                <a:t>  </a:t>
              </a:r>
              <a:endParaRPr lang="en-GB" baseline="0" dirty="0">
                <a:latin typeface="Symbol" pitchFamily="-65" charset="2"/>
              </a:endParaRPr>
            </a:p>
            <a:p>
              <a:pPr marL="476004" lvl="1" indent="-238002" algn="l" defTabSz="502978" eaLnBrk="0" hangingPunct="0">
                <a:buFont typeface="Symbol" pitchFamily="-65" charset="2"/>
                <a:buChar char=" "/>
              </a:pPr>
              <a:r>
                <a:rPr lang="en-GB" baseline="0" dirty="0"/>
                <a:t>Other	    </a:t>
              </a:r>
              <a:r>
                <a:rPr lang="en-GB" baseline="0" dirty="0" smtClean="0"/>
                <a:t>  (  </a:t>
              </a:r>
              <a:r>
                <a:rPr lang="en-GB" baseline="0" dirty="0"/>
                <a:t>5%)</a:t>
              </a:r>
              <a:r>
                <a:rPr lang="en-GB" baseline="-25000" dirty="0"/>
                <a:t>    </a:t>
              </a:r>
            </a:p>
            <a:p>
              <a:pPr marL="476004" lvl="1" indent="-238002" algn="l" defTabSz="502978" eaLnBrk="0" hangingPunct="0">
                <a:buFont typeface="Symbol" pitchFamily="-65" charset="2"/>
                <a:buChar char=" "/>
              </a:pPr>
              <a:endParaRPr lang="en-US" baseline="0" dirty="0"/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7073900" y="3238500"/>
              <a:ext cx="1651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6921500" y="3517900"/>
              <a:ext cx="1651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858166" y="0"/>
            <a:ext cx="2219218" cy="53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06" tIns="50355" rIns="100706" bIns="50355">
            <a:prstTxWarp prst="textNoShape">
              <a:avLst/>
            </a:prstTxWarp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  <a:latin typeface="Arial"/>
              </a:rPr>
              <a:t>collaboration,</a:t>
            </a:r>
            <a:endParaRPr lang="en-US" sz="1400" baseline="0" dirty="0" smtClean="0">
              <a:solidFill>
                <a:srgbClr val="333399"/>
              </a:solidFill>
              <a:latin typeface="Arial"/>
            </a:endParaRPr>
          </a:p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>
                <a:solidFill>
                  <a:srgbClr val="333399"/>
                </a:solidFill>
                <a:latin typeface="Arial"/>
              </a:rPr>
              <a:t>PRD79(2009)072002</a:t>
            </a:r>
            <a:endParaRPr lang="en-US" sz="1400" baseline="0" dirty="0">
              <a:solidFill>
                <a:srgbClr val="333399"/>
              </a:solid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81265-E754-8B48-A876-86F62E598B4F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143662" y="4"/>
            <a:ext cx="6920547" cy="6519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1. Introduction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beam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/>
                </a:solidFill>
              </a:rPr>
              <a:t>3</a:t>
            </a:r>
            <a:r>
              <a:rPr lang="en-GB" sz="3200" b="1" baseline="0" dirty="0" smtClean="0">
                <a:solidFill>
                  <a:schemeClr val="accent6"/>
                </a:solidFill>
              </a:rPr>
              <a:t>. </a:t>
            </a:r>
            <a:r>
              <a:rPr lang="en-GB" sz="3200" b="1" baseline="0" dirty="0">
                <a:solidFill>
                  <a:schemeClr val="accent6"/>
                </a:solidFill>
              </a:rPr>
              <a:t>Events in the </a:t>
            </a:r>
            <a:r>
              <a:rPr lang="en-GB" sz="3200" b="1" baseline="0" dirty="0" smtClean="0">
                <a:solidFill>
                  <a:schemeClr val="accent6"/>
                </a:solidFill>
              </a:rPr>
              <a:t>detector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Cross section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model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5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Oscillation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analysis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6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7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New Low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energy excess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8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Anti-neutrino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9. Neutrino disappearance result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ank_oran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77450" cy="7562850"/>
          </a:xfrm>
          <a:prstGeom prst="rect">
            <a:avLst/>
          </a:prstGeom>
        </p:spPr>
      </p:pic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09/27/2010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Teppei Katori, MIT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5E15-8003-8445-BC36-A04EB04BE7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121558" y="2462039"/>
            <a:ext cx="6108043" cy="42241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514138" indent="-514138" algn="l" defTabSz="1007645">
              <a:lnSpc>
                <a:spcPct val="98000"/>
              </a:lnSpc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3613" algn="l"/>
                <a:tab pos="5788799" algn="l"/>
                <a:tab pos="6512398" algn="l"/>
                <a:tab pos="7234411" algn="l"/>
                <a:tab pos="7958012" algn="l"/>
                <a:tab pos="8683198" algn="l"/>
              </a:tabLst>
            </a:pPr>
            <a:r>
              <a:rPr lang="en-GB" sz="2800" b="1" baseline="0" dirty="0" smtClean="0">
                <a:solidFill>
                  <a:srgbClr val="00FFFF"/>
                </a:solidFill>
              </a:rPr>
              <a:t>                      Outline</a:t>
            </a:r>
          </a:p>
          <a:p>
            <a:pPr marL="514138" indent="-514138" algn="l" defTabSz="1007645">
              <a:lnSpc>
                <a:spcPct val="98000"/>
              </a:lnSpc>
              <a:buFontTx/>
              <a:buAutoNum type="arabicPeriod"/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3613" algn="l"/>
                <a:tab pos="5788799" algn="l"/>
                <a:tab pos="6512398" algn="l"/>
                <a:tab pos="7234411" algn="l"/>
                <a:tab pos="7958012" algn="l"/>
                <a:tab pos="8683198" algn="l"/>
              </a:tabLst>
            </a:pPr>
            <a:r>
              <a:rPr lang="en-GB" sz="2800" b="1" baseline="0" dirty="0" smtClean="0">
                <a:solidFill>
                  <a:srgbClr val="00FFFF"/>
                </a:solidFill>
              </a:rPr>
              <a:t>Introduction</a:t>
            </a:r>
          </a:p>
          <a:p>
            <a:pPr marL="514138" indent="-514138" algn="l" defTabSz="1007645">
              <a:lnSpc>
                <a:spcPct val="98000"/>
              </a:lnSpc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3613" algn="l"/>
                <a:tab pos="5788799" algn="l"/>
                <a:tab pos="6512398" algn="l"/>
                <a:tab pos="7234411" algn="l"/>
                <a:tab pos="7958012" algn="l"/>
                <a:tab pos="8683198" algn="l"/>
              </a:tabLst>
            </a:pPr>
            <a:r>
              <a:rPr lang="en-GB" sz="2800" b="1" baseline="0" dirty="0" smtClean="0">
                <a:solidFill>
                  <a:srgbClr val="00FFFF"/>
                </a:solidFill>
              </a:rPr>
              <a:t>2. Neutrino beam</a:t>
            </a:r>
          </a:p>
          <a:p>
            <a:pPr marL="514138" indent="-514138" algn="l" defTabSz="1007645">
              <a:lnSpc>
                <a:spcPct val="98000"/>
              </a:lnSpc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3613" algn="l"/>
                <a:tab pos="5788799" algn="l"/>
                <a:tab pos="6512398" algn="l"/>
                <a:tab pos="7234411" algn="l"/>
                <a:tab pos="7958012" algn="l"/>
                <a:tab pos="8683198" algn="l"/>
              </a:tabLst>
            </a:pPr>
            <a:r>
              <a:rPr lang="en-GB" sz="2800" b="1" baseline="0" dirty="0" smtClean="0">
                <a:solidFill>
                  <a:srgbClr val="00FFFF"/>
                </a:solidFill>
              </a:rPr>
              <a:t>3. </a:t>
            </a:r>
            <a:r>
              <a:rPr lang="en-GB" sz="2800" b="1" baseline="0" dirty="0">
                <a:solidFill>
                  <a:srgbClr val="00FFFF"/>
                </a:solidFill>
              </a:rPr>
              <a:t>Events in the </a:t>
            </a:r>
            <a:r>
              <a:rPr lang="en-GB" sz="2800" b="1" baseline="0" dirty="0" smtClean="0">
                <a:solidFill>
                  <a:srgbClr val="00FFFF"/>
                </a:solidFill>
              </a:rPr>
              <a:t>detector</a:t>
            </a:r>
          </a:p>
          <a:p>
            <a:pPr marL="514138" indent="-514138" algn="l" defTabSz="1007645">
              <a:lnSpc>
                <a:spcPct val="98000"/>
              </a:lnSpc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3613" algn="l"/>
                <a:tab pos="5788799" algn="l"/>
                <a:tab pos="6512398" algn="l"/>
                <a:tab pos="7234411" algn="l"/>
                <a:tab pos="7958012" algn="l"/>
                <a:tab pos="8683198" algn="l"/>
              </a:tabLst>
            </a:pPr>
            <a:r>
              <a:rPr lang="en-GB" sz="2800" b="1" baseline="0" dirty="0" smtClean="0">
                <a:solidFill>
                  <a:srgbClr val="00FFFF"/>
                </a:solidFill>
              </a:rPr>
              <a:t>4. </a:t>
            </a:r>
            <a:r>
              <a:rPr lang="en-GB" sz="2800" b="1" baseline="0" dirty="0">
                <a:solidFill>
                  <a:srgbClr val="00FFFF"/>
                </a:solidFill>
              </a:rPr>
              <a:t>Cross section </a:t>
            </a:r>
            <a:r>
              <a:rPr lang="en-GB" sz="2800" b="1" baseline="0" dirty="0" smtClean="0">
                <a:solidFill>
                  <a:srgbClr val="00FFFF"/>
                </a:solidFill>
              </a:rPr>
              <a:t>model</a:t>
            </a:r>
          </a:p>
          <a:p>
            <a:pPr marL="514138" indent="-514138" algn="l" defTabSz="1007645">
              <a:lnSpc>
                <a:spcPct val="98000"/>
              </a:lnSpc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3613" algn="l"/>
                <a:tab pos="5788799" algn="l"/>
                <a:tab pos="6512398" algn="l"/>
                <a:tab pos="7234411" algn="l"/>
                <a:tab pos="7958012" algn="l"/>
                <a:tab pos="8683198" algn="l"/>
              </a:tabLst>
            </a:pPr>
            <a:r>
              <a:rPr lang="en-GB" sz="2800" b="1" baseline="0" dirty="0" smtClean="0">
                <a:solidFill>
                  <a:srgbClr val="00FFFF"/>
                </a:solidFill>
              </a:rPr>
              <a:t>5. </a:t>
            </a:r>
            <a:r>
              <a:rPr lang="en-GB" sz="2800" b="1" baseline="0" dirty="0">
                <a:solidFill>
                  <a:srgbClr val="00FFFF"/>
                </a:solidFill>
              </a:rPr>
              <a:t>Oscillation </a:t>
            </a:r>
            <a:r>
              <a:rPr lang="en-GB" sz="2800" b="1" baseline="0" dirty="0" smtClean="0">
                <a:solidFill>
                  <a:srgbClr val="00FFFF"/>
                </a:solidFill>
              </a:rPr>
              <a:t>analysis</a:t>
            </a:r>
          </a:p>
          <a:p>
            <a:pPr marL="514138" indent="-514138" algn="l" defTabSz="1007645">
              <a:lnSpc>
                <a:spcPct val="98000"/>
              </a:lnSpc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3613" algn="l"/>
                <a:tab pos="5788799" algn="l"/>
                <a:tab pos="6512398" algn="l"/>
                <a:tab pos="7234411" algn="l"/>
                <a:tab pos="7958012" algn="l"/>
                <a:tab pos="8683198" algn="l"/>
              </a:tabLst>
            </a:pPr>
            <a:r>
              <a:rPr lang="en-GB" sz="2800" b="1" baseline="0" dirty="0">
                <a:solidFill>
                  <a:srgbClr val="00FFFF"/>
                </a:solidFill>
              </a:rPr>
              <a:t>6</a:t>
            </a:r>
            <a:r>
              <a:rPr lang="en-GB" sz="2800" b="1" baseline="0" dirty="0" smtClean="0">
                <a:solidFill>
                  <a:srgbClr val="00FFFF"/>
                </a:solidFill>
              </a:rPr>
              <a:t>. Neutrino oscillation result</a:t>
            </a:r>
          </a:p>
          <a:p>
            <a:pPr marL="514138" indent="-514138" algn="l" defTabSz="1007645">
              <a:lnSpc>
                <a:spcPct val="98000"/>
              </a:lnSpc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3613" algn="l"/>
                <a:tab pos="5788799" algn="l"/>
                <a:tab pos="6512398" algn="l"/>
                <a:tab pos="7234411" algn="l"/>
                <a:tab pos="7958012" algn="l"/>
                <a:tab pos="8683198" algn="l"/>
              </a:tabLst>
            </a:pPr>
            <a:r>
              <a:rPr lang="en-GB" sz="2800" b="1" baseline="0" dirty="0" smtClean="0">
                <a:solidFill>
                  <a:srgbClr val="00FFFF"/>
                </a:solidFill>
              </a:rPr>
              <a:t>7. New Low energy excess result</a:t>
            </a:r>
          </a:p>
          <a:p>
            <a:pPr marL="514138" indent="-514138" algn="l" defTabSz="1007645">
              <a:lnSpc>
                <a:spcPct val="98000"/>
              </a:lnSpc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3613" algn="l"/>
                <a:tab pos="5788799" algn="l"/>
                <a:tab pos="6512398" algn="l"/>
                <a:tab pos="7234411" algn="l"/>
                <a:tab pos="7958012" algn="l"/>
                <a:tab pos="8683198" algn="l"/>
              </a:tabLst>
            </a:pPr>
            <a:r>
              <a:rPr lang="en-GB" sz="2800" b="1" baseline="0" dirty="0" smtClean="0">
                <a:solidFill>
                  <a:srgbClr val="00FFFF"/>
                </a:solidFill>
              </a:rPr>
              <a:t>8. Anti-neutrino oscillation result</a:t>
            </a:r>
          </a:p>
          <a:p>
            <a:pPr marL="514138" indent="-514138" algn="l" defTabSz="1007645">
              <a:lnSpc>
                <a:spcPct val="98000"/>
              </a:lnSpc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3613" algn="l"/>
                <a:tab pos="5788799" algn="l"/>
                <a:tab pos="6512398" algn="l"/>
                <a:tab pos="7234411" algn="l"/>
                <a:tab pos="7958012" algn="l"/>
                <a:tab pos="8683198" algn="l"/>
              </a:tabLst>
            </a:pPr>
            <a:r>
              <a:rPr lang="en-GB" sz="2800" b="1" baseline="0" dirty="0" smtClean="0">
                <a:solidFill>
                  <a:srgbClr val="00FFFF"/>
                </a:solidFill>
              </a:rPr>
              <a:t>9. Neutrino disappearance result </a:t>
            </a:r>
          </a:p>
        </p:txBody>
      </p:sp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427676" y="302868"/>
            <a:ext cx="9249727" cy="1260475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FFFF"/>
                </a:solidFill>
              </a:rPr>
              <a:t>MiniBooNE, a neutrino oscillation experiment at Fermilab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3B3D-D29E-DC45-AE17-857F0303EB82}" type="slidenum">
              <a:rPr lang="en-US"/>
              <a:pPr/>
              <a:t>20</a:t>
            </a:fld>
            <a:endParaRPr lang="en-US" dirty="0"/>
          </a:p>
        </p:txBody>
      </p:sp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40" y="1341443"/>
            <a:ext cx="4122737" cy="4605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87075" name="Rectangle 3"/>
          <p:cNvSpPr>
            <a:spLocks noChangeArrowheads="1"/>
          </p:cNvSpPr>
          <p:nvPr/>
        </p:nvSpPr>
        <p:spPr bwMode="auto">
          <a:xfrm>
            <a:off x="4749802" y="1384303"/>
            <a:ext cx="4548047" cy="45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The MiniBooNE Detector</a:t>
            </a:r>
            <a:r>
              <a:rPr lang="en-GB" baseline="0" dirty="0">
                <a:latin typeface="Times" pitchFamily="-65" charset="0"/>
              </a:rPr>
              <a:t> 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</a:t>
            </a:r>
            <a:r>
              <a:rPr lang="en-GB" baseline="0" dirty="0">
                <a:solidFill>
                  <a:srgbClr val="969696"/>
                </a:solidFill>
              </a:rPr>
              <a:t>- 541 meters downstream of target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</a:t>
            </a:r>
            <a:r>
              <a:rPr lang="en-GB" baseline="0" dirty="0">
                <a:solidFill>
                  <a:srgbClr val="969696"/>
                </a:solidFill>
              </a:rPr>
              <a:t>- 3 meter overburden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- 12 meter diameter sphere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(10 meter “fiducial” volume)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Filled with 800 t of pure mineral oil (CH</a:t>
            </a:r>
            <a:r>
              <a:rPr lang="en-GB" baseline="-25000" dirty="0">
                <a:solidFill>
                  <a:srgbClr val="969696"/>
                </a:solidFill>
              </a:rPr>
              <a:t>2</a:t>
            </a:r>
            <a:r>
              <a:rPr lang="en-GB" baseline="0" dirty="0">
                <a:solidFill>
                  <a:srgbClr val="969696"/>
                </a:solidFill>
              </a:rPr>
              <a:t>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(Fiducial volume: 450 t)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- 1280 inner phototubes,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- 240 veto phototubes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Simulated with a GEANT3 Monte Carlo</a:t>
            </a:r>
          </a:p>
          <a:p>
            <a:pPr marL="476004" lvl="1" indent="-238002"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83000"/>
            </a:pPr>
            <a:endParaRPr lang="en-GB" baseline="0" dirty="0">
              <a:solidFill>
                <a:srgbClr val="C0C0C0"/>
              </a:solidFill>
            </a:endParaRPr>
          </a:p>
        </p:txBody>
      </p:sp>
      <p:sp>
        <p:nvSpPr>
          <p:cNvPr id="387077" name="Rectangle 5"/>
          <p:cNvSpPr>
            <a:spLocks noChangeArrowheads="1"/>
          </p:cNvSpPr>
          <p:nvPr/>
        </p:nvSpPr>
        <p:spPr bwMode="auto">
          <a:xfrm>
            <a:off x="0" y="1905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3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Events in the Detector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</a:rPr>
              <a:t>collaboration</a:t>
            </a:r>
            <a:r>
              <a:rPr lang="en-US" sz="1400" baseline="0" dirty="0" smtClean="0">
                <a:solidFill>
                  <a:srgbClr val="333399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NIM.A599(2009)28</a:t>
            </a:r>
            <a:endParaRPr lang="en-US" sz="1400" baseline="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F7C-D6E2-0A48-9739-0CC502531EF9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425987" name="Rectangle 3"/>
          <p:cNvSpPr>
            <a:spLocks noChangeArrowheads="1"/>
          </p:cNvSpPr>
          <p:nvPr/>
        </p:nvSpPr>
        <p:spPr bwMode="auto">
          <a:xfrm>
            <a:off x="4749802" y="1384303"/>
            <a:ext cx="4548047" cy="45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The MiniBooNE Detector</a:t>
            </a:r>
            <a:r>
              <a:rPr lang="en-GB" baseline="0" dirty="0">
                <a:latin typeface="Times" pitchFamily="-65" charset="0"/>
              </a:rPr>
              <a:t> 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- 541 meters downstream of target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</a:t>
            </a:r>
            <a:r>
              <a:rPr lang="en-GB" baseline="0" dirty="0">
                <a:solidFill>
                  <a:srgbClr val="969696"/>
                </a:solidFill>
              </a:rPr>
              <a:t>- 3 meter overburden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- 12 meter diameter sphere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(10 meter “fiducial” volume)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Filled with 800 t of pure mineral oil (CH</a:t>
            </a:r>
            <a:r>
              <a:rPr lang="en-GB" baseline="-25000" dirty="0">
                <a:solidFill>
                  <a:srgbClr val="969696"/>
                </a:solidFill>
              </a:rPr>
              <a:t>2</a:t>
            </a:r>
            <a:r>
              <a:rPr lang="en-GB" baseline="0" dirty="0">
                <a:solidFill>
                  <a:srgbClr val="969696"/>
                </a:solidFill>
              </a:rPr>
              <a:t>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(Fiducial volume: 450 t)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- 1280 inner phototubes,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- 240 veto phototubes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Simulated with a GEANT3 Monte Carlo</a:t>
            </a:r>
          </a:p>
          <a:p>
            <a:pPr marL="476004" lvl="1" indent="-238002"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83000"/>
            </a:pPr>
            <a:endParaRPr lang="en-GB" baseline="0" dirty="0">
              <a:solidFill>
                <a:srgbClr val="C0C0C0"/>
              </a:solidFill>
            </a:endParaRPr>
          </a:p>
        </p:txBody>
      </p:sp>
      <p:sp>
        <p:nvSpPr>
          <p:cNvPr id="425988" name="Rectangle 4"/>
          <p:cNvSpPr>
            <a:spLocks noChangeArrowheads="1"/>
          </p:cNvSpPr>
          <p:nvPr/>
        </p:nvSpPr>
        <p:spPr bwMode="auto">
          <a:xfrm>
            <a:off x="0" y="1905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3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Events in the Detector</a:t>
            </a:r>
          </a:p>
        </p:txBody>
      </p:sp>
      <p:grpSp>
        <p:nvGrpSpPr>
          <p:cNvPr id="425990" name="Group 6"/>
          <p:cNvGrpSpPr>
            <a:grpSpLocks noChangeAspect="1"/>
          </p:cNvGrpSpPr>
          <p:nvPr/>
        </p:nvGrpSpPr>
        <p:grpSpPr bwMode="auto">
          <a:xfrm>
            <a:off x="0" y="2387600"/>
            <a:ext cx="4060826" cy="2927350"/>
            <a:chOff x="1151" y="720"/>
            <a:chExt cx="3265" cy="2352"/>
          </a:xfrm>
        </p:grpSpPr>
        <p:pic>
          <p:nvPicPr>
            <p:cNvPr id="425991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51" y="720"/>
              <a:ext cx="3265" cy="2352"/>
            </a:xfrm>
            <a:prstGeom prst="rect">
              <a:avLst/>
            </a:prstGeom>
            <a:noFill/>
          </p:spPr>
        </p:pic>
        <p:sp>
          <p:nvSpPr>
            <p:cNvPr id="425992" name="Freeform 8"/>
            <p:cNvSpPr>
              <a:spLocks noChangeAspect="1"/>
            </p:cNvSpPr>
            <p:nvPr/>
          </p:nvSpPr>
          <p:spPr bwMode="auto">
            <a:xfrm>
              <a:off x="2639" y="1488"/>
              <a:ext cx="1082" cy="458"/>
            </a:xfrm>
            <a:custGeom>
              <a:avLst/>
              <a:gdLst/>
              <a:ahLst/>
              <a:cxnLst>
                <a:cxn ang="0">
                  <a:pos x="488" y="696"/>
                </a:cxn>
                <a:cxn ang="0">
                  <a:pos x="104" y="456"/>
                </a:cxn>
                <a:cxn ang="0">
                  <a:pos x="8" y="216"/>
                </a:cxn>
                <a:cxn ang="0">
                  <a:pos x="152" y="72"/>
                </a:cxn>
                <a:cxn ang="0">
                  <a:pos x="920" y="24"/>
                </a:cxn>
                <a:cxn ang="0">
                  <a:pos x="1304" y="24"/>
                </a:cxn>
                <a:cxn ang="0">
                  <a:pos x="1592" y="168"/>
                </a:cxn>
              </a:cxnLst>
              <a:rect l="0" t="0" r="r" b="b"/>
              <a:pathLst>
                <a:path w="1592" h="696">
                  <a:moveTo>
                    <a:pt x="488" y="696"/>
                  </a:moveTo>
                  <a:cubicBezTo>
                    <a:pt x="336" y="616"/>
                    <a:pt x="184" y="536"/>
                    <a:pt x="104" y="456"/>
                  </a:cubicBezTo>
                  <a:cubicBezTo>
                    <a:pt x="24" y="376"/>
                    <a:pt x="0" y="280"/>
                    <a:pt x="8" y="216"/>
                  </a:cubicBezTo>
                  <a:cubicBezTo>
                    <a:pt x="16" y="152"/>
                    <a:pt x="0" y="104"/>
                    <a:pt x="152" y="72"/>
                  </a:cubicBezTo>
                  <a:cubicBezTo>
                    <a:pt x="304" y="40"/>
                    <a:pt x="728" y="32"/>
                    <a:pt x="920" y="24"/>
                  </a:cubicBezTo>
                  <a:cubicBezTo>
                    <a:pt x="1112" y="16"/>
                    <a:pt x="1192" y="0"/>
                    <a:pt x="1304" y="24"/>
                  </a:cubicBezTo>
                  <a:cubicBezTo>
                    <a:pt x="1416" y="48"/>
                    <a:pt x="1504" y="108"/>
                    <a:pt x="1592" y="168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5993" name="Oval 9"/>
            <p:cNvSpPr>
              <a:spLocks noChangeAspect="1" noChangeArrowheads="1"/>
            </p:cNvSpPr>
            <p:nvPr/>
          </p:nvSpPr>
          <p:spPr bwMode="auto">
            <a:xfrm>
              <a:off x="2556" y="1890"/>
              <a:ext cx="457" cy="253"/>
            </a:xfrm>
            <a:prstGeom prst="ellipse">
              <a:avLst/>
            </a:prstGeom>
            <a:noFill/>
            <a:ln w="603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5994" name="Line 10"/>
            <p:cNvSpPr>
              <a:spLocks noChangeAspect="1" noChangeShapeType="1"/>
            </p:cNvSpPr>
            <p:nvPr/>
          </p:nvSpPr>
          <p:spPr bwMode="auto">
            <a:xfrm>
              <a:off x="3713" y="1598"/>
              <a:ext cx="97" cy="72"/>
            </a:xfrm>
            <a:prstGeom prst="line">
              <a:avLst/>
            </a:prstGeom>
            <a:noFill/>
            <a:ln w="412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25995" name="Text Box 11"/>
          <p:cNvSpPr txBox="1">
            <a:spLocks noChangeArrowheads="1"/>
          </p:cNvSpPr>
          <p:nvPr/>
        </p:nvSpPr>
        <p:spPr bwMode="auto">
          <a:xfrm>
            <a:off x="587375" y="3465518"/>
            <a:ext cx="1320014" cy="50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="1" baseline="0" dirty="0">
                <a:solidFill>
                  <a:schemeClr val="bg1"/>
                </a:solidFill>
                <a:latin typeface="Times" pitchFamily="-65" charset="0"/>
              </a:rPr>
              <a:t>Booster</a:t>
            </a:r>
            <a:endParaRPr lang="en-US" sz="2600" b="1" baseline="0" dirty="0">
              <a:solidFill>
                <a:srgbClr val="FF0000"/>
              </a:solidFill>
              <a:latin typeface="Times" pitchFamily="-65" charset="0"/>
            </a:endParaRPr>
          </a:p>
        </p:txBody>
      </p:sp>
      <p:pic>
        <p:nvPicPr>
          <p:cNvPr id="42599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3366" y="4040194"/>
            <a:ext cx="666750" cy="744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25998" name="Line 14"/>
          <p:cNvSpPr>
            <a:spLocks noChangeShapeType="1"/>
          </p:cNvSpPr>
          <p:nvPr/>
        </p:nvSpPr>
        <p:spPr bwMode="auto">
          <a:xfrm rot="-245106">
            <a:off x="3279775" y="3341688"/>
            <a:ext cx="1030288" cy="6667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6000" name="Rectangle 16"/>
          <p:cNvSpPr>
            <a:spLocks noChangeArrowheads="1"/>
          </p:cNvSpPr>
          <p:nvPr/>
        </p:nvSpPr>
        <p:spPr bwMode="auto">
          <a:xfrm rot="1669308">
            <a:off x="3293551" y="3311037"/>
            <a:ext cx="1339295" cy="3692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GB" baseline="0" dirty="0">
                <a:solidFill>
                  <a:srgbClr val="CC00CC"/>
                </a:solidFill>
              </a:rPr>
              <a:t>541 meters</a:t>
            </a:r>
            <a:endParaRPr lang="en-US" baseline="0" dirty="0">
              <a:solidFill>
                <a:srgbClr val="CC00CC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</a:rPr>
              <a:t>collaboration</a:t>
            </a:r>
            <a:r>
              <a:rPr lang="en-US" sz="1400" baseline="0" dirty="0" smtClean="0">
                <a:solidFill>
                  <a:srgbClr val="333399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NIM.A599(2009)28</a:t>
            </a:r>
            <a:endParaRPr lang="en-US" sz="1400" baseline="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8A76-4786-4B4B-A544-D2842D21EA2C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401411" name="Rectangle 3"/>
          <p:cNvSpPr>
            <a:spLocks noChangeArrowheads="1"/>
          </p:cNvSpPr>
          <p:nvPr/>
        </p:nvSpPr>
        <p:spPr bwMode="auto">
          <a:xfrm>
            <a:off x="4749802" y="1384303"/>
            <a:ext cx="4548047" cy="45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The MiniBooNE Detector</a:t>
            </a:r>
            <a:r>
              <a:rPr lang="en-GB" baseline="0" dirty="0">
                <a:latin typeface="Times" pitchFamily="-65" charset="0"/>
              </a:rPr>
              <a:t> 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- 541 meters downstream of target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- 3 meter overburden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- 12 meter diameter sphere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(10 meter “fiducial” volume)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Filled with 800 t of pure mineral oil (CH</a:t>
            </a:r>
            <a:r>
              <a:rPr lang="en-GB" baseline="-25000" dirty="0">
                <a:solidFill>
                  <a:srgbClr val="969696"/>
                </a:solidFill>
              </a:rPr>
              <a:t>2</a:t>
            </a:r>
            <a:r>
              <a:rPr lang="en-GB" baseline="0" dirty="0">
                <a:solidFill>
                  <a:srgbClr val="969696"/>
                </a:solidFill>
              </a:rPr>
              <a:t>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(Fiducial volume: 450 t)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- 1280 inner phototubes,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- 240 veto phototubes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Simulated with a GEANT3 Monte Carlo</a:t>
            </a:r>
          </a:p>
          <a:p>
            <a:pPr marL="476004" lvl="1" indent="-238002"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83000"/>
            </a:pPr>
            <a:endParaRPr lang="en-GB" baseline="0" dirty="0">
              <a:solidFill>
                <a:srgbClr val="C0C0C0"/>
              </a:solidFill>
            </a:endParaRPr>
          </a:p>
        </p:txBody>
      </p:sp>
      <p:sp>
        <p:nvSpPr>
          <p:cNvPr id="401412" name="Rectangle 4"/>
          <p:cNvSpPr>
            <a:spLocks noChangeArrowheads="1"/>
          </p:cNvSpPr>
          <p:nvPr/>
        </p:nvSpPr>
        <p:spPr bwMode="auto">
          <a:xfrm>
            <a:off x="0" y="1905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3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Events in the Detector</a:t>
            </a:r>
          </a:p>
        </p:txBody>
      </p:sp>
      <p:pic>
        <p:nvPicPr>
          <p:cNvPr id="4014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0" y="2398716"/>
            <a:ext cx="4397375" cy="2954337"/>
          </a:xfrm>
          <a:prstGeom prst="rect">
            <a:avLst/>
          </a:prstGeom>
          <a:noFill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</a:rPr>
              <a:t>collaboration</a:t>
            </a:r>
            <a:r>
              <a:rPr lang="en-US" sz="1400" baseline="0" dirty="0" smtClean="0">
                <a:solidFill>
                  <a:srgbClr val="333399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NIM.A599(2009)28</a:t>
            </a:r>
            <a:endParaRPr lang="en-US" sz="1400" baseline="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75CB-E7FD-6D46-B0B6-6B06EA705A48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4749802" y="1384303"/>
            <a:ext cx="4548047" cy="45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The MiniBooNE Detector</a:t>
            </a:r>
            <a:r>
              <a:rPr lang="en-GB" baseline="0" dirty="0">
                <a:latin typeface="Times" pitchFamily="-65" charset="0"/>
              </a:rPr>
              <a:t> 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- 541 meters downstream of target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</a:t>
            </a:r>
            <a:r>
              <a:rPr lang="en-GB" baseline="0" dirty="0">
                <a:solidFill>
                  <a:srgbClr val="969696"/>
                </a:solidFill>
              </a:rPr>
              <a:t>- 3 meter overburden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</a:t>
            </a:r>
            <a:r>
              <a:rPr lang="en-GB" baseline="0" dirty="0"/>
              <a:t>- 12 meter diameter sphere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    (10 meter “fiducial” volume)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Filled with 800 t of pure mineral oil (CH</a:t>
            </a:r>
            <a:r>
              <a:rPr lang="en-GB" baseline="-25000" dirty="0">
                <a:solidFill>
                  <a:srgbClr val="969696"/>
                </a:solidFill>
              </a:rPr>
              <a:t>2</a:t>
            </a:r>
            <a:r>
              <a:rPr lang="en-GB" baseline="0" dirty="0">
                <a:solidFill>
                  <a:srgbClr val="969696"/>
                </a:solidFill>
              </a:rPr>
              <a:t>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(Fiducial volume: 450 t)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- 1280 inner phototubes,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- 240 veto phototubes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Simulated with a GEANT3 Monte Carlo</a:t>
            </a:r>
          </a:p>
          <a:p>
            <a:pPr marL="476004" lvl="1" indent="-238002"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83000"/>
            </a:pPr>
            <a:endParaRPr lang="en-GB" baseline="0" dirty="0">
              <a:solidFill>
                <a:srgbClr val="C0C0C0"/>
              </a:solidFill>
            </a:endParaRPr>
          </a:p>
        </p:txBody>
      </p:sp>
      <p:sp>
        <p:nvSpPr>
          <p:cNvPr id="403459" name="Rectangle 3"/>
          <p:cNvSpPr>
            <a:spLocks noChangeArrowheads="1"/>
          </p:cNvSpPr>
          <p:nvPr/>
        </p:nvSpPr>
        <p:spPr bwMode="auto">
          <a:xfrm>
            <a:off x="0" y="1905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3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Events in the Detector</a:t>
            </a:r>
          </a:p>
        </p:txBody>
      </p:sp>
      <p:pic>
        <p:nvPicPr>
          <p:cNvPr id="4034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2239966"/>
            <a:ext cx="4500562" cy="3370262"/>
          </a:xfrm>
          <a:prstGeom prst="rect">
            <a:avLst/>
          </a:prstGeom>
          <a:noFill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</a:rPr>
              <a:t>collaboration</a:t>
            </a:r>
            <a:r>
              <a:rPr lang="en-US" sz="1400" baseline="0" dirty="0" smtClean="0">
                <a:solidFill>
                  <a:srgbClr val="333399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NIM.A599(2009)28</a:t>
            </a:r>
            <a:endParaRPr lang="en-US" sz="1400" baseline="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5D85E-CA8F-BA42-8B6C-B2EE718C142B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400387" name="Rectangle 3"/>
          <p:cNvSpPr>
            <a:spLocks noChangeArrowheads="1"/>
          </p:cNvSpPr>
          <p:nvPr/>
        </p:nvSpPr>
        <p:spPr bwMode="auto">
          <a:xfrm>
            <a:off x="4749802" y="1384303"/>
            <a:ext cx="4548047" cy="45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The MiniBooNE Detector</a:t>
            </a:r>
            <a:r>
              <a:rPr lang="en-GB" baseline="0" dirty="0">
                <a:latin typeface="Times" pitchFamily="-65" charset="0"/>
              </a:rPr>
              <a:t> 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</a:t>
            </a:r>
            <a:r>
              <a:rPr lang="en-GB" baseline="0" dirty="0">
                <a:solidFill>
                  <a:srgbClr val="969696"/>
                </a:solidFill>
              </a:rPr>
              <a:t>- 541 meters downstream of target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- 3 meter overburden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- 12 meter diameter sphere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(10 meter “fiducial” volume)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</a:t>
            </a:r>
            <a:r>
              <a:rPr lang="en-GB" baseline="0" dirty="0"/>
              <a:t>- Filled with 800 t of pure mineral oil (CH</a:t>
            </a:r>
            <a:r>
              <a:rPr lang="en-GB" baseline="-25000" dirty="0"/>
              <a:t>2</a:t>
            </a:r>
            <a:r>
              <a:rPr lang="en-GB" baseline="0" dirty="0"/>
              <a:t>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    (Fiducial volume: 450 t)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- 1280 inner phototubes,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- 240 veto phototubes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Simulated with a GEANT3 Monte Carlo</a:t>
            </a:r>
          </a:p>
          <a:p>
            <a:pPr marL="476004" lvl="1" indent="-238002"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83000"/>
            </a:pPr>
            <a:endParaRPr lang="en-GB" baseline="0" dirty="0">
              <a:solidFill>
                <a:srgbClr val="969696"/>
              </a:solidFill>
            </a:endParaRPr>
          </a:p>
        </p:txBody>
      </p:sp>
      <p:sp>
        <p:nvSpPr>
          <p:cNvPr id="400388" name="Rectangle 4"/>
          <p:cNvSpPr>
            <a:spLocks noChangeArrowheads="1"/>
          </p:cNvSpPr>
          <p:nvPr/>
        </p:nvSpPr>
        <p:spPr bwMode="auto">
          <a:xfrm>
            <a:off x="0" y="1905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3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Events in the Detector</a:t>
            </a:r>
          </a:p>
        </p:txBody>
      </p:sp>
      <p:grpSp>
        <p:nvGrpSpPr>
          <p:cNvPr id="400389" name="Group 5"/>
          <p:cNvGrpSpPr>
            <a:grpSpLocks/>
          </p:cNvGrpSpPr>
          <p:nvPr/>
        </p:nvGrpSpPr>
        <p:grpSpPr bwMode="auto">
          <a:xfrm>
            <a:off x="142880" y="2457455"/>
            <a:ext cx="4586288" cy="3052763"/>
            <a:chOff x="240" y="1948"/>
            <a:chExt cx="3072" cy="2372"/>
          </a:xfrm>
        </p:grpSpPr>
        <p:pic>
          <p:nvPicPr>
            <p:cNvPr id="400390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90" y="1598"/>
              <a:ext cx="2372" cy="3072"/>
            </a:xfrm>
            <a:prstGeom prst="rect">
              <a:avLst/>
            </a:prstGeom>
            <a:noFill/>
          </p:spPr>
        </p:pic>
        <p:sp>
          <p:nvSpPr>
            <p:cNvPr id="400391" name="Rectangle 7"/>
            <p:cNvSpPr>
              <a:spLocks noChangeArrowheads="1"/>
            </p:cNvSpPr>
            <p:nvPr/>
          </p:nvSpPr>
          <p:spPr bwMode="auto">
            <a:xfrm rot="2645206">
              <a:off x="1094" y="2664"/>
              <a:ext cx="816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00396" name="Rectangle 12"/>
          <p:cNvSpPr>
            <a:spLocks noChangeArrowheads="1"/>
          </p:cNvSpPr>
          <p:nvPr/>
        </p:nvSpPr>
        <p:spPr bwMode="auto">
          <a:xfrm>
            <a:off x="319088" y="2168529"/>
            <a:ext cx="3906837" cy="35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GB" sz="1700" baseline="0" dirty="0">
                <a:solidFill>
                  <a:srgbClr val="008000"/>
                </a:solidFill>
              </a:rPr>
              <a:t>Extinction rate of MiniBooNE oil</a:t>
            </a:r>
            <a:endParaRPr lang="en-US" sz="1700" baseline="0" dirty="0">
              <a:solidFill>
                <a:srgbClr val="008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</a:rPr>
              <a:t>collaboration</a:t>
            </a:r>
            <a:r>
              <a:rPr lang="en-US" sz="1400" baseline="0" dirty="0" smtClean="0">
                <a:solidFill>
                  <a:srgbClr val="333399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NIM.A599(2009)28</a:t>
            </a:r>
            <a:endParaRPr lang="en-US" sz="1400" baseline="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7E227-C006-984E-BA03-9DE354EFEBD1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399363" name="Rectangle 3"/>
          <p:cNvSpPr>
            <a:spLocks noChangeArrowheads="1"/>
          </p:cNvSpPr>
          <p:nvPr/>
        </p:nvSpPr>
        <p:spPr bwMode="auto">
          <a:xfrm>
            <a:off x="4749802" y="1384303"/>
            <a:ext cx="4548047" cy="45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The MiniBooNE Detector</a:t>
            </a:r>
            <a:r>
              <a:rPr lang="en-GB" baseline="0" dirty="0">
                <a:latin typeface="Times" pitchFamily="-65" charset="0"/>
              </a:rPr>
              <a:t> 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</a:t>
            </a:r>
            <a:r>
              <a:rPr lang="en-GB" baseline="0" dirty="0">
                <a:solidFill>
                  <a:srgbClr val="969696"/>
                </a:solidFill>
              </a:rPr>
              <a:t>- 541 meters downstream of target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- 3 meter overburden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- 12 meter diameter sphere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(10 meter “fiducial” volume)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- Filled with 800 t of pure mineral oil (CH</a:t>
            </a:r>
            <a:r>
              <a:rPr lang="en-GB" baseline="-25000" dirty="0">
                <a:solidFill>
                  <a:srgbClr val="969696"/>
                </a:solidFill>
              </a:rPr>
              <a:t>2</a:t>
            </a:r>
            <a:r>
              <a:rPr lang="en-GB" baseline="0" dirty="0">
                <a:solidFill>
                  <a:srgbClr val="969696"/>
                </a:solidFill>
              </a:rPr>
              <a:t>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>
                <a:solidFill>
                  <a:srgbClr val="969696"/>
                </a:solidFill>
              </a:rPr>
              <a:t>     (Fiducial volume: 450 t)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- 1280 inner phototubes,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- 240 veto phototubes</a:t>
            </a:r>
          </a:p>
          <a:p>
            <a:pPr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100000"/>
            </a:pPr>
            <a:r>
              <a:rPr lang="en-GB" baseline="0" dirty="0"/>
              <a:t>     Simulated with a GEANT3 Monte Carlo</a:t>
            </a:r>
          </a:p>
          <a:p>
            <a:pPr marL="476004" lvl="1" indent="-238002" algn="l" defTabSz="502978" hangingPunct="0">
              <a:lnSpc>
                <a:spcPct val="93000"/>
              </a:lnSpc>
              <a:spcBef>
                <a:spcPts val="1325"/>
              </a:spcBef>
              <a:buClr>
                <a:srgbClr val="3333CC"/>
              </a:buClr>
              <a:buSzPct val="83000"/>
            </a:pPr>
            <a:endParaRPr lang="en-GB" baseline="0" dirty="0"/>
          </a:p>
        </p:txBody>
      </p:sp>
      <p:sp>
        <p:nvSpPr>
          <p:cNvPr id="399364" name="Rectangle 4"/>
          <p:cNvSpPr>
            <a:spLocks noChangeArrowheads="1"/>
          </p:cNvSpPr>
          <p:nvPr/>
        </p:nvSpPr>
        <p:spPr bwMode="auto">
          <a:xfrm>
            <a:off x="0" y="1905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3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Events in the Detector</a:t>
            </a:r>
          </a:p>
        </p:txBody>
      </p:sp>
      <p:pic>
        <p:nvPicPr>
          <p:cNvPr id="3993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" y="933456"/>
            <a:ext cx="4089400" cy="5040313"/>
          </a:xfrm>
          <a:prstGeom prst="rect">
            <a:avLst/>
          </a:prstGeom>
          <a:noFill/>
        </p:spPr>
      </p:pic>
      <p:pic>
        <p:nvPicPr>
          <p:cNvPr id="399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9017" y="3346454"/>
            <a:ext cx="2514600" cy="3584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</a:rPr>
              <a:t>collaboration</a:t>
            </a:r>
            <a:r>
              <a:rPr lang="en-US" sz="1400" baseline="0" dirty="0" smtClean="0">
                <a:solidFill>
                  <a:srgbClr val="333399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NIM.A599(2009)28</a:t>
            </a:r>
            <a:endParaRPr lang="en-US" sz="1400" baseline="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E00-A355-2649-9496-929B69CE2614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355601" y="1154113"/>
            <a:ext cx="377825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/>
              <a:t>Times of hit-clusters (subevents)</a:t>
            </a:r>
          </a:p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/>
              <a:t>Beam spill (1.6</a:t>
            </a:r>
            <a:r>
              <a:rPr lang="en-GB" baseline="0" dirty="0">
                <a:latin typeface="Symbol" pitchFamily="-65" charset="2"/>
              </a:rPr>
              <a:t>m</a:t>
            </a:r>
            <a:r>
              <a:rPr lang="en-GB" baseline="0" dirty="0"/>
              <a:t>s) is clearly evident </a:t>
            </a:r>
          </a:p>
          <a:p>
            <a:pPr marL="863153" lvl="1" indent="-287189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ea typeface="ＭＳ Ｐゴシック" pitchFamily="-65" charset="-128"/>
              </a:rPr>
              <a:t>simple cuts eliminate cosmic backgrounds</a:t>
            </a:r>
          </a:p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endParaRPr lang="en-GB" baseline="0" dirty="0">
              <a:solidFill>
                <a:srgbClr val="FDFC2B"/>
              </a:solidFill>
            </a:endParaRPr>
          </a:p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solidFill>
                  <a:srgbClr val="969696"/>
                </a:solidFill>
              </a:rPr>
              <a:t>Neutrino Candidate Cuts</a:t>
            </a: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solidFill>
                  <a:srgbClr val="969696"/>
                </a:solidFill>
                <a:ea typeface="ＭＳ Ｐゴシック" pitchFamily="-65" charset="-128"/>
              </a:rPr>
              <a:t>&lt;6 veto PMT hits</a:t>
            </a:r>
          </a:p>
          <a:p>
            <a:pPr marL="1294727" lvl="2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solidFill>
                  <a:srgbClr val="969696"/>
                </a:solidFill>
                <a:ea typeface="ＭＳ Ｐゴシック" pitchFamily="-65" charset="-128"/>
              </a:rPr>
              <a:t>Gets rid of muons</a:t>
            </a: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endParaRPr lang="en-GB" baseline="0" dirty="0">
              <a:solidFill>
                <a:srgbClr val="969696"/>
              </a:solidFill>
              <a:ea typeface="ＭＳ Ｐゴシック" pitchFamily="-65" charset="-128"/>
            </a:endParaRP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solidFill>
                  <a:srgbClr val="969696"/>
                </a:solidFill>
                <a:ea typeface="ＭＳ Ｐゴシック" pitchFamily="-65" charset="-128"/>
              </a:rPr>
              <a:t>&gt;200 tank PMT hits</a:t>
            </a:r>
          </a:p>
          <a:p>
            <a:pPr marL="1294727" lvl="2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solidFill>
                  <a:srgbClr val="969696"/>
                </a:solidFill>
                <a:ea typeface="ＭＳ Ｐゴシック" pitchFamily="-65" charset="-128"/>
              </a:rPr>
              <a:t>Gets rid of Michels</a:t>
            </a: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endParaRPr lang="en-GB" baseline="0" dirty="0">
              <a:solidFill>
                <a:srgbClr val="969696"/>
              </a:solidFill>
              <a:ea typeface="ＭＳ Ｐゴシック" pitchFamily="-65" charset="-128"/>
            </a:endParaRP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solidFill>
                  <a:srgbClr val="969696"/>
                </a:solidFill>
                <a:ea typeface="ＭＳ Ｐゴシック" pitchFamily="-65" charset="-128"/>
              </a:rPr>
              <a:t>Only neutrinos are left!</a:t>
            </a:r>
          </a:p>
        </p:txBody>
      </p:sp>
      <p:pic>
        <p:nvPicPr>
          <p:cNvPr id="7045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8013" y="1906593"/>
            <a:ext cx="5378450" cy="5381625"/>
          </a:xfrm>
          <a:prstGeom prst="rect">
            <a:avLst/>
          </a:prstGeom>
          <a:noFill/>
        </p:spPr>
      </p:pic>
      <p:sp>
        <p:nvSpPr>
          <p:cNvPr id="704516" name="AutoShape 4"/>
          <p:cNvSpPr>
            <a:spLocks noChangeArrowheads="1"/>
          </p:cNvSpPr>
          <p:nvPr/>
        </p:nvSpPr>
        <p:spPr bwMode="auto">
          <a:xfrm>
            <a:off x="5997577" y="1295400"/>
            <a:ext cx="2219325" cy="738664"/>
          </a:xfrm>
          <a:prstGeom prst="roundRect">
            <a:avLst>
              <a:gd name="adj" fmla="val 120"/>
            </a:avLst>
          </a:prstGeom>
          <a:solidFill>
            <a:srgbClr val="FFFF00"/>
          </a:solidFill>
          <a:ln w="36000">
            <a:solidFill>
              <a:srgbClr val="800080"/>
            </a:solidFill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  <a:spAutoFit/>
          </a:bodyPr>
          <a:lstStyle/>
          <a:p>
            <a:pPr defTabSz="913926" hangingPunct="0"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</a:tabLst>
            </a:pPr>
            <a:r>
              <a:rPr lang="en-GB" sz="2400" baseline="0" dirty="0">
                <a:latin typeface="Luxi Sans" pitchFamily="16" charset="0"/>
              </a:rPr>
              <a:t>Beam and</a:t>
            </a:r>
          </a:p>
          <a:p>
            <a:pPr defTabSz="913926" hangingPunct="0"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</a:tabLst>
            </a:pPr>
            <a:r>
              <a:rPr lang="en-GB" sz="2400" baseline="0" dirty="0">
                <a:latin typeface="Luxi Sans" pitchFamily="16" charset="0"/>
              </a:rPr>
              <a:t>Cosmic BG</a:t>
            </a:r>
          </a:p>
        </p:txBody>
      </p:sp>
      <p:sp>
        <p:nvSpPr>
          <p:cNvPr id="704517" name="Rectangle 5"/>
          <p:cNvSpPr>
            <a:spLocks noChangeArrowheads="1"/>
          </p:cNvSpPr>
          <p:nvPr/>
        </p:nvSpPr>
        <p:spPr bwMode="auto">
          <a:xfrm>
            <a:off x="0" y="1905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3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Events in the Detector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</a:rPr>
              <a:t>collaboration</a:t>
            </a:r>
            <a:r>
              <a:rPr lang="en-US" sz="1400" baseline="0" dirty="0" smtClean="0">
                <a:solidFill>
                  <a:srgbClr val="333399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NIM.A599(2009)28</a:t>
            </a:r>
            <a:endParaRPr lang="en-US" sz="1400" baseline="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2C6D-F268-CA48-AD09-C1B3565AB623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705538" name="Rectangle 2"/>
          <p:cNvSpPr>
            <a:spLocks noChangeArrowheads="1"/>
          </p:cNvSpPr>
          <p:nvPr/>
        </p:nvSpPr>
        <p:spPr bwMode="auto">
          <a:xfrm>
            <a:off x="355601" y="1154113"/>
            <a:ext cx="377825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/>
              <a:t>Times of hit-clusters (subevents)</a:t>
            </a:r>
          </a:p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/>
              <a:t>Beam spill (1.6</a:t>
            </a:r>
            <a:r>
              <a:rPr lang="en-GB" baseline="0" dirty="0">
                <a:latin typeface="Symbol" pitchFamily="-65" charset="2"/>
              </a:rPr>
              <a:t>m</a:t>
            </a:r>
            <a:r>
              <a:rPr lang="en-GB" baseline="0" dirty="0"/>
              <a:t>s) is clearly evident </a:t>
            </a:r>
          </a:p>
          <a:p>
            <a:pPr marL="863153" lvl="1" indent="-287189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ea typeface="ＭＳ Ｐゴシック" pitchFamily="-65" charset="-128"/>
              </a:rPr>
              <a:t>simple cuts eliminate cosmic backgrounds</a:t>
            </a:r>
          </a:p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endParaRPr lang="en-GB" baseline="0" dirty="0">
              <a:solidFill>
                <a:srgbClr val="FDFC2B"/>
              </a:solidFill>
            </a:endParaRPr>
          </a:p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/>
              <a:t>Neutrino Candidate Cuts</a:t>
            </a: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ea typeface="ＭＳ Ｐゴシック" pitchFamily="-65" charset="-128"/>
              </a:rPr>
              <a:t>&lt;6 veto PMT hits</a:t>
            </a:r>
          </a:p>
          <a:p>
            <a:pPr marL="1294727" lvl="2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ea typeface="ＭＳ Ｐゴシック" pitchFamily="-65" charset="-128"/>
              </a:rPr>
              <a:t>Gets rid of muons</a:t>
            </a: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endParaRPr lang="en-GB" baseline="0" dirty="0">
              <a:ea typeface="ＭＳ Ｐゴシック" pitchFamily="-65" charset="-128"/>
            </a:endParaRP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solidFill>
                  <a:srgbClr val="969696"/>
                </a:solidFill>
                <a:ea typeface="ＭＳ Ｐゴシック" pitchFamily="-65" charset="-128"/>
              </a:rPr>
              <a:t>&gt;200 tank PMT hits</a:t>
            </a:r>
          </a:p>
          <a:p>
            <a:pPr marL="1294727" lvl="2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solidFill>
                  <a:srgbClr val="969696"/>
                </a:solidFill>
                <a:ea typeface="ＭＳ Ｐゴシック" pitchFamily="-65" charset="-128"/>
              </a:rPr>
              <a:t>Gets rid of Michels</a:t>
            </a: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endParaRPr lang="en-GB" baseline="0" dirty="0">
              <a:solidFill>
                <a:srgbClr val="969696"/>
              </a:solidFill>
              <a:ea typeface="ＭＳ Ｐゴシック" pitchFamily="-65" charset="-128"/>
            </a:endParaRP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solidFill>
                  <a:srgbClr val="969696"/>
                </a:solidFill>
                <a:ea typeface="ＭＳ Ｐゴシック" pitchFamily="-65" charset="-128"/>
              </a:rPr>
              <a:t>Only neutrinos are left!</a:t>
            </a:r>
          </a:p>
        </p:txBody>
      </p:sp>
      <p:sp>
        <p:nvSpPr>
          <p:cNvPr id="705539" name="Rectangle 3"/>
          <p:cNvSpPr>
            <a:spLocks noChangeArrowheads="1"/>
          </p:cNvSpPr>
          <p:nvPr/>
        </p:nvSpPr>
        <p:spPr bwMode="auto">
          <a:xfrm>
            <a:off x="0" y="1905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3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Events in the Detector</a:t>
            </a:r>
          </a:p>
        </p:txBody>
      </p:sp>
      <p:pic>
        <p:nvPicPr>
          <p:cNvPr id="7055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0" y="1901830"/>
            <a:ext cx="5378450" cy="5381625"/>
          </a:xfrm>
          <a:prstGeom prst="rect">
            <a:avLst/>
          </a:prstGeom>
          <a:noFill/>
        </p:spPr>
      </p:pic>
      <p:sp>
        <p:nvSpPr>
          <p:cNvPr id="705541" name="AutoShape 5"/>
          <p:cNvSpPr>
            <a:spLocks noChangeArrowheads="1"/>
          </p:cNvSpPr>
          <p:nvPr/>
        </p:nvSpPr>
        <p:spPr bwMode="auto">
          <a:xfrm>
            <a:off x="5997577" y="1296992"/>
            <a:ext cx="2219325" cy="766762"/>
          </a:xfrm>
          <a:prstGeom prst="roundRect">
            <a:avLst>
              <a:gd name="adj" fmla="val 120"/>
            </a:avLst>
          </a:prstGeom>
          <a:solidFill>
            <a:srgbClr val="FFFF00"/>
          </a:solidFill>
          <a:ln w="36000">
            <a:solidFill>
              <a:srgbClr val="800080"/>
            </a:solidFill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  <a:spAutoFit/>
          </a:bodyPr>
          <a:lstStyle/>
          <a:p>
            <a:pPr defTabSz="913926" hangingPunct="0"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</a:tabLst>
            </a:pPr>
            <a:r>
              <a:rPr lang="en-GB" sz="2400" baseline="0" dirty="0">
                <a:latin typeface="Luxi Sans" pitchFamily="16" charset="0"/>
              </a:rPr>
              <a:t>Beam and Michels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</a:rPr>
              <a:t>collaboration</a:t>
            </a:r>
            <a:r>
              <a:rPr lang="en-US" sz="1400" baseline="0" dirty="0" smtClean="0">
                <a:solidFill>
                  <a:srgbClr val="333399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NIM.A599(2009)28</a:t>
            </a:r>
            <a:endParaRPr lang="en-US" sz="1400" baseline="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51EC-5261-C145-AF41-10796543F3C2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706562" name="Rectangle 2"/>
          <p:cNvSpPr>
            <a:spLocks noChangeArrowheads="1"/>
          </p:cNvSpPr>
          <p:nvPr/>
        </p:nvSpPr>
        <p:spPr bwMode="auto">
          <a:xfrm>
            <a:off x="355601" y="1154118"/>
            <a:ext cx="3778250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/>
              <a:t>Times of hit-clusters (subevents)</a:t>
            </a:r>
          </a:p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/>
              <a:t>Beam spill (1.6</a:t>
            </a:r>
            <a:r>
              <a:rPr lang="en-GB" baseline="0" dirty="0">
                <a:latin typeface="Symbol" pitchFamily="-65" charset="2"/>
              </a:rPr>
              <a:t>m</a:t>
            </a:r>
            <a:r>
              <a:rPr lang="en-GB" baseline="0" dirty="0"/>
              <a:t>s) is clearly evident </a:t>
            </a:r>
          </a:p>
          <a:p>
            <a:pPr marL="863153" lvl="1" indent="-287189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ea typeface="ＭＳ Ｐゴシック" pitchFamily="-65" charset="-128"/>
              </a:rPr>
              <a:t>simple cuts eliminate cosmic backgrounds</a:t>
            </a:r>
          </a:p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endParaRPr lang="en-GB" baseline="0" dirty="0">
              <a:solidFill>
                <a:srgbClr val="FDFC2B"/>
              </a:solidFill>
            </a:endParaRPr>
          </a:p>
          <a:p>
            <a:pPr marL="431576" indent="-323683" algn="l" defTabSz="449030">
              <a:spcBef>
                <a:spcPct val="20000"/>
              </a:spcBef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/>
              <a:t>Neutrino Candidate Cuts</a:t>
            </a: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ea typeface="ＭＳ Ｐゴシック" pitchFamily="-65" charset="-128"/>
              </a:rPr>
              <a:t>&lt;6 veto PMT hits</a:t>
            </a:r>
          </a:p>
          <a:p>
            <a:pPr marL="1294727" lvl="2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ea typeface="ＭＳ Ｐゴシック" pitchFamily="-65" charset="-128"/>
              </a:rPr>
              <a:t>Gets rid of muons</a:t>
            </a: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endParaRPr lang="en-GB" baseline="0" dirty="0">
              <a:ea typeface="ＭＳ Ｐゴシック" pitchFamily="-65" charset="-128"/>
            </a:endParaRP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ea typeface="ＭＳ Ｐゴシック" pitchFamily="-65" charset="-128"/>
              </a:rPr>
              <a:t>&gt;200 tank PMT hits</a:t>
            </a:r>
          </a:p>
          <a:p>
            <a:pPr marL="1294727" lvl="2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ea typeface="ＭＳ Ｐゴシック" pitchFamily="-65" charset="-128"/>
              </a:rPr>
              <a:t>Gets rid of Michels</a:t>
            </a: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endParaRPr lang="en-GB" baseline="0" dirty="0">
              <a:ea typeface="ＭＳ Ｐゴシック" pitchFamily="-65" charset="-128"/>
            </a:endParaRPr>
          </a:p>
          <a:p>
            <a:pPr marL="863153" lvl="1" indent="-287189" algn="l" defTabSz="449030">
              <a:spcBef>
                <a:spcPct val="20000"/>
              </a:spcBef>
              <a:buSzPct val="77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</a:tabLst>
            </a:pPr>
            <a:r>
              <a:rPr lang="en-GB" baseline="0" dirty="0">
                <a:solidFill>
                  <a:srgbClr val="FF0000"/>
                </a:solidFill>
                <a:ea typeface="ＭＳ Ｐゴシック" pitchFamily="-65" charset="-128"/>
              </a:rPr>
              <a:t>Only neutrinos are left!</a:t>
            </a:r>
          </a:p>
        </p:txBody>
      </p:sp>
      <p:sp>
        <p:nvSpPr>
          <p:cNvPr id="706563" name="Rectangle 3"/>
          <p:cNvSpPr>
            <a:spLocks noChangeArrowheads="1"/>
          </p:cNvSpPr>
          <p:nvPr/>
        </p:nvSpPr>
        <p:spPr bwMode="auto">
          <a:xfrm>
            <a:off x="0" y="1905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3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Events in the Detector</a:t>
            </a:r>
          </a:p>
        </p:txBody>
      </p:sp>
      <p:pic>
        <p:nvPicPr>
          <p:cNvPr id="7065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0" y="1901830"/>
            <a:ext cx="5378450" cy="5381625"/>
          </a:xfrm>
          <a:prstGeom prst="rect">
            <a:avLst/>
          </a:prstGeom>
          <a:noFill/>
        </p:spPr>
      </p:pic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997577" y="1295400"/>
            <a:ext cx="2219325" cy="738664"/>
          </a:xfrm>
          <a:prstGeom prst="roundRect">
            <a:avLst>
              <a:gd name="adj" fmla="val 120"/>
            </a:avLst>
          </a:prstGeom>
          <a:solidFill>
            <a:srgbClr val="FFFF00"/>
          </a:solidFill>
          <a:ln w="36000">
            <a:solidFill>
              <a:srgbClr val="800080"/>
            </a:solidFill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  <a:spAutoFit/>
          </a:bodyPr>
          <a:lstStyle/>
          <a:p>
            <a:pPr defTabSz="913926" hangingPunct="0"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</a:tabLst>
            </a:pPr>
            <a:r>
              <a:rPr lang="en-GB" sz="2400" baseline="0" dirty="0">
                <a:latin typeface="Luxi Sans" pitchFamily="16" charset="0"/>
              </a:rPr>
              <a:t>Beam</a:t>
            </a:r>
          </a:p>
          <a:p>
            <a:pPr defTabSz="913926" hangingPunct="0"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</a:tabLst>
            </a:pPr>
            <a:r>
              <a:rPr lang="en-GB" sz="2400" baseline="0" dirty="0">
                <a:latin typeface="Luxi Sans" pitchFamily="16" charset="0"/>
              </a:rPr>
              <a:t>Only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MiniBooNE </a:t>
            </a:r>
            <a:r>
              <a:rPr lang="en-US" sz="1400" baseline="0" dirty="0">
                <a:solidFill>
                  <a:srgbClr val="333399"/>
                </a:solidFill>
              </a:rPr>
              <a:t>collaboration</a:t>
            </a:r>
            <a:r>
              <a:rPr lang="en-US" sz="1400" baseline="0" dirty="0" smtClean="0">
                <a:solidFill>
                  <a:srgbClr val="333399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333399"/>
                </a:solidFill>
              </a:rPr>
              <a:t>NIM.A599(2009)28</a:t>
            </a:r>
            <a:endParaRPr lang="en-US" sz="1400" baseline="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31C70-5F8A-464E-83A7-05F7666E6DC0}" type="slidenum">
              <a:rPr lang="en-US"/>
              <a:pPr/>
              <a:t>29</a:t>
            </a:fld>
            <a:endParaRPr lang="en-US" dirty="0"/>
          </a:p>
        </p:txBody>
      </p:sp>
      <p:pic>
        <p:nvPicPr>
          <p:cNvPr id="443394" name="Picture 2"/>
          <p:cNvPicPr>
            <a:picLocks noChangeAspect="1" noChangeArrowheads="1"/>
          </p:cNvPicPr>
          <p:nvPr/>
        </p:nvPicPr>
        <p:blipFill>
          <a:blip r:embed="rId3"/>
          <a:srcRect l="5025" t="5040" r="5025" b="5040"/>
          <a:stretch>
            <a:fillRect/>
          </a:stretch>
        </p:blipFill>
        <p:spPr bwMode="auto">
          <a:xfrm>
            <a:off x="4592642" y="1965325"/>
            <a:ext cx="5321300" cy="5497513"/>
          </a:xfrm>
          <a:prstGeom prst="rect">
            <a:avLst/>
          </a:prstGeom>
          <a:noFill/>
        </p:spPr>
      </p:pic>
      <p:pic>
        <p:nvPicPr>
          <p:cNvPr id="4433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8143" y="1058863"/>
            <a:ext cx="1874837" cy="1701800"/>
          </a:xfrm>
          <a:prstGeom prst="rect">
            <a:avLst/>
          </a:prstGeom>
          <a:noFill/>
        </p:spPr>
      </p:pic>
      <p:grpSp>
        <p:nvGrpSpPr>
          <p:cNvPr id="443398" name="Group 6"/>
          <p:cNvGrpSpPr>
            <a:grpSpLocks/>
          </p:cNvGrpSpPr>
          <p:nvPr/>
        </p:nvGrpSpPr>
        <p:grpSpPr bwMode="auto">
          <a:xfrm>
            <a:off x="3376619" y="617538"/>
            <a:ext cx="1951037" cy="2862262"/>
            <a:chOff x="2128" y="389"/>
            <a:chExt cx="1229" cy="1802"/>
          </a:xfrm>
        </p:grpSpPr>
        <p:sp>
          <p:nvSpPr>
            <p:cNvPr id="443399" name="Line 7"/>
            <p:cNvSpPr>
              <a:spLocks noChangeShapeType="1"/>
            </p:cNvSpPr>
            <p:nvPr/>
          </p:nvSpPr>
          <p:spPr bwMode="auto">
            <a:xfrm flipV="1">
              <a:off x="2128" y="1263"/>
              <a:ext cx="953" cy="11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43400" name="Group 8"/>
            <p:cNvGrpSpPr>
              <a:grpSpLocks/>
            </p:cNvGrpSpPr>
            <p:nvPr/>
          </p:nvGrpSpPr>
          <p:grpSpPr bwMode="auto">
            <a:xfrm>
              <a:off x="2695" y="832"/>
              <a:ext cx="561" cy="881"/>
              <a:chOff x="2695" y="832"/>
              <a:chExt cx="561" cy="881"/>
            </a:xfrm>
          </p:grpSpPr>
          <p:sp>
            <p:nvSpPr>
              <p:cNvPr id="443401" name="Oval 9"/>
              <p:cNvSpPr>
                <a:spLocks noChangeArrowheads="1"/>
              </p:cNvSpPr>
              <p:nvPr/>
            </p:nvSpPr>
            <p:spPr bwMode="auto">
              <a:xfrm>
                <a:off x="3081" y="832"/>
                <a:ext cx="177" cy="882"/>
              </a:xfrm>
              <a:prstGeom prst="ellips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3402" name="Line 10"/>
              <p:cNvSpPr>
                <a:spLocks noChangeShapeType="1"/>
              </p:cNvSpPr>
              <p:nvPr/>
            </p:nvSpPr>
            <p:spPr bwMode="auto">
              <a:xfrm flipV="1">
                <a:off x="2695" y="845"/>
                <a:ext cx="453" cy="413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3403" name="Line 11"/>
              <p:cNvSpPr>
                <a:spLocks noChangeShapeType="1"/>
              </p:cNvSpPr>
              <p:nvPr/>
            </p:nvSpPr>
            <p:spPr bwMode="auto">
              <a:xfrm>
                <a:off x="2698" y="1284"/>
                <a:ext cx="462" cy="426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443404" name="Group 12"/>
            <p:cNvGrpSpPr>
              <a:grpSpLocks/>
            </p:cNvGrpSpPr>
            <p:nvPr/>
          </p:nvGrpSpPr>
          <p:grpSpPr bwMode="auto">
            <a:xfrm>
              <a:off x="2453" y="601"/>
              <a:ext cx="874" cy="1370"/>
              <a:chOff x="2453" y="601"/>
              <a:chExt cx="874" cy="1370"/>
            </a:xfrm>
          </p:grpSpPr>
          <p:sp>
            <p:nvSpPr>
              <p:cNvPr id="443405" name="Oval 13"/>
              <p:cNvSpPr>
                <a:spLocks noChangeArrowheads="1"/>
              </p:cNvSpPr>
              <p:nvPr/>
            </p:nvSpPr>
            <p:spPr bwMode="auto">
              <a:xfrm>
                <a:off x="3053" y="601"/>
                <a:ext cx="275" cy="1371"/>
              </a:xfrm>
              <a:prstGeom prst="ellips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3406" name="Line 14"/>
              <p:cNvSpPr>
                <a:spLocks noChangeShapeType="1"/>
              </p:cNvSpPr>
              <p:nvPr/>
            </p:nvSpPr>
            <p:spPr bwMode="auto">
              <a:xfrm flipV="1">
                <a:off x="2453" y="622"/>
                <a:ext cx="705" cy="631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3407" name="Line 15"/>
              <p:cNvSpPr>
                <a:spLocks noChangeShapeType="1"/>
              </p:cNvSpPr>
              <p:nvPr/>
            </p:nvSpPr>
            <p:spPr bwMode="auto">
              <a:xfrm>
                <a:off x="2453" y="1280"/>
                <a:ext cx="724" cy="686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443408" name="Group 16"/>
            <p:cNvGrpSpPr>
              <a:grpSpLocks/>
            </p:cNvGrpSpPr>
            <p:nvPr/>
          </p:nvGrpSpPr>
          <p:grpSpPr bwMode="auto">
            <a:xfrm>
              <a:off x="2197" y="389"/>
              <a:ext cx="1160" cy="1802"/>
              <a:chOff x="2197" y="389"/>
              <a:chExt cx="1160" cy="1802"/>
            </a:xfrm>
          </p:grpSpPr>
          <p:sp>
            <p:nvSpPr>
              <p:cNvPr id="443409" name="Oval 17"/>
              <p:cNvSpPr>
                <a:spLocks noChangeArrowheads="1"/>
              </p:cNvSpPr>
              <p:nvPr/>
            </p:nvSpPr>
            <p:spPr bwMode="auto">
              <a:xfrm>
                <a:off x="2996" y="389"/>
                <a:ext cx="362" cy="1803"/>
              </a:xfrm>
              <a:prstGeom prst="ellips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3410" name="Line 18"/>
              <p:cNvSpPr>
                <a:spLocks noChangeShapeType="1"/>
              </p:cNvSpPr>
              <p:nvPr/>
            </p:nvSpPr>
            <p:spPr bwMode="auto">
              <a:xfrm flipV="1">
                <a:off x="2206" y="417"/>
                <a:ext cx="928" cy="842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3411" name="Line 19"/>
              <p:cNvSpPr>
                <a:spLocks noChangeShapeType="1"/>
              </p:cNvSpPr>
              <p:nvPr/>
            </p:nvSpPr>
            <p:spPr bwMode="auto">
              <a:xfrm>
                <a:off x="2197" y="1280"/>
                <a:ext cx="962" cy="904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443414" name="Rectangle 22"/>
          <p:cNvSpPr>
            <a:spLocks noChangeArrowheads="1"/>
          </p:cNvSpPr>
          <p:nvPr/>
        </p:nvSpPr>
        <p:spPr bwMode="auto">
          <a:xfrm>
            <a:off x="0" y="22227"/>
            <a:ext cx="4268788" cy="668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>
              <a:lnSpc>
                <a:spcPct val="90000"/>
              </a:lnSpc>
              <a:spcBef>
                <a:spcPts val="1138"/>
              </a:spcBef>
              <a:spcAft>
                <a:spcPts val="2550"/>
              </a:spcAft>
              <a:buFontTx/>
              <a:buChar char="•"/>
            </a:pPr>
            <a:r>
              <a:rPr lang="en-GB" b="1" i="1" baseline="0" dirty="0">
                <a:solidFill>
                  <a:schemeClr val="bg1"/>
                </a:solidFill>
              </a:rPr>
              <a:t>Muons</a:t>
            </a:r>
          </a:p>
          <a:p>
            <a:pPr lvl="1" algn="l" defTabSz="913926">
              <a:lnSpc>
                <a:spcPct val="90000"/>
              </a:lnSpc>
              <a:spcBef>
                <a:spcPts val="1138"/>
              </a:spcBef>
              <a:spcAft>
                <a:spcPts val="2275"/>
              </a:spcAft>
              <a:buSzPct val="77000"/>
              <a:buFontTx/>
              <a:buChar char="–"/>
            </a:pPr>
            <a:r>
              <a:rPr lang="en-GB" b="1" i="1" baseline="0" dirty="0">
                <a:solidFill>
                  <a:schemeClr val="bg1"/>
                </a:solidFill>
              </a:rPr>
              <a:t>Sharp, clear rings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sz="2200" b="1" i="1" baseline="0" dirty="0">
                <a:solidFill>
                  <a:schemeClr val="bg1"/>
                </a:solidFill>
              </a:rPr>
              <a:t>Long, straight tracks</a:t>
            </a:r>
          </a:p>
          <a:p>
            <a:pPr algn="l" defTabSz="913926">
              <a:lnSpc>
                <a:spcPct val="90000"/>
              </a:lnSpc>
              <a:spcBef>
                <a:spcPts val="1138"/>
              </a:spcBef>
              <a:spcAft>
                <a:spcPts val="2550"/>
              </a:spcAft>
              <a:buFontTx/>
              <a:buChar char="•"/>
            </a:pPr>
            <a:r>
              <a:rPr lang="en-GB" baseline="0" dirty="0">
                <a:solidFill>
                  <a:schemeClr val="bg2"/>
                </a:solidFill>
              </a:rPr>
              <a:t>Electrons</a:t>
            </a:r>
          </a:p>
          <a:p>
            <a:pPr lvl="1" algn="l" defTabSz="913926">
              <a:lnSpc>
                <a:spcPct val="90000"/>
              </a:lnSpc>
              <a:spcBef>
                <a:spcPts val="1138"/>
              </a:spcBef>
              <a:spcAft>
                <a:spcPts val="2275"/>
              </a:spcAft>
              <a:buSzPct val="77000"/>
              <a:buFontTx/>
              <a:buChar char="–"/>
            </a:pPr>
            <a:r>
              <a:rPr lang="en-GB" baseline="0" dirty="0">
                <a:solidFill>
                  <a:schemeClr val="bg2"/>
                </a:solidFill>
              </a:rPr>
              <a:t>Scattered rings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sz="2200" baseline="0" dirty="0">
                <a:solidFill>
                  <a:schemeClr val="bg2"/>
                </a:solidFill>
              </a:rPr>
              <a:t>Multiple scattering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sz="2200" baseline="0" dirty="0">
                <a:solidFill>
                  <a:schemeClr val="bg2"/>
                </a:solidFill>
              </a:rPr>
              <a:t>Radiative processes</a:t>
            </a:r>
          </a:p>
          <a:p>
            <a:pPr algn="l" defTabSz="913926">
              <a:lnSpc>
                <a:spcPct val="90000"/>
              </a:lnSpc>
              <a:spcBef>
                <a:spcPts val="1138"/>
              </a:spcBef>
              <a:spcAft>
                <a:spcPts val="2550"/>
              </a:spcAft>
              <a:buFontTx/>
              <a:buChar char="•"/>
            </a:pPr>
            <a:r>
              <a:rPr lang="en-GB" baseline="0" dirty="0">
                <a:solidFill>
                  <a:schemeClr val="bg2"/>
                </a:solidFill>
              </a:rPr>
              <a:t>Neutral Pions</a:t>
            </a:r>
          </a:p>
          <a:p>
            <a:pPr lvl="1" algn="l" defTabSz="913926">
              <a:lnSpc>
                <a:spcPct val="90000"/>
              </a:lnSpc>
              <a:spcBef>
                <a:spcPts val="1138"/>
              </a:spcBef>
              <a:spcAft>
                <a:spcPts val="2275"/>
              </a:spcAft>
              <a:buSzPct val="77000"/>
              <a:buFontTx/>
              <a:buChar char="–"/>
            </a:pPr>
            <a:r>
              <a:rPr lang="en-GB" baseline="0" dirty="0">
                <a:solidFill>
                  <a:schemeClr val="bg2"/>
                </a:solidFill>
              </a:rPr>
              <a:t>Double rings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sz="2200" baseline="0" dirty="0">
                <a:solidFill>
                  <a:schemeClr val="bg2"/>
                </a:solidFill>
              </a:rPr>
              <a:t>Decays to two photons</a:t>
            </a:r>
          </a:p>
        </p:txBody>
      </p:sp>
      <p:sp>
        <p:nvSpPr>
          <p:cNvPr id="443415" name="Rectangle 23"/>
          <p:cNvSpPr>
            <a:spLocks noChangeArrowheads="1"/>
          </p:cNvSpPr>
          <p:nvPr/>
        </p:nvSpPr>
        <p:spPr bwMode="auto">
          <a:xfrm>
            <a:off x="2025650" y="0"/>
            <a:ext cx="57658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2800" baseline="0" dirty="0">
                <a:solidFill>
                  <a:schemeClr val="bg1"/>
                </a:solidFill>
              </a:rPr>
              <a:t>3</a:t>
            </a:r>
            <a:r>
              <a:rPr lang="en-US" sz="2800" baseline="0" dirty="0" smtClean="0">
                <a:solidFill>
                  <a:schemeClr val="bg1"/>
                </a:solidFill>
              </a:rPr>
              <a:t>. </a:t>
            </a:r>
            <a:r>
              <a:rPr lang="en-US" sz="2800" baseline="0" dirty="0">
                <a:solidFill>
                  <a:schemeClr val="bg1"/>
                </a:solidFill>
              </a:rPr>
              <a:t>Events in the Detector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00FFFF"/>
                </a:solidFill>
              </a:rPr>
              <a:t>MiniBooNE </a:t>
            </a:r>
            <a:r>
              <a:rPr lang="en-US" sz="1400" baseline="0" dirty="0">
                <a:solidFill>
                  <a:srgbClr val="00FFFF"/>
                </a:solidFill>
              </a:rPr>
              <a:t>collaboration</a:t>
            </a:r>
            <a:r>
              <a:rPr lang="en-US" sz="1400" baseline="0" dirty="0" smtClean="0">
                <a:solidFill>
                  <a:srgbClr val="00FFFF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00FFFF"/>
                </a:solidFill>
              </a:rPr>
              <a:t>NIM.A599(2009)28</a:t>
            </a:r>
            <a:endParaRPr lang="en-US" sz="1400" baseline="0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6917-EAD4-7E44-BAC7-3790AA917DB4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43662" y="6"/>
            <a:ext cx="6920547" cy="6519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rgbClr val="2D2D8A"/>
                </a:solidFill>
              </a:rPr>
              <a:t>1. Introduction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beam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Events in the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detector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Cross section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model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5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Oscillation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analysis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6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7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New Low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energy excess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8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Anti-neutrino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9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disappearance result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81079-4B08-CE4A-BFFA-D3D9C087068E}" type="slidenum">
              <a:rPr lang="en-US"/>
              <a:pPr/>
              <a:t>30</a:t>
            </a:fld>
            <a:endParaRPr lang="en-US" dirty="0"/>
          </a:p>
        </p:txBody>
      </p:sp>
      <p:pic>
        <p:nvPicPr>
          <p:cNvPr id="445443" name="Picture 3"/>
          <p:cNvPicPr>
            <a:picLocks noChangeAspect="1" noChangeArrowheads="1"/>
          </p:cNvPicPr>
          <p:nvPr/>
        </p:nvPicPr>
        <p:blipFill>
          <a:blip r:embed="rId3"/>
          <a:srcRect l="5045" t="5016" r="10081" b="5016"/>
          <a:stretch>
            <a:fillRect/>
          </a:stretch>
        </p:blipFill>
        <p:spPr bwMode="auto">
          <a:xfrm>
            <a:off x="4213230" y="1668463"/>
            <a:ext cx="5530850" cy="5489575"/>
          </a:xfrm>
          <a:prstGeom prst="rect">
            <a:avLst/>
          </a:prstGeom>
          <a:noFill/>
        </p:spPr>
      </p:pic>
      <p:pic>
        <p:nvPicPr>
          <p:cNvPr id="4454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1138" y="944563"/>
            <a:ext cx="1966912" cy="2085975"/>
          </a:xfrm>
          <a:prstGeom prst="rect">
            <a:avLst/>
          </a:prstGeom>
          <a:noFill/>
        </p:spPr>
      </p:pic>
      <p:grpSp>
        <p:nvGrpSpPr>
          <p:cNvPr id="445446" name="Group 6"/>
          <p:cNvGrpSpPr>
            <a:grpSpLocks/>
          </p:cNvGrpSpPr>
          <p:nvPr/>
        </p:nvGrpSpPr>
        <p:grpSpPr bwMode="auto">
          <a:xfrm>
            <a:off x="3090863" y="1809755"/>
            <a:ext cx="1414462" cy="2174875"/>
            <a:chOff x="1813" y="1535"/>
            <a:chExt cx="891" cy="1370"/>
          </a:xfrm>
        </p:grpSpPr>
        <p:sp>
          <p:nvSpPr>
            <p:cNvPr id="445447" name="Freeform 7"/>
            <p:cNvSpPr>
              <a:spLocks/>
            </p:cNvSpPr>
            <p:nvPr/>
          </p:nvSpPr>
          <p:spPr bwMode="auto">
            <a:xfrm>
              <a:off x="1813" y="2063"/>
              <a:ext cx="644" cy="361"/>
            </a:xfrm>
            <a:custGeom>
              <a:avLst/>
              <a:gdLst/>
              <a:ahLst/>
              <a:cxnLst>
                <a:cxn ang="0">
                  <a:pos x="0" y="676"/>
                </a:cxn>
                <a:cxn ang="0">
                  <a:pos x="392" y="652"/>
                </a:cxn>
                <a:cxn ang="0">
                  <a:pos x="813" y="670"/>
                </a:cxn>
                <a:cxn ang="0">
                  <a:pos x="1294" y="511"/>
                </a:cxn>
                <a:cxn ang="0">
                  <a:pos x="1593" y="326"/>
                </a:cxn>
                <a:cxn ang="0">
                  <a:pos x="2097" y="481"/>
                </a:cxn>
                <a:cxn ang="0">
                  <a:pos x="2788" y="131"/>
                </a:cxn>
                <a:cxn ang="0">
                  <a:pos x="2841" y="169"/>
                </a:cxn>
              </a:cxnLst>
              <a:rect l="0" t="0" r="r" b="b"/>
              <a:pathLst>
                <a:path w="2842" h="1591">
                  <a:moveTo>
                    <a:pt x="0" y="676"/>
                  </a:moveTo>
                  <a:cubicBezTo>
                    <a:pt x="250" y="476"/>
                    <a:pt x="274" y="1024"/>
                    <a:pt x="392" y="652"/>
                  </a:cubicBezTo>
                  <a:cubicBezTo>
                    <a:pt x="560" y="123"/>
                    <a:pt x="656" y="952"/>
                    <a:pt x="813" y="670"/>
                  </a:cubicBezTo>
                  <a:cubicBezTo>
                    <a:pt x="1056" y="231"/>
                    <a:pt x="965" y="1590"/>
                    <a:pt x="1294" y="511"/>
                  </a:cubicBezTo>
                  <a:cubicBezTo>
                    <a:pt x="1451" y="0"/>
                    <a:pt x="1513" y="870"/>
                    <a:pt x="1593" y="326"/>
                  </a:cubicBezTo>
                  <a:lnTo>
                    <a:pt x="2097" y="481"/>
                  </a:lnTo>
                  <a:lnTo>
                    <a:pt x="2788" y="131"/>
                  </a:lnTo>
                  <a:lnTo>
                    <a:pt x="2841" y="169"/>
                  </a:ln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448" name="Line 8"/>
            <p:cNvSpPr>
              <a:spLocks noChangeShapeType="1"/>
            </p:cNvSpPr>
            <p:nvPr/>
          </p:nvSpPr>
          <p:spPr bwMode="auto">
            <a:xfrm flipV="1">
              <a:off x="2060" y="2233"/>
              <a:ext cx="335" cy="28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45449" name="Group 9"/>
            <p:cNvGrpSpPr>
              <a:grpSpLocks/>
            </p:cNvGrpSpPr>
            <p:nvPr/>
          </p:nvGrpSpPr>
          <p:grpSpPr bwMode="auto">
            <a:xfrm>
              <a:off x="2255" y="1883"/>
              <a:ext cx="308" cy="434"/>
              <a:chOff x="2255" y="1883"/>
              <a:chExt cx="308" cy="434"/>
            </a:xfrm>
          </p:grpSpPr>
          <p:sp>
            <p:nvSpPr>
              <p:cNvPr id="445450" name="Oval 10"/>
              <p:cNvSpPr>
                <a:spLocks noChangeArrowheads="1"/>
              </p:cNvSpPr>
              <p:nvPr/>
            </p:nvSpPr>
            <p:spPr bwMode="auto">
              <a:xfrm rot="20700000">
                <a:off x="2446" y="1877"/>
                <a:ext cx="91" cy="449"/>
              </a:xfrm>
              <a:prstGeom prst="ellips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5451" name="Line 11"/>
              <p:cNvSpPr>
                <a:spLocks noChangeShapeType="1"/>
              </p:cNvSpPr>
              <p:nvPr/>
            </p:nvSpPr>
            <p:spPr bwMode="auto">
              <a:xfrm flipV="1">
                <a:off x="2255" y="1893"/>
                <a:ext cx="170" cy="264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5452" name="Line 12"/>
              <p:cNvSpPr>
                <a:spLocks noChangeShapeType="1"/>
              </p:cNvSpPr>
              <p:nvPr/>
            </p:nvSpPr>
            <p:spPr bwMode="auto">
              <a:xfrm>
                <a:off x="2260" y="2169"/>
                <a:ext cx="285" cy="148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445453" name="Group 13"/>
            <p:cNvGrpSpPr>
              <a:grpSpLocks/>
            </p:cNvGrpSpPr>
            <p:nvPr/>
          </p:nvGrpSpPr>
          <p:grpSpPr bwMode="auto">
            <a:xfrm>
              <a:off x="2132" y="1880"/>
              <a:ext cx="475" cy="709"/>
              <a:chOff x="2132" y="1880"/>
              <a:chExt cx="475" cy="709"/>
            </a:xfrm>
          </p:grpSpPr>
          <p:sp>
            <p:nvSpPr>
              <p:cNvPr id="445454" name="Oval 14"/>
              <p:cNvSpPr>
                <a:spLocks noChangeArrowheads="1"/>
              </p:cNvSpPr>
              <p:nvPr/>
            </p:nvSpPr>
            <p:spPr bwMode="auto">
              <a:xfrm rot="600000">
                <a:off x="2442" y="1875"/>
                <a:ext cx="145" cy="720"/>
              </a:xfrm>
              <a:prstGeom prst="ellips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5455" name="Line 15"/>
              <p:cNvSpPr>
                <a:spLocks noChangeShapeType="1"/>
              </p:cNvSpPr>
              <p:nvPr/>
            </p:nvSpPr>
            <p:spPr bwMode="auto">
              <a:xfrm flipV="1">
                <a:off x="2133" y="1888"/>
                <a:ext cx="424" cy="268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5456" name="Line 16"/>
              <p:cNvSpPr>
                <a:spLocks noChangeShapeType="1"/>
              </p:cNvSpPr>
              <p:nvPr/>
            </p:nvSpPr>
            <p:spPr bwMode="auto">
              <a:xfrm>
                <a:off x="2132" y="2177"/>
                <a:ext cx="312" cy="408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445457" name="Group 17"/>
            <p:cNvGrpSpPr>
              <a:grpSpLocks/>
            </p:cNvGrpSpPr>
            <p:nvPr/>
          </p:nvGrpSpPr>
          <p:grpSpPr bwMode="auto">
            <a:xfrm>
              <a:off x="1829" y="1535"/>
              <a:ext cx="875" cy="1370"/>
              <a:chOff x="1829" y="1535"/>
              <a:chExt cx="875" cy="1370"/>
            </a:xfrm>
          </p:grpSpPr>
          <p:sp>
            <p:nvSpPr>
              <p:cNvPr id="445458" name="Oval 18"/>
              <p:cNvSpPr>
                <a:spLocks noChangeArrowheads="1"/>
              </p:cNvSpPr>
              <p:nvPr/>
            </p:nvSpPr>
            <p:spPr bwMode="auto">
              <a:xfrm>
                <a:off x="2430" y="1535"/>
                <a:ext cx="275" cy="1371"/>
              </a:xfrm>
              <a:prstGeom prst="ellips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5459" name="Line 19"/>
              <p:cNvSpPr>
                <a:spLocks noChangeShapeType="1"/>
              </p:cNvSpPr>
              <p:nvPr/>
            </p:nvSpPr>
            <p:spPr bwMode="auto">
              <a:xfrm flipV="1">
                <a:off x="1829" y="1556"/>
                <a:ext cx="705" cy="641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5460" name="Line 20"/>
              <p:cNvSpPr>
                <a:spLocks noChangeShapeType="1"/>
              </p:cNvSpPr>
              <p:nvPr/>
            </p:nvSpPr>
            <p:spPr bwMode="auto">
              <a:xfrm>
                <a:off x="1834" y="2238"/>
                <a:ext cx="720" cy="662"/>
              </a:xfrm>
              <a:prstGeom prst="line">
                <a:avLst/>
              </a:prstGeom>
              <a:noFill/>
              <a:ln w="9525">
                <a:solidFill>
                  <a:srgbClr val="00B8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445466" name="Rectangle 26"/>
          <p:cNvSpPr>
            <a:spLocks noChangeArrowheads="1"/>
          </p:cNvSpPr>
          <p:nvPr/>
        </p:nvSpPr>
        <p:spPr bwMode="auto">
          <a:xfrm>
            <a:off x="0" y="22227"/>
            <a:ext cx="4560888" cy="668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>
              <a:lnSpc>
                <a:spcPct val="90000"/>
              </a:lnSpc>
              <a:spcBef>
                <a:spcPts val="1138"/>
              </a:spcBef>
              <a:spcAft>
                <a:spcPts val="2550"/>
              </a:spcAft>
              <a:buFontTx/>
              <a:buChar char="•"/>
            </a:pPr>
            <a:r>
              <a:rPr lang="en-GB" baseline="0" dirty="0">
                <a:solidFill>
                  <a:srgbClr val="969696"/>
                </a:solidFill>
              </a:rPr>
              <a:t>Muons</a:t>
            </a:r>
          </a:p>
          <a:p>
            <a:pPr lvl="1" algn="l" defTabSz="913926">
              <a:lnSpc>
                <a:spcPct val="90000"/>
              </a:lnSpc>
              <a:spcBef>
                <a:spcPts val="1138"/>
              </a:spcBef>
              <a:spcAft>
                <a:spcPts val="2275"/>
              </a:spcAft>
              <a:buSzPct val="77000"/>
              <a:buFontTx/>
              <a:buChar char="–"/>
            </a:pPr>
            <a:r>
              <a:rPr lang="en-GB" baseline="0" dirty="0">
                <a:solidFill>
                  <a:srgbClr val="969696"/>
                </a:solidFill>
              </a:rPr>
              <a:t>Sharp, clear rings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sz="2200" baseline="0" dirty="0">
                <a:solidFill>
                  <a:srgbClr val="969696"/>
                </a:solidFill>
              </a:rPr>
              <a:t>Long, straight tracks</a:t>
            </a:r>
          </a:p>
          <a:p>
            <a:pPr algn="l" defTabSz="913926">
              <a:lnSpc>
                <a:spcPct val="90000"/>
              </a:lnSpc>
              <a:spcBef>
                <a:spcPts val="1138"/>
              </a:spcBef>
              <a:spcAft>
                <a:spcPts val="2550"/>
              </a:spcAft>
              <a:buFontTx/>
              <a:buChar char="•"/>
            </a:pPr>
            <a:r>
              <a:rPr lang="en-GB" b="1" i="1" baseline="0" dirty="0">
                <a:solidFill>
                  <a:schemeClr val="bg1"/>
                </a:solidFill>
              </a:rPr>
              <a:t>Electrons</a:t>
            </a:r>
          </a:p>
          <a:p>
            <a:pPr lvl="1" algn="l" defTabSz="913926">
              <a:lnSpc>
                <a:spcPct val="90000"/>
              </a:lnSpc>
              <a:spcBef>
                <a:spcPts val="1138"/>
              </a:spcBef>
              <a:spcAft>
                <a:spcPts val="2275"/>
              </a:spcAft>
              <a:buSzPct val="77000"/>
              <a:buFontTx/>
              <a:buChar char="–"/>
            </a:pPr>
            <a:r>
              <a:rPr lang="en-GB" b="1" i="1" baseline="0" dirty="0">
                <a:solidFill>
                  <a:schemeClr val="bg1"/>
                </a:solidFill>
              </a:rPr>
              <a:t>Scattered rings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sz="2200" b="1" i="1" baseline="0" dirty="0">
                <a:solidFill>
                  <a:schemeClr val="bg1"/>
                </a:solidFill>
              </a:rPr>
              <a:t>Multiple scattering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sz="2200" b="1" i="1" baseline="0" dirty="0">
                <a:solidFill>
                  <a:schemeClr val="bg1"/>
                </a:solidFill>
              </a:rPr>
              <a:t>Radiative processes</a:t>
            </a:r>
          </a:p>
          <a:p>
            <a:pPr algn="l" defTabSz="913926">
              <a:lnSpc>
                <a:spcPct val="90000"/>
              </a:lnSpc>
              <a:spcBef>
                <a:spcPts val="1138"/>
              </a:spcBef>
              <a:spcAft>
                <a:spcPts val="2550"/>
              </a:spcAft>
              <a:buFontTx/>
              <a:buChar char="•"/>
            </a:pPr>
            <a:r>
              <a:rPr lang="en-GB" baseline="0" dirty="0">
                <a:solidFill>
                  <a:schemeClr val="bg2"/>
                </a:solidFill>
              </a:rPr>
              <a:t>Neutral Pions</a:t>
            </a:r>
          </a:p>
          <a:p>
            <a:pPr lvl="1" algn="l" defTabSz="913926">
              <a:lnSpc>
                <a:spcPct val="90000"/>
              </a:lnSpc>
              <a:spcBef>
                <a:spcPts val="1138"/>
              </a:spcBef>
              <a:spcAft>
                <a:spcPts val="2275"/>
              </a:spcAft>
              <a:buSzPct val="77000"/>
              <a:buFontTx/>
              <a:buChar char="–"/>
            </a:pPr>
            <a:r>
              <a:rPr lang="en-GB" baseline="0" dirty="0">
                <a:solidFill>
                  <a:schemeClr val="bg2"/>
                </a:solidFill>
              </a:rPr>
              <a:t>Double rings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sz="2200" baseline="0" dirty="0">
                <a:solidFill>
                  <a:schemeClr val="bg2"/>
                </a:solidFill>
              </a:rPr>
              <a:t>Decays to two photons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00FFFF"/>
                </a:solidFill>
              </a:rPr>
              <a:t>MiniBooNE </a:t>
            </a:r>
            <a:r>
              <a:rPr lang="en-US" sz="1400" baseline="0" dirty="0">
                <a:solidFill>
                  <a:srgbClr val="00FFFF"/>
                </a:solidFill>
              </a:rPr>
              <a:t>collaboration</a:t>
            </a:r>
            <a:r>
              <a:rPr lang="en-US" sz="1400" baseline="0" dirty="0" smtClean="0">
                <a:solidFill>
                  <a:srgbClr val="00FFFF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00FFFF"/>
                </a:solidFill>
              </a:rPr>
              <a:t>NIM.A599(2009)28</a:t>
            </a:r>
            <a:endParaRPr lang="en-US" sz="1400" baseline="0" dirty="0">
              <a:solidFill>
                <a:srgbClr val="00FFFF"/>
              </a:solidFill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2025650" y="0"/>
            <a:ext cx="57658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2800" baseline="0" dirty="0">
                <a:solidFill>
                  <a:schemeClr val="bg1"/>
                </a:solidFill>
              </a:rPr>
              <a:t>3</a:t>
            </a:r>
            <a:r>
              <a:rPr lang="en-US" sz="2800" baseline="0" dirty="0" smtClean="0">
                <a:solidFill>
                  <a:schemeClr val="bg1"/>
                </a:solidFill>
              </a:rPr>
              <a:t>. </a:t>
            </a:r>
            <a:r>
              <a:rPr lang="en-US" sz="2800" baseline="0" dirty="0">
                <a:solidFill>
                  <a:schemeClr val="bg1"/>
                </a:solidFill>
              </a:rPr>
              <a:t>Events in the Detector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39774-9989-CF44-89C8-9BE6EBF898A3}" type="slidenum">
              <a:rPr lang="en-US"/>
              <a:pPr/>
              <a:t>31</a:t>
            </a:fld>
            <a:endParaRPr lang="en-US" dirty="0"/>
          </a:p>
        </p:txBody>
      </p:sp>
      <p:pic>
        <p:nvPicPr>
          <p:cNvPr id="447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8643" y="1582738"/>
            <a:ext cx="5540375" cy="5599112"/>
          </a:xfrm>
          <a:prstGeom prst="rect">
            <a:avLst/>
          </a:prstGeom>
          <a:noFill/>
        </p:spPr>
      </p:pic>
      <p:pic>
        <p:nvPicPr>
          <p:cNvPr id="4474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4538" y="938213"/>
            <a:ext cx="1611312" cy="1212850"/>
          </a:xfrm>
          <a:prstGeom prst="rect">
            <a:avLst/>
          </a:prstGeom>
          <a:noFill/>
        </p:spPr>
      </p:pic>
      <p:grpSp>
        <p:nvGrpSpPr>
          <p:cNvPr id="447494" name="Group 6"/>
          <p:cNvGrpSpPr>
            <a:grpSpLocks/>
          </p:cNvGrpSpPr>
          <p:nvPr/>
        </p:nvGrpSpPr>
        <p:grpSpPr bwMode="auto">
          <a:xfrm>
            <a:off x="2762255" y="4100513"/>
            <a:ext cx="1704975" cy="2455862"/>
            <a:chOff x="1849" y="2798"/>
            <a:chExt cx="1074" cy="1546"/>
          </a:xfrm>
        </p:grpSpPr>
        <p:sp>
          <p:nvSpPr>
            <p:cNvPr id="447495" name="Line 7"/>
            <p:cNvSpPr>
              <a:spLocks noChangeShapeType="1"/>
            </p:cNvSpPr>
            <p:nvPr/>
          </p:nvSpPr>
          <p:spPr bwMode="auto">
            <a:xfrm flipV="1">
              <a:off x="2017" y="3346"/>
              <a:ext cx="300" cy="117"/>
            </a:xfrm>
            <a:prstGeom prst="line">
              <a:avLst/>
            </a:prstGeom>
            <a:noFill/>
            <a:ln w="3672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496" name="Line 8"/>
            <p:cNvSpPr>
              <a:spLocks noChangeShapeType="1"/>
            </p:cNvSpPr>
            <p:nvPr/>
          </p:nvSpPr>
          <p:spPr bwMode="auto">
            <a:xfrm>
              <a:off x="2000" y="3471"/>
              <a:ext cx="159" cy="230"/>
            </a:xfrm>
            <a:prstGeom prst="line">
              <a:avLst/>
            </a:prstGeom>
            <a:noFill/>
            <a:ln w="3672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497" name="Line 9"/>
            <p:cNvSpPr>
              <a:spLocks noChangeShapeType="1"/>
            </p:cNvSpPr>
            <p:nvPr/>
          </p:nvSpPr>
          <p:spPr bwMode="auto">
            <a:xfrm flipH="1">
              <a:off x="1848" y="3473"/>
              <a:ext cx="152" cy="1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47498" name="Group 10"/>
            <p:cNvGrpSpPr>
              <a:grpSpLocks/>
            </p:cNvGrpSpPr>
            <p:nvPr/>
          </p:nvGrpSpPr>
          <p:grpSpPr bwMode="auto">
            <a:xfrm>
              <a:off x="2312" y="2798"/>
              <a:ext cx="612" cy="841"/>
              <a:chOff x="2312" y="2798"/>
              <a:chExt cx="612" cy="841"/>
            </a:xfrm>
          </p:grpSpPr>
          <p:sp>
            <p:nvSpPr>
              <p:cNvPr id="447499" name="Freeform 11"/>
              <p:cNvSpPr>
                <a:spLocks/>
              </p:cNvSpPr>
              <p:nvPr/>
            </p:nvSpPr>
            <p:spPr bwMode="auto">
              <a:xfrm>
                <a:off x="2312" y="3161"/>
                <a:ext cx="383" cy="273"/>
              </a:xfrm>
              <a:custGeom>
                <a:avLst/>
                <a:gdLst/>
                <a:ahLst/>
                <a:cxnLst>
                  <a:cxn ang="0">
                    <a:pos x="0" y="800"/>
                  </a:cxn>
                  <a:cxn ang="0">
                    <a:pos x="241" y="720"/>
                  </a:cxn>
                  <a:cxn ang="0">
                    <a:pos x="507" y="660"/>
                  </a:cxn>
                  <a:cxn ang="0">
                    <a:pos x="779" y="480"/>
                  </a:cxn>
                  <a:cxn ang="0">
                    <a:pos x="937" y="318"/>
                  </a:cxn>
                  <a:cxn ang="0">
                    <a:pos x="1275" y="330"/>
                  </a:cxn>
                  <a:cxn ang="0">
                    <a:pos x="1649" y="0"/>
                  </a:cxn>
                  <a:cxn ang="0">
                    <a:pos x="1690" y="16"/>
                  </a:cxn>
                </a:cxnLst>
                <a:rect l="0" t="0" r="r" b="b"/>
                <a:pathLst>
                  <a:path w="1691" h="1204">
                    <a:moveTo>
                      <a:pt x="0" y="800"/>
                    </a:moveTo>
                    <a:cubicBezTo>
                      <a:pt x="123" y="639"/>
                      <a:pt x="226" y="967"/>
                      <a:pt x="241" y="720"/>
                    </a:cubicBezTo>
                    <a:cubicBezTo>
                      <a:pt x="258" y="367"/>
                      <a:pt x="454" y="863"/>
                      <a:pt x="507" y="660"/>
                    </a:cubicBezTo>
                    <a:cubicBezTo>
                      <a:pt x="585" y="350"/>
                      <a:pt x="753" y="1203"/>
                      <a:pt x="779" y="480"/>
                    </a:cubicBezTo>
                    <a:cubicBezTo>
                      <a:pt x="797" y="147"/>
                      <a:pt x="977" y="671"/>
                      <a:pt x="937" y="318"/>
                    </a:cubicBezTo>
                    <a:lnTo>
                      <a:pt x="1275" y="330"/>
                    </a:lnTo>
                    <a:lnTo>
                      <a:pt x="1649" y="0"/>
                    </a:lnTo>
                    <a:lnTo>
                      <a:pt x="1690" y="1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7500" name="Line 12"/>
              <p:cNvSpPr>
                <a:spLocks noChangeShapeType="1"/>
              </p:cNvSpPr>
              <p:nvPr/>
            </p:nvSpPr>
            <p:spPr bwMode="auto">
              <a:xfrm flipV="1">
                <a:off x="2473" y="3255"/>
                <a:ext cx="205" cy="74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47501" name="Group 13"/>
              <p:cNvGrpSpPr>
                <a:grpSpLocks/>
              </p:cNvGrpSpPr>
              <p:nvPr/>
            </p:nvGrpSpPr>
            <p:grpSpPr bwMode="auto">
              <a:xfrm>
                <a:off x="2578" y="3034"/>
                <a:ext cx="214" cy="248"/>
                <a:chOff x="2578" y="3034"/>
                <a:chExt cx="214" cy="248"/>
              </a:xfrm>
            </p:grpSpPr>
            <p:sp>
              <p:nvSpPr>
                <p:cNvPr id="447502" name="Oval 14"/>
                <p:cNvSpPr>
                  <a:spLocks noChangeArrowheads="1"/>
                </p:cNvSpPr>
                <p:nvPr/>
              </p:nvSpPr>
              <p:spPr bwMode="auto">
                <a:xfrm rot="19800000">
                  <a:off x="2685" y="3018"/>
                  <a:ext cx="59" cy="286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03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578" y="3042"/>
                  <a:ext cx="62" cy="19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04" name="Line 16"/>
                <p:cNvSpPr>
                  <a:spLocks noChangeShapeType="1"/>
                </p:cNvSpPr>
                <p:nvPr/>
              </p:nvSpPr>
              <p:spPr bwMode="auto">
                <a:xfrm>
                  <a:off x="2583" y="3239"/>
                  <a:ext cx="202" cy="43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447505" name="Group 17"/>
              <p:cNvGrpSpPr>
                <a:grpSpLocks/>
              </p:cNvGrpSpPr>
              <p:nvPr/>
            </p:nvGrpSpPr>
            <p:grpSpPr bwMode="auto">
              <a:xfrm>
                <a:off x="2502" y="3009"/>
                <a:ext cx="300" cy="455"/>
                <a:chOff x="2502" y="3009"/>
                <a:chExt cx="300" cy="455"/>
              </a:xfrm>
            </p:grpSpPr>
            <p:sp>
              <p:nvSpPr>
                <p:cNvPr id="447506" name="Oval 18"/>
                <p:cNvSpPr>
                  <a:spLocks noChangeArrowheads="1"/>
                </p:cNvSpPr>
                <p:nvPr/>
              </p:nvSpPr>
              <p:spPr bwMode="auto">
                <a:xfrm rot="21240000">
                  <a:off x="2707" y="3009"/>
                  <a:ext cx="94" cy="457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07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502" y="3017"/>
                  <a:ext cx="220" cy="236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08" name="Line 20"/>
                <p:cNvSpPr>
                  <a:spLocks noChangeShapeType="1"/>
                </p:cNvSpPr>
                <p:nvPr/>
              </p:nvSpPr>
              <p:spPr bwMode="auto">
                <a:xfrm>
                  <a:off x="2504" y="3266"/>
                  <a:ext cx="262" cy="198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447509" name="Group 21"/>
              <p:cNvGrpSpPr>
                <a:grpSpLocks/>
              </p:cNvGrpSpPr>
              <p:nvPr/>
            </p:nvGrpSpPr>
            <p:grpSpPr bwMode="auto">
              <a:xfrm>
                <a:off x="2319" y="2798"/>
                <a:ext cx="605" cy="841"/>
                <a:chOff x="2319" y="2798"/>
                <a:chExt cx="605" cy="841"/>
              </a:xfrm>
            </p:grpSpPr>
            <p:sp>
              <p:nvSpPr>
                <p:cNvPr id="447510" name="Oval 22"/>
                <p:cNvSpPr>
                  <a:spLocks noChangeArrowheads="1"/>
                </p:cNvSpPr>
                <p:nvPr/>
              </p:nvSpPr>
              <p:spPr bwMode="auto">
                <a:xfrm rot="20700000">
                  <a:off x="2694" y="2785"/>
                  <a:ext cx="178" cy="870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1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319" y="2817"/>
                  <a:ext cx="335" cy="51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12" name="Line 24"/>
                <p:cNvSpPr>
                  <a:spLocks noChangeShapeType="1"/>
                </p:cNvSpPr>
                <p:nvPr/>
              </p:nvSpPr>
              <p:spPr bwMode="auto">
                <a:xfrm>
                  <a:off x="2328" y="3352"/>
                  <a:ext cx="558" cy="286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447513" name="Group 25"/>
            <p:cNvGrpSpPr>
              <a:grpSpLocks/>
            </p:cNvGrpSpPr>
            <p:nvPr/>
          </p:nvGrpSpPr>
          <p:grpSpPr bwMode="auto">
            <a:xfrm>
              <a:off x="2146" y="3660"/>
              <a:ext cx="662" cy="684"/>
              <a:chOff x="2146" y="3660"/>
              <a:chExt cx="662" cy="684"/>
            </a:xfrm>
          </p:grpSpPr>
          <p:sp>
            <p:nvSpPr>
              <p:cNvPr id="447514" name="Freeform 26"/>
              <p:cNvSpPr>
                <a:spLocks/>
              </p:cNvSpPr>
              <p:nvPr/>
            </p:nvSpPr>
            <p:spPr bwMode="auto">
              <a:xfrm>
                <a:off x="2144" y="3678"/>
                <a:ext cx="368" cy="221"/>
              </a:xfrm>
              <a:custGeom>
                <a:avLst/>
                <a:gdLst/>
                <a:ahLst/>
                <a:cxnLst>
                  <a:cxn ang="0">
                    <a:pos x="7" y="41"/>
                  </a:cxn>
                  <a:cxn ang="0">
                    <a:pos x="210" y="193"/>
                  </a:cxn>
                  <a:cxn ang="0">
                    <a:pos x="411" y="376"/>
                  </a:cxn>
                  <a:cxn ang="0">
                    <a:pos x="715" y="498"/>
                  </a:cxn>
                  <a:cxn ang="0">
                    <a:pos x="940" y="529"/>
                  </a:cxn>
                  <a:cxn ang="0">
                    <a:pos x="1125" y="817"/>
                  </a:cxn>
                  <a:cxn ang="0">
                    <a:pos x="1613" y="929"/>
                  </a:cxn>
                  <a:cxn ang="0">
                    <a:pos x="1622" y="972"/>
                  </a:cxn>
                </a:cxnLst>
                <a:rect l="0" t="0" r="r" b="b"/>
                <a:pathLst>
                  <a:path w="1623" h="973">
                    <a:moveTo>
                      <a:pt x="7" y="41"/>
                    </a:moveTo>
                    <a:cubicBezTo>
                      <a:pt x="212" y="45"/>
                      <a:pt x="0" y="326"/>
                      <a:pt x="210" y="193"/>
                    </a:cubicBezTo>
                    <a:cubicBezTo>
                      <a:pt x="514" y="0"/>
                      <a:pt x="219" y="450"/>
                      <a:pt x="411" y="376"/>
                    </a:cubicBezTo>
                    <a:cubicBezTo>
                      <a:pt x="714" y="259"/>
                      <a:pt x="105" y="892"/>
                      <a:pt x="715" y="498"/>
                    </a:cubicBezTo>
                    <a:cubicBezTo>
                      <a:pt x="1005" y="310"/>
                      <a:pt x="676" y="763"/>
                      <a:pt x="940" y="529"/>
                    </a:cubicBezTo>
                    <a:lnTo>
                      <a:pt x="1125" y="817"/>
                    </a:lnTo>
                    <a:lnTo>
                      <a:pt x="1613" y="929"/>
                    </a:lnTo>
                    <a:lnTo>
                      <a:pt x="1622" y="972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7515" name="Line 27"/>
              <p:cNvSpPr>
                <a:spLocks noChangeShapeType="1"/>
              </p:cNvSpPr>
              <p:nvPr/>
            </p:nvSpPr>
            <p:spPr bwMode="auto">
              <a:xfrm>
                <a:off x="2250" y="3812"/>
                <a:ext cx="177" cy="126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47516" name="Group 28"/>
              <p:cNvGrpSpPr>
                <a:grpSpLocks/>
              </p:cNvGrpSpPr>
              <p:nvPr/>
            </p:nvGrpSpPr>
            <p:grpSpPr bwMode="auto">
              <a:xfrm>
                <a:off x="2386" y="3781"/>
                <a:ext cx="208" cy="263"/>
                <a:chOff x="2386" y="3781"/>
                <a:chExt cx="208" cy="263"/>
              </a:xfrm>
            </p:grpSpPr>
            <p:sp>
              <p:nvSpPr>
                <p:cNvPr id="447517" name="Oval 29"/>
                <p:cNvSpPr>
                  <a:spLocks noChangeArrowheads="1"/>
                </p:cNvSpPr>
                <p:nvPr/>
              </p:nvSpPr>
              <p:spPr bwMode="auto">
                <a:xfrm rot="1500000">
                  <a:off x="2501" y="3769"/>
                  <a:ext cx="59" cy="289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1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389" y="3782"/>
                  <a:ext cx="192" cy="6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19" name="Line 31"/>
                <p:cNvSpPr>
                  <a:spLocks noChangeShapeType="1"/>
                </p:cNvSpPr>
                <p:nvPr/>
              </p:nvSpPr>
              <p:spPr bwMode="auto">
                <a:xfrm>
                  <a:off x="2386" y="3850"/>
                  <a:ext cx="80" cy="19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447520" name="Group 32"/>
              <p:cNvGrpSpPr>
                <a:grpSpLocks/>
              </p:cNvGrpSpPr>
              <p:nvPr/>
            </p:nvGrpSpPr>
            <p:grpSpPr bwMode="auto">
              <a:xfrm>
                <a:off x="2304" y="3790"/>
                <a:ext cx="359" cy="349"/>
                <a:chOff x="2304" y="3790"/>
                <a:chExt cx="359" cy="349"/>
              </a:xfrm>
            </p:grpSpPr>
            <p:sp>
              <p:nvSpPr>
                <p:cNvPr id="447521" name="Oval 33"/>
                <p:cNvSpPr>
                  <a:spLocks noChangeArrowheads="1"/>
                </p:cNvSpPr>
                <p:nvPr/>
              </p:nvSpPr>
              <p:spPr bwMode="auto">
                <a:xfrm rot="3000000">
                  <a:off x="2440" y="3756"/>
                  <a:ext cx="94" cy="463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22" name="Line 34"/>
                <p:cNvSpPr>
                  <a:spLocks noChangeShapeType="1"/>
                </p:cNvSpPr>
                <p:nvPr/>
              </p:nvSpPr>
              <p:spPr bwMode="auto">
                <a:xfrm>
                  <a:off x="2329" y="3790"/>
                  <a:ext cx="320" cy="45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2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305" y="3801"/>
                  <a:ext cx="16" cy="33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447524" name="Group 36"/>
              <p:cNvGrpSpPr>
                <a:grpSpLocks/>
              </p:cNvGrpSpPr>
              <p:nvPr/>
            </p:nvGrpSpPr>
            <p:grpSpPr bwMode="auto">
              <a:xfrm>
                <a:off x="2147" y="3660"/>
                <a:ext cx="660" cy="684"/>
                <a:chOff x="2147" y="3660"/>
                <a:chExt cx="660" cy="684"/>
              </a:xfrm>
            </p:grpSpPr>
            <p:sp>
              <p:nvSpPr>
                <p:cNvPr id="447525" name="Oval 37"/>
                <p:cNvSpPr>
                  <a:spLocks noChangeArrowheads="1"/>
                </p:cNvSpPr>
                <p:nvPr/>
              </p:nvSpPr>
              <p:spPr bwMode="auto">
                <a:xfrm rot="2400000">
                  <a:off x="2429" y="3564"/>
                  <a:ext cx="178" cy="881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26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2162" y="3662"/>
                  <a:ext cx="613" cy="24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527" name="Line 39"/>
                <p:cNvSpPr>
                  <a:spLocks noChangeShapeType="1"/>
                </p:cNvSpPr>
                <p:nvPr/>
              </p:nvSpPr>
              <p:spPr bwMode="auto">
                <a:xfrm>
                  <a:off x="2147" y="3707"/>
                  <a:ext cx="82" cy="625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447530" name="Rectangle 42"/>
          <p:cNvSpPr>
            <a:spLocks noChangeArrowheads="1"/>
          </p:cNvSpPr>
          <p:nvPr/>
        </p:nvSpPr>
        <p:spPr bwMode="auto">
          <a:xfrm>
            <a:off x="0" y="22228"/>
            <a:ext cx="4560888" cy="666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>
              <a:lnSpc>
                <a:spcPct val="90000"/>
              </a:lnSpc>
              <a:spcBef>
                <a:spcPts val="1138"/>
              </a:spcBef>
              <a:spcAft>
                <a:spcPts val="2550"/>
              </a:spcAft>
              <a:buFontTx/>
              <a:buChar char="•"/>
            </a:pPr>
            <a:r>
              <a:rPr lang="en-GB" baseline="0" dirty="0">
                <a:solidFill>
                  <a:schemeClr val="bg2"/>
                </a:solidFill>
              </a:rPr>
              <a:t>Muons</a:t>
            </a:r>
          </a:p>
          <a:p>
            <a:pPr lvl="1" algn="l" defTabSz="913926">
              <a:lnSpc>
                <a:spcPct val="90000"/>
              </a:lnSpc>
              <a:spcBef>
                <a:spcPts val="1138"/>
              </a:spcBef>
              <a:spcAft>
                <a:spcPts val="2275"/>
              </a:spcAft>
              <a:buSzPct val="77000"/>
              <a:buFontTx/>
              <a:buChar char="–"/>
            </a:pPr>
            <a:r>
              <a:rPr lang="en-GB" baseline="0" dirty="0">
                <a:solidFill>
                  <a:schemeClr val="bg2"/>
                </a:solidFill>
              </a:rPr>
              <a:t>Sharp, clear rings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sz="2200" baseline="0" dirty="0">
                <a:solidFill>
                  <a:schemeClr val="bg2"/>
                </a:solidFill>
              </a:rPr>
              <a:t>Long, straight tracks</a:t>
            </a:r>
          </a:p>
          <a:p>
            <a:pPr algn="l" defTabSz="913926">
              <a:lnSpc>
                <a:spcPct val="90000"/>
              </a:lnSpc>
              <a:spcBef>
                <a:spcPts val="1138"/>
              </a:spcBef>
              <a:spcAft>
                <a:spcPts val="2550"/>
              </a:spcAft>
              <a:buFontTx/>
              <a:buChar char="•"/>
            </a:pPr>
            <a:r>
              <a:rPr lang="en-GB" baseline="0" dirty="0">
                <a:solidFill>
                  <a:schemeClr val="bg2"/>
                </a:solidFill>
              </a:rPr>
              <a:t>Electrons</a:t>
            </a:r>
          </a:p>
          <a:p>
            <a:pPr lvl="1" algn="l" defTabSz="913926">
              <a:lnSpc>
                <a:spcPct val="90000"/>
              </a:lnSpc>
              <a:spcBef>
                <a:spcPts val="1138"/>
              </a:spcBef>
              <a:spcAft>
                <a:spcPts val="2275"/>
              </a:spcAft>
              <a:buSzPct val="77000"/>
              <a:buFontTx/>
              <a:buChar char="–"/>
            </a:pPr>
            <a:r>
              <a:rPr lang="en-GB" baseline="0" dirty="0">
                <a:solidFill>
                  <a:schemeClr val="bg2"/>
                </a:solidFill>
              </a:rPr>
              <a:t>Scattered rings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sz="2200" baseline="0" dirty="0">
                <a:solidFill>
                  <a:schemeClr val="bg2"/>
                </a:solidFill>
              </a:rPr>
              <a:t>Multiple scattering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sz="2200" baseline="0" dirty="0">
                <a:solidFill>
                  <a:schemeClr val="bg2"/>
                </a:solidFill>
              </a:rPr>
              <a:t>Radiative processes</a:t>
            </a:r>
          </a:p>
          <a:p>
            <a:pPr algn="l" defTabSz="913926">
              <a:lnSpc>
                <a:spcPct val="90000"/>
              </a:lnSpc>
              <a:spcBef>
                <a:spcPts val="1138"/>
              </a:spcBef>
              <a:spcAft>
                <a:spcPts val="2550"/>
              </a:spcAft>
              <a:buFontTx/>
              <a:buChar char="•"/>
            </a:pPr>
            <a:r>
              <a:rPr lang="en-GB" b="1" i="1" baseline="0" dirty="0">
                <a:solidFill>
                  <a:schemeClr val="bg1"/>
                </a:solidFill>
              </a:rPr>
              <a:t>Neutral Pions</a:t>
            </a:r>
          </a:p>
          <a:p>
            <a:pPr lvl="1" algn="l" defTabSz="913926">
              <a:lnSpc>
                <a:spcPct val="90000"/>
              </a:lnSpc>
              <a:spcBef>
                <a:spcPts val="1138"/>
              </a:spcBef>
              <a:spcAft>
                <a:spcPts val="2275"/>
              </a:spcAft>
              <a:buSzPct val="77000"/>
              <a:buFontTx/>
              <a:buChar char="–"/>
            </a:pPr>
            <a:r>
              <a:rPr lang="en-GB" b="1" i="1" baseline="0" dirty="0">
                <a:solidFill>
                  <a:schemeClr val="bg1"/>
                </a:solidFill>
              </a:rPr>
              <a:t>Double rings</a:t>
            </a:r>
          </a:p>
          <a:p>
            <a:pPr lvl="2" algn="l" defTabSz="913926">
              <a:lnSpc>
                <a:spcPct val="90000"/>
              </a:lnSpc>
              <a:spcBef>
                <a:spcPts val="1138"/>
              </a:spcBef>
              <a:spcAft>
                <a:spcPts val="1986"/>
              </a:spcAft>
              <a:buSzPct val="85000"/>
              <a:buFontTx/>
              <a:buChar char="•"/>
            </a:pPr>
            <a:r>
              <a:rPr lang="en-GB" b="1" i="1" baseline="0" dirty="0">
                <a:solidFill>
                  <a:schemeClr val="bg1"/>
                </a:solidFill>
              </a:rPr>
              <a:t>Decays to two photons</a:t>
            </a:r>
            <a:endParaRPr lang="en-GB" sz="2200" baseline="0" dirty="0">
              <a:solidFill>
                <a:schemeClr val="bg2"/>
              </a:solidFill>
            </a:endParaRP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7877027" y="3"/>
            <a:ext cx="2200369" cy="5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3" tIns="45688" rIns="91373" bIns="45688">
            <a:prstTxWarp prst="textNoShape">
              <a:avLst/>
            </a:prstTxWarp>
            <a:spAutoFit/>
          </a:bodyPr>
          <a:lstStyle/>
          <a:p>
            <a:pPr algn="l" defTabSz="456203" eaLnBrk="0" hangingPunct="0"/>
            <a:r>
              <a:rPr lang="en-US" sz="1400" baseline="0" dirty="0" smtClean="0">
                <a:solidFill>
                  <a:srgbClr val="00FFFF"/>
                </a:solidFill>
              </a:rPr>
              <a:t>MiniBooNE </a:t>
            </a:r>
            <a:r>
              <a:rPr lang="en-US" sz="1400" baseline="0" dirty="0">
                <a:solidFill>
                  <a:srgbClr val="00FFFF"/>
                </a:solidFill>
              </a:rPr>
              <a:t>collaboration</a:t>
            </a:r>
            <a:r>
              <a:rPr lang="en-US" sz="1400" baseline="0" dirty="0" smtClean="0">
                <a:solidFill>
                  <a:srgbClr val="00FFFF"/>
                </a:solidFill>
              </a:rPr>
              <a:t>,</a:t>
            </a:r>
          </a:p>
          <a:p>
            <a:pPr algn="l" defTabSz="456203" eaLnBrk="0" hangingPunct="0"/>
            <a:r>
              <a:rPr lang="en-US" sz="1400" baseline="0" dirty="0" smtClean="0">
                <a:solidFill>
                  <a:srgbClr val="00FFFF"/>
                </a:solidFill>
              </a:rPr>
              <a:t>NIM.A599(2009)28</a:t>
            </a:r>
            <a:endParaRPr lang="en-US" sz="1400" baseline="0" dirty="0">
              <a:solidFill>
                <a:srgbClr val="00FFFF"/>
              </a:solidFill>
            </a:endParaRPr>
          </a:p>
        </p:txBody>
      </p:sp>
      <p:sp>
        <p:nvSpPr>
          <p:cNvPr id="44" name="Rectangle 23"/>
          <p:cNvSpPr>
            <a:spLocks noChangeArrowheads="1"/>
          </p:cNvSpPr>
          <p:nvPr/>
        </p:nvSpPr>
        <p:spPr bwMode="auto">
          <a:xfrm>
            <a:off x="2025650" y="0"/>
            <a:ext cx="57658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2800" baseline="0" dirty="0">
                <a:solidFill>
                  <a:schemeClr val="bg1"/>
                </a:solidFill>
              </a:rPr>
              <a:t>3</a:t>
            </a:r>
            <a:r>
              <a:rPr lang="en-US" sz="2800" baseline="0" dirty="0" smtClean="0">
                <a:solidFill>
                  <a:schemeClr val="bg1"/>
                </a:solidFill>
              </a:rPr>
              <a:t>. </a:t>
            </a:r>
            <a:r>
              <a:rPr lang="en-US" sz="2800" baseline="0" dirty="0">
                <a:solidFill>
                  <a:schemeClr val="bg1"/>
                </a:solidFill>
              </a:rPr>
              <a:t>Events in the Detector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4C6D-093B-364B-BF15-A762B6706FE5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143662" y="4"/>
            <a:ext cx="6920547" cy="6519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1. Introduction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Neutrino beam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Events in the 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detector</a:t>
            </a:r>
            <a:endParaRPr lang="en-GB" sz="3200" b="1" baseline="0" dirty="0" smtClean="0">
              <a:solidFill>
                <a:schemeClr val="accent2"/>
              </a:solidFill>
            </a:endParaRP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/>
                </a:solidFill>
              </a:rPr>
              <a:t>4</a:t>
            </a:r>
            <a:r>
              <a:rPr lang="en-GB" sz="3200" b="1" baseline="0" dirty="0" smtClean="0">
                <a:solidFill>
                  <a:schemeClr val="accent2"/>
                </a:solidFill>
              </a:rPr>
              <a:t>. </a:t>
            </a:r>
            <a:r>
              <a:rPr lang="en-GB" sz="3200" b="1" baseline="0" dirty="0">
                <a:solidFill>
                  <a:schemeClr val="accent2"/>
                </a:solidFill>
              </a:rPr>
              <a:t>Cross section </a:t>
            </a:r>
            <a:r>
              <a:rPr lang="en-GB" sz="3200" b="1" baseline="0" dirty="0" smtClean="0">
                <a:solidFill>
                  <a:schemeClr val="accent2"/>
                </a:solidFill>
              </a:rPr>
              <a:t>model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Oscillation 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analysis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7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New Low </a:t>
            </a: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energy excess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8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Anti-neutrino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9. Neutrino disappearance result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33F1-04AC-B34D-96B4-DF2CAC5C7CE8}" type="slidenum">
              <a:rPr lang="en-US"/>
              <a:pPr/>
              <a:t>33</a:t>
            </a:fld>
            <a:endParaRPr lang="en-US" dirty="0"/>
          </a:p>
        </p:txBody>
      </p:sp>
      <p:pic>
        <p:nvPicPr>
          <p:cNvPr id="393218" name="Picture 2"/>
          <p:cNvPicPr>
            <a:picLocks noChangeAspect="1" noChangeArrowheads="1"/>
          </p:cNvPicPr>
          <p:nvPr/>
        </p:nvPicPr>
        <p:blipFill>
          <a:blip r:embed="rId2"/>
          <a:srcRect l="14764" t="19685" r="14764" b="19685"/>
          <a:stretch>
            <a:fillRect/>
          </a:stretch>
        </p:blipFill>
        <p:spPr bwMode="auto">
          <a:xfrm>
            <a:off x="228604" y="2503488"/>
            <a:ext cx="668337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913437" y="1373188"/>
            <a:ext cx="3941762" cy="6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Predicted event rates before cuts</a:t>
            </a:r>
          </a:p>
          <a:p>
            <a:pPr algn="l" defTabSz="502978" eaLnBrk="0" hangingPunct="0"/>
            <a:r>
              <a:rPr lang="en-US" baseline="0" dirty="0"/>
              <a:t>(NUANCE Monte Carlo)</a:t>
            </a:r>
          </a:p>
        </p:txBody>
      </p:sp>
      <p:sp>
        <p:nvSpPr>
          <p:cNvPr id="393220" name="Text Box 4"/>
          <p:cNvSpPr txBox="1">
            <a:spLocks noChangeArrowheads="1"/>
          </p:cNvSpPr>
          <p:nvPr/>
        </p:nvSpPr>
        <p:spPr bwMode="auto">
          <a:xfrm>
            <a:off x="696916" y="-588963"/>
            <a:ext cx="2016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>
              <a:spcBef>
                <a:spcPct val="50000"/>
              </a:spcBef>
            </a:pPr>
            <a:endParaRPr lang="en-US" sz="2600" baseline="0" dirty="0">
              <a:latin typeface="Times" pitchFamily="-65" charset="0"/>
            </a:endParaRPr>
          </a:p>
        </p:txBody>
      </p:sp>
      <p:pic>
        <p:nvPicPr>
          <p:cNvPr id="393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9687" y="1920879"/>
            <a:ext cx="1930400" cy="1330325"/>
          </a:xfrm>
          <a:prstGeom prst="rect">
            <a:avLst/>
          </a:prstGeom>
          <a:solidFill>
            <a:srgbClr val="FFFFFF"/>
          </a:solidFill>
          <a:ln w="1584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93222" name="Text Box 6"/>
          <p:cNvSpPr txBox="1">
            <a:spLocks noChangeArrowheads="1"/>
          </p:cNvSpPr>
          <p:nvPr/>
        </p:nvSpPr>
        <p:spPr bwMode="auto">
          <a:xfrm>
            <a:off x="5924552" y="1943100"/>
            <a:ext cx="3765548" cy="31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1400" baseline="0" dirty="0">
                <a:solidFill>
                  <a:srgbClr val="000090"/>
                </a:solidFill>
              </a:rPr>
              <a:t>Casper, Nucl.Phys.Proc.Suppl</a:t>
            </a:r>
            <a:r>
              <a:rPr lang="en-US" sz="1400" baseline="0" dirty="0" smtClean="0">
                <a:solidFill>
                  <a:srgbClr val="000090"/>
                </a:solidFill>
              </a:rPr>
              <a:t>.112(</a:t>
            </a:r>
            <a:r>
              <a:rPr lang="en-US" sz="1400" baseline="0" dirty="0">
                <a:solidFill>
                  <a:srgbClr val="000090"/>
                </a:solidFill>
              </a:rPr>
              <a:t>2002</a:t>
            </a:r>
            <a:r>
              <a:rPr lang="en-US" sz="1400" baseline="0" dirty="0" smtClean="0">
                <a:solidFill>
                  <a:srgbClr val="000090"/>
                </a:solidFill>
              </a:rPr>
              <a:t>)161</a:t>
            </a:r>
            <a:endParaRPr lang="en-US" sz="1400" baseline="0" dirty="0">
              <a:solidFill>
                <a:srgbClr val="000090"/>
              </a:solidFill>
            </a:endParaRPr>
          </a:p>
        </p:txBody>
      </p:sp>
      <p:pic>
        <p:nvPicPr>
          <p:cNvPr id="3932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5686425"/>
            <a:ext cx="1762125" cy="139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322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364" y="1382718"/>
            <a:ext cx="2435225" cy="1360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6062668" y="2500314"/>
            <a:ext cx="3779838" cy="4318890"/>
            <a:chOff x="6062664" y="2500313"/>
            <a:chExt cx="3779838" cy="4318890"/>
          </a:xfrm>
        </p:grpSpPr>
        <p:sp>
          <p:nvSpPr>
            <p:cNvPr id="393223" name="Text Box 7"/>
            <p:cNvSpPr txBox="1">
              <a:spLocks noChangeArrowheads="1"/>
            </p:cNvSpPr>
            <p:nvPr/>
          </p:nvSpPr>
          <p:spPr bwMode="auto">
            <a:xfrm>
              <a:off x="6410327" y="6452407"/>
              <a:ext cx="3432175" cy="3667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1700" baseline="0" dirty="0">
                  <a:solidFill>
                    <a:srgbClr val="008000"/>
                  </a:solidFill>
                </a:rPr>
                <a:t>Event neutrino energy </a:t>
              </a:r>
              <a:r>
                <a:rPr lang="en-US" sz="1700" baseline="0" dirty="0" smtClean="0">
                  <a:solidFill>
                    <a:srgbClr val="008000"/>
                  </a:solidFill>
                </a:rPr>
                <a:t>(GeV)</a:t>
              </a:r>
              <a:endParaRPr lang="en-US" sz="1700" baseline="0" dirty="0">
                <a:solidFill>
                  <a:srgbClr val="008000"/>
                </a:solidFill>
              </a:endParaRPr>
            </a:p>
          </p:txBody>
        </p:sp>
        <p:pic>
          <p:nvPicPr>
            <p:cNvPr id="393226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62664" y="2500313"/>
              <a:ext cx="3778250" cy="3953833"/>
            </a:xfrm>
            <a:prstGeom prst="rect">
              <a:avLst/>
            </a:prstGeom>
            <a:noFill/>
          </p:spPr>
        </p:pic>
      </p:grpSp>
      <p:sp>
        <p:nvSpPr>
          <p:cNvPr id="393227" name="Rectangle 11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4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Cross section model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33F1-04AC-B34D-96B4-DF2CAC5C7CE8}" type="slidenum">
              <a:rPr lang="en-US"/>
              <a:pPr/>
              <a:t>34</a:t>
            </a:fld>
            <a:endParaRPr lang="en-US" dirty="0"/>
          </a:p>
        </p:txBody>
      </p:sp>
      <p:pic>
        <p:nvPicPr>
          <p:cNvPr id="393218" name="Picture 2"/>
          <p:cNvPicPr>
            <a:picLocks noChangeAspect="1" noChangeArrowheads="1"/>
          </p:cNvPicPr>
          <p:nvPr/>
        </p:nvPicPr>
        <p:blipFill>
          <a:blip r:embed="rId2"/>
          <a:srcRect l="14764" t="19685" r="14764" b="19685"/>
          <a:stretch>
            <a:fillRect/>
          </a:stretch>
        </p:blipFill>
        <p:spPr bwMode="auto">
          <a:xfrm>
            <a:off x="228604" y="2503488"/>
            <a:ext cx="668337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913437" y="1373188"/>
            <a:ext cx="3941762" cy="6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Predicted event rates before cuts</a:t>
            </a:r>
          </a:p>
          <a:p>
            <a:pPr algn="l" defTabSz="502978" eaLnBrk="0" hangingPunct="0"/>
            <a:r>
              <a:rPr lang="en-US" baseline="0" dirty="0"/>
              <a:t>(NUANCE Monte Carlo)</a:t>
            </a:r>
          </a:p>
        </p:txBody>
      </p:sp>
      <p:sp>
        <p:nvSpPr>
          <p:cNvPr id="393220" name="Text Box 4"/>
          <p:cNvSpPr txBox="1">
            <a:spLocks noChangeArrowheads="1"/>
          </p:cNvSpPr>
          <p:nvPr/>
        </p:nvSpPr>
        <p:spPr bwMode="auto">
          <a:xfrm>
            <a:off x="696916" y="-588963"/>
            <a:ext cx="2016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>
              <a:spcBef>
                <a:spcPct val="50000"/>
              </a:spcBef>
            </a:pPr>
            <a:endParaRPr lang="en-US" sz="2600" baseline="0" dirty="0">
              <a:latin typeface="Times" pitchFamily="-65" charset="0"/>
            </a:endParaRPr>
          </a:p>
        </p:txBody>
      </p:sp>
      <p:pic>
        <p:nvPicPr>
          <p:cNvPr id="393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9687" y="1920879"/>
            <a:ext cx="1930400" cy="1330325"/>
          </a:xfrm>
          <a:prstGeom prst="rect">
            <a:avLst/>
          </a:prstGeom>
          <a:solidFill>
            <a:srgbClr val="FFFFFF"/>
          </a:solidFill>
          <a:ln w="1584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3932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5686425"/>
            <a:ext cx="1762125" cy="139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322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364" y="1382718"/>
            <a:ext cx="2435225" cy="1360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5"/>
          <p:cNvGrpSpPr/>
          <p:nvPr/>
        </p:nvGrpSpPr>
        <p:grpSpPr>
          <a:xfrm>
            <a:off x="6062668" y="2500314"/>
            <a:ext cx="3779838" cy="4318890"/>
            <a:chOff x="6062664" y="2500313"/>
            <a:chExt cx="3779838" cy="4318890"/>
          </a:xfrm>
        </p:grpSpPr>
        <p:sp>
          <p:nvSpPr>
            <p:cNvPr id="393223" name="Text Box 7"/>
            <p:cNvSpPr txBox="1">
              <a:spLocks noChangeArrowheads="1"/>
            </p:cNvSpPr>
            <p:nvPr/>
          </p:nvSpPr>
          <p:spPr bwMode="auto">
            <a:xfrm>
              <a:off x="6410327" y="6452407"/>
              <a:ext cx="3432175" cy="3667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1700" baseline="0" dirty="0">
                  <a:solidFill>
                    <a:srgbClr val="008000"/>
                  </a:solidFill>
                </a:rPr>
                <a:t>Event neutrino energy </a:t>
              </a:r>
              <a:r>
                <a:rPr lang="en-US" sz="1700" baseline="0" dirty="0" smtClean="0">
                  <a:solidFill>
                    <a:srgbClr val="008000"/>
                  </a:solidFill>
                </a:rPr>
                <a:t>(GeV)</a:t>
              </a:r>
              <a:endParaRPr lang="en-US" sz="1700" baseline="0" dirty="0">
                <a:solidFill>
                  <a:srgbClr val="008000"/>
                </a:solidFill>
              </a:endParaRPr>
            </a:p>
          </p:txBody>
        </p:sp>
        <p:pic>
          <p:nvPicPr>
            <p:cNvPr id="393226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62664" y="2500313"/>
              <a:ext cx="3778250" cy="3953833"/>
            </a:xfrm>
            <a:prstGeom prst="rect">
              <a:avLst/>
            </a:prstGeom>
            <a:noFill/>
          </p:spPr>
        </p:pic>
      </p:grpSp>
      <p:sp>
        <p:nvSpPr>
          <p:cNvPr id="393227" name="Rectangle 11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4</a:t>
            </a:r>
            <a:r>
              <a:rPr lang="en-US" sz="2800" baseline="0" dirty="0" smtClean="0">
                <a:solidFill>
                  <a:schemeClr val="accent2"/>
                </a:solidFill>
              </a:rPr>
              <a:t>. </a:t>
            </a:r>
            <a:r>
              <a:rPr lang="en-US" sz="2800" baseline="0" dirty="0">
                <a:solidFill>
                  <a:schemeClr val="accent2"/>
                </a:solidFill>
              </a:rPr>
              <a:t>Cross section model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3733800" y="1524004"/>
            <a:ext cx="2184400" cy="20193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1" tIns="45701" rIns="91401" bIns="45701" numCol="1" rtlCol="0" anchor="t" anchorCtr="0" compatLnSpc="1">
            <a:prstTxWarp prst="textNoShape">
              <a:avLst/>
            </a:prstTxWarp>
          </a:bodyPr>
          <a:lstStyle/>
          <a:p>
            <a:pPr defTabSz="914021"/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0" y="1054100"/>
            <a:ext cx="2819400" cy="20193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1" tIns="45701" rIns="91401" bIns="45701" numCol="1" rtlCol="0" anchor="t" anchorCtr="0" compatLnSpc="1">
            <a:prstTxWarp prst="textNoShape">
              <a:avLst/>
            </a:prstTxWarp>
          </a:bodyPr>
          <a:lstStyle/>
          <a:p>
            <a:pPr defTabSz="914021"/>
            <a:endParaRPr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4749800" y="3810004"/>
            <a:ext cx="965200" cy="5842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1" tIns="45701" rIns="91401" bIns="45701" numCol="1" rtlCol="0" anchor="t" anchorCtr="0" compatLnSpc="1">
            <a:prstTxWarp prst="textNoShape">
              <a:avLst/>
            </a:prstTxWarp>
          </a:bodyPr>
          <a:lstStyle/>
          <a:p>
            <a:pPr defTabSz="914021"/>
            <a:endParaRPr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727201" y="3111500"/>
            <a:ext cx="1206500" cy="3556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1" tIns="45701" rIns="91401" bIns="45701" numCol="1" rtlCol="0" anchor="t" anchorCtr="0" compatLnSpc="1">
            <a:prstTxWarp prst="textNoShape">
              <a:avLst/>
            </a:prstTxWarp>
          </a:bodyPr>
          <a:lstStyle/>
          <a:p>
            <a:pPr defTabSz="914021"/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924552" y="1943100"/>
            <a:ext cx="3765548" cy="31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1400" baseline="0" dirty="0">
                <a:solidFill>
                  <a:srgbClr val="000090"/>
                </a:solidFill>
              </a:rPr>
              <a:t>Casper, Nucl.Phys.Proc.Suppl</a:t>
            </a:r>
            <a:r>
              <a:rPr lang="en-US" sz="1400" baseline="0" dirty="0" smtClean="0">
                <a:solidFill>
                  <a:srgbClr val="000090"/>
                </a:solidFill>
              </a:rPr>
              <a:t>.112(</a:t>
            </a:r>
            <a:r>
              <a:rPr lang="en-US" sz="1400" baseline="0" dirty="0">
                <a:solidFill>
                  <a:srgbClr val="000090"/>
                </a:solidFill>
              </a:rPr>
              <a:t>2002</a:t>
            </a:r>
            <a:r>
              <a:rPr lang="en-US" sz="1400" baseline="0" dirty="0" smtClean="0">
                <a:solidFill>
                  <a:srgbClr val="000090"/>
                </a:solidFill>
              </a:rPr>
              <a:t>)161</a:t>
            </a:r>
            <a:endParaRPr lang="en-US" sz="1400" baseline="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3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4E97-168A-2F4C-A199-0B2AFEED16FB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422915" name="Text Box 3"/>
          <p:cNvSpPr txBox="1">
            <a:spLocks noChangeArrowheads="1"/>
          </p:cNvSpPr>
          <p:nvPr/>
        </p:nvSpPr>
        <p:spPr bwMode="auto">
          <a:xfrm>
            <a:off x="444500" y="981076"/>
            <a:ext cx="8999538" cy="9218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9954" tIns="44977" rIns="89954" bIns="44977">
            <a:prstTxWarp prst="textNoShape">
              <a:avLst/>
            </a:prstTxWarp>
            <a:spAutoFit/>
          </a:bodyPr>
          <a:lstStyle/>
          <a:p>
            <a:pPr algn="l" eaLnBrk="0" hangingPunct="0"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US" baseline="0" dirty="0" smtClean="0">
                <a:solidFill>
                  <a:srgbClr val="008000"/>
                </a:solidFill>
              </a:rPr>
              <a:t>CCQE  (Charged Current Quasi-Elastic)</a:t>
            </a:r>
            <a:endParaRPr lang="en-US" baseline="0" dirty="0" smtClean="0">
              <a:latin typeface="Symbol" pitchFamily="-65" charset="2"/>
            </a:endParaRPr>
          </a:p>
          <a:p>
            <a:pPr algn="l" eaLnBrk="0" hangingPunct="0"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US" baseline="0" dirty="0" smtClean="0">
                <a:latin typeface="Symbol" pitchFamily="-65" charset="2"/>
              </a:rPr>
              <a:t>n</a:t>
            </a:r>
            <a:r>
              <a:rPr lang="en-US" baseline="-25000" dirty="0" smtClean="0">
                <a:latin typeface="Symbol" pitchFamily="-65" charset="2"/>
              </a:rPr>
              <a:t>m</a:t>
            </a:r>
            <a:r>
              <a:rPr lang="en-US" baseline="0" dirty="0" smtClean="0">
                <a:latin typeface="Times" pitchFamily="-65" charset="0"/>
              </a:rPr>
              <a:t> </a:t>
            </a:r>
            <a:r>
              <a:rPr lang="en-US" baseline="0" dirty="0"/>
              <a:t>charged current quasi-elastic (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/>
              <a:t>CCQE) interaction is the most abundant (~40%) and the fundamental interaction in MiniBooNE detector</a:t>
            </a:r>
            <a:endParaRPr lang="en-GB" baseline="0" dirty="0">
              <a:solidFill>
                <a:srgbClr val="000000"/>
              </a:solidFill>
            </a:endParaRPr>
          </a:p>
        </p:txBody>
      </p:sp>
      <p:sp>
        <p:nvSpPr>
          <p:cNvPr id="422916" name="Oval 4"/>
          <p:cNvSpPr>
            <a:spLocks noChangeArrowheads="1"/>
          </p:cNvSpPr>
          <p:nvPr/>
        </p:nvSpPr>
        <p:spPr bwMode="auto">
          <a:xfrm>
            <a:off x="3275013" y="3122618"/>
            <a:ext cx="3948112" cy="3614737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2917" name="Line 5"/>
          <p:cNvSpPr>
            <a:spLocks noChangeShapeType="1"/>
          </p:cNvSpPr>
          <p:nvPr/>
        </p:nvSpPr>
        <p:spPr bwMode="auto">
          <a:xfrm flipV="1">
            <a:off x="4633913" y="4254505"/>
            <a:ext cx="1371600" cy="557213"/>
          </a:xfrm>
          <a:prstGeom prst="line">
            <a:avLst/>
          </a:pr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2918" name="Line 6"/>
          <p:cNvSpPr>
            <a:spLocks noChangeShapeType="1"/>
          </p:cNvSpPr>
          <p:nvPr/>
        </p:nvSpPr>
        <p:spPr bwMode="auto">
          <a:xfrm>
            <a:off x="4643444" y="5194300"/>
            <a:ext cx="136525" cy="252413"/>
          </a:xfrm>
          <a:prstGeom prst="line">
            <a:avLst/>
          </a:pr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2919" name="Text Box 7"/>
          <p:cNvSpPr txBox="1">
            <a:spLocks noChangeArrowheads="1"/>
          </p:cNvSpPr>
          <p:nvPr/>
        </p:nvSpPr>
        <p:spPr bwMode="auto">
          <a:xfrm>
            <a:off x="4546600" y="5461006"/>
            <a:ext cx="184150" cy="351571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 b="1" baseline="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422920" name="Line 8"/>
          <p:cNvSpPr>
            <a:spLocks noChangeShapeType="1"/>
          </p:cNvSpPr>
          <p:nvPr/>
        </p:nvSpPr>
        <p:spPr bwMode="auto">
          <a:xfrm>
            <a:off x="-1876425" y="5043494"/>
            <a:ext cx="1876425" cy="1587"/>
          </a:xfrm>
          <a:prstGeom prst="line">
            <a:avLst/>
          </a:prstGeom>
          <a:noFill/>
          <a:ln w="54720" cap="rnd">
            <a:solidFill>
              <a:srgbClr val="000080"/>
            </a:solidFill>
            <a:prstDash val="sysDot"/>
            <a:round/>
            <a:headEnd/>
            <a:tailEnd type="triangle" w="med" len="med"/>
          </a:ln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2921" name="Text Box 9"/>
          <p:cNvSpPr txBox="1">
            <a:spLocks noChangeArrowheads="1"/>
          </p:cNvSpPr>
          <p:nvPr/>
        </p:nvSpPr>
        <p:spPr bwMode="auto">
          <a:xfrm>
            <a:off x="5105400" y="4178305"/>
            <a:ext cx="300038" cy="351571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 b="1" baseline="0" dirty="0">
                <a:solidFill>
                  <a:srgbClr val="FF0000"/>
                </a:solidFill>
                <a:latin typeface="Symbol" pitchFamily="-65" charset="2"/>
              </a:rPr>
              <a:t>m</a:t>
            </a:r>
          </a:p>
        </p:txBody>
      </p:sp>
      <p:sp>
        <p:nvSpPr>
          <p:cNvPr id="422922" name="Text Box 10"/>
          <p:cNvSpPr txBox="1">
            <a:spLocks noChangeArrowheads="1"/>
          </p:cNvSpPr>
          <p:nvPr/>
        </p:nvSpPr>
        <p:spPr bwMode="auto">
          <a:xfrm>
            <a:off x="4203700" y="5072068"/>
            <a:ext cx="184150" cy="351571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 b="1" baseline="0" dirty="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422923" name="Text Box 11"/>
          <p:cNvSpPr txBox="1">
            <a:spLocks noChangeArrowheads="1"/>
          </p:cNvSpPr>
          <p:nvPr/>
        </p:nvSpPr>
        <p:spPr bwMode="auto">
          <a:xfrm>
            <a:off x="2032000" y="4356105"/>
            <a:ext cx="1201738" cy="351571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 b="1" baseline="0" dirty="0">
                <a:solidFill>
                  <a:schemeClr val="accent2"/>
                </a:solidFill>
                <a:latin typeface="Symbol" pitchFamily="-65" charset="2"/>
              </a:rPr>
              <a:t>n</a:t>
            </a:r>
            <a:r>
              <a:rPr lang="en-GB" sz="2400" b="1" baseline="0" dirty="0">
                <a:solidFill>
                  <a:schemeClr val="accent2"/>
                </a:solidFill>
              </a:rPr>
              <a:t>-beam</a:t>
            </a:r>
          </a:p>
        </p:txBody>
      </p:sp>
      <p:pic>
        <p:nvPicPr>
          <p:cNvPr id="422924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1343" y="4799013"/>
            <a:ext cx="376237" cy="376237"/>
          </a:xfrm>
          <a:prstGeom prst="rect">
            <a:avLst/>
          </a:prstGeom>
          <a:noFill/>
        </p:spPr>
      </p:pic>
      <p:sp>
        <p:nvSpPr>
          <p:cNvPr id="422925" name="Oval 13"/>
          <p:cNvSpPr>
            <a:spLocks noChangeArrowheads="1"/>
          </p:cNvSpPr>
          <p:nvPr/>
        </p:nvSpPr>
        <p:spPr bwMode="auto">
          <a:xfrm>
            <a:off x="4425950" y="502285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2926" name="Oval 14"/>
          <p:cNvSpPr>
            <a:spLocks noChangeArrowheads="1"/>
          </p:cNvSpPr>
          <p:nvPr/>
        </p:nvSpPr>
        <p:spPr bwMode="auto">
          <a:xfrm>
            <a:off x="4537079" y="506095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2927" name="Text Box 15"/>
          <p:cNvSpPr txBox="1">
            <a:spLocks noChangeArrowheads="1"/>
          </p:cNvSpPr>
          <p:nvPr/>
        </p:nvSpPr>
        <p:spPr bwMode="auto">
          <a:xfrm>
            <a:off x="4441830" y="5868988"/>
            <a:ext cx="1776413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FF0000"/>
                </a:solidFill>
              </a:rPr>
              <a:t>(Scintillation)</a:t>
            </a:r>
          </a:p>
        </p:txBody>
      </p:sp>
      <p:sp>
        <p:nvSpPr>
          <p:cNvPr id="422928" name="Text Box 16"/>
          <p:cNvSpPr txBox="1">
            <a:spLocks noChangeArrowheads="1"/>
          </p:cNvSpPr>
          <p:nvPr/>
        </p:nvSpPr>
        <p:spPr bwMode="auto">
          <a:xfrm>
            <a:off x="5335588" y="3744913"/>
            <a:ext cx="1878012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FF0000"/>
                </a:solidFill>
              </a:rPr>
              <a:t>Cherenkov </a:t>
            </a:r>
            <a:r>
              <a:rPr lang="en-GB" b="1" baseline="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22929" name="Text Box 17"/>
          <p:cNvSpPr txBox="1">
            <a:spLocks noChangeArrowheads="1"/>
          </p:cNvSpPr>
          <p:nvPr/>
        </p:nvSpPr>
        <p:spPr bwMode="auto">
          <a:xfrm>
            <a:off x="4125918" y="4406901"/>
            <a:ext cx="688975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dirty="0"/>
              <a:t>12</a:t>
            </a:r>
            <a:r>
              <a:rPr lang="en-GB" baseline="0" dirty="0"/>
              <a:t>C</a:t>
            </a:r>
          </a:p>
        </p:txBody>
      </p:sp>
      <p:sp>
        <p:nvSpPr>
          <p:cNvPr id="422933" name="Text Box 21"/>
          <p:cNvSpPr txBox="1">
            <a:spLocks noChangeArrowheads="1"/>
          </p:cNvSpPr>
          <p:nvPr/>
        </p:nvSpPr>
        <p:spPr bwMode="auto">
          <a:xfrm>
            <a:off x="190505" y="3009906"/>
            <a:ext cx="3762375" cy="741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MiniBooNE detector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(spherical Cherenkov detector)</a:t>
            </a:r>
          </a:p>
        </p:txBody>
      </p:sp>
      <p:graphicFrame>
        <p:nvGraphicFramePr>
          <p:cNvPr id="422936" name="Object 24"/>
          <p:cNvGraphicFramePr>
            <a:graphicFrameLocks noChangeAspect="1"/>
          </p:cNvGraphicFramePr>
          <p:nvPr/>
        </p:nvGraphicFramePr>
        <p:xfrm>
          <a:off x="3571875" y="1990725"/>
          <a:ext cx="2387600" cy="939800"/>
        </p:xfrm>
        <a:graphic>
          <a:graphicData uri="http://schemas.openxmlformats.org/presentationml/2006/ole">
            <p:oleObj spid="_x0000_s965634" name="Equation" r:id="rId7" imgW="2387520" imgH="939600" progId="Equation.3">
              <p:embed/>
            </p:oleObj>
          </a:graphicData>
        </a:graphic>
      </p:graphicFrame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6480179" y="1874838"/>
            <a:ext cx="2541588" cy="1322387"/>
            <a:chOff x="4393" y="1126"/>
            <a:chExt cx="1601" cy="833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592" y="1216"/>
              <a:ext cx="1228" cy="644"/>
              <a:chOff x="3384" y="1445"/>
              <a:chExt cx="1228" cy="926"/>
            </a:xfrm>
          </p:grpSpPr>
          <p:sp>
            <p:nvSpPr>
              <p:cNvPr id="422939" name="Line 27"/>
              <p:cNvSpPr>
                <a:spLocks noChangeShapeType="1"/>
              </p:cNvSpPr>
              <p:nvPr/>
            </p:nvSpPr>
            <p:spPr bwMode="auto">
              <a:xfrm>
                <a:off x="3384" y="1487"/>
                <a:ext cx="567" cy="1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2940" name="Line 28"/>
              <p:cNvSpPr>
                <a:spLocks noChangeShapeType="1"/>
              </p:cNvSpPr>
              <p:nvPr/>
            </p:nvSpPr>
            <p:spPr bwMode="auto">
              <a:xfrm>
                <a:off x="3935" y="2145"/>
                <a:ext cx="677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2941" name="Line 29"/>
              <p:cNvSpPr>
                <a:spLocks noChangeShapeType="1"/>
              </p:cNvSpPr>
              <p:nvPr/>
            </p:nvSpPr>
            <p:spPr bwMode="auto">
              <a:xfrm flipV="1">
                <a:off x="3948" y="1445"/>
                <a:ext cx="504" cy="21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2942" name="Line 30"/>
              <p:cNvSpPr>
                <a:spLocks noChangeShapeType="1"/>
              </p:cNvSpPr>
              <p:nvPr/>
            </p:nvSpPr>
            <p:spPr bwMode="auto">
              <a:xfrm flipV="1">
                <a:off x="3486" y="2143"/>
                <a:ext cx="440" cy="2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2943" name="Freeform 31"/>
              <p:cNvSpPr>
                <a:spLocks noChangeArrowheads="1"/>
              </p:cNvSpPr>
              <p:nvPr/>
            </p:nvSpPr>
            <p:spPr bwMode="auto">
              <a:xfrm>
                <a:off x="3917" y="1655"/>
                <a:ext cx="158" cy="49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1095" y="627"/>
                  </a:cxn>
                  <a:cxn ang="0">
                    <a:pos x="729" y="1461"/>
                  </a:cxn>
                  <a:cxn ang="0">
                    <a:pos x="562" y="2364"/>
                  </a:cxn>
                  <a:cxn ang="0">
                    <a:pos x="1361" y="2955"/>
                  </a:cxn>
                  <a:cxn ang="0">
                    <a:pos x="528" y="3547"/>
                  </a:cxn>
                  <a:cxn ang="0">
                    <a:pos x="662" y="4381"/>
                  </a:cxn>
                  <a:cxn ang="0">
                    <a:pos x="1162" y="5284"/>
                  </a:cxn>
                  <a:cxn ang="0">
                    <a:pos x="162" y="5910"/>
                  </a:cxn>
                  <a:cxn ang="0">
                    <a:pos x="129" y="6050"/>
                  </a:cxn>
                </a:cxnLst>
                <a:rect l="0" t="0" r="r" b="b"/>
                <a:pathLst>
                  <a:path w="1866" h="6051">
                    <a:moveTo>
                      <a:pt x="296" y="0"/>
                    </a:moveTo>
                    <a:cubicBezTo>
                      <a:pt x="283" y="477"/>
                      <a:pt x="795" y="504"/>
                      <a:pt x="1095" y="627"/>
                    </a:cubicBezTo>
                    <a:cubicBezTo>
                      <a:pt x="1865" y="939"/>
                      <a:pt x="1014" y="1382"/>
                      <a:pt x="729" y="1461"/>
                    </a:cubicBezTo>
                    <a:cubicBezTo>
                      <a:pt x="359" y="1563"/>
                      <a:pt x="0" y="2158"/>
                      <a:pt x="562" y="2364"/>
                    </a:cubicBezTo>
                    <a:cubicBezTo>
                      <a:pt x="861" y="2474"/>
                      <a:pt x="1385" y="2449"/>
                      <a:pt x="1361" y="2955"/>
                    </a:cubicBezTo>
                    <a:cubicBezTo>
                      <a:pt x="1339" y="3447"/>
                      <a:pt x="843" y="3445"/>
                      <a:pt x="528" y="3547"/>
                    </a:cubicBezTo>
                    <a:cubicBezTo>
                      <a:pt x="75" y="3694"/>
                      <a:pt x="134" y="4361"/>
                      <a:pt x="662" y="4381"/>
                    </a:cubicBezTo>
                    <a:cubicBezTo>
                      <a:pt x="975" y="4393"/>
                      <a:pt x="1576" y="4945"/>
                      <a:pt x="1162" y="5284"/>
                    </a:cubicBezTo>
                    <a:cubicBezTo>
                      <a:pt x="856" y="5535"/>
                      <a:pt x="474" y="5667"/>
                      <a:pt x="162" y="5910"/>
                    </a:cubicBezTo>
                    <a:lnTo>
                      <a:pt x="129" y="605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aphicFrame>
          <p:nvGraphicFramePr>
            <p:cNvPr id="422944" name="Object 32"/>
            <p:cNvGraphicFramePr>
              <a:graphicFrameLocks noChangeAspect="1"/>
            </p:cNvGraphicFramePr>
            <p:nvPr/>
          </p:nvGraphicFramePr>
          <p:xfrm>
            <a:off x="5298" y="1388"/>
            <a:ext cx="231" cy="191"/>
          </p:xfrm>
          <a:graphic>
            <a:graphicData uri="http://schemas.openxmlformats.org/presentationml/2006/ole">
              <p:oleObj spid="_x0000_s965635" name="Equation" r:id="rId8" imgW="304560" imgH="279360" progId="Equation.3">
                <p:embed/>
              </p:oleObj>
            </a:graphicData>
          </a:graphic>
        </p:graphicFrame>
        <p:graphicFrame>
          <p:nvGraphicFramePr>
            <p:cNvPr id="422945" name="Object 33"/>
            <p:cNvGraphicFramePr>
              <a:graphicFrameLocks noChangeAspect="1"/>
            </p:cNvGraphicFramePr>
            <p:nvPr/>
          </p:nvGraphicFramePr>
          <p:xfrm>
            <a:off x="5811" y="1750"/>
            <a:ext cx="183" cy="183"/>
          </p:xfrm>
          <a:graphic>
            <a:graphicData uri="http://schemas.openxmlformats.org/presentationml/2006/ole">
              <p:oleObj spid="_x0000_s965636" name="Equation" r:id="rId9" imgW="241200" imgH="266400" progId="Equation.3">
                <p:embed/>
              </p:oleObj>
            </a:graphicData>
          </a:graphic>
        </p:graphicFrame>
        <p:graphicFrame>
          <p:nvGraphicFramePr>
            <p:cNvPr id="422946" name="Object 34"/>
            <p:cNvGraphicFramePr>
              <a:graphicFrameLocks noChangeAspect="1"/>
            </p:cNvGraphicFramePr>
            <p:nvPr/>
          </p:nvGraphicFramePr>
          <p:xfrm>
            <a:off x="5678" y="1126"/>
            <a:ext cx="183" cy="174"/>
          </p:xfrm>
          <a:graphic>
            <a:graphicData uri="http://schemas.openxmlformats.org/presentationml/2006/ole">
              <p:oleObj spid="_x0000_s965637" name="Equation" r:id="rId10" imgW="241200" imgH="253800" progId="Equation.3">
                <p:embed/>
              </p:oleObj>
            </a:graphicData>
          </a:graphic>
        </p:graphicFrame>
        <p:graphicFrame>
          <p:nvGraphicFramePr>
            <p:cNvPr id="422947" name="Object 35"/>
            <p:cNvGraphicFramePr>
              <a:graphicFrameLocks noChangeAspect="1"/>
            </p:cNvGraphicFramePr>
            <p:nvPr/>
          </p:nvGraphicFramePr>
          <p:xfrm>
            <a:off x="4393" y="1146"/>
            <a:ext cx="208" cy="262"/>
          </p:xfrm>
          <a:graphic>
            <a:graphicData uri="http://schemas.openxmlformats.org/presentationml/2006/ole">
              <p:oleObj spid="_x0000_s965638" name="Equation" r:id="rId11" imgW="291960" imgH="406080" progId="Equation.3">
                <p:embed/>
              </p:oleObj>
            </a:graphicData>
          </a:graphic>
        </p:graphicFrame>
        <p:graphicFrame>
          <p:nvGraphicFramePr>
            <p:cNvPr id="422948" name="Object 36"/>
            <p:cNvGraphicFramePr>
              <a:graphicFrameLocks noChangeAspect="1"/>
            </p:cNvGraphicFramePr>
            <p:nvPr/>
          </p:nvGraphicFramePr>
          <p:xfrm>
            <a:off x="4509" y="1819"/>
            <a:ext cx="144" cy="140"/>
          </p:xfrm>
          <a:graphic>
            <a:graphicData uri="http://schemas.openxmlformats.org/presentationml/2006/ole">
              <p:oleObj spid="_x0000_s965639" name="Equation" r:id="rId12" imgW="190440" imgH="203040" progId="Equation.3">
                <p:embed/>
              </p:oleObj>
            </a:graphicData>
          </a:graphic>
        </p:graphicFrame>
      </p:grpSp>
      <p:sp>
        <p:nvSpPr>
          <p:cNvPr id="422950" name="Text Box 38"/>
          <p:cNvSpPr txBox="1">
            <a:spLocks noChangeArrowheads="1"/>
          </p:cNvSpPr>
          <p:nvPr/>
        </p:nvSpPr>
        <p:spPr bwMode="auto">
          <a:xfrm>
            <a:off x="7404100" y="3714751"/>
            <a:ext cx="2673350" cy="20598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8000"/>
                </a:solidFill>
              </a:rPr>
              <a:t>muon like Cherenkov light and subsequent decayed electron (Michel electron) like Cherenkov light are the signal of CCQE event</a:t>
            </a:r>
            <a:endParaRPr lang="en-GB" baseline="0" dirty="0">
              <a:solidFill>
                <a:srgbClr val="000000"/>
              </a:solidFill>
            </a:endParaRPr>
          </a:p>
        </p:txBody>
      </p:sp>
      <p:sp>
        <p:nvSpPr>
          <p:cNvPr id="422951" name="Line 39"/>
          <p:cNvSpPr>
            <a:spLocks noChangeShapeType="1"/>
          </p:cNvSpPr>
          <p:nvPr/>
        </p:nvSpPr>
        <p:spPr bwMode="auto">
          <a:xfrm>
            <a:off x="6049968" y="4370388"/>
            <a:ext cx="371475" cy="271462"/>
          </a:xfrm>
          <a:prstGeom prst="line">
            <a:avLst/>
          </a:pr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2952" name="Text Box 40"/>
          <p:cNvSpPr txBox="1">
            <a:spLocks noChangeArrowheads="1"/>
          </p:cNvSpPr>
          <p:nvPr/>
        </p:nvSpPr>
        <p:spPr bwMode="auto">
          <a:xfrm>
            <a:off x="5648330" y="4640263"/>
            <a:ext cx="1863725" cy="411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FF0000"/>
                </a:solidFill>
              </a:rPr>
              <a:t>Cherenkov </a:t>
            </a:r>
            <a:r>
              <a:rPr lang="en-GB" b="1" baseline="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22953" name="Text Box 41"/>
          <p:cNvSpPr txBox="1">
            <a:spLocks noChangeArrowheads="1"/>
          </p:cNvSpPr>
          <p:nvPr/>
        </p:nvSpPr>
        <p:spPr bwMode="auto">
          <a:xfrm>
            <a:off x="6202369" y="4159256"/>
            <a:ext cx="300037" cy="351571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 b="1" baseline="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9" name="Rectangle 20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4</a:t>
            </a:r>
            <a:r>
              <a:rPr lang="en-US" sz="2800" baseline="0" dirty="0" smtClean="0">
                <a:solidFill>
                  <a:schemeClr val="accent2"/>
                </a:solidFill>
              </a:rPr>
              <a:t>. CCQE cross section model tuning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55 -0.00147 L 0.44649 -0.0033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229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-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643E-6 -4.70292E-6 L 0.02884 0.0594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6 -0.03653 C -0.02474 -0.01449 -0.03357 -0.02184 -0.00867 -0.01932 C -0.01024 -0.00252 -0.01292 2.03863E-6 -2.04886E-6 2.03863E-6 " pathEditMode="relative" rAng="0" ptsTypes="ffA">
                                      <p:cBhvr>
                                        <p:cTn id="40" dur="500" fill="hold"/>
                                        <p:tgtEl>
                                          <p:spTgt spid="4229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7" grpId="0" animBg="1"/>
      <p:bldP spid="422918" grpId="0" animBg="1"/>
      <p:bldP spid="422919" grpId="0"/>
      <p:bldP spid="422919" grpId="1"/>
      <p:bldP spid="422920" grpId="0" animBg="1"/>
      <p:bldP spid="422921" grpId="0"/>
      <p:bldP spid="422922" grpId="0"/>
      <p:bldP spid="422923" grpId="0"/>
      <p:bldP spid="422925" grpId="0" animBg="1"/>
      <p:bldP spid="422926" grpId="0" animBg="1"/>
      <p:bldP spid="422926" grpId="1" animBg="1"/>
      <p:bldP spid="422927" grpId="0"/>
      <p:bldP spid="422927" grpId="1"/>
      <p:bldP spid="422928" grpId="0"/>
      <p:bldP spid="422950" grpId="0"/>
      <p:bldP spid="422951" grpId="0" animBg="1"/>
      <p:bldP spid="422951" grpId="1" animBg="1"/>
      <p:bldP spid="422952" grpId="0"/>
      <p:bldP spid="4229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9C230-4F61-C145-A369-D50E882A44D7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390146" name="Text Box 2"/>
          <p:cNvSpPr txBox="1">
            <a:spLocks noChangeArrowheads="1"/>
          </p:cNvSpPr>
          <p:nvPr/>
        </p:nvSpPr>
        <p:spPr bwMode="auto">
          <a:xfrm>
            <a:off x="1812930" y="1152529"/>
            <a:ext cx="6894513" cy="148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19.2 </a:t>
            </a:r>
            <a:r>
              <a:rPr lang="en-US" baseline="0" dirty="0">
                <a:latin typeface="Symbol" pitchFamily="-65" charset="2"/>
              </a:rPr>
              <a:t>m</a:t>
            </a:r>
            <a:r>
              <a:rPr lang="en-US" baseline="0" dirty="0"/>
              <a:t>s beam trigger window with the 1.6</a:t>
            </a:r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>
                <a:latin typeface="Symbol" pitchFamily="-65" charset="2"/>
              </a:rPr>
              <a:t>m</a:t>
            </a:r>
            <a:r>
              <a:rPr lang="en-US" baseline="0" dirty="0"/>
              <a:t>s spill</a:t>
            </a:r>
          </a:p>
          <a:p>
            <a:pPr algn="l" defTabSz="502978" eaLnBrk="0" hangingPunct="0"/>
            <a:r>
              <a:rPr lang="en-US" baseline="0" dirty="0"/>
              <a:t>Multiple hits within a ~100 ns window form “subevents”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/>
              <a:t> CCQE interactions (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0" dirty="0"/>
              <a:t>+n </a:t>
            </a:r>
            <a:r>
              <a:rPr lang="en-US" baseline="0" dirty="0">
                <a:sym typeface="Symbol" pitchFamily="-65" charset="2"/>
              </a:rPr>
              <a:t></a:t>
            </a:r>
            <a:r>
              <a:rPr lang="en-US" baseline="0" dirty="0"/>
              <a:t> </a:t>
            </a:r>
            <a:r>
              <a:rPr lang="en-US" baseline="0" dirty="0">
                <a:latin typeface="Symbol" pitchFamily="-65" charset="2"/>
              </a:rPr>
              <a:t>m</a:t>
            </a:r>
            <a:r>
              <a:rPr lang="en-US" baseline="0" dirty="0"/>
              <a:t>+p) with characteristic  two “subevent” structure from stopped </a:t>
            </a:r>
            <a:r>
              <a:rPr lang="en-US" baseline="0" dirty="0">
                <a:latin typeface="Symbol" pitchFamily="-65" charset="2"/>
              </a:rPr>
              <a:t>m</a:t>
            </a:r>
            <a:r>
              <a:rPr lang="en-US" baseline="0" dirty="0">
                <a:sym typeface="Symbol" pitchFamily="-65" charset="2"/>
              </a:rPr>
              <a:t>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/>
              <a:t>e</a:t>
            </a:r>
            <a:r>
              <a:rPr lang="en-US" baseline="0" dirty="0"/>
              <a:t>e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666878" y="2936881"/>
            <a:ext cx="7305675" cy="4625975"/>
            <a:chOff x="1050" y="1850"/>
            <a:chExt cx="4602" cy="2914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1050" y="1886"/>
              <a:ext cx="4602" cy="2878"/>
              <a:chOff x="1323" y="1853"/>
              <a:chExt cx="4602" cy="2878"/>
            </a:xfrm>
          </p:grpSpPr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1323" y="1853"/>
                <a:ext cx="4602" cy="2878"/>
                <a:chOff x="912" y="1548"/>
                <a:chExt cx="3792" cy="2472"/>
              </a:xfrm>
            </p:grpSpPr>
            <p:grpSp>
              <p:nvGrpSpPr>
                <p:cNvPr id="5" name="Group 4"/>
                <p:cNvGrpSpPr>
                  <a:grpSpLocks/>
                </p:cNvGrpSpPr>
                <p:nvPr/>
              </p:nvGrpSpPr>
              <p:grpSpPr bwMode="auto">
                <a:xfrm>
                  <a:off x="912" y="1548"/>
                  <a:ext cx="3792" cy="2472"/>
                  <a:chOff x="2880" y="2726"/>
                  <a:chExt cx="2640" cy="1556"/>
                </a:xfrm>
              </p:grpSpPr>
              <p:pic>
                <p:nvPicPr>
                  <p:cNvPr id="390149" name="Picture 5"/>
                  <p:cNvPicPr>
                    <a:picLocks noChangeArrowheads="1"/>
                  </p:cNvPicPr>
                  <p:nvPr/>
                </p:nvPicPr>
                <p:blipFill>
                  <a:blip r:embed="rId2"/>
                  <a:srcRect t="2316" b="2316"/>
                  <a:stretch>
                    <a:fillRect/>
                  </a:stretch>
                </p:blipFill>
                <p:spPr bwMode="auto">
                  <a:xfrm>
                    <a:off x="2880" y="2726"/>
                    <a:ext cx="2640" cy="15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90150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3744"/>
                    <a:ext cx="192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390151" name="Rectangle 7"/>
                <p:cNvSpPr>
                  <a:spLocks noChangeArrowheads="1"/>
                </p:cNvSpPr>
                <p:nvPr/>
              </p:nvSpPr>
              <p:spPr bwMode="auto">
                <a:xfrm>
                  <a:off x="3732" y="3426"/>
                  <a:ext cx="48" cy="9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390153" name="Text Box 9"/>
              <p:cNvSpPr txBox="1">
                <a:spLocks noChangeArrowheads="1"/>
              </p:cNvSpPr>
              <p:nvPr/>
            </p:nvSpPr>
            <p:spPr bwMode="auto">
              <a:xfrm>
                <a:off x="2528" y="2860"/>
                <a:ext cx="249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94" tIns="50397" rIns="100794" bIns="50397">
                <a:prstTxWarp prst="textNoShape">
                  <a:avLst/>
                </a:prstTxWarp>
                <a:spAutoFit/>
              </a:bodyPr>
              <a:lstStyle/>
              <a:p>
                <a:pPr algn="l" defTabSz="502978" eaLnBrk="0" hangingPunct="0"/>
                <a:r>
                  <a:rPr lang="en-US" sz="2600" baseline="0" dirty="0">
                    <a:latin typeface="Symbol" pitchFamily="-65" charset="2"/>
                  </a:rPr>
                  <a:t>m</a:t>
                </a:r>
              </a:p>
            </p:txBody>
          </p:sp>
          <p:sp>
            <p:nvSpPr>
              <p:cNvPr id="390154" name="Text Box 10"/>
              <p:cNvSpPr txBox="1">
                <a:spLocks noChangeArrowheads="1"/>
              </p:cNvSpPr>
              <p:nvPr/>
            </p:nvSpPr>
            <p:spPr bwMode="auto">
              <a:xfrm>
                <a:off x="3427" y="3641"/>
                <a:ext cx="221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94" tIns="50397" rIns="100794" bIns="50397">
                <a:prstTxWarp prst="textNoShape">
                  <a:avLst/>
                </a:prstTxWarp>
                <a:spAutoFit/>
              </a:bodyPr>
              <a:lstStyle/>
              <a:p>
                <a:pPr algn="l" defTabSz="502978" eaLnBrk="0" hangingPunct="0"/>
                <a:r>
                  <a:rPr lang="en-US" sz="2600" baseline="0" dirty="0">
                    <a:latin typeface="Times" pitchFamily="-65" charset="0"/>
                  </a:rPr>
                  <a:t>e</a:t>
                </a:r>
              </a:p>
            </p:txBody>
          </p:sp>
          <p:sp>
            <p:nvSpPr>
              <p:cNvPr id="390155" name="Line 11"/>
              <p:cNvSpPr>
                <a:spLocks noChangeShapeType="1"/>
              </p:cNvSpPr>
              <p:nvPr/>
            </p:nvSpPr>
            <p:spPr bwMode="auto">
              <a:xfrm flipH="1">
                <a:off x="2857" y="2594"/>
                <a:ext cx="476" cy="2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90156" name="Text Box 12"/>
            <p:cNvSpPr txBox="1">
              <a:spLocks noChangeArrowheads="1"/>
            </p:cNvSpPr>
            <p:nvPr/>
          </p:nvSpPr>
          <p:spPr bwMode="auto">
            <a:xfrm>
              <a:off x="1335" y="1850"/>
              <a:ext cx="27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1700" baseline="0" dirty="0">
                  <a:solidFill>
                    <a:srgbClr val="008000"/>
                  </a:solidFill>
                </a:rPr>
                <a:t>Number of tank hits for CCQE event</a:t>
              </a:r>
              <a:endParaRPr lang="en-US" sz="1700" baseline="0" dirty="0">
                <a:solidFill>
                  <a:srgbClr val="008000"/>
                </a:solidFill>
                <a:latin typeface="Times" pitchFamily="-65" charset="0"/>
              </a:endParaRPr>
            </a:p>
          </p:txBody>
        </p:sp>
      </p:grp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4</a:t>
            </a:r>
            <a:r>
              <a:rPr lang="en-US" sz="2800" baseline="0" dirty="0" smtClean="0">
                <a:solidFill>
                  <a:schemeClr val="accent2"/>
                </a:solidFill>
              </a:rPr>
              <a:t>. CCQE cross section model tuning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8522-DFFE-9143-91D7-E703892DAEDB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780290" name="Text Box 2"/>
          <p:cNvSpPr txBox="1">
            <a:spLocks noChangeArrowheads="1"/>
          </p:cNvSpPr>
          <p:nvPr/>
        </p:nvSpPr>
        <p:spPr bwMode="auto">
          <a:xfrm>
            <a:off x="814390" y="1308101"/>
            <a:ext cx="8467725" cy="176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All kinematics are specified from 2 observables, muon energy  E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/>
              <a:t> and muon scattering angle </a:t>
            </a:r>
            <a:r>
              <a:rPr lang="en-US" baseline="0" dirty="0" smtClean="0">
                <a:latin typeface="Symbol" pitchFamily="-65" charset="2"/>
              </a:rPr>
              <a:t>q</a:t>
            </a:r>
            <a:r>
              <a:rPr lang="en-US" baseline="-25000" dirty="0" smtClean="0">
                <a:latin typeface="Symbol" pitchFamily="-65" charset="2"/>
              </a:rPr>
              <a:t>m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Energy of the neutrino </a:t>
            </a:r>
            <a:r>
              <a:rPr lang="en-US" baseline="0" dirty="0" smtClean="0"/>
              <a:t>E</a:t>
            </a:r>
            <a:r>
              <a:rPr lang="en-US" baseline="-25000" dirty="0" smtClean="0">
                <a:latin typeface="Symbol" pitchFamily="-65" charset="2"/>
              </a:rPr>
              <a:t>n</a:t>
            </a:r>
            <a:r>
              <a:rPr lang="en-US" dirty="0" smtClean="0">
                <a:latin typeface="Arial"/>
                <a:cs typeface="Arial"/>
              </a:rPr>
              <a:t>QE</a:t>
            </a:r>
            <a:r>
              <a:rPr lang="en-US" baseline="0" dirty="0" smtClean="0"/>
              <a:t> </a:t>
            </a:r>
            <a:r>
              <a:rPr lang="en-US" baseline="0" dirty="0"/>
              <a:t>and 4-momentum transfer </a:t>
            </a:r>
            <a:r>
              <a:rPr lang="en-US" baseline="0" dirty="0" smtClean="0"/>
              <a:t>Q</a:t>
            </a:r>
            <a:r>
              <a:rPr lang="en-US" baseline="-25000" dirty="0" smtClean="0"/>
              <a:t>2</a:t>
            </a:r>
            <a:r>
              <a:rPr lang="en-US" dirty="0" smtClean="0"/>
              <a:t>QE</a:t>
            </a:r>
            <a:r>
              <a:rPr lang="en-US" baseline="0" dirty="0" smtClean="0"/>
              <a:t> </a:t>
            </a:r>
            <a:r>
              <a:rPr lang="en-US" baseline="0" dirty="0"/>
              <a:t>can be reconstructed by these 2 </a:t>
            </a:r>
            <a:r>
              <a:rPr lang="en-US" baseline="0" dirty="0" smtClean="0"/>
              <a:t>observables, under the assumption of CCQE interaction with bound neutron at rest (“QE assumption”). CCQE is the signal channel of </a:t>
            </a:r>
            <a:r>
              <a:rPr lang="en-US" baseline="0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baseline="0" dirty="0" smtClean="0"/>
              <a:t> candidate.</a:t>
            </a:r>
            <a:endParaRPr lang="en-US" baseline="0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68463" y="5070477"/>
            <a:ext cx="4560887" cy="1314450"/>
            <a:chOff x="2876" y="2615"/>
            <a:chExt cx="2873" cy="828"/>
          </a:xfrm>
        </p:grpSpPr>
        <p:sp>
          <p:nvSpPr>
            <p:cNvPr id="780296" name="Line 8"/>
            <p:cNvSpPr>
              <a:spLocks noChangeShapeType="1"/>
            </p:cNvSpPr>
            <p:nvPr/>
          </p:nvSpPr>
          <p:spPr bwMode="auto">
            <a:xfrm flipV="1">
              <a:off x="4133" y="2781"/>
              <a:ext cx="1266" cy="525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0297" name="Line 9"/>
            <p:cNvSpPr>
              <a:spLocks noChangeShapeType="1"/>
            </p:cNvSpPr>
            <p:nvPr/>
          </p:nvSpPr>
          <p:spPr bwMode="auto">
            <a:xfrm>
              <a:off x="2876" y="3336"/>
              <a:ext cx="1028" cy="4"/>
            </a:xfrm>
            <a:prstGeom prst="line">
              <a:avLst/>
            </a:prstGeom>
            <a:noFill/>
            <a:ln w="5472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0298" name="Text Box 10"/>
            <p:cNvSpPr txBox="1">
              <a:spLocks noChangeArrowheads="1"/>
            </p:cNvSpPr>
            <p:nvPr/>
          </p:nvSpPr>
          <p:spPr bwMode="auto">
            <a:xfrm>
              <a:off x="4329" y="2934"/>
              <a:ext cx="189" cy="219"/>
            </a:xfrm>
            <a:prstGeom prst="rect">
              <a:avLst/>
            </a:prstGeom>
            <a:noFill/>
            <a:ln w="1836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400" b="1" baseline="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endParaRPr lang="en-GB" sz="2400" b="1" baseline="0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pic>
          <p:nvPicPr>
            <p:cNvPr id="780299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00" y="3206"/>
              <a:ext cx="237" cy="237"/>
            </a:xfrm>
            <a:prstGeom prst="rect">
              <a:avLst/>
            </a:prstGeom>
            <a:noFill/>
          </p:spPr>
        </p:pic>
        <p:sp>
          <p:nvSpPr>
            <p:cNvPr id="780300" name="Text Box 12"/>
            <p:cNvSpPr txBox="1">
              <a:spLocks noChangeArrowheads="1"/>
            </p:cNvSpPr>
            <p:nvPr/>
          </p:nvSpPr>
          <p:spPr bwMode="auto">
            <a:xfrm>
              <a:off x="3804" y="2978"/>
              <a:ext cx="434" cy="2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  <a:tab pos="2894099" algn="l"/>
                  <a:tab pos="3617623" algn="l"/>
                  <a:tab pos="4341150" algn="l"/>
                  <a:tab pos="5064674" algn="l"/>
                </a:tabLst>
              </a:pPr>
              <a:r>
                <a:rPr lang="en-GB" dirty="0"/>
                <a:t>12</a:t>
              </a:r>
              <a:r>
                <a:rPr lang="en-GB" baseline="0" dirty="0"/>
                <a:t>C</a:t>
              </a:r>
            </a:p>
          </p:txBody>
        </p:sp>
        <p:sp>
          <p:nvSpPr>
            <p:cNvPr id="780301" name="Line 13"/>
            <p:cNvSpPr>
              <a:spLocks noChangeShapeType="1"/>
            </p:cNvSpPr>
            <p:nvPr/>
          </p:nvSpPr>
          <p:spPr bwMode="auto">
            <a:xfrm>
              <a:off x="4130" y="3338"/>
              <a:ext cx="1619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0302" name="Text Box 14"/>
            <p:cNvSpPr txBox="1">
              <a:spLocks noChangeArrowheads="1"/>
            </p:cNvSpPr>
            <p:nvPr/>
          </p:nvSpPr>
          <p:spPr bwMode="auto">
            <a:xfrm>
              <a:off x="2952" y="3074"/>
              <a:ext cx="757" cy="219"/>
            </a:xfrm>
            <a:prstGeom prst="rect">
              <a:avLst/>
            </a:prstGeom>
            <a:noFill/>
            <a:ln w="1836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400" b="1" baseline="0" dirty="0">
                  <a:solidFill>
                    <a:schemeClr val="accent2"/>
                  </a:solidFill>
                  <a:latin typeface="Symbol" pitchFamily="-65" charset="2"/>
                </a:rPr>
                <a:t>n</a:t>
              </a:r>
              <a:r>
                <a:rPr lang="en-GB" sz="2400" b="1" baseline="0" dirty="0">
                  <a:solidFill>
                    <a:schemeClr val="accent2"/>
                  </a:solidFill>
                </a:rPr>
                <a:t>-beam</a:t>
              </a:r>
            </a:p>
          </p:txBody>
        </p:sp>
        <p:sp>
          <p:nvSpPr>
            <p:cNvPr id="780303" name="Freeform 15"/>
            <p:cNvSpPr>
              <a:spLocks noChangeArrowheads="1"/>
            </p:cNvSpPr>
            <p:nvPr/>
          </p:nvSpPr>
          <p:spPr bwMode="auto">
            <a:xfrm flipV="1">
              <a:off x="4593" y="3137"/>
              <a:ext cx="89" cy="203"/>
            </a:xfrm>
            <a:custGeom>
              <a:avLst/>
              <a:gdLst/>
              <a:ahLst/>
              <a:cxnLst>
                <a:cxn ang="0">
                  <a:pos x="0" y="1035"/>
                </a:cxn>
                <a:cxn ang="0">
                  <a:pos x="52" y="1012"/>
                </a:cxn>
                <a:cxn ang="0">
                  <a:pos x="103" y="986"/>
                </a:cxn>
                <a:cxn ang="0">
                  <a:pos x="152" y="957"/>
                </a:cxn>
                <a:cxn ang="0">
                  <a:pos x="200" y="926"/>
                </a:cxn>
                <a:cxn ang="0">
                  <a:pos x="246" y="893"/>
                </a:cxn>
                <a:cxn ang="0">
                  <a:pos x="290" y="857"/>
                </a:cxn>
                <a:cxn ang="0">
                  <a:pos x="333" y="819"/>
                </a:cxn>
                <a:cxn ang="0">
                  <a:pos x="373" y="779"/>
                </a:cxn>
                <a:cxn ang="0">
                  <a:pos x="411" y="736"/>
                </a:cxn>
                <a:cxn ang="0">
                  <a:pos x="447" y="692"/>
                </a:cxn>
                <a:cxn ang="0">
                  <a:pos x="480" y="646"/>
                </a:cxn>
                <a:cxn ang="0">
                  <a:pos x="511" y="598"/>
                </a:cxn>
                <a:cxn ang="0">
                  <a:pos x="540" y="548"/>
                </a:cxn>
                <a:cxn ang="0">
                  <a:pos x="565" y="498"/>
                </a:cxn>
                <a:cxn ang="0">
                  <a:pos x="588" y="445"/>
                </a:cxn>
                <a:cxn ang="0">
                  <a:pos x="609" y="392"/>
                </a:cxn>
                <a:cxn ang="0">
                  <a:pos x="626" y="338"/>
                </a:cxn>
                <a:cxn ang="0">
                  <a:pos x="641" y="283"/>
                </a:cxn>
                <a:cxn ang="0">
                  <a:pos x="652" y="227"/>
                </a:cxn>
                <a:cxn ang="0">
                  <a:pos x="661" y="171"/>
                </a:cxn>
                <a:cxn ang="0">
                  <a:pos x="667" y="114"/>
                </a:cxn>
                <a:cxn ang="0">
                  <a:pos x="670" y="57"/>
                </a:cxn>
                <a:cxn ang="0">
                  <a:pos x="670" y="0"/>
                </a:cxn>
              </a:cxnLst>
              <a:rect l="0" t="0" r="r" b="b"/>
              <a:pathLst>
                <a:path w="671" h="1036">
                  <a:moveTo>
                    <a:pt x="0" y="1035"/>
                  </a:moveTo>
                  <a:lnTo>
                    <a:pt x="52" y="1012"/>
                  </a:lnTo>
                  <a:lnTo>
                    <a:pt x="103" y="986"/>
                  </a:lnTo>
                  <a:lnTo>
                    <a:pt x="152" y="957"/>
                  </a:lnTo>
                  <a:lnTo>
                    <a:pt x="200" y="926"/>
                  </a:lnTo>
                  <a:lnTo>
                    <a:pt x="246" y="893"/>
                  </a:lnTo>
                  <a:lnTo>
                    <a:pt x="290" y="857"/>
                  </a:lnTo>
                  <a:lnTo>
                    <a:pt x="333" y="819"/>
                  </a:lnTo>
                  <a:lnTo>
                    <a:pt x="373" y="779"/>
                  </a:lnTo>
                  <a:lnTo>
                    <a:pt x="411" y="736"/>
                  </a:lnTo>
                  <a:lnTo>
                    <a:pt x="447" y="692"/>
                  </a:lnTo>
                  <a:lnTo>
                    <a:pt x="480" y="646"/>
                  </a:lnTo>
                  <a:lnTo>
                    <a:pt x="511" y="598"/>
                  </a:lnTo>
                  <a:lnTo>
                    <a:pt x="540" y="548"/>
                  </a:lnTo>
                  <a:lnTo>
                    <a:pt x="565" y="498"/>
                  </a:lnTo>
                  <a:lnTo>
                    <a:pt x="588" y="445"/>
                  </a:lnTo>
                  <a:lnTo>
                    <a:pt x="609" y="392"/>
                  </a:lnTo>
                  <a:lnTo>
                    <a:pt x="626" y="338"/>
                  </a:lnTo>
                  <a:lnTo>
                    <a:pt x="641" y="283"/>
                  </a:lnTo>
                  <a:lnTo>
                    <a:pt x="652" y="227"/>
                  </a:lnTo>
                  <a:lnTo>
                    <a:pt x="661" y="171"/>
                  </a:lnTo>
                  <a:lnTo>
                    <a:pt x="667" y="114"/>
                  </a:lnTo>
                  <a:lnTo>
                    <a:pt x="670" y="57"/>
                  </a:lnTo>
                  <a:lnTo>
                    <a:pt x="670" y="0"/>
                  </a:lnTo>
                </a:path>
              </a:pathLst>
            </a:cu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0304" name="Text Box 16"/>
            <p:cNvSpPr txBox="1">
              <a:spLocks noChangeArrowheads="1"/>
            </p:cNvSpPr>
            <p:nvPr/>
          </p:nvSpPr>
          <p:spPr bwMode="auto">
            <a:xfrm>
              <a:off x="4728" y="3087"/>
              <a:ext cx="463" cy="219"/>
            </a:xfrm>
            <a:prstGeom prst="rect">
              <a:avLst/>
            </a:prstGeom>
            <a:noFill/>
            <a:ln w="1836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400" b="1" baseline="0" dirty="0">
                  <a:solidFill>
                    <a:srgbClr val="FF0000"/>
                  </a:solidFill>
                </a:rPr>
                <a:t>cos</a:t>
              </a:r>
              <a:r>
                <a:rPr lang="en-GB" sz="2400" b="1" baseline="0" dirty="0">
                  <a:solidFill>
                    <a:srgbClr val="FF0000"/>
                  </a:solidFill>
                  <a:latin typeface="Symbol" pitchFamily="-65" charset="2"/>
                </a:rPr>
                <a:t>q</a:t>
              </a:r>
            </a:p>
          </p:txBody>
        </p:sp>
        <p:sp>
          <p:nvSpPr>
            <p:cNvPr id="780305" name="Text Box 17"/>
            <p:cNvSpPr txBox="1">
              <a:spLocks noChangeArrowheads="1"/>
            </p:cNvSpPr>
            <p:nvPr/>
          </p:nvSpPr>
          <p:spPr bwMode="auto">
            <a:xfrm>
              <a:off x="5350" y="2814"/>
              <a:ext cx="315" cy="219"/>
            </a:xfrm>
            <a:prstGeom prst="rect">
              <a:avLst/>
            </a:prstGeom>
            <a:noFill/>
            <a:ln w="1836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400" b="1" baseline="0" dirty="0">
                  <a:solidFill>
                    <a:srgbClr val="FF0000"/>
                  </a:solidFill>
                </a:rPr>
                <a:t>E</a:t>
              </a:r>
              <a:r>
                <a:rPr lang="en-GB" sz="2400" b="1" baseline="-25000" dirty="0">
                  <a:solidFill>
                    <a:srgbClr val="FF0000"/>
                  </a:solidFill>
                  <a:latin typeface="Symbol" pitchFamily="-65" charset="2"/>
                </a:rPr>
                <a:t>m</a:t>
              </a:r>
            </a:p>
          </p:txBody>
        </p:sp>
        <p:sp>
          <p:nvSpPr>
            <p:cNvPr id="780306" name="Oval 18"/>
            <p:cNvSpPr>
              <a:spLocks noChangeArrowheads="1"/>
            </p:cNvSpPr>
            <p:nvPr/>
          </p:nvSpPr>
          <p:spPr bwMode="auto">
            <a:xfrm rot="20400000">
              <a:off x="5114" y="2615"/>
              <a:ext cx="146" cy="503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0307" name="Line 19"/>
            <p:cNvSpPr>
              <a:spLocks noChangeShapeType="1"/>
            </p:cNvSpPr>
            <p:nvPr/>
          </p:nvSpPr>
          <p:spPr bwMode="auto">
            <a:xfrm flipH="1">
              <a:off x="4873" y="2633"/>
              <a:ext cx="210" cy="36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0308" name="Line 20"/>
            <p:cNvSpPr>
              <a:spLocks noChangeShapeType="1"/>
            </p:cNvSpPr>
            <p:nvPr/>
          </p:nvSpPr>
          <p:spPr bwMode="auto">
            <a:xfrm flipH="1" flipV="1">
              <a:off x="4870" y="2986"/>
              <a:ext cx="392" cy="11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aphicFrame>
        <p:nvGraphicFramePr>
          <p:cNvPr id="780310" name="Object 22"/>
          <p:cNvGraphicFramePr>
            <a:graphicFrameLocks noChangeAspect="1"/>
          </p:cNvGraphicFramePr>
          <p:nvPr/>
        </p:nvGraphicFramePr>
        <p:xfrm>
          <a:off x="1239306" y="3429952"/>
          <a:ext cx="5778787" cy="1421536"/>
        </p:xfrm>
        <a:graphic>
          <a:graphicData uri="http://schemas.openxmlformats.org/presentationml/2006/ole">
            <p:oleObj spid="_x0000_s1187842" name="Equation" r:id="rId4" imgW="5778500" imgH="1422400" progId="Equation.3">
              <p:embed/>
            </p:oleObj>
          </a:graphicData>
        </a:graphic>
      </p:graphicFrame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4</a:t>
            </a:r>
            <a:r>
              <a:rPr lang="en-US" sz="2800" baseline="0" dirty="0" smtClean="0">
                <a:solidFill>
                  <a:schemeClr val="accent2"/>
                </a:solidFill>
              </a:rPr>
              <a:t>. CCQE cross section model tuning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graphicFrame>
        <p:nvGraphicFramePr>
          <p:cNvPr id="1187843" name="Object 3"/>
          <p:cNvGraphicFramePr>
            <a:graphicFrameLocks noChangeAspect="1"/>
          </p:cNvGraphicFramePr>
          <p:nvPr/>
        </p:nvGraphicFramePr>
        <p:xfrm>
          <a:off x="7440613" y="3970338"/>
          <a:ext cx="2387600" cy="939800"/>
        </p:xfrm>
        <a:graphic>
          <a:graphicData uri="http://schemas.openxmlformats.org/presentationml/2006/ole">
            <p:oleObj spid="_x0000_s1187843" name="Equation" r:id="rId5" imgW="2387520" imgH="939600" progId="Equation.3">
              <p:embed/>
            </p:oleObj>
          </a:graphicData>
        </a:graphic>
      </p:graphicFrame>
      <p:graphicFrame>
        <p:nvGraphicFramePr>
          <p:cNvPr id="1187844" name="Object 4"/>
          <p:cNvGraphicFramePr>
            <a:graphicFrameLocks noChangeAspect="1"/>
          </p:cNvGraphicFramePr>
          <p:nvPr/>
        </p:nvGraphicFramePr>
        <p:xfrm>
          <a:off x="7469188" y="5138738"/>
          <a:ext cx="2286000" cy="889000"/>
        </p:xfrm>
        <a:graphic>
          <a:graphicData uri="http://schemas.openxmlformats.org/presentationml/2006/ole">
            <p:oleObj spid="_x0000_s1187844" name="Equation" r:id="rId6" imgW="2286000" imgH="88884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E698-A87D-9E40-9964-DE8174099E66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701442" name="Text Box 2"/>
          <p:cNvSpPr txBox="1">
            <a:spLocks noChangeArrowheads="1"/>
          </p:cNvSpPr>
          <p:nvPr/>
        </p:nvSpPr>
        <p:spPr bwMode="auto">
          <a:xfrm>
            <a:off x="403225" y="1228726"/>
            <a:ext cx="8972550" cy="6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The data-MC agreement in Q</a:t>
            </a:r>
            <a:r>
              <a:rPr lang="en-US" dirty="0"/>
              <a:t>2</a:t>
            </a:r>
            <a:r>
              <a:rPr lang="en-US" baseline="0" dirty="0"/>
              <a:t> (4-momentum </a:t>
            </a:r>
            <a:r>
              <a:rPr lang="en-US" baseline="0" dirty="0" smtClean="0"/>
              <a:t>transfer) is not good</a:t>
            </a:r>
          </a:p>
          <a:p>
            <a:pPr algn="l" defTabSz="502978" eaLnBrk="0" hangingPunct="0"/>
            <a:r>
              <a:rPr lang="en-US" baseline="0" dirty="0" smtClean="0"/>
              <a:t>We </a:t>
            </a:r>
            <a:r>
              <a:rPr lang="en-US" baseline="0" dirty="0"/>
              <a:t>tuned nuclear parameters in Relativistic Fermi Gas model</a:t>
            </a:r>
            <a:endParaRPr lang="en-US" baseline="-25000" dirty="0"/>
          </a:p>
        </p:txBody>
      </p:sp>
      <p:sp>
        <p:nvSpPr>
          <p:cNvPr id="701450" name="Text Box 10"/>
          <p:cNvSpPr txBox="1">
            <a:spLocks noChangeArrowheads="1"/>
          </p:cNvSpPr>
          <p:nvPr/>
        </p:nvSpPr>
        <p:spPr bwMode="auto">
          <a:xfrm>
            <a:off x="149225" y="2457456"/>
            <a:ext cx="4178300" cy="342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Q</a:t>
            </a:r>
            <a:r>
              <a:rPr lang="en-US" dirty="0"/>
              <a:t>2</a:t>
            </a:r>
            <a:r>
              <a:rPr lang="en-US" baseline="0" dirty="0"/>
              <a:t> fits to MB</a:t>
            </a:r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/>
              <a:t>CCQE data using the nuclear parameters: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     M</a:t>
            </a:r>
            <a:r>
              <a:rPr lang="en-US" baseline="-25000" dirty="0"/>
              <a:t>A</a:t>
            </a:r>
            <a:r>
              <a:rPr lang="en-US" dirty="0"/>
              <a:t>eff</a:t>
            </a:r>
            <a:r>
              <a:rPr lang="en-US" baseline="0" dirty="0"/>
              <a:t> - effective axial mass</a:t>
            </a:r>
          </a:p>
          <a:p>
            <a:pPr algn="l" defTabSz="502978" eaLnBrk="0" hangingPunct="0"/>
            <a:r>
              <a:rPr lang="en-US" baseline="0" dirty="0"/>
              <a:t>    </a:t>
            </a:r>
            <a:r>
              <a:rPr lang="en-US" baseline="0" dirty="0" smtClean="0"/>
              <a:t> </a:t>
            </a:r>
            <a:r>
              <a:rPr lang="en-US" baseline="0" dirty="0" smtClean="0">
                <a:latin typeface="Symbol" charset="2"/>
                <a:cs typeface="Symbol" charset="2"/>
              </a:rPr>
              <a:t>k</a:t>
            </a:r>
            <a:r>
              <a:rPr lang="en-US" dirty="0" smtClean="0"/>
              <a:t>  </a:t>
            </a:r>
            <a:r>
              <a:rPr lang="en-US" baseline="0" dirty="0"/>
              <a:t>- Pauli Blocking parameter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Relativistic Fermi Gas Model with tuned parameters describes</a:t>
            </a:r>
            <a:endParaRPr lang="en-US" baseline="0" dirty="0">
              <a:latin typeface="Times" pitchFamily="-65" charset="0"/>
            </a:endParaRPr>
          </a:p>
          <a:p>
            <a:pPr algn="l" defTabSz="502978" eaLnBrk="0" hangingPunct="0"/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/>
              <a:t>CCQE data </a:t>
            </a:r>
            <a:r>
              <a:rPr lang="en-US" baseline="0" dirty="0" smtClean="0"/>
              <a:t>well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/>
              <a:t>This improved nuclear model is used in </a:t>
            </a:r>
            <a:r>
              <a:rPr lang="en-US" baseline="0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 </a:t>
            </a:r>
            <a:r>
              <a:rPr lang="en-US" baseline="0" dirty="0" smtClean="0"/>
              <a:t> CCQE channel, too.</a:t>
            </a:r>
          </a:p>
        </p:txBody>
      </p:sp>
      <p:sp>
        <p:nvSpPr>
          <p:cNvPr id="701453" name="Rectangle 13"/>
          <p:cNvSpPr>
            <a:spLocks noChangeArrowheads="1"/>
          </p:cNvSpPr>
          <p:nvPr/>
        </p:nvSpPr>
        <p:spPr bwMode="auto">
          <a:xfrm>
            <a:off x="4818069" y="2754318"/>
            <a:ext cx="5259387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baseline="0" dirty="0">
                <a:solidFill>
                  <a:srgbClr val="008000"/>
                </a:solidFill>
              </a:rPr>
              <a:t>Q</a:t>
            </a:r>
            <a:r>
              <a:rPr lang="en-US" dirty="0">
                <a:solidFill>
                  <a:srgbClr val="008000"/>
                </a:solidFill>
              </a:rPr>
              <a:t>2</a:t>
            </a:r>
            <a:r>
              <a:rPr lang="en-US" baseline="0" dirty="0">
                <a:solidFill>
                  <a:srgbClr val="008000"/>
                </a:solidFill>
              </a:rPr>
              <a:t> distribution before and after fitting</a:t>
            </a:r>
          </a:p>
        </p:txBody>
      </p:sp>
      <p:sp>
        <p:nvSpPr>
          <p:cNvPr id="701455" name="Text Box 15"/>
          <p:cNvSpPr txBox="1">
            <a:spLocks noChangeArrowheads="1"/>
          </p:cNvSpPr>
          <p:nvPr/>
        </p:nvSpPr>
        <p:spPr bwMode="auto">
          <a:xfrm>
            <a:off x="6900868" y="1636713"/>
            <a:ext cx="2332035" cy="53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1400" baseline="0" dirty="0">
                <a:solidFill>
                  <a:srgbClr val="000090"/>
                </a:solidFill>
              </a:rPr>
              <a:t>Smith and Moniz, </a:t>
            </a:r>
          </a:p>
          <a:p>
            <a:pPr algn="l" defTabSz="502978" eaLnBrk="0" hangingPunct="0"/>
            <a:r>
              <a:rPr lang="en-US" sz="1400" baseline="0" dirty="0">
                <a:solidFill>
                  <a:srgbClr val="000090"/>
                </a:solidFill>
              </a:rPr>
              <a:t>Nucl.,Phys.,B43(1972)605</a:t>
            </a:r>
          </a:p>
        </p:txBody>
      </p:sp>
      <p:pic>
        <p:nvPicPr>
          <p:cNvPr id="12" name="Picture 11" descr="prl_fig2_nocontou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722" y="3200405"/>
            <a:ext cx="5766322" cy="436244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850719" y="0"/>
            <a:ext cx="2226731" cy="523172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algn="l"/>
            <a:r>
              <a:rPr lang="en-US" sz="1400" baseline="0" dirty="0" smtClean="0">
                <a:solidFill>
                  <a:schemeClr val="accent2"/>
                </a:solidFill>
              </a:rPr>
              <a:t>MiniBooNE collaboration</a:t>
            </a:r>
          </a:p>
          <a:p>
            <a:pPr algn="l"/>
            <a:r>
              <a:rPr lang="en-US" sz="1400" baseline="0" dirty="0" smtClean="0">
                <a:solidFill>
                  <a:schemeClr val="accent2"/>
                </a:solidFill>
              </a:rPr>
              <a:t>PRL100(2008)032301</a:t>
            </a:r>
            <a:endParaRPr lang="en-US" sz="1400" baseline="0" dirty="0">
              <a:solidFill>
                <a:schemeClr val="accent2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912273" y="3522133"/>
            <a:ext cx="2826523" cy="1200329"/>
            <a:chOff x="7013865" y="3522133"/>
            <a:chExt cx="2826523" cy="1200329"/>
          </a:xfrm>
        </p:grpSpPr>
        <p:grpSp>
          <p:nvGrpSpPr>
            <p:cNvPr id="27" name="Group 57"/>
            <p:cNvGrpSpPr/>
            <p:nvPr/>
          </p:nvGrpSpPr>
          <p:grpSpPr>
            <a:xfrm>
              <a:off x="7026446" y="3684034"/>
              <a:ext cx="203835" cy="193192"/>
              <a:chOff x="1774270" y="4324984"/>
              <a:chExt cx="190500" cy="190681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1802798" y="4324984"/>
                <a:ext cx="125676" cy="190681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 cap="flat" cmpd="sng" algn="ctr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3926"/>
                <a:endParaRPr lang="en-US" dirty="0" smtClean="0">
                  <a:latin typeface="Arial" pitchFamily="34" charset="0"/>
                </a:endParaRPr>
              </a:p>
            </p:txBody>
          </p:sp>
          <p:cxnSp>
            <p:nvCxnSpPr>
              <p:cNvPr id="33" name="Elbow Connector 32"/>
              <p:cNvCxnSpPr/>
              <p:nvPr/>
            </p:nvCxnSpPr>
            <p:spPr bwMode="auto">
              <a:xfrm>
                <a:off x="1774270" y="4419600"/>
                <a:ext cx="190500" cy="1588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4" name="Oval 33"/>
              <p:cNvSpPr/>
              <p:nvPr/>
            </p:nvSpPr>
            <p:spPr bwMode="auto">
              <a:xfrm>
                <a:off x="1824466" y="43815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3926"/>
                <a:endParaRPr lang="en-US" dirty="0" smtClean="0">
                  <a:latin typeface="Arial" pitchFamily="34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7289683" y="3522133"/>
              <a:ext cx="255070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baseline="0" dirty="0" smtClean="0">
                  <a:solidFill>
                    <a:schemeClr val="tx2"/>
                  </a:solidFill>
                </a:rPr>
                <a:t>data with all errors</a:t>
              </a:r>
            </a:p>
            <a:p>
              <a:pPr algn="l"/>
              <a:r>
                <a:rPr lang="en-US" baseline="0" dirty="0" smtClean="0">
                  <a:solidFill>
                    <a:schemeClr val="tx2"/>
                  </a:solidFill>
                </a:rPr>
                <a:t>simulation (before fit)</a:t>
              </a:r>
            </a:p>
            <a:p>
              <a:pPr algn="l"/>
              <a:r>
                <a:rPr lang="en-US" baseline="0" dirty="0" smtClean="0">
                  <a:solidFill>
                    <a:schemeClr val="tx2"/>
                  </a:solidFill>
                </a:rPr>
                <a:t>simulation (after fit)</a:t>
              </a:r>
            </a:p>
            <a:p>
              <a:pPr algn="l"/>
              <a:r>
                <a:rPr lang="en-US" baseline="0" dirty="0" smtClean="0">
                  <a:solidFill>
                    <a:schemeClr val="tx2"/>
                  </a:solidFill>
                </a:rPr>
                <a:t>backgrounds</a:t>
              </a:r>
              <a:endParaRPr lang="en-US" baseline="0" dirty="0">
                <a:solidFill>
                  <a:schemeClr val="tx2"/>
                </a:solidFill>
              </a:endParaRPr>
            </a:p>
          </p:txBody>
        </p:sp>
        <p:cxnSp>
          <p:nvCxnSpPr>
            <p:cNvPr id="29" name="Elbow Connector 28"/>
            <p:cNvCxnSpPr/>
            <p:nvPr/>
          </p:nvCxnSpPr>
          <p:spPr bwMode="auto">
            <a:xfrm flipV="1">
              <a:off x="7013865" y="4058507"/>
              <a:ext cx="259669" cy="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Elbow Connector 29"/>
            <p:cNvCxnSpPr/>
            <p:nvPr/>
          </p:nvCxnSpPr>
          <p:spPr bwMode="auto">
            <a:xfrm flipV="1">
              <a:off x="7014625" y="4379115"/>
              <a:ext cx="259669" cy="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Elbow Connector 30"/>
            <p:cNvCxnSpPr/>
            <p:nvPr/>
          </p:nvCxnSpPr>
          <p:spPr bwMode="auto">
            <a:xfrm flipV="1">
              <a:off x="7020022" y="4678399"/>
              <a:ext cx="259669" cy="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4</a:t>
            </a:r>
            <a:r>
              <a:rPr lang="en-US" sz="2800" baseline="0" dirty="0" smtClean="0">
                <a:solidFill>
                  <a:schemeClr val="accent2"/>
                </a:solidFill>
              </a:rPr>
              <a:t>. CCQE cross section model tuning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E044B-35B7-7841-85DD-9F316CE2A71A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99068" y="1217589"/>
            <a:ext cx="8094132" cy="923281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l"/>
            <a:r>
              <a:rPr lang="en-US" baseline="0" dirty="0" smtClean="0"/>
              <a:t>Without knowing flux perfectly, we cannot modify cross section model</a:t>
            </a:r>
          </a:p>
          <a:p>
            <a:pPr algn="l"/>
            <a:endParaRPr lang="en-US" baseline="0" dirty="0" smtClean="0"/>
          </a:p>
          <a:p>
            <a:pPr algn="l"/>
            <a:endParaRPr lang="en-US" baseline="0" dirty="0" smtClean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3213100" y="1638300"/>
          <a:ext cx="3784600" cy="457200"/>
        </p:xfrm>
        <a:graphic>
          <a:graphicData uri="http://schemas.openxmlformats.org/presentationml/2006/ole">
            <p:oleObj spid="_x0000_s1678338" name="Equation" r:id="rId3" imgW="3784600" imgH="457200" progId="Equation.3">
              <p:embed/>
            </p:oleObj>
          </a:graphicData>
        </a:graphic>
      </p:graphicFrame>
      <p:pic>
        <p:nvPicPr>
          <p:cNvPr id="11" name="Picture 10" descr="prl_color_fig1_nolin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" y="3263905"/>
            <a:ext cx="4834647" cy="3657600"/>
          </a:xfrm>
          <a:prstGeom prst="rect">
            <a:avLst/>
          </a:prstGeom>
        </p:spPr>
      </p:pic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4</a:t>
            </a:r>
            <a:r>
              <a:rPr lang="en-US" sz="2800" baseline="0" dirty="0" smtClean="0">
                <a:solidFill>
                  <a:schemeClr val="accent2"/>
                </a:solidFill>
              </a:rPr>
              <a:t>. CCQE cross section model tuning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207964" y="3160713"/>
            <a:ext cx="4783136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700" baseline="0" dirty="0" smtClean="0">
                <a:solidFill>
                  <a:srgbClr val="008000"/>
                </a:solidFill>
              </a:rPr>
              <a:t>Data-MC ratio for T</a:t>
            </a:r>
            <a:r>
              <a:rPr lang="en-US" sz="17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700" baseline="0" dirty="0" smtClean="0">
                <a:solidFill>
                  <a:srgbClr val="008000"/>
                </a:solidFill>
              </a:rPr>
              <a:t>-cos</a:t>
            </a:r>
            <a:r>
              <a:rPr lang="en-US" sz="1700" baseline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q</a:t>
            </a:r>
            <a:r>
              <a:rPr lang="en-US" sz="17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700" baseline="0" dirty="0" smtClean="0">
                <a:solidFill>
                  <a:srgbClr val="008000"/>
                </a:solidFill>
              </a:rPr>
              <a:t> plane, before tuning</a:t>
            </a:r>
            <a:endParaRPr lang="en-US" sz="1700" baseline="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81E3-E7F6-C34B-A764-3AEF5BFBEB50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7450" cy="126047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2"/>
                </a:solidFill>
              </a:rPr>
              <a:t>1. Neutrino oscillation</a:t>
            </a:r>
          </a:p>
        </p:txBody>
      </p:sp>
      <p:sp>
        <p:nvSpPr>
          <p:cNvPr id="365595" name="Text Box 27"/>
          <p:cNvSpPr txBox="1">
            <a:spLocks noChangeArrowheads="1"/>
          </p:cNvSpPr>
          <p:nvPr/>
        </p:nvSpPr>
        <p:spPr bwMode="auto">
          <a:xfrm>
            <a:off x="903291" y="1358905"/>
            <a:ext cx="8697912" cy="6098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</a:tabLst>
            </a:pPr>
            <a:r>
              <a:rPr lang="en-GB" baseline="0" dirty="0"/>
              <a:t>The neutrino weak eigenstate is described by neutrino Hamiltonian eigenstates, </a:t>
            </a:r>
            <a:r>
              <a:rPr lang="en-GB" baseline="0" dirty="0">
                <a:latin typeface="Symbol" pitchFamily="-65" charset="2"/>
              </a:rPr>
              <a:t>n</a:t>
            </a:r>
            <a:r>
              <a:rPr lang="en-GB" baseline="-25000" dirty="0"/>
              <a:t>1</a:t>
            </a:r>
            <a:r>
              <a:rPr lang="en-GB" baseline="0" dirty="0"/>
              <a:t>, </a:t>
            </a:r>
            <a:r>
              <a:rPr lang="en-GB" baseline="0" dirty="0">
                <a:latin typeface="Symbol" pitchFamily="-65" charset="2"/>
              </a:rPr>
              <a:t>n</a:t>
            </a:r>
            <a:r>
              <a:rPr lang="en-GB" baseline="-25000" dirty="0"/>
              <a:t>2</a:t>
            </a:r>
            <a:r>
              <a:rPr lang="en-GB" baseline="0" dirty="0"/>
              <a:t>, and </a:t>
            </a:r>
            <a:r>
              <a:rPr lang="en-GB" baseline="0" dirty="0">
                <a:latin typeface="Symbol" pitchFamily="-65" charset="2"/>
              </a:rPr>
              <a:t>n</a:t>
            </a:r>
            <a:r>
              <a:rPr lang="en-GB" baseline="-25000" dirty="0"/>
              <a:t>3</a:t>
            </a:r>
            <a:r>
              <a:rPr lang="en-GB" baseline="0" dirty="0"/>
              <a:t> and their mixing matrix elements. </a:t>
            </a:r>
          </a:p>
        </p:txBody>
      </p:sp>
      <p:graphicFrame>
        <p:nvGraphicFramePr>
          <p:cNvPr id="365596" name="Object 28"/>
          <p:cNvGraphicFramePr>
            <a:graphicFrameLocks noChangeAspect="1"/>
          </p:cNvGraphicFramePr>
          <p:nvPr/>
        </p:nvGraphicFramePr>
        <p:xfrm>
          <a:off x="3389313" y="2178050"/>
          <a:ext cx="2360612" cy="685800"/>
        </p:xfrm>
        <a:graphic>
          <a:graphicData uri="http://schemas.openxmlformats.org/presentationml/2006/ole">
            <p:oleObj spid="_x0000_s365596" name="Equation" r:id="rId3" imgW="1955520" imgH="685800" progId="Equation.3">
              <p:embed/>
            </p:oleObj>
          </a:graphicData>
        </a:graphic>
      </p:graphicFrame>
      <p:graphicFrame>
        <p:nvGraphicFramePr>
          <p:cNvPr id="365598" name="Object 30"/>
          <p:cNvGraphicFramePr>
            <a:graphicFrameLocks noChangeAspect="1"/>
          </p:cNvGraphicFramePr>
          <p:nvPr/>
        </p:nvGraphicFramePr>
        <p:xfrm>
          <a:off x="3173413" y="3984625"/>
          <a:ext cx="3327400" cy="685800"/>
        </p:xfrm>
        <a:graphic>
          <a:graphicData uri="http://schemas.openxmlformats.org/presentationml/2006/ole">
            <p:oleObj spid="_x0000_s365598" name="Equation" r:id="rId4" imgW="2755800" imgH="685800" progId="Equation.3">
              <p:embed/>
            </p:oleObj>
          </a:graphicData>
        </a:graphic>
      </p:graphicFrame>
      <p:graphicFrame>
        <p:nvGraphicFramePr>
          <p:cNvPr id="365599" name="Object 31"/>
          <p:cNvGraphicFramePr>
            <a:graphicFrameLocks noChangeAspect="1"/>
          </p:cNvGraphicFramePr>
          <p:nvPr/>
        </p:nvGraphicFramePr>
        <p:xfrm>
          <a:off x="938213" y="5287968"/>
          <a:ext cx="7804150" cy="838200"/>
        </p:xfrm>
        <a:graphic>
          <a:graphicData uri="http://schemas.openxmlformats.org/presentationml/2006/ole">
            <p:oleObj spid="_x0000_s365599" name="Equation" r:id="rId5" imgW="6464160" imgH="838080" progId="Equation.3">
              <p:embed/>
            </p:oleObj>
          </a:graphicData>
        </a:graphic>
      </p:graphicFrame>
      <p:sp>
        <p:nvSpPr>
          <p:cNvPr id="365600" name="Text Box 32"/>
          <p:cNvSpPr txBox="1">
            <a:spLocks noChangeArrowheads="1"/>
          </p:cNvSpPr>
          <p:nvPr/>
        </p:nvSpPr>
        <p:spPr bwMode="auto">
          <a:xfrm>
            <a:off x="1189038" y="4799013"/>
            <a:ext cx="7270750" cy="302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</a:tabLst>
            </a:pPr>
            <a:r>
              <a:rPr lang="en-GB" baseline="0" dirty="0"/>
              <a:t>Then the transition probability from weak eigenstate </a:t>
            </a:r>
            <a:r>
              <a:rPr lang="en-GB" baseline="0" dirty="0">
                <a:latin typeface="Symbol" pitchFamily="-65" charset="2"/>
              </a:rPr>
              <a:t>n</a:t>
            </a:r>
            <a:r>
              <a:rPr lang="en-GB" baseline="-25000" dirty="0">
                <a:latin typeface="Symbol" pitchFamily="-65" charset="2"/>
              </a:rPr>
              <a:t>m</a:t>
            </a:r>
            <a:r>
              <a:rPr lang="en-GB" baseline="-25000" dirty="0"/>
              <a:t> </a:t>
            </a:r>
            <a:r>
              <a:rPr lang="en-GB" baseline="0" dirty="0"/>
              <a:t>to </a:t>
            </a:r>
            <a:r>
              <a:rPr lang="en-GB" baseline="0" dirty="0">
                <a:latin typeface="Symbol" pitchFamily="-65" charset="2"/>
              </a:rPr>
              <a:t>n</a:t>
            </a:r>
            <a:r>
              <a:rPr lang="en-GB" baseline="-25000" dirty="0"/>
              <a:t>e </a:t>
            </a:r>
            <a:r>
              <a:rPr lang="en-GB" baseline="0" dirty="0"/>
              <a:t> is</a:t>
            </a:r>
          </a:p>
        </p:txBody>
      </p:sp>
      <p:sp>
        <p:nvSpPr>
          <p:cNvPr id="365601" name="Text Box 33"/>
          <p:cNvSpPr txBox="1">
            <a:spLocks noChangeArrowheads="1"/>
          </p:cNvSpPr>
          <p:nvPr/>
        </p:nvSpPr>
        <p:spPr bwMode="auto">
          <a:xfrm>
            <a:off x="390530" y="3048004"/>
            <a:ext cx="9394825" cy="6098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</a:tabLst>
            </a:pPr>
            <a:r>
              <a:rPr lang="en-GB" baseline="0" dirty="0"/>
              <a:t>The time evolution of neutrino weak eigenstate is written by Hamiltonian mixing matrix elements and eigenvalues of </a:t>
            </a:r>
            <a:r>
              <a:rPr lang="en-GB" baseline="0" dirty="0">
                <a:latin typeface="Symbol" pitchFamily="-65" charset="2"/>
              </a:rPr>
              <a:t>n</a:t>
            </a:r>
            <a:r>
              <a:rPr lang="en-GB" baseline="-25000" dirty="0"/>
              <a:t>1</a:t>
            </a:r>
            <a:r>
              <a:rPr lang="en-GB" baseline="0" dirty="0"/>
              <a:t>, </a:t>
            </a:r>
            <a:r>
              <a:rPr lang="en-GB" baseline="0" dirty="0">
                <a:latin typeface="Symbol" pitchFamily="-65" charset="2"/>
              </a:rPr>
              <a:t>n</a:t>
            </a:r>
            <a:r>
              <a:rPr lang="en-GB" baseline="-25000" dirty="0"/>
              <a:t>2</a:t>
            </a:r>
            <a:r>
              <a:rPr lang="en-GB" baseline="0" dirty="0"/>
              <a:t>, and </a:t>
            </a:r>
            <a:r>
              <a:rPr lang="en-GB" baseline="0" dirty="0">
                <a:latin typeface="Symbol" pitchFamily="-65" charset="2"/>
              </a:rPr>
              <a:t>n</a:t>
            </a:r>
            <a:r>
              <a:rPr lang="en-GB" baseline="-25000" dirty="0"/>
              <a:t>3</a:t>
            </a:r>
            <a:r>
              <a:rPr lang="en-GB" baseline="0" dirty="0"/>
              <a:t>.</a:t>
            </a:r>
          </a:p>
        </p:txBody>
      </p:sp>
      <p:sp>
        <p:nvSpPr>
          <p:cNvPr id="365602" name="Text Box 34"/>
          <p:cNvSpPr txBox="1">
            <a:spLocks noChangeArrowheads="1"/>
          </p:cNvSpPr>
          <p:nvPr/>
        </p:nvSpPr>
        <p:spPr bwMode="auto">
          <a:xfrm>
            <a:off x="1243018" y="6288085"/>
            <a:ext cx="3379787" cy="302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</a:tabLst>
            </a:pPr>
            <a:r>
              <a:rPr lang="en-GB" baseline="0" dirty="0"/>
              <a:t>So far, model </a:t>
            </a:r>
            <a:r>
              <a:rPr lang="en-GB" baseline="0" dirty="0">
                <a:solidFill>
                  <a:srgbClr val="FF0000"/>
                </a:solidFill>
              </a:rPr>
              <a:t>independent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E044B-35B7-7841-85DD-9F316CE2A71A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99068" y="1217589"/>
            <a:ext cx="8094132" cy="1477279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l"/>
            <a:r>
              <a:rPr lang="en-US" baseline="0" dirty="0" smtClean="0"/>
              <a:t>Without knowing flux perfectly, we cannot modify cross section model</a:t>
            </a:r>
          </a:p>
          <a:p>
            <a:pPr algn="l"/>
            <a:endParaRPr lang="en-US" baseline="0" dirty="0" smtClean="0"/>
          </a:p>
          <a:p>
            <a:pPr algn="l"/>
            <a:endParaRPr lang="en-US" baseline="0" dirty="0" smtClean="0"/>
          </a:p>
          <a:p>
            <a:pPr algn="l"/>
            <a:r>
              <a:rPr lang="en-US" baseline="0" dirty="0" smtClean="0">
                <a:solidFill>
                  <a:srgbClr val="FF0000"/>
                </a:solidFill>
              </a:rPr>
              <a:t>Data-MC mismatching follows Q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baseline="0" dirty="0" smtClean="0">
                <a:solidFill>
                  <a:srgbClr val="FF0000"/>
                </a:solidFill>
              </a:rPr>
              <a:t> lines, not E</a:t>
            </a:r>
            <a:r>
              <a:rPr lang="en-US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FF0000"/>
                </a:solidFill>
              </a:rPr>
              <a:t> lines</a:t>
            </a:r>
            <a:r>
              <a:rPr lang="en-US" baseline="0" dirty="0" smtClean="0"/>
              <a:t>, therefore we can see the problem is not the flux prediction, but the cross section model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2178051" y="1638300"/>
          <a:ext cx="5854700" cy="457200"/>
        </p:xfrm>
        <a:graphic>
          <a:graphicData uri="http://schemas.openxmlformats.org/presentationml/2006/ole">
            <p:oleObj spid="_x0000_s1679362" name="Equation" r:id="rId3" imgW="5854700" imgH="457200" progId="Equation.3">
              <p:embed/>
            </p:oleObj>
          </a:graphicData>
        </a:graphic>
      </p:graphicFrame>
      <p:pic>
        <p:nvPicPr>
          <p:cNvPr id="8" name="Picture 7" descr="prl_color_fig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8026"/>
            <a:ext cx="5134414" cy="3657600"/>
          </a:xfrm>
          <a:prstGeom prst="rect">
            <a:avLst/>
          </a:prstGeom>
        </p:spPr>
      </p:pic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4</a:t>
            </a:r>
            <a:r>
              <a:rPr lang="en-US" sz="2800" baseline="0" dirty="0" smtClean="0">
                <a:solidFill>
                  <a:schemeClr val="accent2"/>
                </a:solidFill>
              </a:rPr>
              <a:t>. CCQE cross section model tuning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7964" y="3160713"/>
            <a:ext cx="4783136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700" baseline="0" dirty="0" smtClean="0">
                <a:solidFill>
                  <a:srgbClr val="008000"/>
                </a:solidFill>
              </a:rPr>
              <a:t>Data-MC ratio for T</a:t>
            </a:r>
            <a:r>
              <a:rPr lang="en-US" sz="17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700" baseline="0" dirty="0" smtClean="0">
                <a:solidFill>
                  <a:srgbClr val="008000"/>
                </a:solidFill>
              </a:rPr>
              <a:t>-cos</a:t>
            </a:r>
            <a:r>
              <a:rPr lang="en-US" sz="1700" baseline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q</a:t>
            </a:r>
            <a:r>
              <a:rPr lang="en-US" sz="17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700" baseline="0" dirty="0" smtClean="0">
                <a:solidFill>
                  <a:srgbClr val="008000"/>
                </a:solidFill>
              </a:rPr>
              <a:t> plane, before tuning</a:t>
            </a:r>
            <a:endParaRPr lang="en-US" sz="1700" baseline="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E044B-35B7-7841-85DD-9F316CE2A71A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99068" y="1217589"/>
            <a:ext cx="8094132" cy="1477279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l"/>
            <a:r>
              <a:rPr lang="en-US" baseline="0" dirty="0" smtClean="0"/>
              <a:t>Without knowing flux perfectly, we cannot modify cross section model</a:t>
            </a:r>
          </a:p>
          <a:p>
            <a:pPr algn="l"/>
            <a:endParaRPr lang="en-US" baseline="0" dirty="0" smtClean="0"/>
          </a:p>
          <a:p>
            <a:pPr algn="l"/>
            <a:endParaRPr lang="en-US" baseline="0" dirty="0" smtClean="0"/>
          </a:p>
          <a:p>
            <a:pPr algn="l"/>
            <a:r>
              <a:rPr lang="en-US" baseline="0" dirty="0" smtClean="0"/>
              <a:t>Data-MC mismatching follows Q</a:t>
            </a:r>
            <a:r>
              <a:rPr lang="en-US" dirty="0" smtClean="0"/>
              <a:t>2</a:t>
            </a:r>
            <a:r>
              <a:rPr lang="en-US" baseline="0" dirty="0" smtClean="0"/>
              <a:t> lines, not E</a:t>
            </a:r>
            <a:r>
              <a:rPr lang="en-US" baseline="-25000" dirty="0" smtClean="0">
                <a:latin typeface="Symbol" charset="2"/>
                <a:cs typeface="Symbol" charset="2"/>
              </a:rPr>
              <a:t>n</a:t>
            </a:r>
            <a:r>
              <a:rPr lang="en-US" baseline="0" dirty="0" smtClean="0"/>
              <a:t> lines, therefore we can see the problem is not the flux prediction, but the cross section model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2178051" y="1638300"/>
          <a:ext cx="5854700" cy="457200"/>
        </p:xfrm>
        <a:graphic>
          <a:graphicData uri="http://schemas.openxmlformats.org/presentationml/2006/ole">
            <p:oleObj spid="_x0000_s1680386" name="Equation" r:id="rId3" imgW="5854700" imgH="457200" progId="Equation.3">
              <p:embed/>
            </p:oleObj>
          </a:graphicData>
        </a:graphic>
      </p:graphicFrame>
      <p:pic>
        <p:nvPicPr>
          <p:cNvPr id="8" name="Picture 7" descr="prl_color_fig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8026"/>
            <a:ext cx="5134414" cy="3657600"/>
          </a:xfrm>
          <a:prstGeom prst="rect">
            <a:avLst/>
          </a:prstGeom>
        </p:spPr>
      </p:pic>
      <p:pic>
        <p:nvPicPr>
          <p:cNvPr id="9" name="Picture 8" descr="prl_color_fig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036" y="3248026"/>
            <a:ext cx="5134414" cy="3657600"/>
          </a:xfrm>
          <a:prstGeom prst="rect">
            <a:avLst/>
          </a:prstGeom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7964" y="3160713"/>
            <a:ext cx="4783136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700" baseline="0" dirty="0" smtClean="0">
                <a:solidFill>
                  <a:srgbClr val="008000"/>
                </a:solidFill>
              </a:rPr>
              <a:t>Data-MC ratio for T</a:t>
            </a:r>
            <a:r>
              <a:rPr lang="en-US" sz="17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700" baseline="0" dirty="0" smtClean="0">
                <a:solidFill>
                  <a:srgbClr val="008000"/>
                </a:solidFill>
              </a:rPr>
              <a:t>-cos</a:t>
            </a:r>
            <a:r>
              <a:rPr lang="en-US" sz="1700" baseline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q</a:t>
            </a:r>
            <a:r>
              <a:rPr lang="en-US" sz="17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700" baseline="0" dirty="0" smtClean="0">
                <a:solidFill>
                  <a:srgbClr val="008000"/>
                </a:solidFill>
              </a:rPr>
              <a:t> plane, before tuning</a:t>
            </a:r>
            <a:endParaRPr lang="en-US" sz="1700" baseline="0" dirty="0">
              <a:solidFill>
                <a:srgbClr val="008000"/>
              </a:solidFill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205419" y="3186115"/>
            <a:ext cx="4554537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700" baseline="0" dirty="0" smtClean="0">
                <a:solidFill>
                  <a:srgbClr val="008000"/>
                </a:solidFill>
              </a:rPr>
              <a:t>Data-MC ratio for T</a:t>
            </a:r>
            <a:r>
              <a:rPr lang="en-US" sz="17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700" baseline="0" dirty="0" smtClean="0">
                <a:solidFill>
                  <a:srgbClr val="008000"/>
                </a:solidFill>
              </a:rPr>
              <a:t>-cos</a:t>
            </a:r>
            <a:r>
              <a:rPr lang="en-US" sz="1700" baseline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q</a:t>
            </a:r>
            <a:r>
              <a:rPr lang="en-US" sz="17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700" baseline="0" dirty="0" smtClean="0">
                <a:solidFill>
                  <a:srgbClr val="008000"/>
                </a:solidFill>
              </a:rPr>
              <a:t> plane,after tuning</a:t>
            </a:r>
            <a:endParaRPr lang="en-US" sz="1700" baseline="0" dirty="0">
              <a:solidFill>
                <a:srgbClr val="008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4660904" y="4940300"/>
            <a:ext cx="5969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4</a:t>
            </a:r>
            <a:r>
              <a:rPr lang="en-US" sz="2800" baseline="0" dirty="0" smtClean="0">
                <a:solidFill>
                  <a:schemeClr val="accent2"/>
                </a:solidFill>
              </a:rPr>
              <a:t>. CCQE cross section model tuning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3"/>
          <p:cNvSpPr>
            <a:spLocks noGrp="1"/>
          </p:cNvSpPr>
          <p:nvPr>
            <p:ph type="dt" sz="half" idx="10"/>
          </p:nvPr>
        </p:nvSpPr>
        <p:spPr>
          <a:xfrm>
            <a:off x="683733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D58F-3DB7-4C3A-9882-2593AE4E51B5}" type="slidenum">
              <a:rPr lang="en-US"/>
              <a:pPr/>
              <a:t>42</a:t>
            </a:fld>
            <a:endParaRPr lang="en-US" dirty="0"/>
          </a:p>
        </p:txBody>
      </p:sp>
      <p:pic>
        <p:nvPicPr>
          <p:cNvPr id="4474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8647" y="1582738"/>
            <a:ext cx="5540375" cy="5599112"/>
          </a:xfrm>
          <a:prstGeom prst="rect">
            <a:avLst/>
          </a:prstGeom>
          <a:noFill/>
        </p:spPr>
      </p:pic>
      <p:pic>
        <p:nvPicPr>
          <p:cNvPr id="4474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4538" y="938213"/>
            <a:ext cx="1611312" cy="12128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74826" y="4657389"/>
            <a:ext cx="1704975" cy="2455862"/>
            <a:chOff x="1849" y="2798"/>
            <a:chExt cx="1074" cy="1546"/>
          </a:xfrm>
        </p:grpSpPr>
        <p:sp>
          <p:nvSpPr>
            <p:cNvPr id="447495" name="Line 7"/>
            <p:cNvSpPr>
              <a:spLocks noChangeShapeType="1"/>
            </p:cNvSpPr>
            <p:nvPr/>
          </p:nvSpPr>
          <p:spPr bwMode="auto">
            <a:xfrm flipV="1">
              <a:off x="2017" y="3346"/>
              <a:ext cx="300" cy="117"/>
            </a:xfrm>
            <a:prstGeom prst="line">
              <a:avLst/>
            </a:prstGeom>
            <a:noFill/>
            <a:ln w="3672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7496" name="Line 8"/>
            <p:cNvSpPr>
              <a:spLocks noChangeShapeType="1"/>
            </p:cNvSpPr>
            <p:nvPr/>
          </p:nvSpPr>
          <p:spPr bwMode="auto">
            <a:xfrm>
              <a:off x="2000" y="3471"/>
              <a:ext cx="159" cy="230"/>
            </a:xfrm>
            <a:prstGeom prst="line">
              <a:avLst/>
            </a:prstGeom>
            <a:noFill/>
            <a:ln w="3672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7497" name="Line 9"/>
            <p:cNvSpPr>
              <a:spLocks noChangeShapeType="1"/>
            </p:cNvSpPr>
            <p:nvPr/>
          </p:nvSpPr>
          <p:spPr bwMode="auto">
            <a:xfrm flipH="1">
              <a:off x="1848" y="3473"/>
              <a:ext cx="152" cy="1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312" y="2798"/>
              <a:ext cx="612" cy="841"/>
              <a:chOff x="2312" y="2798"/>
              <a:chExt cx="612" cy="841"/>
            </a:xfrm>
          </p:grpSpPr>
          <p:sp>
            <p:nvSpPr>
              <p:cNvPr id="447499" name="Freeform 11"/>
              <p:cNvSpPr>
                <a:spLocks/>
              </p:cNvSpPr>
              <p:nvPr/>
            </p:nvSpPr>
            <p:spPr bwMode="auto">
              <a:xfrm>
                <a:off x="2312" y="3161"/>
                <a:ext cx="383" cy="273"/>
              </a:xfrm>
              <a:custGeom>
                <a:avLst/>
                <a:gdLst/>
                <a:ahLst/>
                <a:cxnLst>
                  <a:cxn ang="0">
                    <a:pos x="0" y="800"/>
                  </a:cxn>
                  <a:cxn ang="0">
                    <a:pos x="241" y="720"/>
                  </a:cxn>
                  <a:cxn ang="0">
                    <a:pos x="507" y="660"/>
                  </a:cxn>
                  <a:cxn ang="0">
                    <a:pos x="779" y="480"/>
                  </a:cxn>
                  <a:cxn ang="0">
                    <a:pos x="937" y="318"/>
                  </a:cxn>
                  <a:cxn ang="0">
                    <a:pos x="1275" y="330"/>
                  </a:cxn>
                  <a:cxn ang="0">
                    <a:pos x="1649" y="0"/>
                  </a:cxn>
                  <a:cxn ang="0">
                    <a:pos x="1690" y="16"/>
                  </a:cxn>
                </a:cxnLst>
                <a:rect l="0" t="0" r="r" b="b"/>
                <a:pathLst>
                  <a:path w="1691" h="1204">
                    <a:moveTo>
                      <a:pt x="0" y="800"/>
                    </a:moveTo>
                    <a:cubicBezTo>
                      <a:pt x="123" y="639"/>
                      <a:pt x="226" y="967"/>
                      <a:pt x="241" y="720"/>
                    </a:cubicBezTo>
                    <a:cubicBezTo>
                      <a:pt x="258" y="367"/>
                      <a:pt x="454" y="863"/>
                      <a:pt x="507" y="660"/>
                    </a:cubicBezTo>
                    <a:cubicBezTo>
                      <a:pt x="585" y="350"/>
                      <a:pt x="753" y="1203"/>
                      <a:pt x="779" y="480"/>
                    </a:cubicBezTo>
                    <a:cubicBezTo>
                      <a:pt x="797" y="147"/>
                      <a:pt x="977" y="671"/>
                      <a:pt x="937" y="318"/>
                    </a:cubicBezTo>
                    <a:lnTo>
                      <a:pt x="1275" y="330"/>
                    </a:lnTo>
                    <a:lnTo>
                      <a:pt x="1649" y="0"/>
                    </a:lnTo>
                    <a:lnTo>
                      <a:pt x="1690" y="1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7500" name="Line 12"/>
              <p:cNvSpPr>
                <a:spLocks noChangeShapeType="1"/>
              </p:cNvSpPr>
              <p:nvPr/>
            </p:nvSpPr>
            <p:spPr bwMode="auto">
              <a:xfrm flipV="1">
                <a:off x="2473" y="3255"/>
                <a:ext cx="205" cy="74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2578" y="3034"/>
                <a:ext cx="214" cy="248"/>
                <a:chOff x="2578" y="3034"/>
                <a:chExt cx="214" cy="248"/>
              </a:xfrm>
            </p:grpSpPr>
            <p:sp>
              <p:nvSpPr>
                <p:cNvPr id="447502" name="Oval 14"/>
                <p:cNvSpPr>
                  <a:spLocks noChangeArrowheads="1"/>
                </p:cNvSpPr>
                <p:nvPr/>
              </p:nvSpPr>
              <p:spPr bwMode="auto">
                <a:xfrm rot="19800000">
                  <a:off x="2685" y="3018"/>
                  <a:ext cx="59" cy="286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47503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578" y="3042"/>
                  <a:ext cx="62" cy="19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7504" name="Line 16"/>
                <p:cNvSpPr>
                  <a:spLocks noChangeShapeType="1"/>
                </p:cNvSpPr>
                <p:nvPr/>
              </p:nvSpPr>
              <p:spPr bwMode="auto">
                <a:xfrm>
                  <a:off x="2583" y="3239"/>
                  <a:ext cx="202" cy="43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2502" y="3009"/>
                <a:ext cx="300" cy="455"/>
                <a:chOff x="2502" y="3009"/>
                <a:chExt cx="300" cy="455"/>
              </a:xfrm>
            </p:grpSpPr>
            <p:sp>
              <p:nvSpPr>
                <p:cNvPr id="447506" name="Oval 18"/>
                <p:cNvSpPr>
                  <a:spLocks noChangeArrowheads="1"/>
                </p:cNvSpPr>
                <p:nvPr/>
              </p:nvSpPr>
              <p:spPr bwMode="auto">
                <a:xfrm rot="21240000">
                  <a:off x="2707" y="3009"/>
                  <a:ext cx="94" cy="457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47507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502" y="3017"/>
                  <a:ext cx="220" cy="236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7508" name="Line 20"/>
                <p:cNvSpPr>
                  <a:spLocks noChangeShapeType="1"/>
                </p:cNvSpPr>
                <p:nvPr/>
              </p:nvSpPr>
              <p:spPr bwMode="auto">
                <a:xfrm>
                  <a:off x="2504" y="3266"/>
                  <a:ext cx="262" cy="198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319" y="2798"/>
                <a:ext cx="605" cy="841"/>
                <a:chOff x="2319" y="2798"/>
                <a:chExt cx="605" cy="841"/>
              </a:xfrm>
            </p:grpSpPr>
            <p:sp>
              <p:nvSpPr>
                <p:cNvPr id="447510" name="Oval 22"/>
                <p:cNvSpPr>
                  <a:spLocks noChangeArrowheads="1"/>
                </p:cNvSpPr>
                <p:nvPr/>
              </p:nvSpPr>
              <p:spPr bwMode="auto">
                <a:xfrm rot="20700000">
                  <a:off x="2694" y="2785"/>
                  <a:ext cx="178" cy="870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4751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319" y="2817"/>
                  <a:ext cx="335" cy="51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7512" name="Line 24"/>
                <p:cNvSpPr>
                  <a:spLocks noChangeShapeType="1"/>
                </p:cNvSpPr>
                <p:nvPr/>
              </p:nvSpPr>
              <p:spPr bwMode="auto">
                <a:xfrm>
                  <a:off x="2328" y="3352"/>
                  <a:ext cx="558" cy="286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2146" y="3660"/>
              <a:ext cx="662" cy="684"/>
              <a:chOff x="2146" y="3660"/>
              <a:chExt cx="662" cy="684"/>
            </a:xfrm>
          </p:grpSpPr>
          <p:sp>
            <p:nvSpPr>
              <p:cNvPr id="447514" name="Freeform 26"/>
              <p:cNvSpPr>
                <a:spLocks/>
              </p:cNvSpPr>
              <p:nvPr/>
            </p:nvSpPr>
            <p:spPr bwMode="auto">
              <a:xfrm>
                <a:off x="2144" y="3678"/>
                <a:ext cx="368" cy="221"/>
              </a:xfrm>
              <a:custGeom>
                <a:avLst/>
                <a:gdLst/>
                <a:ahLst/>
                <a:cxnLst>
                  <a:cxn ang="0">
                    <a:pos x="7" y="41"/>
                  </a:cxn>
                  <a:cxn ang="0">
                    <a:pos x="210" y="193"/>
                  </a:cxn>
                  <a:cxn ang="0">
                    <a:pos x="411" y="376"/>
                  </a:cxn>
                  <a:cxn ang="0">
                    <a:pos x="715" y="498"/>
                  </a:cxn>
                  <a:cxn ang="0">
                    <a:pos x="940" y="529"/>
                  </a:cxn>
                  <a:cxn ang="0">
                    <a:pos x="1125" y="817"/>
                  </a:cxn>
                  <a:cxn ang="0">
                    <a:pos x="1613" y="929"/>
                  </a:cxn>
                  <a:cxn ang="0">
                    <a:pos x="1622" y="972"/>
                  </a:cxn>
                </a:cxnLst>
                <a:rect l="0" t="0" r="r" b="b"/>
                <a:pathLst>
                  <a:path w="1623" h="973">
                    <a:moveTo>
                      <a:pt x="7" y="41"/>
                    </a:moveTo>
                    <a:cubicBezTo>
                      <a:pt x="212" y="45"/>
                      <a:pt x="0" y="326"/>
                      <a:pt x="210" y="193"/>
                    </a:cubicBezTo>
                    <a:cubicBezTo>
                      <a:pt x="514" y="0"/>
                      <a:pt x="219" y="450"/>
                      <a:pt x="411" y="376"/>
                    </a:cubicBezTo>
                    <a:cubicBezTo>
                      <a:pt x="714" y="259"/>
                      <a:pt x="105" y="892"/>
                      <a:pt x="715" y="498"/>
                    </a:cubicBezTo>
                    <a:cubicBezTo>
                      <a:pt x="1005" y="310"/>
                      <a:pt x="676" y="763"/>
                      <a:pt x="940" y="529"/>
                    </a:cubicBezTo>
                    <a:lnTo>
                      <a:pt x="1125" y="817"/>
                    </a:lnTo>
                    <a:lnTo>
                      <a:pt x="1613" y="929"/>
                    </a:lnTo>
                    <a:lnTo>
                      <a:pt x="1622" y="972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7515" name="Line 27"/>
              <p:cNvSpPr>
                <a:spLocks noChangeShapeType="1"/>
              </p:cNvSpPr>
              <p:nvPr/>
            </p:nvSpPr>
            <p:spPr bwMode="auto">
              <a:xfrm>
                <a:off x="2250" y="3812"/>
                <a:ext cx="177" cy="126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8" name="Group 28"/>
              <p:cNvGrpSpPr>
                <a:grpSpLocks/>
              </p:cNvGrpSpPr>
              <p:nvPr/>
            </p:nvGrpSpPr>
            <p:grpSpPr bwMode="auto">
              <a:xfrm>
                <a:off x="2386" y="3781"/>
                <a:ext cx="208" cy="263"/>
                <a:chOff x="2386" y="3781"/>
                <a:chExt cx="208" cy="263"/>
              </a:xfrm>
            </p:grpSpPr>
            <p:sp>
              <p:nvSpPr>
                <p:cNvPr id="447517" name="Oval 29"/>
                <p:cNvSpPr>
                  <a:spLocks noChangeArrowheads="1"/>
                </p:cNvSpPr>
                <p:nvPr/>
              </p:nvSpPr>
              <p:spPr bwMode="auto">
                <a:xfrm rot="1500000">
                  <a:off x="2501" y="3769"/>
                  <a:ext cx="59" cy="289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4751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389" y="3782"/>
                  <a:ext cx="192" cy="6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7519" name="Line 31"/>
                <p:cNvSpPr>
                  <a:spLocks noChangeShapeType="1"/>
                </p:cNvSpPr>
                <p:nvPr/>
              </p:nvSpPr>
              <p:spPr bwMode="auto">
                <a:xfrm>
                  <a:off x="2386" y="3850"/>
                  <a:ext cx="80" cy="19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9" name="Group 32"/>
              <p:cNvGrpSpPr>
                <a:grpSpLocks/>
              </p:cNvGrpSpPr>
              <p:nvPr/>
            </p:nvGrpSpPr>
            <p:grpSpPr bwMode="auto">
              <a:xfrm>
                <a:off x="2304" y="3790"/>
                <a:ext cx="359" cy="349"/>
                <a:chOff x="2304" y="3790"/>
                <a:chExt cx="359" cy="349"/>
              </a:xfrm>
            </p:grpSpPr>
            <p:sp>
              <p:nvSpPr>
                <p:cNvPr id="447521" name="Oval 33"/>
                <p:cNvSpPr>
                  <a:spLocks noChangeArrowheads="1"/>
                </p:cNvSpPr>
                <p:nvPr/>
              </p:nvSpPr>
              <p:spPr bwMode="auto">
                <a:xfrm rot="3000000">
                  <a:off x="2440" y="3756"/>
                  <a:ext cx="94" cy="463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47522" name="Line 34"/>
                <p:cNvSpPr>
                  <a:spLocks noChangeShapeType="1"/>
                </p:cNvSpPr>
                <p:nvPr/>
              </p:nvSpPr>
              <p:spPr bwMode="auto">
                <a:xfrm>
                  <a:off x="2329" y="3790"/>
                  <a:ext cx="320" cy="45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752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305" y="3801"/>
                  <a:ext cx="16" cy="33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36"/>
              <p:cNvGrpSpPr>
                <a:grpSpLocks/>
              </p:cNvGrpSpPr>
              <p:nvPr/>
            </p:nvGrpSpPr>
            <p:grpSpPr bwMode="auto">
              <a:xfrm>
                <a:off x="2147" y="3660"/>
                <a:ext cx="660" cy="684"/>
                <a:chOff x="2147" y="3660"/>
                <a:chExt cx="660" cy="684"/>
              </a:xfrm>
            </p:grpSpPr>
            <p:sp>
              <p:nvSpPr>
                <p:cNvPr id="447525" name="Oval 37"/>
                <p:cNvSpPr>
                  <a:spLocks noChangeArrowheads="1"/>
                </p:cNvSpPr>
                <p:nvPr/>
              </p:nvSpPr>
              <p:spPr bwMode="auto">
                <a:xfrm rot="2400000">
                  <a:off x="2429" y="3564"/>
                  <a:ext cx="178" cy="881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47526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2162" y="3662"/>
                  <a:ext cx="613" cy="24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7527" name="Line 39"/>
                <p:cNvSpPr>
                  <a:spLocks noChangeShapeType="1"/>
                </p:cNvSpPr>
                <p:nvPr/>
              </p:nvSpPr>
              <p:spPr bwMode="auto">
                <a:xfrm>
                  <a:off x="2147" y="3707"/>
                  <a:ext cx="82" cy="625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476303" y="1043502"/>
            <a:ext cx="7134435" cy="2862236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91354" tIns="45677" rIns="91354" bIns="45677">
            <a:spAutoFit/>
          </a:bodyPr>
          <a:lstStyle/>
          <a:p>
            <a:pPr algn="l" defTabSz="913547"/>
            <a:r>
              <a:rPr lang="en-US" baseline="0" dirty="0" smtClean="0">
                <a:solidFill>
                  <a:srgbClr val="CC99FF"/>
                </a:solidFill>
              </a:rPr>
              <a:t>NC</a:t>
            </a:r>
            <a:r>
              <a:rPr lang="en-US" baseline="0" dirty="0" smtClean="0">
                <a:solidFill>
                  <a:srgbClr val="CC99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CC99FF"/>
                </a:solidFill>
              </a:rPr>
              <a:t>o</a:t>
            </a:r>
            <a:r>
              <a:rPr lang="en-US" baseline="0" dirty="0" smtClean="0">
                <a:solidFill>
                  <a:srgbClr val="CC99FF"/>
                </a:solidFill>
              </a:rPr>
              <a:t> (neutral current </a:t>
            </a:r>
            <a:r>
              <a:rPr lang="en-US" baseline="0" dirty="0" smtClean="0">
                <a:solidFill>
                  <a:srgbClr val="CC99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CC99FF"/>
                </a:solidFill>
              </a:rPr>
              <a:t>o</a:t>
            </a:r>
            <a:r>
              <a:rPr lang="en-US" baseline="0" dirty="0" smtClean="0">
                <a:solidFill>
                  <a:srgbClr val="CC99FF"/>
                </a:solidFill>
              </a:rPr>
              <a:t> production)</a:t>
            </a:r>
          </a:p>
          <a:p>
            <a:pPr algn="l" defTabSz="913547"/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signal of </a:t>
            </a:r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ymbol" pitchFamily="18" charset="2"/>
              </a:rPr>
              <a:t>n</a:t>
            </a:r>
            <a:r>
              <a:rPr lang="en-US" baseline="-25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</a:t>
            </a:r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candidate is a single isolated electron</a:t>
            </a:r>
          </a:p>
          <a:p>
            <a:pPr algn="l" defTabSz="913547"/>
            <a:endParaRPr lang="en-US" baseline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l" defTabSz="913547"/>
            <a:endParaRPr lang="en-US" baseline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l" defTabSz="913547"/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- single electromagnetic shower is the potential background</a:t>
            </a:r>
          </a:p>
          <a:p>
            <a:pPr algn="l" defTabSz="913547"/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- the notable background is </a:t>
            </a:r>
            <a:r>
              <a:rPr lang="en-US" baseline="0" dirty="0" smtClean="0">
                <a:solidFill>
                  <a:srgbClr val="FFC000"/>
                </a:solidFill>
              </a:rPr>
              <a:t>Neutral current </a:t>
            </a:r>
            <a:r>
              <a:rPr lang="en-US" baseline="0" dirty="0" smtClean="0">
                <a:solidFill>
                  <a:srgbClr val="FFC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FFC000"/>
                </a:solidFill>
                <a:latin typeface="Symbol" pitchFamily="18" charset="2"/>
              </a:rPr>
              <a:t>o</a:t>
            </a:r>
            <a:r>
              <a:rPr lang="en-US" baseline="0" dirty="0" smtClean="0">
                <a:solidFill>
                  <a:srgbClr val="FFC000"/>
                </a:solidFill>
              </a:rPr>
              <a:t> production</a:t>
            </a:r>
          </a:p>
          <a:p>
            <a:pPr algn="l" defTabSz="913547"/>
            <a:endParaRPr lang="en-US" baseline="0" dirty="0" smtClean="0">
              <a:solidFill>
                <a:srgbClr val="FFC000"/>
              </a:solidFill>
            </a:endParaRPr>
          </a:p>
          <a:p>
            <a:pPr algn="l" defTabSz="913547"/>
            <a:endParaRPr lang="en-US" baseline="0" dirty="0" smtClean="0">
              <a:solidFill>
                <a:srgbClr val="FFC000"/>
              </a:solidFill>
            </a:endParaRPr>
          </a:p>
          <a:p>
            <a:pPr algn="l" defTabSz="913547"/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Because of kinematics, one always has the possibility to miss one gamma ray, and hence this reaction looks like signal</a:t>
            </a:r>
            <a:endParaRPr lang="en-US" baseline="0" dirty="0" smtClean="0">
              <a:solidFill>
                <a:srgbClr val="FFC000"/>
              </a:solidFill>
            </a:endParaRPr>
          </a:p>
        </p:txBody>
      </p:sp>
      <p:graphicFrame>
        <p:nvGraphicFramePr>
          <p:cNvPr id="120834" name="Object 2"/>
          <p:cNvGraphicFramePr>
            <a:graphicFrameLocks noChangeAspect="1"/>
          </p:cNvGraphicFramePr>
          <p:nvPr/>
        </p:nvGraphicFramePr>
        <p:xfrm>
          <a:off x="2775906" y="1668547"/>
          <a:ext cx="1917515" cy="420158"/>
        </p:xfrm>
        <a:graphic>
          <a:graphicData uri="http://schemas.openxmlformats.org/presentationml/2006/ole">
            <p:oleObj spid="_x0000_s775170" name="Equation" r:id="rId6" imgW="1739880" imgH="380880" progId="Equation.3">
              <p:embed/>
            </p:oleObj>
          </a:graphicData>
        </a:graphic>
      </p:graphicFrame>
      <p:sp>
        <p:nvSpPr>
          <p:cNvPr id="46" name="Rectangle 45"/>
          <p:cNvSpPr/>
          <p:nvPr/>
        </p:nvSpPr>
        <p:spPr>
          <a:xfrm>
            <a:off x="8037714" y="6850090"/>
            <a:ext cx="2039736" cy="655714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r"/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</a:rPr>
              <a:t>MiniBooNE NC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</a:rPr>
              <a:t> candidate</a:t>
            </a:r>
          </a:p>
        </p:txBody>
      </p:sp>
      <p:graphicFrame>
        <p:nvGraphicFramePr>
          <p:cNvPr id="120836" name="Object 4"/>
          <p:cNvGraphicFramePr>
            <a:graphicFrameLocks noChangeAspect="1"/>
          </p:cNvGraphicFramePr>
          <p:nvPr/>
        </p:nvGraphicFramePr>
        <p:xfrm>
          <a:off x="2171138" y="2769650"/>
          <a:ext cx="3667072" cy="462174"/>
        </p:xfrm>
        <a:graphic>
          <a:graphicData uri="http://schemas.openxmlformats.org/presentationml/2006/ole">
            <p:oleObj spid="_x0000_s775171" name="Equation" r:id="rId7" imgW="3327120" imgH="419040" progId="Equation.3">
              <p:embed/>
            </p:oleObj>
          </a:graphicData>
        </a:graphic>
      </p:graphicFrame>
      <p:sp>
        <p:nvSpPr>
          <p:cNvPr id="49" name="Rectangle 48"/>
          <p:cNvSpPr/>
          <p:nvPr/>
        </p:nvSpPr>
        <p:spPr>
          <a:xfrm>
            <a:off x="1646762" y="5699894"/>
            <a:ext cx="414569" cy="378715"/>
          </a:xfrm>
          <a:prstGeom prst="rect">
            <a:avLst/>
          </a:prstGeom>
        </p:spPr>
        <p:txBody>
          <a:bodyPr wrap="none" lIns="100728" tIns="50366" rIns="100728" bIns="50366">
            <a:spAutoFit/>
          </a:bodyPr>
          <a:lstStyle/>
          <a:p>
            <a:r>
              <a:rPr lang="en-US" baseline="0" dirty="0" smtClean="0">
                <a:solidFill>
                  <a:srgbClr val="00FF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00FF00"/>
                </a:solidFill>
                <a:latin typeface="Symbol" pitchFamily="18" charset="2"/>
              </a:rPr>
              <a:t>o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47" name="Rectangle 9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</a:t>
            </a:r>
            <a:r>
              <a:rPr lang="en-US" sz="2800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 NC</a:t>
            </a:r>
            <a:r>
              <a:rPr lang="en-US" sz="2800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2800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rate tuning</a:t>
            </a:r>
            <a:endParaRPr lang="en-US" sz="2800" baseline="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D58F-3DB7-4C3A-9882-2593AE4E51B5}" type="slidenum">
              <a:rPr lang="en-US"/>
              <a:pPr/>
              <a:t>43</a:t>
            </a:fld>
            <a:endParaRPr lang="en-US" dirty="0"/>
          </a:p>
        </p:txBody>
      </p:sp>
      <p:pic>
        <p:nvPicPr>
          <p:cNvPr id="4474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8647" y="1582738"/>
            <a:ext cx="5540375" cy="5599112"/>
          </a:xfrm>
          <a:prstGeom prst="rect">
            <a:avLst/>
          </a:prstGeom>
          <a:noFill/>
        </p:spPr>
      </p:pic>
      <p:pic>
        <p:nvPicPr>
          <p:cNvPr id="4474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4538" y="938213"/>
            <a:ext cx="1611312" cy="1212850"/>
          </a:xfrm>
          <a:prstGeom prst="rect">
            <a:avLst/>
          </a:prstGeom>
          <a:noFill/>
        </p:spPr>
      </p:pic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476303" y="1043502"/>
            <a:ext cx="7134435" cy="2862236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91354" tIns="45677" rIns="91354" bIns="45677">
            <a:spAutoFit/>
          </a:bodyPr>
          <a:lstStyle/>
          <a:p>
            <a:pPr algn="l" defTabSz="913547"/>
            <a:r>
              <a:rPr lang="en-US" baseline="0" dirty="0" smtClean="0">
                <a:solidFill>
                  <a:srgbClr val="CC99FF"/>
                </a:solidFill>
              </a:rPr>
              <a:t>NC</a:t>
            </a:r>
            <a:r>
              <a:rPr lang="en-US" baseline="0" dirty="0" smtClean="0">
                <a:solidFill>
                  <a:srgbClr val="CC99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CC99FF"/>
                </a:solidFill>
              </a:rPr>
              <a:t>o</a:t>
            </a:r>
            <a:r>
              <a:rPr lang="en-US" baseline="0" dirty="0" smtClean="0">
                <a:solidFill>
                  <a:srgbClr val="CC99FF"/>
                </a:solidFill>
              </a:rPr>
              <a:t> (neutral current </a:t>
            </a:r>
            <a:r>
              <a:rPr lang="en-US" baseline="0" dirty="0" smtClean="0">
                <a:solidFill>
                  <a:srgbClr val="CC99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CC99FF"/>
                </a:solidFill>
              </a:rPr>
              <a:t>o</a:t>
            </a:r>
            <a:r>
              <a:rPr lang="en-US" baseline="0" dirty="0" smtClean="0">
                <a:solidFill>
                  <a:srgbClr val="CC99FF"/>
                </a:solidFill>
              </a:rPr>
              <a:t> production)</a:t>
            </a:r>
          </a:p>
          <a:p>
            <a:pPr algn="l" defTabSz="913547"/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signal of </a:t>
            </a:r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ymbol" pitchFamily="18" charset="2"/>
              </a:rPr>
              <a:t>n</a:t>
            </a:r>
            <a:r>
              <a:rPr lang="en-US" baseline="-25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</a:t>
            </a:r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candidate is a single isolated electron</a:t>
            </a:r>
          </a:p>
          <a:p>
            <a:pPr algn="l" defTabSz="913547"/>
            <a:endParaRPr lang="en-US" baseline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l" defTabSz="913547"/>
            <a:endParaRPr lang="en-US" baseline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l" defTabSz="913547"/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- single electromagnetic shower is the potential background</a:t>
            </a:r>
          </a:p>
          <a:p>
            <a:pPr algn="l" defTabSz="913547"/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- the notable background is </a:t>
            </a:r>
            <a:r>
              <a:rPr lang="en-US" baseline="0" dirty="0" smtClean="0">
                <a:solidFill>
                  <a:srgbClr val="FFC000"/>
                </a:solidFill>
              </a:rPr>
              <a:t>Neutral current </a:t>
            </a:r>
            <a:r>
              <a:rPr lang="en-US" baseline="0" dirty="0" smtClean="0">
                <a:solidFill>
                  <a:srgbClr val="FFC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FFC000"/>
                </a:solidFill>
                <a:latin typeface="Symbol" pitchFamily="18" charset="2"/>
              </a:rPr>
              <a:t>o</a:t>
            </a:r>
            <a:r>
              <a:rPr lang="en-US" baseline="0" dirty="0" smtClean="0">
                <a:solidFill>
                  <a:srgbClr val="FFC000"/>
                </a:solidFill>
              </a:rPr>
              <a:t> production</a:t>
            </a:r>
          </a:p>
          <a:p>
            <a:pPr algn="l" defTabSz="913547"/>
            <a:endParaRPr lang="en-US" baseline="0" dirty="0" smtClean="0">
              <a:solidFill>
                <a:srgbClr val="FFC000"/>
              </a:solidFill>
            </a:endParaRPr>
          </a:p>
          <a:p>
            <a:pPr algn="l" defTabSz="913547"/>
            <a:endParaRPr lang="en-US" baseline="0" dirty="0" smtClean="0">
              <a:solidFill>
                <a:srgbClr val="FFC000"/>
              </a:solidFill>
            </a:endParaRPr>
          </a:p>
          <a:p>
            <a:pPr algn="l" defTabSz="913547"/>
            <a:r>
              <a:rPr lang="en-US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Because of kinematics, one always has the possibility to miss one gamma ray, and hence this reaction looks like signal</a:t>
            </a:r>
            <a:endParaRPr lang="en-US" baseline="0" dirty="0" smtClean="0">
              <a:solidFill>
                <a:srgbClr val="FFC000"/>
              </a:solidFill>
            </a:endParaRPr>
          </a:p>
        </p:txBody>
      </p:sp>
      <p:graphicFrame>
        <p:nvGraphicFramePr>
          <p:cNvPr id="120834" name="Object 2"/>
          <p:cNvGraphicFramePr>
            <a:graphicFrameLocks noChangeAspect="1"/>
          </p:cNvGraphicFramePr>
          <p:nvPr/>
        </p:nvGraphicFramePr>
        <p:xfrm>
          <a:off x="2775906" y="1668547"/>
          <a:ext cx="1917515" cy="420158"/>
        </p:xfrm>
        <a:graphic>
          <a:graphicData uri="http://schemas.openxmlformats.org/presentationml/2006/ole">
            <p:oleObj spid="_x0000_s785410" name="Equation" r:id="rId6" imgW="1739880" imgH="380880" progId="Equation.3">
              <p:embed/>
            </p:oleObj>
          </a:graphicData>
        </a:graphic>
      </p:graphicFrame>
      <p:sp>
        <p:nvSpPr>
          <p:cNvPr id="46" name="Rectangle 45"/>
          <p:cNvSpPr/>
          <p:nvPr/>
        </p:nvSpPr>
        <p:spPr>
          <a:xfrm>
            <a:off x="8037714" y="6850090"/>
            <a:ext cx="2039736" cy="655714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r"/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</a:rPr>
              <a:t>MiniBooNE NC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</a:rPr>
              <a:t> candidate</a:t>
            </a:r>
          </a:p>
        </p:txBody>
      </p:sp>
      <p:graphicFrame>
        <p:nvGraphicFramePr>
          <p:cNvPr id="120836" name="Object 4"/>
          <p:cNvGraphicFramePr>
            <a:graphicFrameLocks noChangeAspect="1"/>
          </p:cNvGraphicFramePr>
          <p:nvPr/>
        </p:nvGraphicFramePr>
        <p:xfrm>
          <a:off x="2171138" y="2769650"/>
          <a:ext cx="3667072" cy="462174"/>
        </p:xfrm>
        <a:graphic>
          <a:graphicData uri="http://schemas.openxmlformats.org/presentationml/2006/ole">
            <p:oleObj spid="_x0000_s785411" name="Equation" r:id="rId7" imgW="3327120" imgH="419040" progId="Equation.3">
              <p:embed/>
            </p:oleObj>
          </a:graphicData>
        </a:graphic>
      </p:graphicFrame>
      <p:sp>
        <p:nvSpPr>
          <p:cNvPr id="47" name="Rectangle 9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</a:t>
            </a:r>
            <a:r>
              <a:rPr lang="en-US" sz="2800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 NC</a:t>
            </a:r>
            <a:r>
              <a:rPr lang="en-US" sz="2800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2800" baseline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rate tuning</a:t>
            </a:r>
            <a:endParaRPr lang="en-US" sz="2800" baseline="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48" name="Group 41"/>
          <p:cNvGrpSpPr>
            <a:grpSpLocks/>
          </p:cNvGrpSpPr>
          <p:nvPr/>
        </p:nvGrpSpPr>
        <p:grpSpPr bwMode="auto">
          <a:xfrm>
            <a:off x="1374632" y="5194898"/>
            <a:ext cx="2178199" cy="2067529"/>
            <a:chOff x="1052" y="2099"/>
            <a:chExt cx="1245" cy="1181"/>
          </a:xfrm>
        </p:grpSpPr>
        <p:sp>
          <p:nvSpPr>
            <p:cNvPr id="50" name="Line 5"/>
            <p:cNvSpPr>
              <a:spLocks noChangeShapeType="1"/>
            </p:cNvSpPr>
            <p:nvPr/>
          </p:nvSpPr>
          <p:spPr bwMode="auto">
            <a:xfrm flipH="1" flipV="1">
              <a:off x="1355" y="2293"/>
              <a:ext cx="139" cy="117"/>
            </a:xfrm>
            <a:prstGeom prst="line">
              <a:avLst/>
            </a:prstGeom>
            <a:noFill/>
            <a:ln w="3672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Line 6"/>
            <p:cNvSpPr>
              <a:spLocks noChangeShapeType="1"/>
            </p:cNvSpPr>
            <p:nvPr/>
          </p:nvSpPr>
          <p:spPr bwMode="auto">
            <a:xfrm>
              <a:off x="1489" y="2406"/>
              <a:ext cx="159" cy="231"/>
            </a:xfrm>
            <a:prstGeom prst="line">
              <a:avLst/>
            </a:prstGeom>
            <a:noFill/>
            <a:ln w="3672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Line 7"/>
            <p:cNvSpPr>
              <a:spLocks noChangeShapeType="1"/>
            </p:cNvSpPr>
            <p:nvPr/>
          </p:nvSpPr>
          <p:spPr bwMode="auto">
            <a:xfrm flipH="1">
              <a:off x="1337" y="2408"/>
              <a:ext cx="152" cy="1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3" name="Group 40"/>
            <p:cNvGrpSpPr>
              <a:grpSpLocks/>
            </p:cNvGrpSpPr>
            <p:nvPr/>
          </p:nvGrpSpPr>
          <p:grpSpPr bwMode="auto">
            <a:xfrm>
              <a:off x="1048" y="2118"/>
              <a:ext cx="422" cy="232"/>
              <a:chOff x="803" y="1269"/>
              <a:chExt cx="871" cy="567"/>
            </a:xfrm>
          </p:grpSpPr>
          <p:sp>
            <p:nvSpPr>
              <p:cNvPr id="69" name="Freeform 9"/>
              <p:cNvSpPr>
                <a:spLocks/>
              </p:cNvSpPr>
              <p:nvPr/>
            </p:nvSpPr>
            <p:spPr bwMode="auto">
              <a:xfrm rot="-7518222">
                <a:off x="1168" y="1452"/>
                <a:ext cx="383" cy="274"/>
              </a:xfrm>
              <a:custGeom>
                <a:avLst/>
                <a:gdLst/>
                <a:ahLst/>
                <a:cxnLst>
                  <a:cxn ang="0">
                    <a:pos x="0" y="800"/>
                  </a:cxn>
                  <a:cxn ang="0">
                    <a:pos x="241" y="720"/>
                  </a:cxn>
                  <a:cxn ang="0">
                    <a:pos x="507" y="660"/>
                  </a:cxn>
                  <a:cxn ang="0">
                    <a:pos x="779" y="480"/>
                  </a:cxn>
                  <a:cxn ang="0">
                    <a:pos x="937" y="318"/>
                  </a:cxn>
                  <a:cxn ang="0">
                    <a:pos x="1275" y="330"/>
                  </a:cxn>
                  <a:cxn ang="0">
                    <a:pos x="1649" y="0"/>
                  </a:cxn>
                  <a:cxn ang="0">
                    <a:pos x="1690" y="16"/>
                  </a:cxn>
                </a:cxnLst>
                <a:rect l="0" t="0" r="r" b="b"/>
                <a:pathLst>
                  <a:path w="1691" h="1204">
                    <a:moveTo>
                      <a:pt x="0" y="800"/>
                    </a:moveTo>
                    <a:cubicBezTo>
                      <a:pt x="123" y="639"/>
                      <a:pt x="226" y="967"/>
                      <a:pt x="241" y="720"/>
                    </a:cubicBezTo>
                    <a:cubicBezTo>
                      <a:pt x="258" y="367"/>
                      <a:pt x="454" y="863"/>
                      <a:pt x="507" y="660"/>
                    </a:cubicBezTo>
                    <a:cubicBezTo>
                      <a:pt x="585" y="350"/>
                      <a:pt x="753" y="1203"/>
                      <a:pt x="779" y="480"/>
                    </a:cubicBezTo>
                    <a:cubicBezTo>
                      <a:pt x="797" y="147"/>
                      <a:pt x="977" y="671"/>
                      <a:pt x="937" y="318"/>
                    </a:cubicBezTo>
                    <a:lnTo>
                      <a:pt x="1275" y="330"/>
                    </a:lnTo>
                    <a:lnTo>
                      <a:pt x="1649" y="0"/>
                    </a:lnTo>
                    <a:lnTo>
                      <a:pt x="1690" y="1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" name="Line 10"/>
              <p:cNvSpPr>
                <a:spLocks noChangeShapeType="1"/>
              </p:cNvSpPr>
              <p:nvPr/>
            </p:nvSpPr>
            <p:spPr bwMode="auto">
              <a:xfrm rot="14081778" flipV="1">
                <a:off x="1211" y="1496"/>
                <a:ext cx="205" cy="74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71" name="Group 11"/>
              <p:cNvGrpSpPr>
                <a:grpSpLocks/>
              </p:cNvGrpSpPr>
              <p:nvPr/>
            </p:nvGrpSpPr>
            <p:grpSpPr bwMode="auto">
              <a:xfrm rot="-7518222">
                <a:off x="1042" y="1379"/>
                <a:ext cx="207" cy="287"/>
                <a:chOff x="2578" y="3018"/>
                <a:chExt cx="207" cy="286"/>
              </a:xfrm>
            </p:grpSpPr>
            <p:sp>
              <p:nvSpPr>
                <p:cNvPr id="80" name="Oval 12"/>
                <p:cNvSpPr>
                  <a:spLocks noChangeArrowheads="1"/>
                </p:cNvSpPr>
                <p:nvPr/>
              </p:nvSpPr>
              <p:spPr bwMode="auto">
                <a:xfrm rot="19800000">
                  <a:off x="2685" y="3018"/>
                  <a:ext cx="59" cy="286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1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578" y="3042"/>
                  <a:ext cx="62" cy="19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2" name="Line 14"/>
                <p:cNvSpPr>
                  <a:spLocks noChangeShapeType="1"/>
                </p:cNvSpPr>
                <p:nvPr/>
              </p:nvSpPr>
              <p:spPr bwMode="auto">
                <a:xfrm>
                  <a:off x="2583" y="3239"/>
                  <a:ext cx="202" cy="43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72" name="Group 15"/>
              <p:cNvGrpSpPr>
                <a:grpSpLocks/>
              </p:cNvGrpSpPr>
              <p:nvPr/>
            </p:nvGrpSpPr>
            <p:grpSpPr bwMode="auto">
              <a:xfrm rot="-7518222">
                <a:off x="1077" y="1274"/>
                <a:ext cx="299" cy="458"/>
                <a:chOff x="2502" y="3009"/>
                <a:chExt cx="299" cy="457"/>
              </a:xfrm>
            </p:grpSpPr>
            <p:sp>
              <p:nvSpPr>
                <p:cNvPr id="77" name="Oval 16"/>
                <p:cNvSpPr>
                  <a:spLocks noChangeArrowheads="1"/>
                </p:cNvSpPr>
                <p:nvPr/>
              </p:nvSpPr>
              <p:spPr bwMode="auto">
                <a:xfrm rot="21240000">
                  <a:off x="2707" y="3009"/>
                  <a:ext cx="94" cy="457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8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502" y="3017"/>
                  <a:ext cx="220" cy="236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9" name="Line 18"/>
                <p:cNvSpPr>
                  <a:spLocks noChangeShapeType="1"/>
                </p:cNvSpPr>
                <p:nvPr/>
              </p:nvSpPr>
              <p:spPr bwMode="auto">
                <a:xfrm>
                  <a:off x="2504" y="3266"/>
                  <a:ext cx="262" cy="198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73" name="Group 19"/>
              <p:cNvGrpSpPr>
                <a:grpSpLocks/>
              </p:cNvGrpSpPr>
              <p:nvPr/>
            </p:nvGrpSpPr>
            <p:grpSpPr bwMode="auto">
              <a:xfrm rot="-7518222">
                <a:off x="955" y="1117"/>
                <a:ext cx="567" cy="871"/>
                <a:chOff x="2319" y="2785"/>
                <a:chExt cx="567" cy="870"/>
              </a:xfrm>
            </p:grpSpPr>
            <p:sp>
              <p:nvSpPr>
                <p:cNvPr id="74" name="Oval 20"/>
                <p:cNvSpPr>
                  <a:spLocks noChangeArrowheads="1"/>
                </p:cNvSpPr>
                <p:nvPr/>
              </p:nvSpPr>
              <p:spPr bwMode="auto">
                <a:xfrm rot="20700000">
                  <a:off x="2694" y="2785"/>
                  <a:ext cx="178" cy="870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5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319" y="2817"/>
                  <a:ext cx="335" cy="51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6" name="Line 22"/>
                <p:cNvSpPr>
                  <a:spLocks noChangeShapeType="1"/>
                </p:cNvSpPr>
                <p:nvPr/>
              </p:nvSpPr>
              <p:spPr bwMode="auto">
                <a:xfrm>
                  <a:off x="2328" y="3352"/>
                  <a:ext cx="558" cy="286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4" name="Group 23"/>
            <p:cNvGrpSpPr>
              <a:grpSpLocks/>
            </p:cNvGrpSpPr>
            <p:nvPr/>
          </p:nvGrpSpPr>
          <p:grpSpPr bwMode="auto">
            <a:xfrm>
              <a:off x="1633" y="2500"/>
              <a:ext cx="631" cy="881"/>
              <a:chOff x="2144" y="3564"/>
              <a:chExt cx="631" cy="881"/>
            </a:xfrm>
          </p:grpSpPr>
          <p:sp>
            <p:nvSpPr>
              <p:cNvPr id="55" name="Freeform 24"/>
              <p:cNvSpPr>
                <a:spLocks/>
              </p:cNvSpPr>
              <p:nvPr/>
            </p:nvSpPr>
            <p:spPr bwMode="auto">
              <a:xfrm>
                <a:off x="2144" y="3678"/>
                <a:ext cx="368" cy="221"/>
              </a:xfrm>
              <a:custGeom>
                <a:avLst/>
                <a:gdLst/>
                <a:ahLst/>
                <a:cxnLst>
                  <a:cxn ang="0">
                    <a:pos x="7" y="41"/>
                  </a:cxn>
                  <a:cxn ang="0">
                    <a:pos x="210" y="193"/>
                  </a:cxn>
                  <a:cxn ang="0">
                    <a:pos x="411" y="376"/>
                  </a:cxn>
                  <a:cxn ang="0">
                    <a:pos x="715" y="498"/>
                  </a:cxn>
                  <a:cxn ang="0">
                    <a:pos x="940" y="529"/>
                  </a:cxn>
                  <a:cxn ang="0">
                    <a:pos x="1125" y="817"/>
                  </a:cxn>
                  <a:cxn ang="0">
                    <a:pos x="1613" y="929"/>
                  </a:cxn>
                  <a:cxn ang="0">
                    <a:pos x="1622" y="972"/>
                  </a:cxn>
                </a:cxnLst>
                <a:rect l="0" t="0" r="r" b="b"/>
                <a:pathLst>
                  <a:path w="1623" h="973">
                    <a:moveTo>
                      <a:pt x="7" y="41"/>
                    </a:moveTo>
                    <a:cubicBezTo>
                      <a:pt x="212" y="45"/>
                      <a:pt x="0" y="326"/>
                      <a:pt x="210" y="193"/>
                    </a:cubicBezTo>
                    <a:cubicBezTo>
                      <a:pt x="514" y="0"/>
                      <a:pt x="219" y="450"/>
                      <a:pt x="411" y="376"/>
                    </a:cubicBezTo>
                    <a:cubicBezTo>
                      <a:pt x="714" y="259"/>
                      <a:pt x="105" y="892"/>
                      <a:pt x="715" y="498"/>
                    </a:cubicBezTo>
                    <a:cubicBezTo>
                      <a:pt x="1005" y="310"/>
                      <a:pt x="676" y="763"/>
                      <a:pt x="940" y="529"/>
                    </a:cubicBezTo>
                    <a:lnTo>
                      <a:pt x="1125" y="817"/>
                    </a:lnTo>
                    <a:lnTo>
                      <a:pt x="1613" y="929"/>
                    </a:lnTo>
                    <a:lnTo>
                      <a:pt x="1622" y="972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Line 25"/>
              <p:cNvSpPr>
                <a:spLocks noChangeShapeType="1"/>
              </p:cNvSpPr>
              <p:nvPr/>
            </p:nvSpPr>
            <p:spPr bwMode="auto">
              <a:xfrm>
                <a:off x="2250" y="3812"/>
                <a:ext cx="177" cy="126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57" name="Group 26"/>
              <p:cNvGrpSpPr>
                <a:grpSpLocks/>
              </p:cNvGrpSpPr>
              <p:nvPr/>
            </p:nvGrpSpPr>
            <p:grpSpPr bwMode="auto">
              <a:xfrm>
                <a:off x="2386" y="3769"/>
                <a:ext cx="195" cy="289"/>
                <a:chOff x="2386" y="3769"/>
                <a:chExt cx="195" cy="289"/>
              </a:xfrm>
            </p:grpSpPr>
            <p:sp>
              <p:nvSpPr>
                <p:cNvPr id="66" name="Oval 27"/>
                <p:cNvSpPr>
                  <a:spLocks noChangeArrowheads="1"/>
                </p:cNvSpPr>
                <p:nvPr/>
              </p:nvSpPr>
              <p:spPr bwMode="auto">
                <a:xfrm rot="1500000">
                  <a:off x="2501" y="3769"/>
                  <a:ext cx="59" cy="289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7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389" y="3782"/>
                  <a:ext cx="192" cy="6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" name="Line 29"/>
                <p:cNvSpPr>
                  <a:spLocks noChangeShapeType="1"/>
                </p:cNvSpPr>
                <p:nvPr/>
              </p:nvSpPr>
              <p:spPr bwMode="auto">
                <a:xfrm>
                  <a:off x="2386" y="3850"/>
                  <a:ext cx="80" cy="19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58" name="Group 30"/>
              <p:cNvGrpSpPr>
                <a:grpSpLocks/>
              </p:cNvGrpSpPr>
              <p:nvPr/>
            </p:nvGrpSpPr>
            <p:grpSpPr bwMode="auto">
              <a:xfrm>
                <a:off x="2255" y="3790"/>
                <a:ext cx="463" cy="342"/>
                <a:chOff x="2255" y="3790"/>
                <a:chExt cx="463" cy="342"/>
              </a:xfrm>
            </p:grpSpPr>
            <p:sp>
              <p:nvSpPr>
                <p:cNvPr id="63" name="Oval 31"/>
                <p:cNvSpPr>
                  <a:spLocks noChangeArrowheads="1"/>
                </p:cNvSpPr>
                <p:nvPr/>
              </p:nvSpPr>
              <p:spPr bwMode="auto">
                <a:xfrm rot="3000000">
                  <a:off x="2440" y="3756"/>
                  <a:ext cx="94" cy="463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4" name="Line 32"/>
                <p:cNvSpPr>
                  <a:spLocks noChangeShapeType="1"/>
                </p:cNvSpPr>
                <p:nvPr/>
              </p:nvSpPr>
              <p:spPr bwMode="auto">
                <a:xfrm>
                  <a:off x="2329" y="3790"/>
                  <a:ext cx="320" cy="45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5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2305" y="3801"/>
                  <a:ext cx="16" cy="331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59" name="Group 34"/>
              <p:cNvGrpSpPr>
                <a:grpSpLocks/>
              </p:cNvGrpSpPr>
              <p:nvPr/>
            </p:nvGrpSpPr>
            <p:grpSpPr bwMode="auto">
              <a:xfrm>
                <a:off x="2147" y="3564"/>
                <a:ext cx="628" cy="881"/>
                <a:chOff x="2147" y="3564"/>
                <a:chExt cx="628" cy="881"/>
              </a:xfrm>
            </p:grpSpPr>
            <p:sp>
              <p:nvSpPr>
                <p:cNvPr id="60" name="Oval 35"/>
                <p:cNvSpPr>
                  <a:spLocks noChangeArrowheads="1"/>
                </p:cNvSpPr>
                <p:nvPr/>
              </p:nvSpPr>
              <p:spPr bwMode="auto">
                <a:xfrm rot="2400000">
                  <a:off x="2429" y="3564"/>
                  <a:ext cx="178" cy="881"/>
                </a:xfrm>
                <a:prstGeom prst="ellips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162" y="3662"/>
                  <a:ext cx="613" cy="24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2" name="Line 37"/>
                <p:cNvSpPr>
                  <a:spLocks noChangeShapeType="1"/>
                </p:cNvSpPr>
                <p:nvPr/>
              </p:nvSpPr>
              <p:spPr bwMode="auto">
                <a:xfrm>
                  <a:off x="2147" y="3707"/>
                  <a:ext cx="82" cy="625"/>
                </a:xfrm>
                <a:prstGeom prst="line">
                  <a:avLst/>
                </a:prstGeom>
                <a:noFill/>
                <a:ln w="9525">
                  <a:solidFill>
                    <a:srgbClr val="00B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83" name="Rectangle 82"/>
          <p:cNvSpPr/>
          <p:nvPr/>
        </p:nvSpPr>
        <p:spPr>
          <a:xfrm>
            <a:off x="2099066" y="4947373"/>
            <a:ext cx="2101814" cy="378727"/>
          </a:xfrm>
          <a:prstGeom prst="rect">
            <a:avLst/>
          </a:prstGeom>
        </p:spPr>
        <p:txBody>
          <a:bodyPr wrap="none" lIns="100739" tIns="50372" rIns="100739" bIns="50372">
            <a:spAutoFit/>
          </a:bodyPr>
          <a:lstStyle/>
          <a:p>
            <a:r>
              <a:rPr lang="en-US" baseline="0" dirty="0" smtClean="0">
                <a:solidFill>
                  <a:srgbClr val="00CCFF"/>
                </a:solidFill>
              </a:rPr>
              <a:t>Asymmetric decay</a:t>
            </a:r>
            <a:endParaRPr lang="en-US" baseline="0" dirty="0">
              <a:solidFill>
                <a:srgbClr val="00CCFF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646762" y="5699893"/>
            <a:ext cx="414591" cy="378727"/>
          </a:xfrm>
          <a:prstGeom prst="rect">
            <a:avLst/>
          </a:prstGeom>
        </p:spPr>
        <p:txBody>
          <a:bodyPr wrap="none" lIns="100739" tIns="50372" rIns="100739" bIns="50372">
            <a:spAutoFit/>
          </a:bodyPr>
          <a:lstStyle/>
          <a:p>
            <a:r>
              <a:rPr lang="en-US" baseline="0" dirty="0" smtClean="0">
                <a:solidFill>
                  <a:srgbClr val="00FF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00FF00"/>
                </a:solidFill>
                <a:latin typeface="Symbol" pitchFamily="18" charset="2"/>
              </a:rPr>
              <a:t>o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85" name="Date Placeholder 81"/>
          <p:cNvSpPr>
            <a:spLocks noGrp="1"/>
          </p:cNvSpPr>
          <p:nvPr>
            <p:ph type="dt" sz="half" idx="10"/>
          </p:nvPr>
        </p:nvSpPr>
        <p:spPr>
          <a:xfrm>
            <a:off x="503243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E044B-35B7-7841-85DD-9F316CE2A71A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395273" name="Rectangle 9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>
                <a:solidFill>
                  <a:schemeClr val="accent2"/>
                </a:solidFill>
              </a:rPr>
              <a:t>4</a:t>
            </a:r>
            <a:r>
              <a:rPr lang="en-US" sz="2800" baseline="0" dirty="0" smtClean="0">
                <a:solidFill>
                  <a:schemeClr val="accent2"/>
                </a:solidFill>
              </a:rPr>
              <a:t>. NC</a:t>
            </a:r>
            <a:r>
              <a:rPr lang="en-US" sz="2800" baseline="0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chemeClr val="accent2"/>
                </a:solidFill>
              </a:rPr>
              <a:t>o</a:t>
            </a:r>
            <a:r>
              <a:rPr lang="en-US" sz="2800" baseline="0" dirty="0" smtClean="0">
                <a:solidFill>
                  <a:schemeClr val="accent2"/>
                </a:solidFill>
              </a:rPr>
              <a:t> rate tuning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1669" y="1192190"/>
            <a:ext cx="4576232" cy="1477279"/>
          </a:xfrm>
          <a:prstGeom prst="rect">
            <a:avLst/>
          </a:prstGeom>
          <a:noFill/>
        </p:spPr>
        <p:txBody>
          <a:bodyPr vert="horz" wrap="square" lIns="91392" tIns="45696" rIns="91392" bIns="45696">
            <a:spAutoFit/>
          </a:bodyPr>
          <a:lstStyle/>
          <a:p>
            <a:pPr algn="l"/>
            <a:r>
              <a:rPr lang="en-US" baseline="0" dirty="0" smtClean="0"/>
              <a:t>We tuned NC</a:t>
            </a:r>
            <a:r>
              <a:rPr lang="en-US" baseline="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o</a:t>
            </a:r>
            <a:r>
              <a:rPr lang="en-US" baseline="0" dirty="0" smtClean="0"/>
              <a:t> rate from our NC</a:t>
            </a:r>
            <a:r>
              <a:rPr lang="en-US" baseline="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o</a:t>
            </a:r>
            <a:r>
              <a:rPr lang="en-US" baseline="0" dirty="0" smtClean="0"/>
              <a:t> measurement. Since loss of gamma ray is pure kinematic effect, after tuning we have a precise prediction for intrinsic NC</a:t>
            </a:r>
            <a:r>
              <a:rPr lang="en-US" baseline="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o</a:t>
            </a:r>
            <a:r>
              <a:rPr lang="en-US" baseline="0" dirty="0" smtClean="0"/>
              <a:t> background for </a:t>
            </a:r>
            <a:r>
              <a:rPr lang="en-US" baseline="0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baseline="0" dirty="0" smtClean="0"/>
              <a:t> appearance search.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819650" y="1153241"/>
            <a:ext cx="5257800" cy="2960902"/>
            <a:chOff x="3736208" y="696041"/>
            <a:chExt cx="5257800" cy="2960902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736208" y="696041"/>
              <a:ext cx="5257800" cy="30025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21"/>
              <a:endParaRPr lang="en-US" dirty="0" smtClean="0">
                <a:latin typeface="Arial" charset="0"/>
              </a:endParaRPr>
            </a:p>
          </p:txBody>
        </p:sp>
        <p:pic>
          <p:nvPicPr>
            <p:cNvPr id="22" name="Picture 21" descr="coh-res.ps_converted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5310" y="1013279"/>
              <a:ext cx="5219224" cy="2643664"/>
            </a:xfrm>
            <a:prstGeom prst="rect">
              <a:avLst/>
            </a:prstGeom>
            <a:ln w="25400">
              <a:solidFill>
                <a:srgbClr val="FFC000"/>
              </a:solidFill>
            </a:ln>
          </p:spPr>
        </p:pic>
        <p:sp>
          <p:nvSpPr>
            <p:cNvPr id="23" name="Rectangle 22"/>
            <p:cNvSpPr/>
            <p:nvPr/>
          </p:nvSpPr>
          <p:spPr>
            <a:xfrm>
              <a:off x="4034658" y="709685"/>
              <a:ext cx="46355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baseline="0" dirty="0" smtClean="0">
                  <a:solidFill>
                    <a:srgbClr val="008000"/>
                  </a:solidFill>
                </a:rPr>
                <a:t>Data-Mc comparison of </a:t>
              </a:r>
              <a:r>
                <a:rPr lang="en-US" sz="1400" b="1" baseline="0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1400" b="1" dirty="0" smtClean="0">
                  <a:solidFill>
                    <a:srgbClr val="008000"/>
                  </a:solidFill>
                </a:rPr>
                <a:t>o</a:t>
              </a:r>
              <a:r>
                <a:rPr lang="en-US" sz="1400" b="1" baseline="0" dirty="0" smtClean="0">
                  <a:solidFill>
                    <a:srgbClr val="008000"/>
                  </a:solidFill>
                </a:rPr>
                <a:t> kinematics (after tuning)</a:t>
              </a:r>
              <a:endParaRPr lang="en-US" sz="1400" b="1" baseline="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203983" y="4408786"/>
            <a:ext cx="5591036" cy="2187791"/>
            <a:chOff x="3276883" y="3951591"/>
            <a:chExt cx="5591036" cy="2187794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6596850" y="4823199"/>
              <a:ext cx="805218" cy="2456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V="1">
              <a:off x="7404631" y="4850493"/>
              <a:ext cx="914400" cy="2183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6" name="Freeform 25"/>
            <p:cNvSpPr/>
            <p:nvPr/>
          </p:nvSpPr>
          <p:spPr bwMode="auto">
            <a:xfrm>
              <a:off x="7393963" y="5076964"/>
              <a:ext cx="139354" cy="409433"/>
            </a:xfrm>
            <a:custGeom>
              <a:avLst/>
              <a:gdLst>
                <a:gd name="connsiteX0" fmla="*/ 0 w 139354"/>
                <a:gd name="connsiteY0" fmla="*/ 0 h 409433"/>
                <a:gd name="connsiteX1" fmla="*/ 122829 w 139354"/>
                <a:gd name="connsiteY1" fmla="*/ 27295 h 409433"/>
                <a:gd name="connsiteX2" fmla="*/ 109182 w 139354"/>
                <a:gd name="connsiteY2" fmla="*/ 68239 h 409433"/>
                <a:gd name="connsiteX3" fmla="*/ 68238 w 139354"/>
                <a:gd name="connsiteY3" fmla="*/ 81886 h 409433"/>
                <a:gd name="connsiteX4" fmla="*/ 27295 w 139354"/>
                <a:gd name="connsiteY4" fmla="*/ 109182 h 409433"/>
                <a:gd name="connsiteX5" fmla="*/ 27295 w 139354"/>
                <a:gd name="connsiteY5" fmla="*/ 218364 h 409433"/>
                <a:gd name="connsiteX6" fmla="*/ 109182 w 139354"/>
                <a:gd name="connsiteY6" fmla="*/ 259307 h 409433"/>
                <a:gd name="connsiteX7" fmla="*/ 136477 w 139354"/>
                <a:gd name="connsiteY7" fmla="*/ 300250 h 409433"/>
                <a:gd name="connsiteX8" fmla="*/ 122829 w 139354"/>
                <a:gd name="connsiteY8" fmla="*/ 368489 h 409433"/>
                <a:gd name="connsiteX9" fmla="*/ 40943 w 139354"/>
                <a:gd name="connsiteY9" fmla="*/ 395785 h 409433"/>
                <a:gd name="connsiteX10" fmla="*/ 27295 w 139354"/>
                <a:gd name="connsiteY10" fmla="*/ 409433 h 4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354" h="409433">
                  <a:moveTo>
                    <a:pt x="0" y="0"/>
                  </a:moveTo>
                  <a:cubicBezTo>
                    <a:pt x="40943" y="9098"/>
                    <a:pt x="87263" y="5066"/>
                    <a:pt x="122829" y="27295"/>
                  </a:cubicBezTo>
                  <a:cubicBezTo>
                    <a:pt x="135028" y="34920"/>
                    <a:pt x="119355" y="58066"/>
                    <a:pt x="109182" y="68239"/>
                  </a:cubicBezTo>
                  <a:cubicBezTo>
                    <a:pt x="99009" y="78412"/>
                    <a:pt x="81886" y="77337"/>
                    <a:pt x="68238" y="81886"/>
                  </a:cubicBezTo>
                  <a:cubicBezTo>
                    <a:pt x="54590" y="90985"/>
                    <a:pt x="37542" y="96374"/>
                    <a:pt x="27295" y="109182"/>
                  </a:cubicBezTo>
                  <a:cubicBezTo>
                    <a:pt x="5136" y="136881"/>
                    <a:pt x="12721" y="192859"/>
                    <a:pt x="27295" y="218364"/>
                  </a:cubicBezTo>
                  <a:cubicBezTo>
                    <a:pt x="39745" y="240151"/>
                    <a:pt x="88167" y="252302"/>
                    <a:pt x="109182" y="259307"/>
                  </a:cubicBezTo>
                  <a:cubicBezTo>
                    <a:pt x="118280" y="272955"/>
                    <a:pt x="134443" y="283974"/>
                    <a:pt x="136477" y="300250"/>
                  </a:cubicBezTo>
                  <a:cubicBezTo>
                    <a:pt x="139354" y="323268"/>
                    <a:pt x="139232" y="352086"/>
                    <a:pt x="122829" y="368489"/>
                  </a:cubicBezTo>
                  <a:cubicBezTo>
                    <a:pt x="102484" y="388834"/>
                    <a:pt x="61288" y="375440"/>
                    <a:pt x="40943" y="395785"/>
                  </a:cubicBezTo>
                  <a:lnTo>
                    <a:pt x="27295" y="409433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21"/>
              <a:endParaRPr lang="en-US" dirty="0" smtClean="0">
                <a:latin typeface="Arial" charset="0"/>
              </a:endParaRPr>
            </a:p>
          </p:txBody>
        </p:sp>
        <p:cxnSp>
          <p:nvCxnSpPr>
            <p:cNvPr id="27" name="Straight Connector 26"/>
            <p:cNvCxnSpPr>
              <a:endCxn id="26" idx="10"/>
            </p:cNvCxnSpPr>
            <p:nvPr/>
          </p:nvCxnSpPr>
          <p:spPr bwMode="auto">
            <a:xfrm flipV="1">
              <a:off x="6697926" y="5486397"/>
              <a:ext cx="723332" cy="17742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>
              <a:stCxn id="26" idx="8"/>
            </p:cNvCxnSpPr>
            <p:nvPr/>
          </p:nvCxnSpPr>
          <p:spPr bwMode="auto">
            <a:xfrm flipV="1">
              <a:off x="7516792" y="5236236"/>
              <a:ext cx="828650" cy="2092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9" name="Straight Connector 28"/>
            <p:cNvCxnSpPr>
              <a:stCxn id="75" idx="5"/>
            </p:cNvCxnSpPr>
            <p:nvPr/>
          </p:nvCxnSpPr>
          <p:spPr bwMode="auto">
            <a:xfrm rot="16200000" flipH="1">
              <a:off x="7726672" y="5385353"/>
              <a:ext cx="219833" cy="4749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Rectangle 29"/>
            <p:cNvSpPr/>
            <p:nvPr/>
          </p:nvSpPr>
          <p:spPr>
            <a:xfrm>
              <a:off x="6364879" y="4677348"/>
              <a:ext cx="3049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n</a:t>
              </a:r>
              <a:endParaRPr lang="en-US" baseline="0" dirty="0">
                <a:latin typeface="Symbol" pitchFamily="18" charset="2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53502" y="5512134"/>
              <a:ext cx="358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A</a:t>
              </a:r>
              <a:endParaRPr lang="en-US" baseline="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100353" y="5070474"/>
              <a:ext cx="3967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Z</a:t>
              </a:r>
              <a:endParaRPr lang="en-US" baseline="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302869" y="5066547"/>
              <a:ext cx="358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A</a:t>
              </a:r>
              <a:endParaRPr lang="en-US" baseline="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373374" y="4706920"/>
              <a:ext cx="3049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n</a:t>
              </a:r>
              <a:endParaRPr lang="en-US" baseline="0" dirty="0">
                <a:latin typeface="Symbol" pitchFamily="18" charset="2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782173" y="5341430"/>
              <a:ext cx="4090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p</a:t>
              </a:r>
              <a:r>
                <a:rPr lang="en-US" dirty="0" smtClean="0"/>
                <a:t>o</a:t>
              </a:r>
              <a:endParaRPr lang="en-US" dirty="0"/>
            </a:p>
          </p:txBody>
        </p:sp>
        <p:grpSp>
          <p:nvGrpSpPr>
            <p:cNvPr id="36" name="Group 49"/>
            <p:cNvGrpSpPr/>
            <p:nvPr/>
          </p:nvGrpSpPr>
          <p:grpSpPr>
            <a:xfrm rot="20656294">
              <a:off x="8081234" y="5673610"/>
              <a:ext cx="382388" cy="72041"/>
              <a:chOff x="7342908" y="5985164"/>
              <a:chExt cx="343594" cy="77585"/>
            </a:xfrm>
          </p:grpSpPr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7608916" y="6046124"/>
                <a:ext cx="77586" cy="1662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Freeform 37"/>
              <p:cNvSpPr/>
              <p:nvPr/>
            </p:nvSpPr>
            <p:spPr bwMode="auto">
              <a:xfrm>
                <a:off x="7342908" y="5985164"/>
                <a:ext cx="277091" cy="68255"/>
              </a:xfrm>
              <a:custGeom>
                <a:avLst/>
                <a:gdLst>
                  <a:gd name="connsiteX0" fmla="*/ 0 w 304800"/>
                  <a:gd name="connsiteY0" fmla="*/ 11910 h 135583"/>
                  <a:gd name="connsiteX1" fmla="*/ 55418 w 304800"/>
                  <a:gd name="connsiteY1" fmla="*/ 826 h 135583"/>
                  <a:gd name="connsiteX2" fmla="*/ 99753 w 304800"/>
                  <a:gd name="connsiteY2" fmla="*/ 6368 h 135583"/>
                  <a:gd name="connsiteX3" fmla="*/ 110836 w 304800"/>
                  <a:gd name="connsiteY3" fmla="*/ 22994 h 135583"/>
                  <a:gd name="connsiteX4" fmla="*/ 121920 w 304800"/>
                  <a:gd name="connsiteY4" fmla="*/ 61786 h 135583"/>
                  <a:gd name="connsiteX5" fmla="*/ 127462 w 304800"/>
                  <a:gd name="connsiteY5" fmla="*/ 78412 h 135583"/>
                  <a:gd name="connsiteX6" fmla="*/ 144087 w 304800"/>
                  <a:gd name="connsiteY6" fmla="*/ 83954 h 135583"/>
                  <a:gd name="connsiteX7" fmla="*/ 282633 w 304800"/>
                  <a:gd name="connsiteY7" fmla="*/ 83954 h 135583"/>
                  <a:gd name="connsiteX8" fmla="*/ 293716 w 304800"/>
                  <a:gd name="connsiteY8" fmla="*/ 117205 h 135583"/>
                  <a:gd name="connsiteX9" fmla="*/ 304800 w 304800"/>
                  <a:gd name="connsiteY9" fmla="*/ 133830 h 13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4800" h="135583">
                    <a:moveTo>
                      <a:pt x="0" y="11910"/>
                    </a:moveTo>
                    <a:cubicBezTo>
                      <a:pt x="18473" y="8215"/>
                      <a:pt x="36608" y="1871"/>
                      <a:pt x="55418" y="826"/>
                    </a:cubicBezTo>
                    <a:cubicBezTo>
                      <a:pt x="70288" y="0"/>
                      <a:pt x="85925" y="837"/>
                      <a:pt x="99753" y="6368"/>
                    </a:cubicBezTo>
                    <a:cubicBezTo>
                      <a:pt x="105937" y="8842"/>
                      <a:pt x="107857" y="17037"/>
                      <a:pt x="110836" y="22994"/>
                    </a:cubicBezTo>
                    <a:cubicBezTo>
                      <a:pt x="115266" y="31854"/>
                      <a:pt x="119552" y="53497"/>
                      <a:pt x="121920" y="61786"/>
                    </a:cubicBezTo>
                    <a:cubicBezTo>
                      <a:pt x="123525" y="67403"/>
                      <a:pt x="123331" y="74281"/>
                      <a:pt x="127462" y="78412"/>
                    </a:cubicBezTo>
                    <a:cubicBezTo>
                      <a:pt x="131592" y="82543"/>
                      <a:pt x="138545" y="82107"/>
                      <a:pt x="144087" y="83954"/>
                    </a:cubicBezTo>
                    <a:cubicBezTo>
                      <a:pt x="153361" y="83336"/>
                      <a:pt x="261337" y="71531"/>
                      <a:pt x="282633" y="83954"/>
                    </a:cubicBezTo>
                    <a:cubicBezTo>
                      <a:pt x="292725" y="89841"/>
                      <a:pt x="290022" y="106121"/>
                      <a:pt x="293716" y="117205"/>
                    </a:cubicBezTo>
                    <a:cubicBezTo>
                      <a:pt x="299842" y="135583"/>
                      <a:pt x="293417" y="133830"/>
                      <a:pt x="304800" y="13383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21"/>
                <a:endParaRPr lang="en-US" dirty="0" smtClean="0">
                  <a:latin typeface="Arial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8329626" y="5770053"/>
              <a:ext cx="279244" cy="369332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g</a:t>
              </a:r>
              <a:endParaRPr lang="en-US" baseline="0" dirty="0">
                <a:latin typeface="Symbol" pitchFamily="18" charset="2"/>
              </a:endParaRPr>
            </a:p>
          </p:txBody>
        </p:sp>
        <p:grpSp>
          <p:nvGrpSpPr>
            <p:cNvPr id="40" name="Group 51"/>
            <p:cNvGrpSpPr/>
            <p:nvPr/>
          </p:nvGrpSpPr>
          <p:grpSpPr>
            <a:xfrm rot="881107">
              <a:off x="8050333" y="5761158"/>
              <a:ext cx="345476" cy="168606"/>
              <a:chOff x="7342908" y="5985164"/>
              <a:chExt cx="343594" cy="77585"/>
            </a:xfrm>
          </p:grpSpPr>
          <p:cxnSp>
            <p:nvCxnSpPr>
              <p:cNvPr id="41" name="Straight Arrow Connector 40"/>
              <p:cNvCxnSpPr/>
              <p:nvPr/>
            </p:nvCxnSpPr>
            <p:spPr bwMode="auto">
              <a:xfrm>
                <a:off x="7608916" y="6046124"/>
                <a:ext cx="77586" cy="1662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2" name="Freeform 41"/>
              <p:cNvSpPr/>
              <p:nvPr/>
            </p:nvSpPr>
            <p:spPr bwMode="auto">
              <a:xfrm>
                <a:off x="7342908" y="5985164"/>
                <a:ext cx="277091" cy="68255"/>
              </a:xfrm>
              <a:custGeom>
                <a:avLst/>
                <a:gdLst>
                  <a:gd name="connsiteX0" fmla="*/ 0 w 304800"/>
                  <a:gd name="connsiteY0" fmla="*/ 11910 h 135583"/>
                  <a:gd name="connsiteX1" fmla="*/ 55418 w 304800"/>
                  <a:gd name="connsiteY1" fmla="*/ 826 h 135583"/>
                  <a:gd name="connsiteX2" fmla="*/ 99753 w 304800"/>
                  <a:gd name="connsiteY2" fmla="*/ 6368 h 135583"/>
                  <a:gd name="connsiteX3" fmla="*/ 110836 w 304800"/>
                  <a:gd name="connsiteY3" fmla="*/ 22994 h 135583"/>
                  <a:gd name="connsiteX4" fmla="*/ 121920 w 304800"/>
                  <a:gd name="connsiteY4" fmla="*/ 61786 h 135583"/>
                  <a:gd name="connsiteX5" fmla="*/ 127462 w 304800"/>
                  <a:gd name="connsiteY5" fmla="*/ 78412 h 135583"/>
                  <a:gd name="connsiteX6" fmla="*/ 144087 w 304800"/>
                  <a:gd name="connsiteY6" fmla="*/ 83954 h 135583"/>
                  <a:gd name="connsiteX7" fmla="*/ 282633 w 304800"/>
                  <a:gd name="connsiteY7" fmla="*/ 83954 h 135583"/>
                  <a:gd name="connsiteX8" fmla="*/ 293716 w 304800"/>
                  <a:gd name="connsiteY8" fmla="*/ 117205 h 135583"/>
                  <a:gd name="connsiteX9" fmla="*/ 304800 w 304800"/>
                  <a:gd name="connsiteY9" fmla="*/ 133830 h 13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4800" h="135583">
                    <a:moveTo>
                      <a:pt x="0" y="11910"/>
                    </a:moveTo>
                    <a:cubicBezTo>
                      <a:pt x="18473" y="8215"/>
                      <a:pt x="36608" y="1871"/>
                      <a:pt x="55418" y="826"/>
                    </a:cubicBezTo>
                    <a:cubicBezTo>
                      <a:pt x="70288" y="0"/>
                      <a:pt x="85925" y="837"/>
                      <a:pt x="99753" y="6368"/>
                    </a:cubicBezTo>
                    <a:cubicBezTo>
                      <a:pt x="105937" y="8842"/>
                      <a:pt x="107857" y="17037"/>
                      <a:pt x="110836" y="22994"/>
                    </a:cubicBezTo>
                    <a:cubicBezTo>
                      <a:pt x="115266" y="31854"/>
                      <a:pt x="119552" y="53497"/>
                      <a:pt x="121920" y="61786"/>
                    </a:cubicBezTo>
                    <a:cubicBezTo>
                      <a:pt x="123525" y="67403"/>
                      <a:pt x="123331" y="74281"/>
                      <a:pt x="127462" y="78412"/>
                    </a:cubicBezTo>
                    <a:cubicBezTo>
                      <a:pt x="131592" y="82543"/>
                      <a:pt x="138545" y="82107"/>
                      <a:pt x="144087" y="83954"/>
                    </a:cubicBezTo>
                    <a:cubicBezTo>
                      <a:pt x="153361" y="83336"/>
                      <a:pt x="261337" y="71531"/>
                      <a:pt x="282633" y="83954"/>
                    </a:cubicBezTo>
                    <a:cubicBezTo>
                      <a:pt x="292725" y="89841"/>
                      <a:pt x="290022" y="106121"/>
                      <a:pt x="293716" y="117205"/>
                    </a:cubicBezTo>
                    <a:cubicBezTo>
                      <a:pt x="299842" y="135583"/>
                      <a:pt x="293417" y="133830"/>
                      <a:pt x="304800" y="13383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21"/>
                <a:endParaRPr lang="en-US" dirty="0" smtClean="0">
                  <a:latin typeface="Arial" charset="0"/>
                </a:endParaRPr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8407125" y="5468556"/>
              <a:ext cx="279244" cy="369332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g</a:t>
              </a:r>
              <a:endParaRPr lang="en-US" baseline="0" dirty="0">
                <a:latin typeface="Symbol" pitchFamily="18" charset="2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05043" y="3962962"/>
              <a:ext cx="1192544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Coherent</a:t>
              </a: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6249824" y="4744528"/>
              <a:ext cx="2618095" cy="1371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21"/>
              <a:endParaRPr lang="en-US" dirty="0" smtClean="0">
                <a:latin typeface="Arial" charset="0"/>
              </a:endParaRPr>
            </a:p>
          </p:txBody>
        </p:sp>
        <p:graphicFrame>
          <p:nvGraphicFramePr>
            <p:cNvPr id="46" name="Object 1"/>
            <p:cNvGraphicFramePr>
              <a:graphicFrameLocks noChangeAspect="1"/>
            </p:cNvGraphicFramePr>
            <p:nvPr/>
          </p:nvGraphicFramePr>
          <p:xfrm>
            <a:off x="6289675" y="4313238"/>
            <a:ext cx="2578100" cy="419100"/>
          </p:xfrm>
          <a:graphic>
            <a:graphicData uri="http://schemas.openxmlformats.org/presentationml/2006/ole">
              <p:oleObj spid="_x0000_s770051" name="Equation" r:id="rId4" imgW="2577960" imgH="419040" progId="Equation.3">
                <p:embed/>
              </p:oleObj>
            </a:graphicData>
          </a:graphic>
        </p:graphicFrame>
        <p:cxnSp>
          <p:nvCxnSpPr>
            <p:cNvPr id="47" name="Straight Connector 46"/>
            <p:cNvCxnSpPr/>
            <p:nvPr/>
          </p:nvCxnSpPr>
          <p:spPr bwMode="auto">
            <a:xfrm>
              <a:off x="3623909" y="4811826"/>
              <a:ext cx="805218" cy="2456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flipV="1">
              <a:off x="4431690" y="4839120"/>
              <a:ext cx="914400" cy="2183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9" name="Freeform 48"/>
            <p:cNvSpPr/>
            <p:nvPr/>
          </p:nvSpPr>
          <p:spPr bwMode="auto">
            <a:xfrm>
              <a:off x="4421022" y="5065591"/>
              <a:ext cx="139354" cy="409433"/>
            </a:xfrm>
            <a:custGeom>
              <a:avLst/>
              <a:gdLst>
                <a:gd name="connsiteX0" fmla="*/ 0 w 139354"/>
                <a:gd name="connsiteY0" fmla="*/ 0 h 409433"/>
                <a:gd name="connsiteX1" fmla="*/ 122829 w 139354"/>
                <a:gd name="connsiteY1" fmla="*/ 27295 h 409433"/>
                <a:gd name="connsiteX2" fmla="*/ 109182 w 139354"/>
                <a:gd name="connsiteY2" fmla="*/ 68239 h 409433"/>
                <a:gd name="connsiteX3" fmla="*/ 68238 w 139354"/>
                <a:gd name="connsiteY3" fmla="*/ 81886 h 409433"/>
                <a:gd name="connsiteX4" fmla="*/ 27295 w 139354"/>
                <a:gd name="connsiteY4" fmla="*/ 109182 h 409433"/>
                <a:gd name="connsiteX5" fmla="*/ 27295 w 139354"/>
                <a:gd name="connsiteY5" fmla="*/ 218364 h 409433"/>
                <a:gd name="connsiteX6" fmla="*/ 109182 w 139354"/>
                <a:gd name="connsiteY6" fmla="*/ 259307 h 409433"/>
                <a:gd name="connsiteX7" fmla="*/ 136477 w 139354"/>
                <a:gd name="connsiteY7" fmla="*/ 300250 h 409433"/>
                <a:gd name="connsiteX8" fmla="*/ 122829 w 139354"/>
                <a:gd name="connsiteY8" fmla="*/ 368489 h 409433"/>
                <a:gd name="connsiteX9" fmla="*/ 40943 w 139354"/>
                <a:gd name="connsiteY9" fmla="*/ 395785 h 409433"/>
                <a:gd name="connsiteX10" fmla="*/ 27295 w 139354"/>
                <a:gd name="connsiteY10" fmla="*/ 409433 h 4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354" h="409433">
                  <a:moveTo>
                    <a:pt x="0" y="0"/>
                  </a:moveTo>
                  <a:cubicBezTo>
                    <a:pt x="40943" y="9098"/>
                    <a:pt x="87263" y="5066"/>
                    <a:pt x="122829" y="27295"/>
                  </a:cubicBezTo>
                  <a:cubicBezTo>
                    <a:pt x="135028" y="34920"/>
                    <a:pt x="119355" y="58066"/>
                    <a:pt x="109182" y="68239"/>
                  </a:cubicBezTo>
                  <a:cubicBezTo>
                    <a:pt x="99009" y="78412"/>
                    <a:pt x="81886" y="77337"/>
                    <a:pt x="68238" y="81886"/>
                  </a:cubicBezTo>
                  <a:cubicBezTo>
                    <a:pt x="54590" y="90985"/>
                    <a:pt x="37542" y="96374"/>
                    <a:pt x="27295" y="109182"/>
                  </a:cubicBezTo>
                  <a:cubicBezTo>
                    <a:pt x="5136" y="136881"/>
                    <a:pt x="12721" y="192859"/>
                    <a:pt x="27295" y="218364"/>
                  </a:cubicBezTo>
                  <a:cubicBezTo>
                    <a:pt x="39745" y="240151"/>
                    <a:pt x="88167" y="252302"/>
                    <a:pt x="109182" y="259307"/>
                  </a:cubicBezTo>
                  <a:cubicBezTo>
                    <a:pt x="118280" y="272955"/>
                    <a:pt x="134443" y="283974"/>
                    <a:pt x="136477" y="300250"/>
                  </a:cubicBezTo>
                  <a:cubicBezTo>
                    <a:pt x="139354" y="323268"/>
                    <a:pt x="139232" y="352086"/>
                    <a:pt x="122829" y="368489"/>
                  </a:cubicBezTo>
                  <a:cubicBezTo>
                    <a:pt x="102484" y="388834"/>
                    <a:pt x="61288" y="375440"/>
                    <a:pt x="40943" y="395785"/>
                  </a:cubicBezTo>
                  <a:lnTo>
                    <a:pt x="27295" y="409433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21"/>
              <a:endParaRPr lang="en-US" dirty="0" smtClean="0">
                <a:latin typeface="Arial" charset="0"/>
              </a:endParaRPr>
            </a:p>
          </p:txBody>
        </p:sp>
        <p:cxnSp>
          <p:nvCxnSpPr>
            <p:cNvPr id="50" name="Straight Connector 49"/>
            <p:cNvCxnSpPr>
              <a:endCxn id="49" idx="10"/>
            </p:cNvCxnSpPr>
            <p:nvPr/>
          </p:nvCxnSpPr>
          <p:spPr bwMode="auto">
            <a:xfrm flipV="1">
              <a:off x="3724985" y="5475024"/>
              <a:ext cx="723332" cy="17742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flipV="1">
              <a:off x="4723075" y="5224867"/>
              <a:ext cx="649426" cy="2297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4723075" y="5470497"/>
              <a:ext cx="370076" cy="250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Rectangle 52"/>
            <p:cNvSpPr/>
            <p:nvPr/>
          </p:nvSpPr>
          <p:spPr>
            <a:xfrm>
              <a:off x="3391935" y="4665978"/>
              <a:ext cx="3049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n</a:t>
              </a:r>
              <a:endParaRPr lang="en-US" baseline="0" dirty="0">
                <a:latin typeface="Symbol" pitchFamily="18" charset="2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380561" y="5500765"/>
              <a:ext cx="358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N</a:t>
              </a:r>
              <a:endParaRPr lang="en-US" baseline="0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127412" y="5059102"/>
              <a:ext cx="3967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Z</a:t>
              </a:r>
              <a:endParaRPr lang="en-US" baseline="0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329927" y="5055175"/>
              <a:ext cx="358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N</a:t>
              </a:r>
              <a:endParaRPr lang="en-US" baseline="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400431" y="4695549"/>
              <a:ext cx="3049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n</a:t>
              </a:r>
              <a:endParaRPr lang="en-US" baseline="0" dirty="0">
                <a:latin typeface="Symbol" pitchFamily="18" charset="2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809232" y="5330058"/>
              <a:ext cx="4090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p</a:t>
              </a:r>
              <a:r>
                <a:rPr lang="en-US" dirty="0" smtClean="0"/>
                <a:t>o</a:t>
              </a:r>
              <a:endParaRPr lang="en-US" dirty="0"/>
            </a:p>
          </p:txBody>
        </p:sp>
        <p:grpSp>
          <p:nvGrpSpPr>
            <p:cNvPr id="59" name="Group 49"/>
            <p:cNvGrpSpPr/>
            <p:nvPr/>
          </p:nvGrpSpPr>
          <p:grpSpPr>
            <a:xfrm rot="20656294">
              <a:off x="5108293" y="5662237"/>
              <a:ext cx="382388" cy="72041"/>
              <a:chOff x="7342908" y="5985164"/>
              <a:chExt cx="343594" cy="77585"/>
            </a:xfrm>
          </p:grpSpPr>
          <p:cxnSp>
            <p:nvCxnSpPr>
              <p:cNvPr id="60" name="Straight Arrow Connector 59"/>
              <p:cNvCxnSpPr/>
              <p:nvPr/>
            </p:nvCxnSpPr>
            <p:spPr bwMode="auto">
              <a:xfrm>
                <a:off x="7608916" y="6046124"/>
                <a:ext cx="77586" cy="1662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1" name="Freeform 60"/>
              <p:cNvSpPr/>
              <p:nvPr/>
            </p:nvSpPr>
            <p:spPr bwMode="auto">
              <a:xfrm>
                <a:off x="7342908" y="5985164"/>
                <a:ext cx="277091" cy="68255"/>
              </a:xfrm>
              <a:custGeom>
                <a:avLst/>
                <a:gdLst>
                  <a:gd name="connsiteX0" fmla="*/ 0 w 304800"/>
                  <a:gd name="connsiteY0" fmla="*/ 11910 h 135583"/>
                  <a:gd name="connsiteX1" fmla="*/ 55418 w 304800"/>
                  <a:gd name="connsiteY1" fmla="*/ 826 h 135583"/>
                  <a:gd name="connsiteX2" fmla="*/ 99753 w 304800"/>
                  <a:gd name="connsiteY2" fmla="*/ 6368 h 135583"/>
                  <a:gd name="connsiteX3" fmla="*/ 110836 w 304800"/>
                  <a:gd name="connsiteY3" fmla="*/ 22994 h 135583"/>
                  <a:gd name="connsiteX4" fmla="*/ 121920 w 304800"/>
                  <a:gd name="connsiteY4" fmla="*/ 61786 h 135583"/>
                  <a:gd name="connsiteX5" fmla="*/ 127462 w 304800"/>
                  <a:gd name="connsiteY5" fmla="*/ 78412 h 135583"/>
                  <a:gd name="connsiteX6" fmla="*/ 144087 w 304800"/>
                  <a:gd name="connsiteY6" fmla="*/ 83954 h 135583"/>
                  <a:gd name="connsiteX7" fmla="*/ 282633 w 304800"/>
                  <a:gd name="connsiteY7" fmla="*/ 83954 h 135583"/>
                  <a:gd name="connsiteX8" fmla="*/ 293716 w 304800"/>
                  <a:gd name="connsiteY8" fmla="*/ 117205 h 135583"/>
                  <a:gd name="connsiteX9" fmla="*/ 304800 w 304800"/>
                  <a:gd name="connsiteY9" fmla="*/ 133830 h 13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4800" h="135583">
                    <a:moveTo>
                      <a:pt x="0" y="11910"/>
                    </a:moveTo>
                    <a:cubicBezTo>
                      <a:pt x="18473" y="8215"/>
                      <a:pt x="36608" y="1871"/>
                      <a:pt x="55418" y="826"/>
                    </a:cubicBezTo>
                    <a:cubicBezTo>
                      <a:pt x="70288" y="0"/>
                      <a:pt x="85925" y="837"/>
                      <a:pt x="99753" y="6368"/>
                    </a:cubicBezTo>
                    <a:cubicBezTo>
                      <a:pt x="105937" y="8842"/>
                      <a:pt x="107857" y="17037"/>
                      <a:pt x="110836" y="22994"/>
                    </a:cubicBezTo>
                    <a:cubicBezTo>
                      <a:pt x="115266" y="31854"/>
                      <a:pt x="119552" y="53497"/>
                      <a:pt x="121920" y="61786"/>
                    </a:cubicBezTo>
                    <a:cubicBezTo>
                      <a:pt x="123525" y="67403"/>
                      <a:pt x="123331" y="74281"/>
                      <a:pt x="127462" y="78412"/>
                    </a:cubicBezTo>
                    <a:cubicBezTo>
                      <a:pt x="131592" y="82543"/>
                      <a:pt x="138545" y="82107"/>
                      <a:pt x="144087" y="83954"/>
                    </a:cubicBezTo>
                    <a:cubicBezTo>
                      <a:pt x="153361" y="83336"/>
                      <a:pt x="261337" y="71531"/>
                      <a:pt x="282633" y="83954"/>
                    </a:cubicBezTo>
                    <a:cubicBezTo>
                      <a:pt x="292725" y="89841"/>
                      <a:pt x="290022" y="106121"/>
                      <a:pt x="293716" y="117205"/>
                    </a:cubicBezTo>
                    <a:cubicBezTo>
                      <a:pt x="299842" y="135583"/>
                      <a:pt x="293417" y="133830"/>
                      <a:pt x="304800" y="13383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21"/>
                <a:endParaRPr lang="en-US" dirty="0" smtClean="0">
                  <a:latin typeface="Arial" charset="0"/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5356685" y="5758681"/>
              <a:ext cx="279244" cy="369332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g</a:t>
              </a:r>
              <a:endParaRPr lang="en-US" baseline="0" dirty="0">
                <a:latin typeface="Symbol" pitchFamily="18" charset="2"/>
              </a:endParaRPr>
            </a:p>
          </p:txBody>
        </p:sp>
        <p:grpSp>
          <p:nvGrpSpPr>
            <p:cNvPr id="63" name="Group 51"/>
            <p:cNvGrpSpPr/>
            <p:nvPr/>
          </p:nvGrpSpPr>
          <p:grpSpPr>
            <a:xfrm rot="881107">
              <a:off x="5077392" y="5749785"/>
              <a:ext cx="345476" cy="168606"/>
              <a:chOff x="7342908" y="5985164"/>
              <a:chExt cx="343594" cy="77585"/>
            </a:xfrm>
          </p:grpSpPr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7608916" y="6046124"/>
                <a:ext cx="77586" cy="1662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5" name="Freeform 64"/>
              <p:cNvSpPr/>
              <p:nvPr/>
            </p:nvSpPr>
            <p:spPr bwMode="auto">
              <a:xfrm>
                <a:off x="7342908" y="5985164"/>
                <a:ext cx="277091" cy="68255"/>
              </a:xfrm>
              <a:custGeom>
                <a:avLst/>
                <a:gdLst>
                  <a:gd name="connsiteX0" fmla="*/ 0 w 304800"/>
                  <a:gd name="connsiteY0" fmla="*/ 11910 h 135583"/>
                  <a:gd name="connsiteX1" fmla="*/ 55418 w 304800"/>
                  <a:gd name="connsiteY1" fmla="*/ 826 h 135583"/>
                  <a:gd name="connsiteX2" fmla="*/ 99753 w 304800"/>
                  <a:gd name="connsiteY2" fmla="*/ 6368 h 135583"/>
                  <a:gd name="connsiteX3" fmla="*/ 110836 w 304800"/>
                  <a:gd name="connsiteY3" fmla="*/ 22994 h 135583"/>
                  <a:gd name="connsiteX4" fmla="*/ 121920 w 304800"/>
                  <a:gd name="connsiteY4" fmla="*/ 61786 h 135583"/>
                  <a:gd name="connsiteX5" fmla="*/ 127462 w 304800"/>
                  <a:gd name="connsiteY5" fmla="*/ 78412 h 135583"/>
                  <a:gd name="connsiteX6" fmla="*/ 144087 w 304800"/>
                  <a:gd name="connsiteY6" fmla="*/ 83954 h 135583"/>
                  <a:gd name="connsiteX7" fmla="*/ 282633 w 304800"/>
                  <a:gd name="connsiteY7" fmla="*/ 83954 h 135583"/>
                  <a:gd name="connsiteX8" fmla="*/ 293716 w 304800"/>
                  <a:gd name="connsiteY8" fmla="*/ 117205 h 135583"/>
                  <a:gd name="connsiteX9" fmla="*/ 304800 w 304800"/>
                  <a:gd name="connsiteY9" fmla="*/ 133830 h 13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4800" h="135583">
                    <a:moveTo>
                      <a:pt x="0" y="11910"/>
                    </a:moveTo>
                    <a:cubicBezTo>
                      <a:pt x="18473" y="8215"/>
                      <a:pt x="36608" y="1871"/>
                      <a:pt x="55418" y="826"/>
                    </a:cubicBezTo>
                    <a:cubicBezTo>
                      <a:pt x="70288" y="0"/>
                      <a:pt x="85925" y="837"/>
                      <a:pt x="99753" y="6368"/>
                    </a:cubicBezTo>
                    <a:cubicBezTo>
                      <a:pt x="105937" y="8842"/>
                      <a:pt x="107857" y="17037"/>
                      <a:pt x="110836" y="22994"/>
                    </a:cubicBezTo>
                    <a:cubicBezTo>
                      <a:pt x="115266" y="31854"/>
                      <a:pt x="119552" y="53497"/>
                      <a:pt x="121920" y="61786"/>
                    </a:cubicBezTo>
                    <a:cubicBezTo>
                      <a:pt x="123525" y="67403"/>
                      <a:pt x="123331" y="74281"/>
                      <a:pt x="127462" y="78412"/>
                    </a:cubicBezTo>
                    <a:cubicBezTo>
                      <a:pt x="131592" y="82543"/>
                      <a:pt x="138545" y="82107"/>
                      <a:pt x="144087" y="83954"/>
                    </a:cubicBezTo>
                    <a:cubicBezTo>
                      <a:pt x="153361" y="83336"/>
                      <a:pt x="261337" y="71531"/>
                      <a:pt x="282633" y="83954"/>
                    </a:cubicBezTo>
                    <a:cubicBezTo>
                      <a:pt x="292725" y="89841"/>
                      <a:pt x="290022" y="106121"/>
                      <a:pt x="293716" y="117205"/>
                    </a:cubicBezTo>
                    <a:cubicBezTo>
                      <a:pt x="299842" y="135583"/>
                      <a:pt x="293417" y="133830"/>
                      <a:pt x="304800" y="13383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21"/>
                <a:endParaRPr lang="en-US" dirty="0" smtClean="0">
                  <a:latin typeface="Arial" charset="0"/>
                </a:endParaRP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5434183" y="5457185"/>
              <a:ext cx="279244" cy="369332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g</a:t>
              </a:r>
              <a:endParaRPr lang="en-US" baseline="0" dirty="0">
                <a:latin typeface="Symbol" pitchFamily="18" charset="2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32102" y="3951591"/>
              <a:ext cx="1528549" cy="36933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Resonance</a:t>
              </a:r>
              <a:endParaRPr lang="en-US" baseline="0" dirty="0"/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3276883" y="4733155"/>
              <a:ext cx="2618095" cy="1371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21"/>
              <a:endParaRPr lang="en-US" dirty="0" smtClean="0">
                <a:latin typeface="Arial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461639" y="5392662"/>
              <a:ext cx="316313" cy="646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D</a:t>
              </a:r>
              <a:endParaRPr lang="en-US" baseline="0" dirty="0">
                <a:latin typeface="Symbol" pitchFamily="18" charset="2"/>
              </a:endParaRPr>
            </a:p>
          </p:txBody>
        </p:sp>
        <p:graphicFrame>
          <p:nvGraphicFramePr>
            <p:cNvPr id="70" name="Object 1"/>
            <p:cNvGraphicFramePr>
              <a:graphicFrameLocks noChangeAspect="1"/>
            </p:cNvGraphicFramePr>
            <p:nvPr/>
          </p:nvGraphicFramePr>
          <p:xfrm>
            <a:off x="3310909" y="4301865"/>
            <a:ext cx="2590800" cy="419100"/>
          </p:xfrm>
          <a:graphic>
            <a:graphicData uri="http://schemas.openxmlformats.org/presentationml/2006/ole">
              <p:oleObj spid="_x0000_s770052" name="Equation" r:id="rId5" imgW="2590560" imgH="419040" progId="Equation.3">
                <p:embed/>
              </p:oleObj>
            </a:graphicData>
          </a:graphic>
        </p:graphicFrame>
        <p:cxnSp>
          <p:nvCxnSpPr>
            <p:cNvPr id="71" name="Straight Connector 70"/>
            <p:cNvCxnSpPr/>
            <p:nvPr/>
          </p:nvCxnSpPr>
          <p:spPr bwMode="auto">
            <a:xfrm flipV="1">
              <a:off x="6729562" y="5500781"/>
              <a:ext cx="723332" cy="17742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 flipV="1">
              <a:off x="6695058" y="5457651"/>
              <a:ext cx="723332" cy="17742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 flipV="1">
              <a:off x="7470794" y="5267872"/>
              <a:ext cx="828650" cy="2092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flipV="1">
              <a:off x="7459300" y="5230500"/>
              <a:ext cx="828650" cy="2092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5" name="Oval 74"/>
            <p:cNvSpPr/>
            <p:nvPr/>
          </p:nvSpPr>
          <p:spPr bwMode="auto">
            <a:xfrm>
              <a:off x="7422417" y="5365631"/>
              <a:ext cx="207034" cy="17252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21"/>
              <a:endParaRPr lang="en-US" dirty="0" smtClean="0">
                <a:latin typeface="Arial" charset="0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 bwMode="auto">
            <a:xfrm>
              <a:off x="4475063" y="5451619"/>
              <a:ext cx="27432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4465761" y="5475471"/>
              <a:ext cx="27432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79" name="Picture 78" descr="corr_1.ps_converted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61" y="2874978"/>
            <a:ext cx="2900363" cy="290036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80" name="Rectangle 79"/>
          <p:cNvSpPr/>
          <p:nvPr/>
        </p:nvSpPr>
        <p:spPr>
          <a:xfrm>
            <a:off x="821272" y="5873179"/>
            <a:ext cx="2607733" cy="615505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algn="l"/>
            <a:r>
              <a:rPr lang="en-US" sz="1700" baseline="0" dirty="0" smtClean="0">
                <a:solidFill>
                  <a:schemeClr val="accent2"/>
                </a:solidFill>
              </a:rPr>
              <a:t>MiniBooNE collaboration</a:t>
            </a:r>
          </a:p>
          <a:p>
            <a:pPr algn="l"/>
            <a:r>
              <a:rPr lang="en-US" sz="1700" baseline="0" dirty="0" smtClean="0">
                <a:solidFill>
                  <a:schemeClr val="accent2"/>
                </a:solidFill>
              </a:rPr>
              <a:t>PLB664(2008)41</a:t>
            </a:r>
            <a:endParaRPr lang="en-US" sz="1700" baseline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03/15/2010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37DF-9CA5-684E-A7D2-3165115F4E9E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4821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algn="l" defTabSz="1007436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 smtClean="0">
                <a:solidFill>
                  <a:srgbClr val="333399"/>
                </a:solidFill>
                <a:latin typeface="Arial"/>
              </a:rPr>
              <a:t>4. MiniBooNE cross section results</a:t>
            </a:r>
          </a:p>
        </p:txBody>
      </p:sp>
      <p:sp>
        <p:nvSpPr>
          <p:cNvPr id="7" name="Rectangle 6"/>
          <p:cNvSpPr/>
          <p:nvPr/>
        </p:nvSpPr>
        <p:spPr>
          <a:xfrm>
            <a:off x="237940" y="882711"/>
            <a:ext cx="9517592" cy="6195693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NuInt09, May18-22, 2009, Sitges, Spain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All talks proceedings are available on online (open access), </a:t>
            </a: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hlinkClick r:id="rId2"/>
              </a:rPr>
              <a:t>http://proceedings.aip.org/proceedings/confproceed/1189.jsp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srgbClr val="008000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 MiniBooNE results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In NuInt09, MiniBooNE had 6 talks and 2 posters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1. charged current quasielastic (CCQE)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Teppei Katori,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PRD81(2010)092005</a:t>
            </a:r>
            <a:endParaRPr lang="en-US" baseline="0" dirty="0" smtClean="0">
              <a:solidFill>
                <a:srgbClr val="FF0000"/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2. neutral current elastic (NCE)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Denis Perevalov,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</a:rPr>
              <a:t>arXiv:1007.4730</a:t>
            </a:r>
            <a:endParaRPr lang="en-US" baseline="0" dirty="0" smtClean="0">
              <a:solidFill>
                <a:srgbClr val="000090"/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3. neutral current </a:t>
            </a:r>
            <a:r>
              <a:rPr lang="en-US" baseline="0" dirty="0" smtClean="0">
                <a:solidFill>
                  <a:srgbClr val="00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(NC</a:t>
            </a:r>
            <a:r>
              <a:rPr lang="en-US" baseline="0" dirty="0" smtClean="0">
                <a:solidFill>
                  <a:srgbClr val="00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 (</a:t>
            </a:r>
            <a:r>
              <a:rPr lang="en-US" baseline="0" dirty="0" smtClean="0">
                <a:solidFill>
                  <a:srgbClr val="000000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and anti-</a:t>
            </a:r>
            <a:r>
              <a:rPr lang="en-US" baseline="0" dirty="0" smtClean="0">
                <a:solidFill>
                  <a:srgbClr val="000000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Colin Anderson,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PRD81(2010)013005</a:t>
            </a:r>
            <a:endParaRPr lang="en-US" baseline="0" dirty="0" smtClean="0">
              <a:solidFill>
                <a:srgbClr val="000000"/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4. charged current single pion production (CC</a:t>
            </a:r>
            <a:r>
              <a:rPr lang="en-US" baseline="0" dirty="0" smtClean="0">
                <a:solidFill>
                  <a:srgbClr val="00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Mike Wilking,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5. charged current single </a:t>
            </a:r>
            <a:r>
              <a:rPr lang="en-US" baseline="0" dirty="0" smtClean="0">
                <a:solidFill>
                  <a:srgbClr val="00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(CC</a:t>
            </a:r>
            <a:r>
              <a:rPr lang="en-US" baseline="0" dirty="0" smtClean="0">
                <a:solidFill>
                  <a:srgbClr val="00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Bob Nelson,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6. improved CC1</a:t>
            </a:r>
            <a:r>
              <a:rPr lang="en-US" baseline="0" dirty="0" smtClean="0">
                <a:solidFill>
                  <a:srgbClr val="00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 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simulation in NUANCE generator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Jarek Novak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7. CC</a:t>
            </a:r>
            <a:r>
              <a:rPr lang="en-US" baseline="0" dirty="0" smtClean="0">
                <a:solidFill>
                  <a:srgbClr val="00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/CCQE cross section ratio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Steve Linden,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PRL103(2009)081801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8. anti-</a:t>
            </a:r>
            <a:r>
              <a:rPr lang="en-US" baseline="0" dirty="0" smtClean="0">
                <a:solidFill>
                  <a:srgbClr val="000000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CCQE measurement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Joe Grange,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paper in preparation</a:t>
            </a:r>
            <a:endParaRPr lang="en-US" baseline="0" dirty="0" smtClean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9" name="Picture 8" descr="IMG_1037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98397" y="2"/>
            <a:ext cx="2479053" cy="18907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03/15/2010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37DF-9CA5-684E-A7D2-3165115F4E9E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4821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algn="l" defTabSz="1007436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 smtClean="0">
                <a:solidFill>
                  <a:srgbClr val="333399"/>
                </a:solidFill>
                <a:latin typeface="Arial"/>
              </a:rPr>
              <a:t>4. MiniBooNE cross section results</a:t>
            </a:r>
          </a:p>
        </p:txBody>
      </p:sp>
      <p:sp>
        <p:nvSpPr>
          <p:cNvPr id="7" name="Rectangle 6"/>
          <p:cNvSpPr/>
          <p:nvPr/>
        </p:nvSpPr>
        <p:spPr>
          <a:xfrm>
            <a:off x="237940" y="882711"/>
            <a:ext cx="9517592" cy="6195693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NuInt09, May18-22, 2009, Sitges, Spain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All talks proceedings are available on online (open access), </a:t>
            </a: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hlinkClick r:id="rId3"/>
              </a:rPr>
              <a:t>http://proceedings.aip.org/proceedings/confproceed/1189.jsp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srgbClr val="008000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 MiniBooNE results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In NuInt09, MiniBooNE had 6 talks and 2 posters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1. charged current quasielastic (CCQE)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Teppei Katori,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PRD81(2010)092005</a:t>
            </a:r>
            <a:endParaRPr lang="en-US" baseline="0" dirty="0" smtClean="0">
              <a:solidFill>
                <a:srgbClr val="FF0000"/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2. neutral current elastic (NCE)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Denis </a:t>
            </a:r>
            <a:r>
              <a:rPr lang="en-US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Perevalov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, 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arXiv:1007.4730</a:t>
            </a:r>
            <a:endParaRPr lang="en-US" baseline="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3. neutral current 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(NC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 (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and anti-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Colin Anderson, PRD81(2010)013005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4. charged current single pion production (CC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Mike Wilking,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5. charged current single 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(CC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Bob Nelson,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6. improved CC1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 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simulation in NUANCE generator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Jarek Novak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7. CC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/CCQE cross section ratio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Steve Linden, PRL103(2009)081801 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8. anti-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CCQE measurement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Joe Grange, paper in preparation</a:t>
            </a:r>
            <a:endParaRPr lang="en-US" baseline="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pic>
        <p:nvPicPr>
          <p:cNvPr id="9" name="Picture 8" descr="IMG_1037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598397" y="2"/>
            <a:ext cx="2479053" cy="1890713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90341" y="3162621"/>
            <a:ext cx="6493059" cy="84041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100761" tIns="50382" rIns="100761" bIns="50382">
            <a:prstTxWarp prst="textNoShape">
              <a:avLst/>
            </a:prstTxWarp>
            <a:spAutoFit/>
          </a:bodyPr>
          <a:lstStyle/>
          <a:p>
            <a:pPr algn="l" defTabSz="503082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aseline="0" dirty="0" smtClean="0">
                <a:solidFill>
                  <a:srgbClr val="008000"/>
                </a:solidFill>
                <a:latin typeface="Arial"/>
              </a:rPr>
              <a:t> </a:t>
            </a:r>
            <a:r>
              <a:rPr lang="en-US" sz="1600" baseline="0" dirty="0" smtClean="0">
                <a:solidFill>
                  <a:prstClr val="black"/>
                </a:solidFill>
                <a:latin typeface="Arial"/>
              </a:rPr>
              <a:t>1. the first measurement of CCQE double differential cross section</a:t>
            </a:r>
          </a:p>
          <a:p>
            <a:pPr algn="l" defTabSz="503082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aseline="0" dirty="0" smtClean="0">
                <a:solidFill>
                  <a:prstClr val="black"/>
                </a:solidFill>
                <a:latin typeface="Arial"/>
              </a:rPr>
              <a:t> 2. measured Q</a:t>
            </a:r>
            <a:r>
              <a:rPr lang="en-US" sz="1600" dirty="0" smtClean="0">
                <a:solidFill>
                  <a:prstClr val="black"/>
                </a:solidFill>
                <a:latin typeface="Arial"/>
              </a:rPr>
              <a:t>2</a:t>
            </a:r>
            <a:r>
              <a:rPr lang="en-US" sz="1600" baseline="0" dirty="0" smtClean="0">
                <a:solidFill>
                  <a:prstClr val="black"/>
                </a:solidFill>
                <a:latin typeface="Arial"/>
              </a:rPr>
              <a:t> shape prefer high axial mass (M</a:t>
            </a:r>
            <a:r>
              <a:rPr lang="en-US" sz="1600" baseline="-25000" dirty="0" smtClean="0">
                <a:solidFill>
                  <a:prstClr val="black"/>
                </a:solidFill>
                <a:latin typeface="Arial"/>
              </a:rPr>
              <a:t>A</a:t>
            </a:r>
            <a:r>
              <a:rPr lang="en-US" sz="1600" baseline="0" dirty="0" smtClean="0">
                <a:solidFill>
                  <a:prstClr val="black"/>
                </a:solidFill>
                <a:latin typeface="Arial"/>
              </a:rPr>
              <a:t>) under RFG model</a:t>
            </a:r>
          </a:p>
          <a:p>
            <a:pPr algn="l" defTabSz="503082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aseline="0" dirty="0" smtClean="0">
                <a:solidFill>
                  <a:prstClr val="black"/>
                </a:solidFill>
                <a:latin typeface="Arial"/>
              </a:rPr>
              <a:t> 3. ~30% higher absolute cross section from the recent NOMAD result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71500" y="4127500"/>
            <a:ext cx="3946273" cy="3002836"/>
            <a:chOff x="571500" y="4127500"/>
            <a:chExt cx="3946273" cy="3002836"/>
          </a:xfrm>
        </p:grpSpPr>
        <p:pic>
          <p:nvPicPr>
            <p:cNvPr id="8" name="Picture 7" descr="xs_ddsigma_prd.gif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" y="4127500"/>
              <a:ext cx="3895725" cy="2952948"/>
            </a:xfrm>
            <a:prstGeom prst="rect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4065" y="6822559"/>
              <a:ext cx="39437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503082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aseline="0" dirty="0" smtClean="0">
                  <a:solidFill>
                    <a:srgbClr val="008000"/>
                  </a:solidFill>
                  <a:latin typeface="Arial"/>
                </a:rPr>
                <a:t>Flux-integrated double differential cross section</a:t>
              </a:r>
              <a:endParaRPr lang="en-US" sz="1400" baseline="0" dirty="0" smtClean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68900" y="4063999"/>
            <a:ext cx="3816350" cy="3034369"/>
            <a:chOff x="5168900" y="4063999"/>
            <a:chExt cx="3816350" cy="3034369"/>
          </a:xfrm>
        </p:grpSpPr>
        <p:pic>
          <p:nvPicPr>
            <p:cNvPr id="10" name="Picture 9" descr="xs_sigma_prd.gif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8900" y="4063999"/>
              <a:ext cx="3816350" cy="3034369"/>
            </a:xfrm>
            <a:prstGeom prst="rect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857265" y="6771759"/>
              <a:ext cx="2759276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l" defTabSz="503082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aseline="0" dirty="0" smtClean="0">
                  <a:solidFill>
                    <a:srgbClr val="008000"/>
                  </a:solidFill>
                  <a:latin typeface="Arial"/>
                </a:rPr>
                <a:t>Flux-unfolded total cross section</a:t>
              </a:r>
              <a:endParaRPr lang="en-US" sz="1400" baseline="0" dirty="0" smtClean="0">
                <a:solidFill>
                  <a:prstClr val="black"/>
                </a:solidFill>
                <a:latin typeface="Arial"/>
              </a:endParaRPr>
            </a:p>
          </p:txBody>
        </p:sp>
      </p:grpSp>
      <p:graphicFrame>
        <p:nvGraphicFramePr>
          <p:cNvPr id="1595394" name="Object 2"/>
          <p:cNvGraphicFramePr>
            <a:graphicFrameLocks noChangeAspect="1"/>
          </p:cNvGraphicFramePr>
          <p:nvPr/>
        </p:nvGraphicFramePr>
        <p:xfrm>
          <a:off x="7458075" y="2351088"/>
          <a:ext cx="2298700" cy="965200"/>
        </p:xfrm>
        <a:graphic>
          <a:graphicData uri="http://schemas.openxmlformats.org/presentationml/2006/ole">
            <p:oleObj spid="_x0000_s1595394" name="Equation" r:id="rId7" imgW="2298700" imgH="965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6917-EAD4-7E44-BAC7-3790AA917DB4}" type="slidenum">
              <a:rPr lang="en-US"/>
              <a:pPr/>
              <a:t>47</a:t>
            </a:fld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43662" y="4"/>
            <a:ext cx="6920547" cy="6519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1. Introduction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beam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Events in the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detector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Cross section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model</a:t>
            </a:r>
            <a:endParaRPr lang="en-GB" sz="3200" b="1" baseline="0" dirty="0" smtClean="0">
              <a:solidFill>
                <a:schemeClr val="accent2"/>
              </a:solidFill>
            </a:endParaRP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/>
                </a:solidFill>
              </a:rPr>
              <a:t>5</a:t>
            </a:r>
            <a:r>
              <a:rPr lang="en-GB" sz="3200" b="1" baseline="0" dirty="0" smtClean="0">
                <a:solidFill>
                  <a:schemeClr val="accent2"/>
                </a:solidFill>
              </a:rPr>
              <a:t>. </a:t>
            </a:r>
            <a:r>
              <a:rPr lang="en-GB" sz="3200" b="1" baseline="0" dirty="0">
                <a:solidFill>
                  <a:schemeClr val="accent2"/>
                </a:solidFill>
              </a:rPr>
              <a:t>Oscillation </a:t>
            </a:r>
            <a:r>
              <a:rPr lang="en-GB" sz="3200" b="1" baseline="0" dirty="0" smtClean="0">
                <a:solidFill>
                  <a:schemeClr val="accent2"/>
                </a:solidFill>
              </a:rPr>
              <a:t>analysis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6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7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New Low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energy excess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8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Anti-neutrino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9. Neutrino disappearance result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2AE8-C5F5-4942-ADEF-2389FB9A1018}" type="slidenum">
              <a:rPr lang="en-US"/>
              <a:pPr/>
              <a:t>48</a:t>
            </a:fld>
            <a:endParaRPr lang="en-US" dirty="0"/>
          </a:p>
        </p:txBody>
      </p:sp>
      <p:grpSp>
        <p:nvGrpSpPr>
          <p:cNvPr id="528386" name="Group 2"/>
          <p:cNvGrpSpPr>
            <a:grpSpLocks noChangeAspect="1"/>
          </p:cNvGrpSpPr>
          <p:nvPr/>
        </p:nvGrpSpPr>
        <p:grpSpPr bwMode="auto">
          <a:xfrm>
            <a:off x="7434269" y="1397004"/>
            <a:ext cx="2111375" cy="2062162"/>
            <a:chOff x="720" y="267"/>
            <a:chExt cx="3456" cy="3292"/>
          </a:xfrm>
        </p:grpSpPr>
        <p:pic>
          <p:nvPicPr>
            <p:cNvPr id="52838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267"/>
              <a:ext cx="3456" cy="3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28388" name="Picture 4"/>
            <p:cNvPicPr>
              <a:picLocks noChangeAspect="1" noChangeArrowheads="1"/>
            </p:cNvPicPr>
            <p:nvPr/>
          </p:nvPicPr>
          <p:blipFill>
            <a:blip r:embed="rId3"/>
            <a:srcRect l="45494" t="17650" r="41995" b="70601"/>
            <a:stretch>
              <a:fillRect/>
            </a:stretch>
          </p:blipFill>
          <p:spPr bwMode="auto">
            <a:xfrm>
              <a:off x="2064" y="1291"/>
              <a:ext cx="432" cy="3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528389" name="Text Box 5"/>
          <p:cNvSpPr txBox="1">
            <a:spLocks noChangeArrowheads="1"/>
          </p:cNvSpPr>
          <p:nvPr/>
        </p:nvSpPr>
        <p:spPr bwMode="auto">
          <a:xfrm>
            <a:off x="352430" y="1198568"/>
            <a:ext cx="6988175" cy="93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The MiniBooNE signal is small but relatively easy to isolate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The data is described in n-dimensional space;</a:t>
            </a:r>
          </a:p>
        </p:txBody>
      </p:sp>
      <p:sp>
        <p:nvSpPr>
          <p:cNvPr id="528390" name="Rectangle 6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Blind analysis</a:t>
            </a:r>
          </a:p>
        </p:txBody>
      </p:sp>
      <p:graphicFrame>
        <p:nvGraphicFramePr>
          <p:cNvPr id="528391" name="Object 7"/>
          <p:cNvGraphicFramePr>
            <a:graphicFrameLocks noChangeAspect="1"/>
          </p:cNvGraphicFramePr>
          <p:nvPr/>
        </p:nvGraphicFramePr>
        <p:xfrm>
          <a:off x="7302500" y="368300"/>
          <a:ext cx="2286000" cy="889000"/>
        </p:xfrm>
        <a:graphic>
          <a:graphicData uri="http://schemas.openxmlformats.org/presentationml/2006/ole">
            <p:oleObj spid="_x0000_s528391" name="Equation" r:id="rId4" imgW="2286000" imgH="888840" progId="Equation.3">
              <p:embed/>
            </p:oleObj>
          </a:graphicData>
        </a:graphic>
      </p:graphicFrame>
      <p:sp>
        <p:nvSpPr>
          <p:cNvPr id="528443" name="Line 59"/>
          <p:cNvSpPr>
            <a:spLocks noChangeShapeType="1"/>
          </p:cNvSpPr>
          <p:nvPr/>
        </p:nvSpPr>
        <p:spPr bwMode="auto">
          <a:xfrm flipH="1">
            <a:off x="2973388" y="4306890"/>
            <a:ext cx="1001712" cy="973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8444" name="Line 60"/>
          <p:cNvSpPr>
            <a:spLocks noChangeShapeType="1"/>
          </p:cNvSpPr>
          <p:nvPr/>
        </p:nvSpPr>
        <p:spPr bwMode="auto">
          <a:xfrm flipV="1">
            <a:off x="3960813" y="4306888"/>
            <a:ext cx="241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8445" name="Line 61"/>
          <p:cNvSpPr>
            <a:spLocks noChangeShapeType="1"/>
          </p:cNvSpPr>
          <p:nvPr/>
        </p:nvSpPr>
        <p:spPr bwMode="auto">
          <a:xfrm flipV="1">
            <a:off x="3963988" y="2617793"/>
            <a:ext cx="0" cy="169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8446" name="Rectangle 62"/>
          <p:cNvSpPr>
            <a:spLocks noChangeArrowheads="1"/>
          </p:cNvSpPr>
          <p:nvPr/>
        </p:nvSpPr>
        <p:spPr bwMode="auto">
          <a:xfrm rot="5400000">
            <a:off x="3637756" y="2530457"/>
            <a:ext cx="909638" cy="31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hit time</a:t>
            </a:r>
          </a:p>
        </p:txBody>
      </p:sp>
      <p:sp>
        <p:nvSpPr>
          <p:cNvPr id="528447" name="Rectangle 63"/>
          <p:cNvSpPr>
            <a:spLocks noChangeArrowheads="1"/>
          </p:cNvSpPr>
          <p:nvPr/>
        </p:nvSpPr>
        <p:spPr bwMode="auto">
          <a:xfrm rot="-2660819">
            <a:off x="2708422" y="4802860"/>
            <a:ext cx="787118" cy="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energy</a:t>
            </a:r>
          </a:p>
        </p:txBody>
      </p:sp>
      <p:sp>
        <p:nvSpPr>
          <p:cNvPr id="528448" name="Rectangle 64"/>
          <p:cNvSpPr>
            <a:spLocks noChangeArrowheads="1"/>
          </p:cNvSpPr>
          <p:nvPr/>
        </p:nvSpPr>
        <p:spPr bwMode="auto">
          <a:xfrm>
            <a:off x="5405439" y="4032250"/>
            <a:ext cx="954210" cy="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veto hits</a:t>
            </a:r>
          </a:p>
        </p:txBody>
      </p:sp>
      <p:sp>
        <p:nvSpPr>
          <p:cNvPr id="528407" name="AutoShape 23"/>
          <p:cNvSpPr>
            <a:spLocks noChangeArrowheads="1"/>
          </p:cNvSpPr>
          <p:nvPr/>
        </p:nvSpPr>
        <p:spPr bwMode="auto">
          <a:xfrm>
            <a:off x="3582990" y="3052767"/>
            <a:ext cx="1765299" cy="1654175"/>
          </a:xfrm>
          <a:prstGeom prst="cube">
            <a:avLst>
              <a:gd name="adj" fmla="val 2500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997D-9D5E-8B44-B91B-8B201B7DB1DB}" type="slidenum">
              <a:rPr lang="en-US"/>
              <a:pPr/>
              <a:t>49</a:t>
            </a:fld>
            <a:endParaRPr lang="en-US" dirty="0"/>
          </a:p>
        </p:txBody>
      </p:sp>
      <p:grpSp>
        <p:nvGrpSpPr>
          <p:cNvPr id="619529" name="Group 9"/>
          <p:cNvGrpSpPr>
            <a:grpSpLocks noChangeAspect="1"/>
          </p:cNvGrpSpPr>
          <p:nvPr/>
        </p:nvGrpSpPr>
        <p:grpSpPr bwMode="auto">
          <a:xfrm>
            <a:off x="7434269" y="1397004"/>
            <a:ext cx="2111375" cy="2062162"/>
            <a:chOff x="720" y="267"/>
            <a:chExt cx="3456" cy="3292"/>
          </a:xfrm>
        </p:grpSpPr>
        <p:pic>
          <p:nvPicPr>
            <p:cNvPr id="619530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267"/>
              <a:ext cx="3456" cy="3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19531" name="Picture 11"/>
            <p:cNvPicPr>
              <a:picLocks noChangeAspect="1" noChangeArrowheads="1"/>
            </p:cNvPicPr>
            <p:nvPr/>
          </p:nvPicPr>
          <p:blipFill>
            <a:blip r:embed="rId3"/>
            <a:srcRect l="45494" t="17650" r="41995" b="70601"/>
            <a:stretch>
              <a:fillRect/>
            </a:stretch>
          </p:blipFill>
          <p:spPr bwMode="auto">
            <a:xfrm>
              <a:off x="2064" y="1291"/>
              <a:ext cx="432" cy="3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619532" name="Text Box 12"/>
          <p:cNvSpPr txBox="1">
            <a:spLocks noChangeArrowheads="1"/>
          </p:cNvSpPr>
          <p:nvPr/>
        </p:nvSpPr>
        <p:spPr bwMode="auto">
          <a:xfrm>
            <a:off x="352430" y="1198568"/>
            <a:ext cx="6988175" cy="93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The MiniBooNE signal is small but relatively easy to isolate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The data is described in n-dimensional space;</a:t>
            </a:r>
          </a:p>
        </p:txBody>
      </p:sp>
      <p:sp>
        <p:nvSpPr>
          <p:cNvPr id="619533" name="Rectangle 13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Blind analysis</a:t>
            </a:r>
          </a:p>
        </p:txBody>
      </p:sp>
      <p:graphicFrame>
        <p:nvGraphicFramePr>
          <p:cNvPr id="619534" name="Object 14"/>
          <p:cNvGraphicFramePr>
            <a:graphicFrameLocks noChangeAspect="1"/>
          </p:cNvGraphicFramePr>
          <p:nvPr/>
        </p:nvGraphicFramePr>
        <p:xfrm>
          <a:off x="7302500" y="368300"/>
          <a:ext cx="2286000" cy="889000"/>
        </p:xfrm>
        <a:graphic>
          <a:graphicData uri="http://schemas.openxmlformats.org/presentationml/2006/ole">
            <p:oleObj spid="_x0000_s619534" name="Equation" r:id="rId4" imgW="2286000" imgH="888840" progId="Equation.3">
              <p:embed/>
            </p:oleObj>
          </a:graphicData>
        </a:graphic>
      </p:graphicFrame>
      <p:sp>
        <p:nvSpPr>
          <p:cNvPr id="619523" name="Line 3"/>
          <p:cNvSpPr>
            <a:spLocks noChangeShapeType="1"/>
          </p:cNvSpPr>
          <p:nvPr/>
        </p:nvSpPr>
        <p:spPr bwMode="auto">
          <a:xfrm flipH="1">
            <a:off x="2973388" y="4306890"/>
            <a:ext cx="1001712" cy="973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9524" name="Line 4"/>
          <p:cNvSpPr>
            <a:spLocks noChangeShapeType="1"/>
          </p:cNvSpPr>
          <p:nvPr/>
        </p:nvSpPr>
        <p:spPr bwMode="auto">
          <a:xfrm flipV="1">
            <a:off x="3960813" y="4306888"/>
            <a:ext cx="241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9525" name="Line 5"/>
          <p:cNvSpPr>
            <a:spLocks noChangeShapeType="1"/>
          </p:cNvSpPr>
          <p:nvPr/>
        </p:nvSpPr>
        <p:spPr bwMode="auto">
          <a:xfrm flipV="1">
            <a:off x="3963988" y="2617793"/>
            <a:ext cx="0" cy="169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9526" name="Rectangle 6"/>
          <p:cNvSpPr>
            <a:spLocks noChangeArrowheads="1"/>
          </p:cNvSpPr>
          <p:nvPr/>
        </p:nvSpPr>
        <p:spPr bwMode="auto">
          <a:xfrm rot="5400000">
            <a:off x="3637756" y="2530457"/>
            <a:ext cx="909638" cy="31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hit time</a:t>
            </a:r>
          </a:p>
        </p:txBody>
      </p:sp>
      <p:sp>
        <p:nvSpPr>
          <p:cNvPr id="619527" name="Rectangle 7"/>
          <p:cNvSpPr>
            <a:spLocks noChangeArrowheads="1"/>
          </p:cNvSpPr>
          <p:nvPr/>
        </p:nvSpPr>
        <p:spPr bwMode="auto">
          <a:xfrm rot="-2660819">
            <a:off x="2708422" y="4802860"/>
            <a:ext cx="787118" cy="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energy</a:t>
            </a:r>
          </a:p>
        </p:txBody>
      </p:sp>
      <p:sp>
        <p:nvSpPr>
          <p:cNvPr id="619528" name="Rectangle 8"/>
          <p:cNvSpPr>
            <a:spLocks noChangeArrowheads="1"/>
          </p:cNvSpPr>
          <p:nvPr/>
        </p:nvSpPr>
        <p:spPr bwMode="auto">
          <a:xfrm>
            <a:off x="5405439" y="4032250"/>
            <a:ext cx="954210" cy="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veto hits</a:t>
            </a:r>
          </a:p>
        </p:txBody>
      </p:sp>
      <p:sp>
        <p:nvSpPr>
          <p:cNvPr id="619545" name="AutoShape 25"/>
          <p:cNvSpPr>
            <a:spLocks noChangeArrowheads="1"/>
          </p:cNvSpPr>
          <p:nvPr/>
        </p:nvSpPr>
        <p:spPr bwMode="auto">
          <a:xfrm>
            <a:off x="3768729" y="3133725"/>
            <a:ext cx="903288" cy="1428750"/>
          </a:xfrm>
          <a:prstGeom prst="cube">
            <a:avLst>
              <a:gd name="adj" fmla="val 25000"/>
            </a:avLst>
          </a:prstGeom>
          <a:solidFill>
            <a:srgbClr val="00AE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9546" name="AutoShape 26"/>
          <p:cNvSpPr>
            <a:spLocks noChangeArrowheads="1"/>
          </p:cNvSpPr>
          <p:nvPr/>
        </p:nvSpPr>
        <p:spPr bwMode="auto">
          <a:xfrm>
            <a:off x="4440243" y="3890964"/>
            <a:ext cx="954087" cy="574675"/>
          </a:xfrm>
          <a:prstGeom prst="cube">
            <a:avLst>
              <a:gd name="adj" fmla="val 25000"/>
            </a:avLst>
          </a:prstGeom>
          <a:solidFill>
            <a:srgbClr val="33A3A3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9547" name="AutoShape 27"/>
          <p:cNvSpPr>
            <a:spLocks noChangeArrowheads="1"/>
          </p:cNvSpPr>
          <p:nvPr/>
        </p:nvSpPr>
        <p:spPr bwMode="auto">
          <a:xfrm>
            <a:off x="3606803" y="4057652"/>
            <a:ext cx="1612900" cy="588963"/>
          </a:xfrm>
          <a:prstGeom prst="cube">
            <a:avLst>
              <a:gd name="adj" fmla="val 25000"/>
            </a:avLst>
          </a:prstGeom>
          <a:solidFill>
            <a:srgbClr val="6B4794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9548" name="AutoShape 28"/>
          <p:cNvSpPr>
            <a:spLocks noChangeArrowheads="1"/>
          </p:cNvSpPr>
          <p:nvPr/>
        </p:nvSpPr>
        <p:spPr bwMode="auto">
          <a:xfrm>
            <a:off x="4603750" y="3595693"/>
            <a:ext cx="782638" cy="376237"/>
          </a:xfrm>
          <a:prstGeom prst="cube">
            <a:avLst>
              <a:gd name="adj" fmla="val 25000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9549" name="AutoShape 29"/>
          <p:cNvSpPr>
            <a:spLocks noChangeArrowheads="1"/>
          </p:cNvSpPr>
          <p:nvPr/>
        </p:nvSpPr>
        <p:spPr bwMode="auto">
          <a:xfrm>
            <a:off x="4476755" y="3690942"/>
            <a:ext cx="371475" cy="376237"/>
          </a:xfrm>
          <a:prstGeom prst="cube">
            <a:avLst>
              <a:gd name="adj" fmla="val 25000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19550" name="Group 30"/>
          <p:cNvGrpSpPr>
            <a:grpSpLocks/>
          </p:cNvGrpSpPr>
          <p:nvPr/>
        </p:nvGrpSpPr>
        <p:grpSpPr bwMode="auto">
          <a:xfrm>
            <a:off x="4508490" y="3189301"/>
            <a:ext cx="881060" cy="450850"/>
            <a:chOff x="4954" y="2438"/>
            <a:chExt cx="555" cy="284"/>
          </a:xfrm>
        </p:grpSpPr>
        <p:sp>
          <p:nvSpPr>
            <p:cNvPr id="619551" name="AutoShape 31"/>
            <p:cNvSpPr>
              <a:spLocks noChangeArrowheads="1"/>
            </p:cNvSpPr>
            <p:nvPr/>
          </p:nvSpPr>
          <p:spPr bwMode="auto">
            <a:xfrm>
              <a:off x="4976" y="2438"/>
              <a:ext cx="533" cy="284"/>
            </a:xfrm>
            <a:prstGeom prst="cube">
              <a:avLst>
                <a:gd name="adj" fmla="val 25000"/>
              </a:avLst>
            </a:prstGeom>
            <a:solidFill>
              <a:srgbClr val="CCCC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9552" name="Rectangle 32"/>
            <p:cNvSpPr>
              <a:spLocks noChangeArrowheads="1"/>
            </p:cNvSpPr>
            <p:nvPr/>
          </p:nvSpPr>
          <p:spPr bwMode="auto">
            <a:xfrm>
              <a:off x="4954" y="2478"/>
              <a:ext cx="4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3926"/>
              <a:r>
                <a:rPr lang="en-US" baseline="0" dirty="0"/>
                <a:t> </a:t>
              </a:r>
              <a:r>
                <a:rPr lang="en-US" sz="1400" b="1" baseline="0" dirty="0"/>
                <a:t>CCQE</a:t>
              </a:r>
            </a:p>
          </p:txBody>
        </p:sp>
      </p:grpSp>
      <p:sp>
        <p:nvSpPr>
          <p:cNvPr id="619554" name="Rectangle 34"/>
          <p:cNvSpPr>
            <a:spLocks noChangeArrowheads="1"/>
          </p:cNvSpPr>
          <p:nvPr/>
        </p:nvSpPr>
        <p:spPr bwMode="auto">
          <a:xfrm>
            <a:off x="3724281" y="4303713"/>
            <a:ext cx="1225901" cy="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high energy</a:t>
            </a:r>
          </a:p>
        </p:txBody>
      </p:sp>
      <p:sp>
        <p:nvSpPr>
          <p:cNvPr id="619558" name="Rectangle 38"/>
          <p:cNvSpPr>
            <a:spLocks noChangeArrowheads="1"/>
          </p:cNvSpPr>
          <p:nvPr/>
        </p:nvSpPr>
        <p:spPr bwMode="auto">
          <a:xfrm>
            <a:off x="369888" y="5538792"/>
            <a:ext cx="9218612" cy="92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eaLnBrk="0" hangingPunct="0"/>
            <a:r>
              <a:rPr lang="en-US" baseline="0" dirty="0"/>
              <a:t>The data is classified into "box". For boxes to be "opened" to analysis they must be shown to have a signal &lt; 1</a:t>
            </a:r>
            <a:r>
              <a:rPr lang="en-US" baseline="0" dirty="0">
                <a:latin typeface="Symbol" pitchFamily="-65" charset="2"/>
              </a:rPr>
              <a:t>s. </a:t>
            </a:r>
            <a:r>
              <a:rPr lang="en-US" baseline="0" dirty="0"/>
              <a:t>In the end, 99% of the data were available</a:t>
            </a:r>
          </a:p>
          <a:p>
            <a:pPr algn="l" defTabSz="913926" eaLnBrk="0" hangingPunct="0"/>
            <a:r>
              <a:rPr lang="en-US" baseline="0" dirty="0"/>
              <a:t>(boxes need not to be exclusive set)</a:t>
            </a:r>
          </a:p>
        </p:txBody>
      </p:sp>
      <p:grpSp>
        <p:nvGrpSpPr>
          <p:cNvPr id="619566" name="Group 46"/>
          <p:cNvGrpSpPr>
            <a:grpSpLocks/>
          </p:cNvGrpSpPr>
          <p:nvPr/>
        </p:nvGrpSpPr>
        <p:grpSpPr bwMode="auto">
          <a:xfrm>
            <a:off x="4803776" y="3976693"/>
            <a:ext cx="2265363" cy="1327149"/>
            <a:chOff x="3026" y="2505"/>
            <a:chExt cx="1427" cy="836"/>
          </a:xfrm>
        </p:grpSpPr>
        <p:sp>
          <p:nvSpPr>
            <p:cNvPr id="619563" name="Rectangle 43"/>
            <p:cNvSpPr>
              <a:spLocks noChangeArrowheads="1"/>
            </p:cNvSpPr>
            <p:nvPr/>
          </p:nvSpPr>
          <p:spPr bwMode="auto">
            <a:xfrm>
              <a:off x="3536" y="2934"/>
              <a:ext cx="917" cy="40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3926"/>
              <a:r>
                <a:rPr lang="en-US" baseline="0" dirty="0">
                  <a:solidFill>
                    <a:srgbClr val="FF0000"/>
                  </a:solidFill>
                  <a:latin typeface="Symbol" pitchFamily="-65" charset="2"/>
                </a:rPr>
                <a:t>n</a:t>
              </a:r>
              <a:r>
                <a:rPr lang="en-US" baseline="-25000" dirty="0">
                  <a:solidFill>
                    <a:srgbClr val="FF0000"/>
                  </a:solidFill>
                </a:rPr>
                <a:t>e</a:t>
              </a:r>
              <a:r>
                <a:rPr lang="en-US" baseline="0" dirty="0">
                  <a:solidFill>
                    <a:srgbClr val="FF0000"/>
                  </a:solidFill>
                </a:rPr>
                <a:t> candidate</a:t>
              </a:r>
            </a:p>
            <a:p>
              <a:pPr defTabSz="913926"/>
              <a:r>
                <a:rPr lang="en-US" baseline="0" dirty="0">
                  <a:solidFill>
                    <a:srgbClr val="FF0000"/>
                  </a:solidFill>
                </a:rPr>
                <a:t>(closed box)</a:t>
              </a:r>
            </a:p>
          </p:txBody>
        </p:sp>
        <p:sp>
          <p:nvSpPr>
            <p:cNvPr id="619565" name="Line 45"/>
            <p:cNvSpPr>
              <a:spLocks noChangeShapeType="1"/>
            </p:cNvSpPr>
            <p:nvPr/>
          </p:nvSpPr>
          <p:spPr bwMode="auto">
            <a:xfrm flipH="1" flipV="1">
              <a:off x="3026" y="2505"/>
              <a:ext cx="512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3763996" y="3408365"/>
            <a:ext cx="674436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baseline="0" dirty="0"/>
              <a:t> </a:t>
            </a:r>
            <a:r>
              <a:rPr lang="en-US" sz="1400" b="1" baseline="0" dirty="0" smtClean="0"/>
              <a:t>NC</a:t>
            </a:r>
            <a:r>
              <a:rPr lang="en-US" sz="1400" b="1" baseline="0" dirty="0" smtClean="0">
                <a:latin typeface="Symbol" charset="2"/>
                <a:cs typeface="Symbol" charset="2"/>
              </a:rPr>
              <a:t>p</a:t>
            </a:r>
            <a:r>
              <a:rPr lang="en-US" sz="1400" b="1" dirty="0" smtClean="0"/>
              <a:t>o</a:t>
            </a:r>
            <a:endParaRPr lang="en-US" sz="1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6 0.00084 L 0.07077 -0.0779 " pathEditMode="relative" ptsTypes="AA">
                                      <p:cBhvr>
                                        <p:cTn id="6" dur="500" fill="hold"/>
                                        <p:tgtEl>
                                          <p:spTgt spid="619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1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1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49" grpId="0" animBg="1"/>
      <p:bldP spid="619549" grpId="1" animBg="1"/>
      <p:bldP spid="619549" grpId="2" animBg="1"/>
      <p:bldP spid="619549" grpId="3" animBg="1"/>
      <p:bldP spid="619549" grpId="4" animBg="1"/>
      <p:bldP spid="619549" grpId="5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7290-A665-0448-9B05-F3FB02DE9B50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7450" cy="126047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2"/>
                </a:solidFill>
              </a:rPr>
              <a:t>1. Neutrino oscillation</a:t>
            </a:r>
          </a:p>
        </p:txBody>
      </p:sp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1220788" y="1290643"/>
            <a:ext cx="7594600" cy="6098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</a:tabLst>
            </a:pPr>
            <a:r>
              <a:rPr lang="en-GB" baseline="0" dirty="0"/>
              <a:t>From here, model </a:t>
            </a:r>
            <a:r>
              <a:rPr lang="en-GB" baseline="0" dirty="0">
                <a:solidFill>
                  <a:srgbClr val="FF0000"/>
                </a:solidFill>
              </a:rPr>
              <a:t>dependent</a:t>
            </a:r>
            <a:r>
              <a:rPr lang="en-GB" baseline="0" dirty="0"/>
              <a:t> formalism.</a:t>
            </a:r>
          </a:p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</a:tabLst>
            </a:pPr>
            <a:r>
              <a:rPr lang="en-GB" baseline="0" dirty="0"/>
              <a:t>In the vacuum, 2 neutrino state effective Hamiltonian has a form,</a:t>
            </a:r>
          </a:p>
        </p:txBody>
      </p:sp>
      <p:graphicFrame>
        <p:nvGraphicFramePr>
          <p:cNvPr id="368649" name="Object 9"/>
          <p:cNvGraphicFramePr>
            <a:graphicFrameLocks noChangeAspect="1"/>
          </p:cNvGraphicFramePr>
          <p:nvPr/>
        </p:nvGraphicFramePr>
        <p:xfrm>
          <a:off x="2895600" y="4564063"/>
          <a:ext cx="4276725" cy="812800"/>
        </p:xfrm>
        <a:graphic>
          <a:graphicData uri="http://schemas.openxmlformats.org/presentationml/2006/ole">
            <p:oleObj spid="_x0000_s368649" name="Equation" r:id="rId3" imgW="3543120" imgH="812520" progId="Equation.3">
              <p:embed/>
            </p:oleObj>
          </a:graphicData>
        </a:graphic>
      </p:graphicFrame>
      <p:graphicFrame>
        <p:nvGraphicFramePr>
          <p:cNvPr id="368650" name="Object 10"/>
          <p:cNvGraphicFramePr>
            <a:graphicFrameLocks noChangeAspect="1"/>
          </p:cNvGraphicFramePr>
          <p:nvPr/>
        </p:nvGraphicFramePr>
        <p:xfrm>
          <a:off x="882650" y="2205044"/>
          <a:ext cx="8064500" cy="1549399"/>
        </p:xfrm>
        <a:graphic>
          <a:graphicData uri="http://schemas.openxmlformats.org/presentationml/2006/ole">
            <p:oleObj spid="_x0000_s368650" name="Equation" r:id="rId4" imgW="8064360" imgH="1549080" progId="Equation.3">
              <p:embed/>
            </p:oleObj>
          </a:graphicData>
        </a:graphic>
      </p:graphicFrame>
      <p:sp>
        <p:nvSpPr>
          <p:cNvPr id="368651" name="Text Box 11"/>
          <p:cNvSpPr txBox="1">
            <a:spLocks noChangeArrowheads="1"/>
          </p:cNvSpPr>
          <p:nvPr/>
        </p:nvSpPr>
        <p:spPr bwMode="auto">
          <a:xfrm>
            <a:off x="1752605" y="4027488"/>
            <a:ext cx="6099175" cy="302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</a:tabLst>
            </a:pPr>
            <a:r>
              <a:rPr lang="en-GB" baseline="0" dirty="0"/>
              <a:t>Therefore, 2 massive neutrino oscillation model is</a:t>
            </a:r>
          </a:p>
        </p:txBody>
      </p:sp>
      <p:graphicFrame>
        <p:nvGraphicFramePr>
          <p:cNvPr id="368652" name="Object 12"/>
          <p:cNvGraphicFramePr>
            <a:graphicFrameLocks noChangeAspect="1"/>
          </p:cNvGraphicFramePr>
          <p:nvPr/>
        </p:nvGraphicFramePr>
        <p:xfrm>
          <a:off x="1160463" y="5867405"/>
          <a:ext cx="7481887" cy="838200"/>
        </p:xfrm>
        <a:graphic>
          <a:graphicData uri="http://schemas.openxmlformats.org/presentationml/2006/ole">
            <p:oleObj spid="_x0000_s368652" name="Equation" r:id="rId5" imgW="6197400" imgH="838080" progId="Equation.3">
              <p:embed/>
            </p:oleObj>
          </a:graphicData>
        </a:graphic>
      </p:graphicFrame>
      <p:sp>
        <p:nvSpPr>
          <p:cNvPr id="368653" name="Text Box 13"/>
          <p:cNvSpPr txBox="1">
            <a:spLocks noChangeArrowheads="1"/>
          </p:cNvSpPr>
          <p:nvPr/>
        </p:nvSpPr>
        <p:spPr bwMode="auto">
          <a:xfrm>
            <a:off x="1155703" y="5429250"/>
            <a:ext cx="2601913" cy="302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</a:tabLst>
            </a:pPr>
            <a:r>
              <a:rPr lang="en-GB" baseline="0" dirty="0"/>
              <a:t>Or, conventional form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0FE0-0295-C543-8327-0F05E4278046}" type="slidenum">
              <a:rPr lang="en-US"/>
              <a:pPr/>
              <a:t>50</a:t>
            </a:fld>
            <a:endParaRPr lang="en-US" dirty="0"/>
          </a:p>
        </p:txBody>
      </p:sp>
      <p:pic>
        <p:nvPicPr>
          <p:cNvPr id="6113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925" y="1343025"/>
            <a:ext cx="4675188" cy="467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1333" name="Text Box 5"/>
          <p:cNvSpPr txBox="1">
            <a:spLocks noChangeArrowheads="1"/>
          </p:cNvSpPr>
          <p:nvPr/>
        </p:nvSpPr>
        <p:spPr bwMode="auto">
          <a:xfrm>
            <a:off x="3913188" y="2878139"/>
            <a:ext cx="1218282" cy="4634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 defTabSz="495043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98099" algn="l"/>
              </a:tabLst>
            </a:pPr>
            <a:r>
              <a:rPr lang="en-GB" sz="2600" baseline="0" dirty="0">
                <a:solidFill>
                  <a:srgbClr val="000000"/>
                </a:solidFill>
                <a:latin typeface="Times" pitchFamily="-65" charset="0"/>
              </a:rPr>
              <a:t> </a:t>
            </a:r>
            <a:r>
              <a:rPr lang="en-GB" sz="2400" baseline="0" dirty="0">
                <a:solidFill>
                  <a:srgbClr val="000000"/>
                </a:solidFill>
                <a:latin typeface="Times" pitchFamily="-65" charset="0"/>
              </a:rPr>
              <a:t>K</a:t>
            </a:r>
            <a:r>
              <a:rPr lang="en-GB" sz="2400" baseline="0" dirty="0">
                <a:solidFill>
                  <a:srgbClr val="000000"/>
                </a:solidFill>
                <a:latin typeface="Symbol" pitchFamily="-65" charset="2"/>
              </a:rPr>
              <a:t></a:t>
            </a:r>
            <a:r>
              <a:rPr lang="en-GB" sz="2400" baseline="0" dirty="0">
                <a:solidFill>
                  <a:srgbClr val="000000"/>
                </a:solidFill>
                <a:latin typeface="Times" pitchFamily="-65" charset="0"/>
              </a:rPr>
              <a:t> </a:t>
            </a:r>
            <a:r>
              <a:rPr lang="en-GB" sz="2400" baseline="0" dirty="0">
                <a:solidFill>
                  <a:srgbClr val="000000"/>
                </a:solidFill>
                <a:latin typeface="Symbol" pitchFamily="-65" charset="2"/>
              </a:rPr>
              <a:t>m n</a:t>
            </a:r>
            <a:r>
              <a:rPr lang="en-GB" sz="2400" baseline="-25000" dirty="0">
                <a:solidFill>
                  <a:srgbClr val="000000"/>
                </a:solidFill>
                <a:latin typeface="Symbol" pitchFamily="-65" charset="2"/>
              </a:rPr>
              <a:t>m</a:t>
            </a:r>
          </a:p>
        </p:txBody>
      </p:sp>
      <p:sp>
        <p:nvSpPr>
          <p:cNvPr id="611334" name="Text Box 6"/>
          <p:cNvSpPr txBox="1">
            <a:spLocks noChangeArrowheads="1"/>
          </p:cNvSpPr>
          <p:nvPr/>
        </p:nvSpPr>
        <p:spPr bwMode="auto">
          <a:xfrm>
            <a:off x="1576388" y="1652589"/>
            <a:ext cx="1154162" cy="32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 defTabSz="495043" hangingPunct="0">
              <a:lnSpc>
                <a:spcPct val="84000"/>
              </a:lnSpc>
              <a:buClr>
                <a:srgbClr val="000000"/>
              </a:buClr>
              <a:buSzPct val="45000"/>
              <a:tabLst>
                <a:tab pos="798099" algn="l"/>
              </a:tabLst>
            </a:pPr>
            <a:r>
              <a:rPr lang="en-GB" sz="2400" baseline="0" dirty="0">
                <a:solidFill>
                  <a:srgbClr val="000000"/>
                </a:solidFill>
                <a:latin typeface="Symbol" pitchFamily="-65" charset="2"/>
              </a:rPr>
              <a:t>p </a:t>
            </a:r>
            <a:r>
              <a:rPr lang="en-GB" sz="2400" baseline="0" dirty="0">
                <a:solidFill>
                  <a:srgbClr val="000000"/>
                </a:solidFill>
                <a:latin typeface="Times" pitchFamily="-65" charset="0"/>
              </a:rPr>
              <a:t> </a:t>
            </a:r>
            <a:r>
              <a:rPr lang="en-GB" sz="2400" baseline="0" dirty="0">
                <a:solidFill>
                  <a:srgbClr val="000000"/>
                </a:solidFill>
                <a:latin typeface="Symbol" pitchFamily="-65" charset="2"/>
              </a:rPr>
              <a:t>m n</a:t>
            </a:r>
            <a:r>
              <a:rPr lang="en-GB" sz="2400" baseline="-25000" dirty="0">
                <a:solidFill>
                  <a:srgbClr val="000000"/>
                </a:solidFill>
                <a:latin typeface="Symbol" pitchFamily="-65" charset="2"/>
              </a:rPr>
              <a:t>m</a:t>
            </a:r>
          </a:p>
        </p:txBody>
      </p:sp>
      <p:sp>
        <p:nvSpPr>
          <p:cNvPr id="611336" name="Rectangle 8"/>
          <p:cNvSpPr>
            <a:spLocks noChangeArrowheads="1"/>
          </p:cNvSpPr>
          <p:nvPr/>
        </p:nvSpPr>
        <p:spPr bwMode="auto">
          <a:xfrm>
            <a:off x="776289" y="5994405"/>
            <a:ext cx="3035300" cy="77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 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/>
              <a:t>e</a:t>
            </a:r>
            <a:r>
              <a:rPr lang="en-US" baseline="0" dirty="0"/>
              <a:t>/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/>
              <a:t> = 0.5%</a:t>
            </a:r>
          </a:p>
          <a:p>
            <a:pPr algn="l" defTabSz="502978" eaLnBrk="0" hangingPunct="0"/>
            <a:r>
              <a:rPr lang="en-US" baseline="0" dirty="0"/>
              <a:t>Antineutrino content: 6%</a:t>
            </a:r>
          </a:p>
        </p:txBody>
      </p:sp>
      <p:sp>
        <p:nvSpPr>
          <p:cNvPr id="611337" name="Rectangle 9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Blind analysis</a:t>
            </a:r>
          </a:p>
        </p:txBody>
      </p:sp>
      <p:sp>
        <p:nvSpPr>
          <p:cNvPr id="611338" name="Rectangle 10"/>
          <p:cNvSpPr>
            <a:spLocks noChangeArrowheads="1"/>
          </p:cNvSpPr>
          <p:nvPr/>
        </p:nvSpPr>
        <p:spPr bwMode="auto">
          <a:xfrm>
            <a:off x="5641975" y="3646490"/>
            <a:ext cx="4084638" cy="203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US" baseline="0" dirty="0"/>
              <a:t>Since MiniBooNE is </a:t>
            </a:r>
            <a:r>
              <a:rPr lang="en-US" baseline="0" dirty="0">
                <a:solidFill>
                  <a:srgbClr val="FF0000"/>
                </a:solidFill>
              </a:rPr>
              <a:t>blind analysis experiment</a:t>
            </a:r>
            <a:r>
              <a:rPr lang="en-US" baseline="0" dirty="0"/>
              <a:t>, we need to constraint </a:t>
            </a:r>
            <a:r>
              <a:rPr lang="en-US" baseline="0" dirty="0">
                <a:solidFill>
                  <a:srgbClr val="FF0000"/>
                </a:solidFill>
              </a:rPr>
              <a:t>intrinsic </a:t>
            </a:r>
            <a:r>
              <a:rPr lang="en-US" baseline="0" dirty="0">
                <a:solidFill>
                  <a:srgbClr val="FF0000"/>
                </a:solidFill>
                <a:latin typeface="Symbol" pitchFamily="-65" charset="2"/>
              </a:rPr>
              <a:t>n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baseline="0" dirty="0">
                <a:solidFill>
                  <a:srgbClr val="FF0000"/>
                </a:solidFill>
              </a:rPr>
              <a:t> background</a:t>
            </a:r>
            <a:r>
              <a:rPr lang="en-US" baseline="0" dirty="0"/>
              <a:t> without measuring directly</a:t>
            </a:r>
          </a:p>
          <a:p>
            <a:pPr algn="l" defTabSz="913926"/>
            <a:endParaRPr lang="en-US" baseline="0" dirty="0"/>
          </a:p>
          <a:p>
            <a:pPr algn="l" defTabSz="913926"/>
            <a:r>
              <a:rPr lang="en-US" baseline="0" dirty="0">
                <a:solidFill>
                  <a:srgbClr val="008000"/>
                </a:solidFill>
              </a:rPr>
              <a:t>(1) 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m</a:t>
            </a:r>
            <a:r>
              <a:rPr lang="en-US" baseline="0" dirty="0">
                <a:solidFill>
                  <a:srgbClr val="008000"/>
                </a:solidFill>
              </a:rPr>
              <a:t> decay 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baseline="-25000" dirty="0">
                <a:solidFill>
                  <a:srgbClr val="008000"/>
                </a:solidFill>
              </a:rPr>
              <a:t>e</a:t>
            </a:r>
            <a:r>
              <a:rPr lang="en-US" baseline="0" dirty="0">
                <a:solidFill>
                  <a:srgbClr val="008000"/>
                </a:solidFill>
              </a:rPr>
              <a:t> background</a:t>
            </a:r>
          </a:p>
          <a:p>
            <a:pPr algn="l" defTabSz="913926"/>
            <a:r>
              <a:rPr lang="en-US" baseline="0" dirty="0">
                <a:solidFill>
                  <a:srgbClr val="008000"/>
                </a:solidFill>
              </a:rPr>
              <a:t>(2) K decay 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baseline="-25000" dirty="0">
                <a:solidFill>
                  <a:srgbClr val="008000"/>
                </a:solidFill>
              </a:rPr>
              <a:t>e</a:t>
            </a:r>
            <a:r>
              <a:rPr lang="en-US" baseline="0" dirty="0">
                <a:solidFill>
                  <a:srgbClr val="008000"/>
                </a:solidFill>
              </a:rPr>
              <a:t> background</a:t>
            </a:r>
          </a:p>
        </p:txBody>
      </p:sp>
      <p:sp>
        <p:nvSpPr>
          <p:cNvPr id="611339" name="Line 11"/>
          <p:cNvSpPr>
            <a:spLocks noChangeShapeType="1"/>
          </p:cNvSpPr>
          <p:nvPr/>
        </p:nvSpPr>
        <p:spPr bwMode="auto">
          <a:xfrm flipH="1">
            <a:off x="3773488" y="3989393"/>
            <a:ext cx="1843087" cy="8000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1340" name="Text Box 12"/>
          <p:cNvSpPr txBox="1">
            <a:spLocks noChangeArrowheads="1"/>
          </p:cNvSpPr>
          <p:nvPr/>
        </p:nvSpPr>
        <p:spPr bwMode="auto">
          <a:xfrm>
            <a:off x="1597029" y="4518024"/>
            <a:ext cx="2550559" cy="738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 defTabSz="449030" hangingPunct="0">
              <a:lnSpc>
                <a:spcPct val="84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</a:tabLst>
            </a:pP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m</a:t>
            </a:r>
            <a:r>
              <a:rPr lang="en-GB" sz="2400" baseline="0" dirty="0">
                <a:solidFill>
                  <a:schemeClr val="bg1"/>
                </a:solidFill>
                <a:latin typeface="Times" pitchFamily="-65" charset="0"/>
              </a:rPr>
              <a:t> 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</a:t>
            </a:r>
            <a:r>
              <a:rPr lang="en-GB" sz="2400" baseline="0" dirty="0">
                <a:solidFill>
                  <a:schemeClr val="bg1"/>
                </a:solidFill>
                <a:latin typeface="Times" pitchFamily="-65" charset="0"/>
              </a:rPr>
              <a:t> e 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n</a:t>
            </a:r>
            <a:r>
              <a:rPr lang="en-GB" sz="1700" baseline="0" dirty="0">
                <a:solidFill>
                  <a:schemeClr val="bg1"/>
                </a:solidFill>
                <a:latin typeface="Symbol" pitchFamily="-65" charset="2"/>
              </a:rPr>
              <a:t>m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 n</a:t>
            </a:r>
            <a:r>
              <a:rPr lang="en-GB" sz="1700" baseline="0" dirty="0">
                <a:solidFill>
                  <a:schemeClr val="bg1"/>
                </a:solidFill>
                <a:latin typeface="Times" pitchFamily="-65" charset="0"/>
              </a:rPr>
              <a:t>e</a:t>
            </a:r>
          </a:p>
          <a:p>
            <a:pPr algn="l" defTabSz="449030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</a:tabLst>
            </a:pPr>
            <a:r>
              <a:rPr lang="en-GB" sz="2400" baseline="0" dirty="0">
                <a:solidFill>
                  <a:schemeClr val="bg1"/>
                </a:solidFill>
                <a:latin typeface="Times" pitchFamily="-65" charset="0"/>
              </a:rPr>
              <a:t>                K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</a:t>
            </a:r>
            <a:r>
              <a:rPr lang="en-GB" sz="2400" baseline="0" dirty="0">
                <a:solidFill>
                  <a:schemeClr val="bg1"/>
                </a:solidFill>
                <a:latin typeface="Times" pitchFamily="-65" charset="0"/>
              </a:rPr>
              <a:t> 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p</a:t>
            </a:r>
            <a:r>
              <a:rPr lang="en-GB" sz="2400" baseline="0" dirty="0">
                <a:solidFill>
                  <a:schemeClr val="bg1"/>
                </a:solidFill>
                <a:latin typeface="Times" pitchFamily="-65" charset="0"/>
              </a:rPr>
              <a:t> e 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n</a:t>
            </a:r>
            <a:r>
              <a:rPr lang="en-GB" sz="1700" baseline="0" dirty="0">
                <a:solidFill>
                  <a:schemeClr val="bg1"/>
                </a:solidFill>
                <a:latin typeface="Times" pitchFamily="-65" charset="0"/>
              </a:rPr>
              <a:t>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486401" y="1524000"/>
            <a:ext cx="3263899" cy="1763772"/>
            <a:chOff x="5562600" y="1471613"/>
            <a:chExt cx="4057650" cy="1763772"/>
          </a:xfrm>
        </p:grpSpPr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5562600" y="1471613"/>
              <a:ext cx="4057650" cy="1763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baseline="0" dirty="0" smtClean="0"/>
                <a:t>“</a:t>
              </a:r>
              <a:r>
                <a:rPr lang="en-US" baseline="0" dirty="0"/>
                <a:t>Intrinsic”</a:t>
              </a:r>
              <a:r>
                <a:rPr lang="en-US" baseline="0" dirty="0">
                  <a:latin typeface="Times" pitchFamily="-65" charset="0"/>
                </a:rPr>
                <a:t> </a:t>
              </a:r>
              <a:r>
                <a:rPr lang="en-US" baseline="0" dirty="0">
                  <a:solidFill>
                    <a:srgbClr val="FF0000"/>
                  </a:solidFill>
                  <a:latin typeface="Symbol" pitchFamily="-65" charset="2"/>
                </a:rPr>
                <a:t>n</a:t>
              </a:r>
              <a:r>
                <a:rPr lang="en-US" baseline="-25000" dirty="0">
                  <a:solidFill>
                    <a:srgbClr val="FF0000"/>
                  </a:solidFill>
                  <a:latin typeface="Times" pitchFamily="-65" charset="0"/>
                </a:rPr>
                <a:t>e</a:t>
              </a:r>
              <a:r>
                <a:rPr lang="en-US" baseline="0" dirty="0">
                  <a:solidFill>
                    <a:srgbClr val="FF0000"/>
                  </a:solidFill>
                  <a:latin typeface="Times" pitchFamily="-65" charset="0"/>
                </a:rPr>
                <a:t> +</a:t>
              </a:r>
              <a:r>
                <a:rPr lang="en-US" baseline="0" dirty="0" smtClean="0">
                  <a:solidFill>
                    <a:srgbClr val="FF0000"/>
                  </a:solidFill>
                  <a:latin typeface="Times" pitchFamily="-65" charset="0"/>
                </a:rPr>
                <a:t> </a:t>
              </a:r>
              <a:r>
                <a:rPr lang="en-US" baseline="0" dirty="0" smtClean="0">
                  <a:solidFill>
                    <a:srgbClr val="FF0000"/>
                  </a:solidFill>
                  <a:latin typeface="Symbol" pitchFamily="-65" charset="2"/>
                </a:rPr>
                <a:t>n</a:t>
              </a:r>
              <a:r>
                <a:rPr lang="en-US" baseline="-25000" dirty="0" smtClean="0">
                  <a:solidFill>
                    <a:srgbClr val="FF0000"/>
                  </a:solidFill>
                  <a:latin typeface="Times" pitchFamily="-65" charset="0"/>
                </a:rPr>
                <a:t>e</a:t>
              </a:r>
              <a:r>
                <a:rPr lang="en-US" baseline="0" dirty="0" smtClean="0">
                  <a:latin typeface="Times" pitchFamily="-65" charset="0"/>
                </a:rPr>
                <a:t> </a:t>
              </a:r>
              <a:r>
                <a:rPr lang="en-US" baseline="0" dirty="0"/>
                <a:t>sources:</a:t>
              </a:r>
            </a:p>
            <a:p>
              <a:pPr marL="476004" lvl="1" indent="-238002" algn="l" defTabSz="502978" eaLnBrk="0" hangingPunct="0">
                <a:buFont typeface="Symbol" pitchFamily="-65" charset="2"/>
                <a:buChar char=" "/>
              </a:pPr>
              <a:r>
                <a:rPr lang="en-GB" baseline="0" dirty="0">
                  <a:latin typeface="Symbol" pitchFamily="-65" charset="2"/>
                  <a:sym typeface="Symbol" pitchFamily="-65" charset="2"/>
                </a:rPr>
                <a:t>m</a:t>
              </a:r>
              <a:r>
                <a:rPr lang="en-GB" dirty="0">
                  <a:latin typeface="Symbol" pitchFamily="-65" charset="2"/>
                  <a:sym typeface="Symbol" pitchFamily="-65" charset="2"/>
                </a:rPr>
                <a:t>+</a:t>
              </a:r>
              <a:r>
                <a:rPr lang="en-GB" baseline="0" dirty="0">
                  <a:latin typeface="Times" pitchFamily="-65" charset="0"/>
                </a:rPr>
                <a:t> </a:t>
              </a:r>
              <a:r>
                <a:rPr lang="en-GB" baseline="0" dirty="0">
                  <a:latin typeface="Symbol" pitchFamily="-65" charset="2"/>
                  <a:sym typeface="Symbol" pitchFamily="-65" charset="2"/>
                </a:rPr>
                <a:t></a:t>
              </a:r>
              <a:r>
                <a:rPr lang="en-GB" baseline="0" dirty="0">
                  <a:latin typeface="Times" pitchFamily="-65" charset="0"/>
                  <a:sym typeface="Symbol" pitchFamily="-65" charset="2"/>
                </a:rPr>
                <a:t> </a:t>
              </a:r>
              <a:r>
                <a:rPr lang="en-GB" baseline="0" dirty="0">
                  <a:latin typeface="Times" pitchFamily="-65" charset="0"/>
                </a:rPr>
                <a:t>e</a:t>
              </a:r>
              <a:r>
                <a:rPr lang="en-GB" dirty="0">
                  <a:latin typeface="Times" pitchFamily="-65" charset="0"/>
                </a:rPr>
                <a:t>+</a:t>
              </a:r>
              <a:r>
                <a:rPr lang="en-GB" baseline="0" dirty="0" smtClean="0">
                  <a:latin typeface="Times" pitchFamily="-65" charset="0"/>
                </a:rPr>
                <a:t> </a:t>
              </a:r>
              <a:r>
                <a:rPr lang="en-GB" baseline="0" dirty="0" smtClean="0">
                  <a:latin typeface="Symbol" pitchFamily="-65" charset="2"/>
                  <a:sym typeface="Symbol" pitchFamily="-65" charset="2"/>
                </a:rPr>
                <a:t>n</a:t>
              </a:r>
              <a:r>
                <a:rPr lang="en-GB" baseline="-25000" dirty="0" smtClean="0">
                  <a:latin typeface="Symbol" pitchFamily="-65" charset="2"/>
                  <a:sym typeface="Symbol" pitchFamily="-65" charset="2"/>
                </a:rPr>
                <a:t>m</a:t>
              </a:r>
              <a:r>
                <a:rPr lang="en-GB" baseline="0" dirty="0" smtClean="0">
                  <a:latin typeface="Symbol" pitchFamily="-65" charset="2"/>
                  <a:sym typeface="Symbol" pitchFamily="-65" charset="2"/>
                </a:rPr>
                <a:t> </a:t>
              </a:r>
              <a:r>
                <a:rPr lang="en-GB" baseline="0" dirty="0">
                  <a:latin typeface="Symbol" pitchFamily="-65" charset="2"/>
                  <a:sym typeface="Symbol" pitchFamily="-65" charset="2"/>
                </a:rPr>
                <a:t>n</a:t>
              </a:r>
              <a:r>
                <a:rPr lang="en-GB" baseline="-25000" dirty="0">
                  <a:latin typeface="Times" pitchFamily="-65" charset="0"/>
                </a:rPr>
                <a:t>e    </a:t>
              </a:r>
              <a:r>
                <a:rPr lang="en-GB" baseline="0" dirty="0"/>
                <a:t>(52%)</a:t>
              </a:r>
              <a:r>
                <a:rPr lang="en-GB" baseline="-25000" dirty="0">
                  <a:latin typeface="Times" pitchFamily="-65" charset="0"/>
                </a:rPr>
                <a:t>    </a:t>
              </a:r>
              <a:endParaRPr lang="en-GB" baseline="0" dirty="0">
                <a:latin typeface="Times" pitchFamily="-65" charset="0"/>
              </a:endParaRPr>
            </a:p>
            <a:p>
              <a:pPr marL="476004" lvl="1" indent="-238002" algn="l" defTabSz="502978" eaLnBrk="0" hangingPunct="0">
                <a:buFont typeface="Symbol" pitchFamily="-65" charset="2"/>
                <a:buChar char=" "/>
              </a:pPr>
              <a:r>
                <a:rPr lang="en-GB" baseline="0" dirty="0">
                  <a:latin typeface="Times" pitchFamily="-65" charset="0"/>
                </a:rPr>
                <a:t>K</a:t>
              </a:r>
              <a:r>
                <a:rPr lang="en-GB" dirty="0">
                  <a:latin typeface="Times" pitchFamily="-65" charset="0"/>
                </a:rPr>
                <a:t>+</a:t>
              </a:r>
              <a:r>
                <a:rPr lang="en-GB" baseline="0" dirty="0">
                  <a:latin typeface="Symbol" pitchFamily="-65" charset="2"/>
                </a:rPr>
                <a:t> </a:t>
              </a:r>
              <a:r>
                <a:rPr lang="en-GB" baseline="0" dirty="0">
                  <a:latin typeface="Times" pitchFamily="-65" charset="0"/>
                </a:rPr>
                <a:t> </a:t>
              </a:r>
              <a:r>
                <a:rPr lang="en-GB" baseline="0" dirty="0">
                  <a:latin typeface="Symbol" pitchFamily="-65" charset="2"/>
                </a:rPr>
                <a:t>p</a:t>
              </a:r>
              <a:r>
                <a:rPr lang="en-GB" dirty="0">
                  <a:latin typeface="Symbol" pitchFamily="-65" charset="2"/>
                </a:rPr>
                <a:t>0</a:t>
              </a:r>
              <a:r>
                <a:rPr lang="en-GB" baseline="0" dirty="0">
                  <a:latin typeface="Times" pitchFamily="-65" charset="0"/>
                </a:rPr>
                <a:t> e</a:t>
              </a:r>
              <a:r>
                <a:rPr lang="en-GB" dirty="0">
                  <a:latin typeface="Times" pitchFamily="-65" charset="0"/>
                </a:rPr>
                <a:t>+</a:t>
              </a:r>
              <a:r>
                <a:rPr lang="en-GB" baseline="0" dirty="0">
                  <a:latin typeface="Times" pitchFamily="-65" charset="0"/>
                </a:rPr>
                <a:t> </a:t>
              </a:r>
              <a:r>
                <a:rPr lang="en-GB" baseline="0" dirty="0">
                  <a:latin typeface="Symbol" pitchFamily="-65" charset="2"/>
                </a:rPr>
                <a:t>n</a:t>
              </a:r>
              <a:r>
                <a:rPr lang="en-GB" baseline="-25000" dirty="0">
                  <a:latin typeface="Times" pitchFamily="-65" charset="0"/>
                </a:rPr>
                <a:t>e  </a:t>
              </a:r>
              <a:r>
                <a:rPr lang="en-GB" baseline="-25000" dirty="0" smtClean="0">
                  <a:latin typeface="Times" pitchFamily="-65" charset="0"/>
                </a:rPr>
                <a:t> </a:t>
              </a:r>
              <a:r>
                <a:rPr lang="en-GB" baseline="0" dirty="0" smtClean="0"/>
                <a:t>(</a:t>
              </a:r>
              <a:r>
                <a:rPr lang="en-GB" baseline="0" dirty="0"/>
                <a:t>29%)</a:t>
              </a:r>
            </a:p>
            <a:p>
              <a:pPr marL="476004" lvl="1" indent="-238002" algn="l" defTabSz="502978" eaLnBrk="0" hangingPunct="0">
                <a:buFont typeface="Symbol" pitchFamily="-65" charset="2"/>
                <a:buChar char=" "/>
              </a:pPr>
              <a:r>
                <a:rPr lang="en-GB" baseline="0" dirty="0">
                  <a:latin typeface="Times" pitchFamily="-65" charset="0"/>
                </a:rPr>
                <a:t>K</a:t>
              </a:r>
              <a:r>
                <a:rPr lang="en-GB" dirty="0">
                  <a:latin typeface="Times" pitchFamily="-65" charset="0"/>
                </a:rPr>
                <a:t>0</a:t>
              </a:r>
              <a:r>
                <a:rPr lang="en-GB" baseline="0" dirty="0">
                  <a:latin typeface="Symbol" pitchFamily="-65" charset="2"/>
                </a:rPr>
                <a:t> </a:t>
              </a:r>
              <a:r>
                <a:rPr lang="en-GB" baseline="0" dirty="0">
                  <a:latin typeface="Times" pitchFamily="-65" charset="0"/>
                </a:rPr>
                <a:t> </a:t>
              </a:r>
              <a:r>
                <a:rPr lang="en-GB" baseline="0" dirty="0">
                  <a:latin typeface="Symbol" pitchFamily="-65" charset="2"/>
                </a:rPr>
                <a:t>p</a:t>
              </a:r>
              <a:r>
                <a:rPr lang="en-GB" baseline="0" dirty="0">
                  <a:latin typeface="Times" pitchFamily="-65" charset="0"/>
                </a:rPr>
                <a:t> e </a:t>
              </a:r>
              <a:r>
                <a:rPr lang="en-GB" baseline="0" dirty="0">
                  <a:latin typeface="Symbol" pitchFamily="-65" charset="2"/>
                </a:rPr>
                <a:t>n</a:t>
              </a:r>
              <a:r>
                <a:rPr lang="en-GB" baseline="-25000" dirty="0">
                  <a:latin typeface="Times" pitchFamily="-65" charset="0"/>
                </a:rPr>
                <a:t>e       </a:t>
              </a:r>
              <a:r>
                <a:rPr lang="en-GB" baseline="-25000" dirty="0" smtClean="0">
                  <a:latin typeface="Times" pitchFamily="-65" charset="0"/>
                </a:rPr>
                <a:t> </a:t>
              </a:r>
              <a:r>
                <a:rPr lang="en-GB" baseline="0" dirty="0" smtClean="0"/>
                <a:t>(</a:t>
              </a:r>
              <a:r>
                <a:rPr lang="en-GB" baseline="0" dirty="0"/>
                <a:t>14%)</a:t>
              </a:r>
              <a:r>
                <a:rPr lang="en-GB" baseline="0" dirty="0">
                  <a:latin typeface="Times" pitchFamily="-65" charset="0"/>
                </a:rPr>
                <a:t> </a:t>
              </a:r>
              <a:r>
                <a:rPr lang="en-GB" baseline="-25000" dirty="0">
                  <a:latin typeface="Times" pitchFamily="-65" charset="0"/>
                </a:rPr>
                <a:t>  </a:t>
              </a:r>
              <a:endParaRPr lang="en-GB" baseline="0" dirty="0">
                <a:latin typeface="Symbol" pitchFamily="-65" charset="2"/>
              </a:endParaRPr>
            </a:p>
            <a:p>
              <a:pPr marL="476004" lvl="1" indent="-238002" algn="l" defTabSz="502978" eaLnBrk="0" hangingPunct="0">
                <a:buFont typeface="Symbol" pitchFamily="-65" charset="2"/>
                <a:buChar char=" "/>
              </a:pPr>
              <a:r>
                <a:rPr lang="en-GB" baseline="0" dirty="0"/>
                <a:t>Other	    </a:t>
              </a:r>
              <a:r>
                <a:rPr lang="en-GB" baseline="0" dirty="0" smtClean="0"/>
                <a:t>  (  </a:t>
              </a:r>
              <a:r>
                <a:rPr lang="en-GB" baseline="0" dirty="0"/>
                <a:t>5%)</a:t>
              </a:r>
              <a:r>
                <a:rPr lang="en-GB" baseline="-25000" dirty="0"/>
                <a:t>    </a:t>
              </a:r>
            </a:p>
            <a:p>
              <a:pPr marL="476004" lvl="1" indent="-238002" algn="l" defTabSz="502978" eaLnBrk="0" hangingPunct="0">
                <a:buFont typeface="Symbol" pitchFamily="-65" charset="2"/>
                <a:buChar char=" "/>
              </a:pPr>
              <a:endParaRPr lang="en-US" baseline="0" dirty="0"/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7449737" y="1600200"/>
              <a:ext cx="165099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7281548" y="1879600"/>
              <a:ext cx="165099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3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FC77-5379-8D4C-900B-E201FACBF24A}" type="slidenum">
              <a:rPr lang="en-US"/>
              <a:pPr/>
              <a:t>51</a:t>
            </a:fld>
            <a:endParaRPr lang="en-US" dirty="0"/>
          </a:p>
        </p:txBody>
      </p:sp>
      <p:sp>
        <p:nvSpPr>
          <p:cNvPr id="608262" name="Rectangle 6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Blind analysis</a:t>
            </a:r>
          </a:p>
        </p:txBody>
      </p:sp>
      <p:sp>
        <p:nvSpPr>
          <p:cNvPr id="608296" name="Text Box 40"/>
          <p:cNvSpPr txBox="1">
            <a:spLocks noChangeArrowheads="1"/>
          </p:cNvSpPr>
          <p:nvPr/>
        </p:nvSpPr>
        <p:spPr bwMode="auto">
          <a:xfrm>
            <a:off x="303213" y="1182688"/>
            <a:ext cx="5045075" cy="231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(1) measure 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baseline="-25000" dirty="0">
                <a:solidFill>
                  <a:srgbClr val="008000"/>
                </a:solidFill>
                <a:latin typeface="Symbol" pitchFamily="-65" charset="2"/>
              </a:rPr>
              <a:t>m</a:t>
            </a:r>
            <a:r>
              <a:rPr lang="en-US" baseline="0" dirty="0">
                <a:solidFill>
                  <a:srgbClr val="008000"/>
                </a:solidFill>
              </a:rPr>
              <a:t> flux from 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baseline="-25000" dirty="0">
                <a:solidFill>
                  <a:srgbClr val="008000"/>
                </a:solidFill>
                <a:latin typeface="Symbol" pitchFamily="-65" charset="2"/>
              </a:rPr>
              <a:t>m</a:t>
            </a:r>
            <a:r>
              <a:rPr lang="en-US" baseline="0" dirty="0">
                <a:solidFill>
                  <a:srgbClr val="008000"/>
                </a:solidFill>
              </a:rPr>
              <a:t>CCQE event to constraint 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baseline="-25000" dirty="0">
                <a:solidFill>
                  <a:srgbClr val="008000"/>
                </a:solidFill>
              </a:rPr>
              <a:t>e</a:t>
            </a:r>
            <a:r>
              <a:rPr lang="en-US" baseline="0" dirty="0">
                <a:solidFill>
                  <a:srgbClr val="008000"/>
                </a:solidFill>
                <a:latin typeface="Times" pitchFamily="-65" charset="0"/>
              </a:rPr>
              <a:t> </a:t>
            </a:r>
            <a:r>
              <a:rPr lang="en-US" baseline="0" dirty="0">
                <a:solidFill>
                  <a:srgbClr val="008000"/>
                </a:solidFill>
              </a:rPr>
              <a:t>background from 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m</a:t>
            </a:r>
            <a:r>
              <a:rPr lang="en-US" baseline="0" dirty="0">
                <a:solidFill>
                  <a:srgbClr val="008000"/>
                </a:solidFill>
              </a:rPr>
              <a:t> decay</a:t>
            </a:r>
            <a:endParaRPr lang="en-US" baseline="0" dirty="0"/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/>
              <a:t>CCQE is one of the open boxes.</a:t>
            </a:r>
          </a:p>
          <a:p>
            <a:pPr algn="l" defTabSz="502978" eaLnBrk="0" hangingPunct="0"/>
            <a:r>
              <a:rPr lang="en-US" baseline="0" dirty="0"/>
              <a:t>Kinematics allows connection to</a:t>
            </a:r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>
                <a:latin typeface="Symbol" pitchFamily="-65" charset="2"/>
              </a:rPr>
              <a:t>p</a:t>
            </a:r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/>
              <a:t>flux, hence intrinsic 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/>
              <a:t>e</a:t>
            </a:r>
            <a:r>
              <a:rPr lang="en-US" baseline="0" dirty="0"/>
              <a:t> background from </a:t>
            </a:r>
            <a:r>
              <a:rPr lang="en-US" baseline="0" dirty="0">
                <a:latin typeface="Symbol" pitchFamily="-65" charset="2"/>
              </a:rPr>
              <a:t>m</a:t>
            </a:r>
            <a:r>
              <a:rPr lang="en-US" baseline="0" dirty="0"/>
              <a:t> decay is constraint</a:t>
            </a:r>
            <a:r>
              <a:rPr lang="en-US" baseline="0" dirty="0" smtClean="0"/>
              <a:t>. In the really, simultaneous fit of </a:t>
            </a:r>
            <a:r>
              <a:rPr lang="en-US" baseline="0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baseline="0" dirty="0" smtClean="0"/>
              <a:t>CCQE and </a:t>
            </a:r>
            <a:r>
              <a:rPr lang="en-US" baseline="0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baseline="0" dirty="0" smtClean="0"/>
              <a:t>CCQE take care of this.</a:t>
            </a:r>
            <a:endParaRPr lang="en-US" baseline="0" dirty="0"/>
          </a:p>
        </p:txBody>
      </p:sp>
      <p:sp>
        <p:nvSpPr>
          <p:cNvPr id="608323" name="Line 67"/>
          <p:cNvSpPr>
            <a:spLocks noChangeShapeType="1"/>
          </p:cNvSpPr>
          <p:nvPr/>
        </p:nvSpPr>
        <p:spPr bwMode="auto">
          <a:xfrm flipH="1">
            <a:off x="5746756" y="2814642"/>
            <a:ext cx="1001713" cy="973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8324" name="Line 68"/>
          <p:cNvSpPr>
            <a:spLocks noChangeShapeType="1"/>
          </p:cNvSpPr>
          <p:nvPr/>
        </p:nvSpPr>
        <p:spPr bwMode="auto">
          <a:xfrm flipV="1">
            <a:off x="6734175" y="2814638"/>
            <a:ext cx="241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8325" name="Line 69"/>
          <p:cNvSpPr>
            <a:spLocks noChangeShapeType="1"/>
          </p:cNvSpPr>
          <p:nvPr/>
        </p:nvSpPr>
        <p:spPr bwMode="auto">
          <a:xfrm flipV="1">
            <a:off x="6737350" y="1125543"/>
            <a:ext cx="0" cy="169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8326" name="Rectangle 70"/>
          <p:cNvSpPr>
            <a:spLocks noChangeArrowheads="1"/>
          </p:cNvSpPr>
          <p:nvPr/>
        </p:nvSpPr>
        <p:spPr bwMode="auto">
          <a:xfrm rot="5400000">
            <a:off x="6433344" y="1060432"/>
            <a:ext cx="865188" cy="31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hit time</a:t>
            </a:r>
          </a:p>
        </p:txBody>
      </p:sp>
      <p:sp>
        <p:nvSpPr>
          <p:cNvPr id="608327" name="Rectangle 71"/>
          <p:cNvSpPr>
            <a:spLocks noChangeArrowheads="1"/>
          </p:cNvSpPr>
          <p:nvPr/>
        </p:nvSpPr>
        <p:spPr bwMode="auto">
          <a:xfrm rot="-2660819">
            <a:off x="5481784" y="3310610"/>
            <a:ext cx="787118" cy="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energy</a:t>
            </a:r>
          </a:p>
        </p:txBody>
      </p:sp>
      <p:sp>
        <p:nvSpPr>
          <p:cNvPr id="608328" name="Rectangle 72"/>
          <p:cNvSpPr>
            <a:spLocks noChangeArrowheads="1"/>
          </p:cNvSpPr>
          <p:nvPr/>
        </p:nvSpPr>
        <p:spPr bwMode="auto">
          <a:xfrm>
            <a:off x="8178801" y="2540001"/>
            <a:ext cx="954210" cy="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veto hits</a:t>
            </a:r>
          </a:p>
        </p:txBody>
      </p:sp>
      <p:grpSp>
        <p:nvGrpSpPr>
          <p:cNvPr id="608329" name="Group 73"/>
          <p:cNvGrpSpPr>
            <a:grpSpLocks/>
          </p:cNvGrpSpPr>
          <p:nvPr/>
        </p:nvGrpSpPr>
        <p:grpSpPr bwMode="auto">
          <a:xfrm>
            <a:off x="6351593" y="1651000"/>
            <a:ext cx="1787525" cy="1512888"/>
            <a:chOff x="4357" y="2757"/>
            <a:chExt cx="1464" cy="1200"/>
          </a:xfrm>
        </p:grpSpPr>
        <p:sp>
          <p:nvSpPr>
            <p:cNvPr id="608330" name="AutoShape 74"/>
            <p:cNvSpPr>
              <a:spLocks noChangeArrowheads="1"/>
            </p:cNvSpPr>
            <p:nvPr/>
          </p:nvSpPr>
          <p:spPr bwMode="auto">
            <a:xfrm>
              <a:off x="4490" y="2757"/>
              <a:ext cx="740" cy="1133"/>
            </a:xfrm>
            <a:prstGeom prst="cube">
              <a:avLst>
                <a:gd name="adj" fmla="val 25000"/>
              </a:avLst>
            </a:prstGeom>
            <a:solidFill>
              <a:srgbClr val="00AE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8331" name="AutoShape 75"/>
            <p:cNvSpPr>
              <a:spLocks noChangeArrowheads="1"/>
            </p:cNvSpPr>
            <p:nvPr/>
          </p:nvSpPr>
          <p:spPr bwMode="auto">
            <a:xfrm>
              <a:off x="5040" y="3357"/>
              <a:ext cx="781" cy="457"/>
            </a:xfrm>
            <a:prstGeom prst="cube">
              <a:avLst>
                <a:gd name="adj" fmla="val 25000"/>
              </a:avLst>
            </a:prstGeom>
            <a:solidFill>
              <a:srgbClr val="33A3A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8332" name="AutoShape 76"/>
            <p:cNvSpPr>
              <a:spLocks noChangeArrowheads="1"/>
            </p:cNvSpPr>
            <p:nvPr/>
          </p:nvSpPr>
          <p:spPr bwMode="auto">
            <a:xfrm>
              <a:off x="4357" y="3490"/>
              <a:ext cx="1321" cy="467"/>
            </a:xfrm>
            <a:prstGeom prst="cube">
              <a:avLst>
                <a:gd name="adj" fmla="val 25000"/>
              </a:avLst>
            </a:prstGeom>
            <a:solidFill>
              <a:srgbClr val="6B4794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8333" name="AutoShape 77"/>
            <p:cNvSpPr>
              <a:spLocks noChangeArrowheads="1"/>
            </p:cNvSpPr>
            <p:nvPr/>
          </p:nvSpPr>
          <p:spPr bwMode="auto">
            <a:xfrm>
              <a:off x="5173" y="3123"/>
              <a:ext cx="642" cy="299"/>
            </a:xfrm>
            <a:prstGeom prst="cube">
              <a:avLst>
                <a:gd name="adj" fmla="val 25000"/>
              </a:avLst>
            </a:prstGeom>
            <a:solidFill>
              <a:srgbClr val="E6E6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8334" name="AutoShape 78"/>
            <p:cNvSpPr>
              <a:spLocks noChangeArrowheads="1"/>
            </p:cNvSpPr>
            <p:nvPr/>
          </p:nvSpPr>
          <p:spPr bwMode="auto">
            <a:xfrm>
              <a:off x="5069" y="3199"/>
              <a:ext cx="305" cy="299"/>
            </a:xfrm>
            <a:prstGeom prst="cube">
              <a:avLst>
                <a:gd name="adj" fmla="val 25000"/>
              </a:avLst>
            </a:prstGeom>
            <a:solidFill>
              <a:srgbClr val="FF33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08335" name="Group 79"/>
          <p:cNvGrpSpPr>
            <a:grpSpLocks/>
          </p:cNvGrpSpPr>
          <p:nvPr/>
        </p:nvGrpSpPr>
        <p:grpSpPr bwMode="auto">
          <a:xfrm>
            <a:off x="7820014" y="1257311"/>
            <a:ext cx="881060" cy="450850"/>
            <a:chOff x="4954" y="2438"/>
            <a:chExt cx="555" cy="284"/>
          </a:xfrm>
        </p:grpSpPr>
        <p:sp>
          <p:nvSpPr>
            <p:cNvPr id="608336" name="AutoShape 80"/>
            <p:cNvSpPr>
              <a:spLocks noChangeArrowheads="1"/>
            </p:cNvSpPr>
            <p:nvPr/>
          </p:nvSpPr>
          <p:spPr bwMode="auto">
            <a:xfrm>
              <a:off x="4976" y="2438"/>
              <a:ext cx="533" cy="284"/>
            </a:xfrm>
            <a:prstGeom prst="cube">
              <a:avLst>
                <a:gd name="adj" fmla="val 25000"/>
              </a:avLst>
            </a:prstGeom>
            <a:solidFill>
              <a:srgbClr val="CCCC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8337" name="Rectangle 81"/>
            <p:cNvSpPr>
              <a:spLocks noChangeArrowheads="1"/>
            </p:cNvSpPr>
            <p:nvPr/>
          </p:nvSpPr>
          <p:spPr bwMode="auto">
            <a:xfrm>
              <a:off x="4954" y="2478"/>
              <a:ext cx="4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3926"/>
              <a:r>
                <a:rPr lang="en-US" baseline="0" dirty="0"/>
                <a:t> </a:t>
              </a:r>
              <a:r>
                <a:rPr lang="en-US" sz="1400" b="1" baseline="0" dirty="0"/>
                <a:t>CCQE</a:t>
              </a:r>
            </a:p>
          </p:txBody>
        </p:sp>
      </p:grpSp>
      <p:sp>
        <p:nvSpPr>
          <p:cNvPr id="608339" name="Rectangle 83"/>
          <p:cNvSpPr>
            <a:spLocks noChangeArrowheads="1"/>
          </p:cNvSpPr>
          <p:nvPr/>
        </p:nvSpPr>
        <p:spPr bwMode="auto">
          <a:xfrm>
            <a:off x="6469068" y="2820989"/>
            <a:ext cx="1225901" cy="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high energy</a:t>
            </a:r>
          </a:p>
        </p:txBody>
      </p:sp>
      <p:pic>
        <p:nvPicPr>
          <p:cNvPr id="608344" name="Picture 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327" y="3476628"/>
            <a:ext cx="3390900" cy="3392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08345" name="Text Box 89"/>
          <p:cNvSpPr txBox="1">
            <a:spLocks noChangeArrowheads="1"/>
          </p:cNvSpPr>
          <p:nvPr/>
        </p:nvSpPr>
        <p:spPr bwMode="auto">
          <a:xfrm>
            <a:off x="1703392" y="5910264"/>
            <a:ext cx="1447837" cy="32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 defTabSz="495043" hangingPunct="0">
              <a:lnSpc>
                <a:spcPct val="84000"/>
              </a:lnSpc>
              <a:buClr>
                <a:srgbClr val="000000"/>
              </a:buClr>
              <a:buSzPct val="45000"/>
              <a:tabLst>
                <a:tab pos="798099" algn="l"/>
                <a:tab pos="1594611" algn="l"/>
              </a:tabLst>
            </a:pP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m</a:t>
            </a:r>
            <a:r>
              <a:rPr lang="en-GB" sz="2400" baseline="0" dirty="0">
                <a:solidFill>
                  <a:schemeClr val="bg1"/>
                </a:solidFill>
                <a:latin typeface="Times" pitchFamily="-65" charset="0"/>
              </a:rPr>
              <a:t> 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</a:t>
            </a:r>
            <a:r>
              <a:rPr lang="en-GB" sz="2400" baseline="0" dirty="0">
                <a:solidFill>
                  <a:schemeClr val="bg1"/>
                </a:solidFill>
                <a:latin typeface="Times" pitchFamily="-65" charset="0"/>
              </a:rPr>
              <a:t> e 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n</a:t>
            </a:r>
            <a:r>
              <a:rPr lang="en-GB" sz="2400" baseline="-25000" dirty="0">
                <a:solidFill>
                  <a:schemeClr val="bg1"/>
                </a:solidFill>
                <a:latin typeface="Symbol" pitchFamily="-65" charset="2"/>
              </a:rPr>
              <a:t>m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 n</a:t>
            </a:r>
            <a:r>
              <a:rPr lang="en-GB" sz="2400" baseline="-25000" dirty="0">
                <a:solidFill>
                  <a:schemeClr val="bg1"/>
                </a:solidFill>
                <a:latin typeface="Times" pitchFamily="-65" charset="0"/>
              </a:rPr>
              <a:t>e</a:t>
            </a:r>
          </a:p>
        </p:txBody>
      </p:sp>
      <p:sp>
        <p:nvSpPr>
          <p:cNvPr id="608347" name="Text Box 91"/>
          <p:cNvSpPr txBox="1">
            <a:spLocks noChangeArrowheads="1"/>
          </p:cNvSpPr>
          <p:nvPr/>
        </p:nvSpPr>
        <p:spPr bwMode="auto">
          <a:xfrm>
            <a:off x="1866901" y="3670304"/>
            <a:ext cx="1154162" cy="32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 defTabSz="495043" hangingPunct="0">
              <a:lnSpc>
                <a:spcPct val="84000"/>
              </a:lnSpc>
              <a:buClr>
                <a:srgbClr val="000000"/>
              </a:buClr>
              <a:buSzPct val="45000"/>
              <a:tabLst>
                <a:tab pos="798099" algn="l"/>
              </a:tabLst>
            </a:pPr>
            <a:r>
              <a:rPr lang="en-GB" sz="2400" baseline="0" dirty="0">
                <a:solidFill>
                  <a:srgbClr val="000000"/>
                </a:solidFill>
                <a:latin typeface="Symbol" pitchFamily="-65" charset="2"/>
              </a:rPr>
              <a:t>p </a:t>
            </a:r>
            <a:r>
              <a:rPr lang="en-GB" sz="2400" baseline="0" dirty="0">
                <a:solidFill>
                  <a:srgbClr val="000000"/>
                </a:solidFill>
                <a:latin typeface="Times" pitchFamily="-65" charset="0"/>
              </a:rPr>
              <a:t> </a:t>
            </a:r>
            <a:r>
              <a:rPr lang="en-GB" sz="2400" baseline="0" dirty="0">
                <a:solidFill>
                  <a:srgbClr val="000000"/>
                </a:solidFill>
                <a:latin typeface="Symbol" pitchFamily="-65" charset="2"/>
              </a:rPr>
              <a:t>m n</a:t>
            </a:r>
            <a:r>
              <a:rPr lang="en-GB" sz="2400" baseline="-25000" dirty="0">
                <a:solidFill>
                  <a:srgbClr val="000000"/>
                </a:solidFill>
                <a:latin typeface="Symbol" pitchFamily="-65" charset="2"/>
              </a:rPr>
              <a:t>m</a:t>
            </a:r>
          </a:p>
        </p:txBody>
      </p:sp>
      <p:grpSp>
        <p:nvGrpSpPr>
          <p:cNvPr id="608356" name="Group 100"/>
          <p:cNvGrpSpPr>
            <a:grpSpLocks/>
          </p:cNvGrpSpPr>
          <p:nvPr/>
        </p:nvGrpSpPr>
        <p:grpSpPr bwMode="auto">
          <a:xfrm>
            <a:off x="5716583" y="4003675"/>
            <a:ext cx="2860674" cy="2560637"/>
            <a:chOff x="3619" y="2358"/>
            <a:chExt cx="1802" cy="1613"/>
          </a:xfrm>
        </p:grpSpPr>
        <p:pic>
          <p:nvPicPr>
            <p:cNvPr id="608350" name="Picture 9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71" y="2415"/>
              <a:ext cx="175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8352" name="Text Box 96"/>
            <p:cNvSpPr txBox="1">
              <a:spLocks noChangeArrowheads="1"/>
            </p:cNvSpPr>
            <p:nvPr/>
          </p:nvSpPr>
          <p:spPr bwMode="auto">
            <a:xfrm rot="16200000">
              <a:off x="3359" y="2618"/>
              <a:ext cx="760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baseline="0" dirty="0">
                  <a:latin typeface="Times" pitchFamily="-65" charset="0"/>
                </a:rPr>
                <a:t>E</a:t>
              </a:r>
              <a:r>
                <a:rPr lang="en-US" baseline="-25000" dirty="0">
                  <a:latin typeface="Symbol" pitchFamily="-65" charset="2"/>
                </a:rPr>
                <a:t>n </a:t>
              </a:r>
              <a:r>
                <a:rPr lang="en-US" baseline="0" dirty="0" smtClean="0">
                  <a:latin typeface="Times" pitchFamily="-65" charset="0"/>
                </a:rPr>
                <a:t>(GeV)</a:t>
              </a:r>
              <a:endParaRPr lang="en-US" baseline="0" dirty="0">
                <a:latin typeface="Times" pitchFamily="-65" charset="0"/>
              </a:endParaRPr>
            </a:p>
          </p:txBody>
        </p:sp>
        <p:sp>
          <p:nvSpPr>
            <p:cNvPr id="608353" name="Line 97"/>
            <p:cNvSpPr>
              <a:spLocks noChangeShapeType="1"/>
            </p:cNvSpPr>
            <p:nvPr/>
          </p:nvSpPr>
          <p:spPr bwMode="auto">
            <a:xfrm flipV="1">
              <a:off x="3864" y="2704"/>
              <a:ext cx="1241" cy="98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8354" name="Text Box 98"/>
            <p:cNvSpPr txBox="1">
              <a:spLocks noChangeArrowheads="1"/>
            </p:cNvSpPr>
            <p:nvPr/>
          </p:nvSpPr>
          <p:spPr bwMode="auto">
            <a:xfrm>
              <a:off x="4414" y="3712"/>
              <a:ext cx="934" cy="2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baseline="0" dirty="0">
                  <a:latin typeface="Times" pitchFamily="-65" charset="0"/>
                </a:rPr>
                <a:t>E</a:t>
              </a:r>
              <a:r>
                <a:rPr lang="en-US" baseline="-25000" dirty="0">
                  <a:latin typeface="Symbol" pitchFamily="-65" charset="2"/>
                </a:rPr>
                <a:t>p</a:t>
              </a:r>
              <a:r>
                <a:rPr lang="en-US" baseline="0" dirty="0" smtClean="0">
                  <a:latin typeface="Times" pitchFamily="-65" charset="0"/>
                </a:rPr>
                <a:t>(GeV)</a:t>
              </a:r>
              <a:endParaRPr lang="en-US" baseline="0" dirty="0">
                <a:latin typeface="Times" pitchFamily="-65" charset="0"/>
              </a:endParaRPr>
            </a:p>
          </p:txBody>
        </p:sp>
        <p:sp>
          <p:nvSpPr>
            <p:cNvPr id="608355" name="Text Box 99"/>
            <p:cNvSpPr txBox="1">
              <a:spLocks noChangeArrowheads="1"/>
            </p:cNvSpPr>
            <p:nvPr/>
          </p:nvSpPr>
          <p:spPr bwMode="auto">
            <a:xfrm rot="19282790">
              <a:off x="3817" y="2847"/>
              <a:ext cx="1172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sz="2600" baseline="0" dirty="0">
                  <a:latin typeface="Times" pitchFamily="-65" charset="0"/>
                </a:rPr>
                <a:t>E</a:t>
              </a:r>
              <a:r>
                <a:rPr lang="en-US" sz="2600" baseline="-25000" dirty="0">
                  <a:latin typeface="Symbol" pitchFamily="-65" charset="2"/>
                </a:rPr>
                <a:t>n</a:t>
              </a:r>
              <a:r>
                <a:rPr lang="en-US" sz="2600" baseline="0" dirty="0">
                  <a:latin typeface="Times" pitchFamily="-65" charset="0"/>
                </a:rPr>
                <a:t> = 0.43 E</a:t>
              </a:r>
              <a:r>
                <a:rPr lang="en-US" sz="2600" baseline="-25000" dirty="0">
                  <a:latin typeface="Symbol" pitchFamily="-65" charset="2"/>
                </a:rPr>
                <a:t>p</a:t>
              </a:r>
              <a:r>
                <a:rPr lang="en-US" sz="2600" baseline="0" dirty="0">
                  <a:latin typeface="Times" pitchFamily="-65" charset="0"/>
                </a:rPr>
                <a:t> </a:t>
              </a:r>
            </a:p>
          </p:txBody>
        </p:sp>
      </p:grpSp>
      <p:sp>
        <p:nvSpPr>
          <p:cNvPr id="608357" name="Oval 101"/>
          <p:cNvSpPr>
            <a:spLocks noChangeArrowheads="1"/>
          </p:cNvSpPr>
          <p:nvPr/>
        </p:nvSpPr>
        <p:spPr bwMode="auto">
          <a:xfrm>
            <a:off x="7610475" y="1103319"/>
            <a:ext cx="1290638" cy="739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8358" name="AutoShape 102"/>
          <p:cNvSpPr>
            <a:spLocks noChangeArrowheads="1"/>
          </p:cNvSpPr>
          <p:nvPr/>
        </p:nvSpPr>
        <p:spPr bwMode="auto">
          <a:xfrm rot="10800000">
            <a:off x="3236918" y="4337056"/>
            <a:ext cx="2320925" cy="282575"/>
          </a:xfrm>
          <a:prstGeom prst="leftArrow">
            <a:avLst>
              <a:gd name="adj1" fmla="val 50000"/>
              <a:gd name="adj2" fmla="val 205337"/>
            </a:avLst>
          </a:prstGeom>
          <a:solidFill>
            <a:srgbClr val="4897B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8359" name="AutoShape 103"/>
          <p:cNvSpPr>
            <a:spLocks noChangeArrowheads="1"/>
          </p:cNvSpPr>
          <p:nvPr/>
        </p:nvSpPr>
        <p:spPr bwMode="auto">
          <a:xfrm>
            <a:off x="4216400" y="5975350"/>
            <a:ext cx="1419225" cy="252413"/>
          </a:xfrm>
          <a:prstGeom prst="leftArrow">
            <a:avLst>
              <a:gd name="adj1" fmla="val 50000"/>
              <a:gd name="adj2" fmla="val 140566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8361" name="Rectangle 105"/>
          <p:cNvSpPr>
            <a:spLocks noChangeArrowheads="1"/>
          </p:cNvSpPr>
          <p:nvPr/>
        </p:nvSpPr>
        <p:spPr bwMode="auto">
          <a:xfrm>
            <a:off x="6402419" y="3740155"/>
            <a:ext cx="1496414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baseline="0" dirty="0">
                <a:solidFill>
                  <a:srgbClr val="008000"/>
                </a:solidFill>
              </a:rPr>
              <a:t>E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baseline="0" dirty="0">
                <a:solidFill>
                  <a:srgbClr val="008000"/>
                </a:solidFill>
              </a:rPr>
              <a:t>-E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p</a:t>
            </a:r>
            <a:r>
              <a:rPr lang="en-US" baseline="0" dirty="0">
                <a:solidFill>
                  <a:srgbClr val="008000"/>
                </a:solidFill>
              </a:rPr>
              <a:t> space</a:t>
            </a:r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6519896" y="1909765"/>
            <a:ext cx="674436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baseline="0" dirty="0"/>
              <a:t> </a:t>
            </a:r>
            <a:r>
              <a:rPr lang="en-US" sz="1400" b="1" baseline="0" dirty="0" smtClean="0"/>
              <a:t>NC</a:t>
            </a:r>
            <a:r>
              <a:rPr lang="en-US" sz="1400" b="1" baseline="0" dirty="0" smtClean="0">
                <a:latin typeface="Symbol" charset="2"/>
                <a:cs typeface="Symbol" charset="2"/>
              </a:rPr>
              <a:t>p</a:t>
            </a:r>
            <a:r>
              <a:rPr lang="en-US" sz="1400" b="1" dirty="0" smtClean="0"/>
              <a:t>o</a:t>
            </a:r>
            <a:endParaRPr lang="en-US" sz="1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23EF-5C50-234C-B35B-728E199D09EA}" type="slidenum">
              <a:rPr lang="en-US"/>
              <a:pPr/>
              <a:t>52</a:t>
            </a:fld>
            <a:endParaRPr lang="en-US" dirty="0"/>
          </a:p>
        </p:txBody>
      </p:sp>
      <p:sp>
        <p:nvSpPr>
          <p:cNvPr id="615426" name="Rectangle 2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Blind analysis</a:t>
            </a:r>
          </a:p>
        </p:txBody>
      </p:sp>
      <p:sp>
        <p:nvSpPr>
          <p:cNvPr id="615427" name="Text Box 3"/>
          <p:cNvSpPr txBox="1">
            <a:spLocks noChangeArrowheads="1"/>
          </p:cNvSpPr>
          <p:nvPr/>
        </p:nvSpPr>
        <p:spPr bwMode="auto">
          <a:xfrm>
            <a:off x="303213" y="1182688"/>
            <a:ext cx="5045075" cy="148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(2) </a:t>
            </a:r>
            <a:r>
              <a:rPr lang="en-US" baseline="0" dirty="0">
                <a:solidFill>
                  <a:srgbClr val="008000"/>
                </a:solidFill>
              </a:rPr>
              <a:t>measure high energy 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baseline="-25000" dirty="0">
                <a:solidFill>
                  <a:srgbClr val="008000"/>
                </a:solidFill>
                <a:latin typeface="Symbol" pitchFamily="-65" charset="2"/>
              </a:rPr>
              <a:t>m</a:t>
            </a:r>
            <a:r>
              <a:rPr lang="en-US" baseline="0" dirty="0">
                <a:solidFill>
                  <a:srgbClr val="008000"/>
                </a:solidFill>
              </a:rPr>
              <a:t> events to constraint 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baseline="-25000" dirty="0">
                <a:solidFill>
                  <a:srgbClr val="008000"/>
                </a:solidFill>
              </a:rPr>
              <a:t>e</a:t>
            </a:r>
            <a:r>
              <a:rPr lang="en-US" baseline="0" dirty="0">
                <a:solidFill>
                  <a:srgbClr val="008000"/>
                </a:solidFill>
                <a:latin typeface="Times" pitchFamily="-65" charset="0"/>
              </a:rPr>
              <a:t> </a:t>
            </a:r>
            <a:r>
              <a:rPr lang="en-US" baseline="0" dirty="0">
                <a:solidFill>
                  <a:srgbClr val="008000"/>
                </a:solidFill>
              </a:rPr>
              <a:t>background from K decay</a:t>
            </a:r>
            <a:endParaRPr lang="en-US" baseline="0" dirty="0"/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At high energies, above “signal range” 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/>
              <a:t> and “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/>
              <a:t>e</a:t>
            </a:r>
            <a:r>
              <a:rPr lang="en-US" baseline="0" dirty="0"/>
              <a:t> -like” events are largely due to kaon decay</a:t>
            </a:r>
          </a:p>
        </p:txBody>
      </p:sp>
      <p:sp>
        <p:nvSpPr>
          <p:cNvPr id="615429" name="Line 5"/>
          <p:cNvSpPr>
            <a:spLocks noChangeShapeType="1"/>
          </p:cNvSpPr>
          <p:nvPr/>
        </p:nvSpPr>
        <p:spPr bwMode="auto">
          <a:xfrm flipH="1">
            <a:off x="5746756" y="2814642"/>
            <a:ext cx="1001713" cy="973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430" name="Line 6"/>
          <p:cNvSpPr>
            <a:spLocks noChangeShapeType="1"/>
          </p:cNvSpPr>
          <p:nvPr/>
        </p:nvSpPr>
        <p:spPr bwMode="auto">
          <a:xfrm flipV="1">
            <a:off x="6734175" y="2814638"/>
            <a:ext cx="241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431" name="Line 7"/>
          <p:cNvSpPr>
            <a:spLocks noChangeShapeType="1"/>
          </p:cNvSpPr>
          <p:nvPr/>
        </p:nvSpPr>
        <p:spPr bwMode="auto">
          <a:xfrm flipV="1">
            <a:off x="6737350" y="1125543"/>
            <a:ext cx="0" cy="169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433" name="Rectangle 9"/>
          <p:cNvSpPr>
            <a:spLocks noChangeArrowheads="1"/>
          </p:cNvSpPr>
          <p:nvPr/>
        </p:nvSpPr>
        <p:spPr bwMode="auto">
          <a:xfrm rot="-2660819">
            <a:off x="5481784" y="3310610"/>
            <a:ext cx="787118" cy="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energy</a:t>
            </a:r>
          </a:p>
        </p:txBody>
      </p:sp>
      <p:sp>
        <p:nvSpPr>
          <p:cNvPr id="615434" name="Rectangle 10"/>
          <p:cNvSpPr>
            <a:spLocks noChangeArrowheads="1"/>
          </p:cNvSpPr>
          <p:nvPr/>
        </p:nvSpPr>
        <p:spPr bwMode="auto">
          <a:xfrm>
            <a:off x="8178801" y="2540001"/>
            <a:ext cx="954210" cy="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veto hits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351593" y="1651000"/>
            <a:ext cx="1787525" cy="1512888"/>
            <a:chOff x="4357" y="2757"/>
            <a:chExt cx="1464" cy="1200"/>
          </a:xfrm>
        </p:grpSpPr>
        <p:sp>
          <p:nvSpPr>
            <p:cNvPr id="615436" name="AutoShape 12"/>
            <p:cNvSpPr>
              <a:spLocks noChangeArrowheads="1"/>
            </p:cNvSpPr>
            <p:nvPr/>
          </p:nvSpPr>
          <p:spPr bwMode="auto">
            <a:xfrm>
              <a:off x="4490" y="2757"/>
              <a:ext cx="740" cy="1133"/>
            </a:xfrm>
            <a:prstGeom prst="cube">
              <a:avLst>
                <a:gd name="adj" fmla="val 25000"/>
              </a:avLst>
            </a:prstGeom>
            <a:solidFill>
              <a:srgbClr val="00AE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5437" name="AutoShape 13"/>
            <p:cNvSpPr>
              <a:spLocks noChangeArrowheads="1"/>
            </p:cNvSpPr>
            <p:nvPr/>
          </p:nvSpPr>
          <p:spPr bwMode="auto">
            <a:xfrm>
              <a:off x="5040" y="3357"/>
              <a:ext cx="781" cy="457"/>
            </a:xfrm>
            <a:prstGeom prst="cube">
              <a:avLst>
                <a:gd name="adj" fmla="val 25000"/>
              </a:avLst>
            </a:prstGeom>
            <a:solidFill>
              <a:srgbClr val="33A3A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5438" name="AutoShape 14"/>
            <p:cNvSpPr>
              <a:spLocks noChangeArrowheads="1"/>
            </p:cNvSpPr>
            <p:nvPr/>
          </p:nvSpPr>
          <p:spPr bwMode="auto">
            <a:xfrm>
              <a:off x="4357" y="3490"/>
              <a:ext cx="1321" cy="467"/>
            </a:xfrm>
            <a:prstGeom prst="cube">
              <a:avLst>
                <a:gd name="adj" fmla="val 25000"/>
              </a:avLst>
            </a:prstGeom>
            <a:solidFill>
              <a:srgbClr val="6B4794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5439" name="AutoShape 15"/>
            <p:cNvSpPr>
              <a:spLocks noChangeArrowheads="1"/>
            </p:cNvSpPr>
            <p:nvPr/>
          </p:nvSpPr>
          <p:spPr bwMode="auto">
            <a:xfrm>
              <a:off x="5173" y="3123"/>
              <a:ext cx="642" cy="299"/>
            </a:xfrm>
            <a:prstGeom prst="cube">
              <a:avLst>
                <a:gd name="adj" fmla="val 25000"/>
              </a:avLst>
            </a:prstGeom>
            <a:solidFill>
              <a:srgbClr val="E6E6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5440" name="AutoShape 16"/>
            <p:cNvSpPr>
              <a:spLocks noChangeArrowheads="1"/>
            </p:cNvSpPr>
            <p:nvPr/>
          </p:nvSpPr>
          <p:spPr bwMode="auto">
            <a:xfrm>
              <a:off x="5069" y="3199"/>
              <a:ext cx="305" cy="299"/>
            </a:xfrm>
            <a:prstGeom prst="cube">
              <a:avLst>
                <a:gd name="adj" fmla="val 25000"/>
              </a:avLst>
            </a:prstGeom>
            <a:solidFill>
              <a:srgbClr val="FF33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820014" y="1257311"/>
            <a:ext cx="881060" cy="450850"/>
            <a:chOff x="4954" y="2438"/>
            <a:chExt cx="555" cy="284"/>
          </a:xfrm>
        </p:grpSpPr>
        <p:sp>
          <p:nvSpPr>
            <p:cNvPr id="615442" name="AutoShape 18"/>
            <p:cNvSpPr>
              <a:spLocks noChangeArrowheads="1"/>
            </p:cNvSpPr>
            <p:nvPr/>
          </p:nvSpPr>
          <p:spPr bwMode="auto">
            <a:xfrm>
              <a:off x="4976" y="2438"/>
              <a:ext cx="533" cy="284"/>
            </a:xfrm>
            <a:prstGeom prst="cube">
              <a:avLst>
                <a:gd name="adj" fmla="val 25000"/>
              </a:avLst>
            </a:prstGeom>
            <a:solidFill>
              <a:srgbClr val="CCCC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5443" name="Rectangle 19"/>
            <p:cNvSpPr>
              <a:spLocks noChangeArrowheads="1"/>
            </p:cNvSpPr>
            <p:nvPr/>
          </p:nvSpPr>
          <p:spPr bwMode="auto">
            <a:xfrm>
              <a:off x="4954" y="2478"/>
              <a:ext cx="4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3926"/>
              <a:r>
                <a:rPr lang="en-US" baseline="0" dirty="0"/>
                <a:t> </a:t>
              </a:r>
              <a:r>
                <a:rPr lang="en-US" sz="1400" b="1" baseline="0" dirty="0"/>
                <a:t>CCQE</a:t>
              </a:r>
            </a:p>
          </p:txBody>
        </p:sp>
      </p:grpSp>
      <p:sp>
        <p:nvSpPr>
          <p:cNvPr id="615444" name="Rectangle 20"/>
          <p:cNvSpPr>
            <a:spLocks noChangeArrowheads="1"/>
          </p:cNvSpPr>
          <p:nvPr/>
        </p:nvSpPr>
        <p:spPr bwMode="auto">
          <a:xfrm>
            <a:off x="6519896" y="1909765"/>
            <a:ext cx="674436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baseline="0" dirty="0"/>
              <a:t> </a:t>
            </a:r>
            <a:r>
              <a:rPr lang="en-US" sz="1400" b="1" baseline="0" dirty="0" smtClean="0"/>
              <a:t>NC</a:t>
            </a:r>
            <a:r>
              <a:rPr lang="en-US" sz="1400" b="1" baseline="0" dirty="0" smtClean="0">
                <a:latin typeface="Symbol" charset="2"/>
                <a:cs typeface="Symbol" charset="2"/>
              </a:rPr>
              <a:t>p</a:t>
            </a:r>
            <a:r>
              <a:rPr lang="en-US" sz="1400" b="1" dirty="0" smtClean="0"/>
              <a:t>o</a:t>
            </a:r>
            <a:endParaRPr lang="en-US" sz="1400" b="1" dirty="0"/>
          </a:p>
        </p:txBody>
      </p:sp>
      <p:sp>
        <p:nvSpPr>
          <p:cNvPr id="615445" name="Rectangle 21"/>
          <p:cNvSpPr>
            <a:spLocks noChangeArrowheads="1"/>
          </p:cNvSpPr>
          <p:nvPr/>
        </p:nvSpPr>
        <p:spPr bwMode="auto">
          <a:xfrm>
            <a:off x="6469068" y="2820989"/>
            <a:ext cx="1225901" cy="31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high energy</a:t>
            </a:r>
          </a:p>
        </p:txBody>
      </p:sp>
      <p:pic>
        <p:nvPicPr>
          <p:cNvPr id="615446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327" y="3476628"/>
            <a:ext cx="3390900" cy="3392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5448" name="Text Box 24"/>
          <p:cNvSpPr txBox="1">
            <a:spLocks noChangeArrowheads="1"/>
          </p:cNvSpPr>
          <p:nvPr/>
        </p:nvSpPr>
        <p:spPr bwMode="auto">
          <a:xfrm>
            <a:off x="1866901" y="3670304"/>
            <a:ext cx="1154162" cy="32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 defTabSz="495043" hangingPunct="0">
              <a:lnSpc>
                <a:spcPct val="84000"/>
              </a:lnSpc>
              <a:buClr>
                <a:srgbClr val="000000"/>
              </a:buClr>
              <a:buSzPct val="45000"/>
              <a:tabLst>
                <a:tab pos="798099" algn="l"/>
              </a:tabLst>
            </a:pPr>
            <a:r>
              <a:rPr lang="en-GB" sz="2400" baseline="0" dirty="0">
                <a:solidFill>
                  <a:srgbClr val="000000"/>
                </a:solidFill>
                <a:latin typeface="Symbol" pitchFamily="-65" charset="2"/>
              </a:rPr>
              <a:t>p </a:t>
            </a:r>
            <a:r>
              <a:rPr lang="en-GB" sz="2400" baseline="0" dirty="0">
                <a:solidFill>
                  <a:srgbClr val="000000"/>
                </a:solidFill>
                <a:latin typeface="Times" pitchFamily="-65" charset="0"/>
              </a:rPr>
              <a:t> </a:t>
            </a:r>
            <a:r>
              <a:rPr lang="en-GB" sz="2400" baseline="0" dirty="0">
                <a:solidFill>
                  <a:srgbClr val="000000"/>
                </a:solidFill>
                <a:latin typeface="Symbol" pitchFamily="-65" charset="2"/>
              </a:rPr>
              <a:t>m n</a:t>
            </a:r>
            <a:r>
              <a:rPr lang="en-GB" sz="2400" baseline="-25000" dirty="0">
                <a:solidFill>
                  <a:srgbClr val="000000"/>
                </a:solidFill>
                <a:latin typeface="Symbol" pitchFamily="-65" charset="2"/>
              </a:rPr>
              <a:t>m</a:t>
            </a:r>
          </a:p>
        </p:txBody>
      </p:sp>
      <p:sp>
        <p:nvSpPr>
          <p:cNvPr id="615455" name="Oval 31"/>
          <p:cNvSpPr>
            <a:spLocks noChangeArrowheads="1"/>
          </p:cNvSpPr>
          <p:nvPr/>
        </p:nvSpPr>
        <p:spPr bwMode="auto">
          <a:xfrm>
            <a:off x="6232525" y="2611444"/>
            <a:ext cx="1682750" cy="739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458" name="Text Box 34"/>
          <p:cNvSpPr txBox="1">
            <a:spLocks noChangeArrowheads="1"/>
          </p:cNvSpPr>
          <p:nvPr/>
        </p:nvSpPr>
        <p:spPr bwMode="auto">
          <a:xfrm>
            <a:off x="1684338" y="5953125"/>
            <a:ext cx="1306172" cy="32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 defTabSz="449030" hangingPunct="0">
              <a:lnSpc>
                <a:spcPct val="84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</a:tabLst>
            </a:pPr>
            <a:r>
              <a:rPr lang="en-GB" sz="2400" baseline="0" dirty="0">
                <a:solidFill>
                  <a:schemeClr val="bg1"/>
                </a:solidFill>
                <a:latin typeface="Times" pitchFamily="-65" charset="0"/>
              </a:rPr>
              <a:t>K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</a:t>
            </a:r>
            <a:r>
              <a:rPr lang="en-GB" sz="2400" baseline="0" dirty="0">
                <a:solidFill>
                  <a:schemeClr val="bg1"/>
                </a:solidFill>
                <a:latin typeface="Times" pitchFamily="-65" charset="0"/>
              </a:rPr>
              <a:t> 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p</a:t>
            </a:r>
            <a:r>
              <a:rPr lang="en-GB" sz="2400" baseline="0" dirty="0">
                <a:solidFill>
                  <a:schemeClr val="bg1"/>
                </a:solidFill>
                <a:latin typeface="Times" pitchFamily="-65" charset="0"/>
              </a:rPr>
              <a:t> e </a:t>
            </a:r>
            <a:r>
              <a:rPr lang="en-GB" sz="2400" baseline="0" dirty="0">
                <a:solidFill>
                  <a:schemeClr val="bg1"/>
                </a:solidFill>
                <a:latin typeface="Symbol" pitchFamily="-65" charset="2"/>
              </a:rPr>
              <a:t>n</a:t>
            </a:r>
            <a:r>
              <a:rPr lang="en-GB" sz="2400" baseline="-25000" dirty="0">
                <a:solidFill>
                  <a:schemeClr val="bg1"/>
                </a:solidFill>
                <a:latin typeface="Times" pitchFamily="-65" charset="0"/>
              </a:rPr>
              <a:t>e</a:t>
            </a:r>
          </a:p>
        </p:txBody>
      </p:sp>
      <p:sp>
        <p:nvSpPr>
          <p:cNvPr id="615459" name="Text Box 35"/>
          <p:cNvSpPr txBox="1">
            <a:spLocks noChangeArrowheads="1"/>
          </p:cNvSpPr>
          <p:nvPr/>
        </p:nvSpPr>
        <p:spPr bwMode="auto">
          <a:xfrm>
            <a:off x="3376619" y="4518025"/>
            <a:ext cx="1208087" cy="4634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defTabSz="495043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98099" algn="l"/>
              </a:tabLst>
            </a:pPr>
            <a:r>
              <a:rPr lang="en-GB" sz="2600" baseline="0" dirty="0">
                <a:solidFill>
                  <a:srgbClr val="000000"/>
                </a:solidFill>
                <a:latin typeface="Times" pitchFamily="-65" charset="0"/>
              </a:rPr>
              <a:t> </a:t>
            </a:r>
            <a:r>
              <a:rPr lang="en-GB" sz="2400" baseline="0" dirty="0">
                <a:solidFill>
                  <a:srgbClr val="000000"/>
                </a:solidFill>
                <a:latin typeface="Times" pitchFamily="-65" charset="0"/>
              </a:rPr>
              <a:t>K</a:t>
            </a:r>
            <a:r>
              <a:rPr lang="en-GB" sz="2400" baseline="0" dirty="0">
                <a:solidFill>
                  <a:srgbClr val="000000"/>
                </a:solidFill>
                <a:latin typeface="Symbol" pitchFamily="-65" charset="2"/>
              </a:rPr>
              <a:t></a:t>
            </a:r>
            <a:r>
              <a:rPr lang="en-GB" sz="2400" baseline="0" dirty="0">
                <a:solidFill>
                  <a:srgbClr val="000000"/>
                </a:solidFill>
                <a:latin typeface="Times" pitchFamily="-65" charset="0"/>
              </a:rPr>
              <a:t> </a:t>
            </a:r>
            <a:r>
              <a:rPr lang="en-GB" sz="2400" baseline="0" dirty="0">
                <a:solidFill>
                  <a:srgbClr val="000000"/>
                </a:solidFill>
                <a:latin typeface="Symbol" pitchFamily="-65" charset="2"/>
              </a:rPr>
              <a:t>m n</a:t>
            </a:r>
            <a:r>
              <a:rPr lang="en-GB" sz="2400" baseline="-25000" dirty="0">
                <a:solidFill>
                  <a:srgbClr val="000000"/>
                </a:solidFill>
                <a:latin typeface="Symbol" pitchFamily="-65" charset="2"/>
              </a:rPr>
              <a:t>m</a:t>
            </a:r>
          </a:p>
        </p:txBody>
      </p:sp>
      <p:sp>
        <p:nvSpPr>
          <p:cNvPr id="615461" name="Line 37"/>
          <p:cNvSpPr>
            <a:spLocks noChangeShapeType="1"/>
          </p:cNvSpPr>
          <p:nvPr/>
        </p:nvSpPr>
        <p:spPr bwMode="auto">
          <a:xfrm>
            <a:off x="3290888" y="3457575"/>
            <a:ext cx="0" cy="29606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462" name="AutoShape 38"/>
          <p:cNvSpPr>
            <a:spLocks noChangeArrowheads="1"/>
          </p:cNvSpPr>
          <p:nvPr/>
        </p:nvSpPr>
        <p:spPr bwMode="auto">
          <a:xfrm flipH="1">
            <a:off x="3330580" y="4225925"/>
            <a:ext cx="1017588" cy="260350"/>
          </a:xfrm>
          <a:prstGeom prst="leftArrow">
            <a:avLst>
              <a:gd name="adj1" fmla="val 50000"/>
              <a:gd name="adj2" fmla="val 977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464" name="AutoShape 40"/>
          <p:cNvSpPr>
            <a:spLocks noChangeArrowheads="1"/>
          </p:cNvSpPr>
          <p:nvPr/>
        </p:nvSpPr>
        <p:spPr bwMode="auto">
          <a:xfrm>
            <a:off x="1616075" y="4225925"/>
            <a:ext cx="1679575" cy="231775"/>
          </a:xfrm>
          <a:prstGeom prst="leftRightArrow">
            <a:avLst>
              <a:gd name="adj1" fmla="val 50000"/>
              <a:gd name="adj2" fmla="val 1449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465" name="Text Box 41"/>
          <p:cNvSpPr txBox="1">
            <a:spLocks noChangeArrowheads="1"/>
          </p:cNvSpPr>
          <p:nvPr/>
        </p:nvSpPr>
        <p:spPr bwMode="auto">
          <a:xfrm>
            <a:off x="1676401" y="4813305"/>
            <a:ext cx="1461076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chemeClr val="bg1"/>
                </a:solidFill>
              </a:rPr>
              <a:t>signal range</a:t>
            </a:r>
          </a:p>
        </p:txBody>
      </p:sp>
      <p:sp>
        <p:nvSpPr>
          <p:cNvPr id="615467" name="Text Box 43"/>
          <p:cNvSpPr txBox="1">
            <a:spLocks noChangeArrowheads="1"/>
          </p:cNvSpPr>
          <p:nvPr/>
        </p:nvSpPr>
        <p:spPr bwMode="auto">
          <a:xfrm>
            <a:off x="3241678" y="5280029"/>
            <a:ext cx="1238844" cy="11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700" baseline="0" dirty="0">
                <a:solidFill>
                  <a:schemeClr val="bg1"/>
                </a:solidFill>
                <a:latin typeface="Symbol" pitchFamily="-65" charset="2"/>
              </a:rPr>
              <a:t>n</a:t>
            </a:r>
            <a:r>
              <a:rPr lang="en-US" sz="1700" baseline="0" dirty="0">
                <a:solidFill>
                  <a:schemeClr val="bg1"/>
                </a:solidFill>
              </a:rPr>
              <a:t> events</a:t>
            </a:r>
          </a:p>
          <a:p>
            <a:pPr algn="l" eaLnBrk="0" hangingPunct="0"/>
            <a:r>
              <a:rPr lang="en-US" sz="1700" baseline="0" dirty="0">
                <a:solidFill>
                  <a:schemeClr val="bg1"/>
                </a:solidFill>
              </a:rPr>
              <a:t>Dominated </a:t>
            </a:r>
          </a:p>
          <a:p>
            <a:pPr algn="l" eaLnBrk="0" hangingPunct="0"/>
            <a:r>
              <a:rPr lang="en-US" sz="1700" baseline="0" dirty="0">
                <a:solidFill>
                  <a:schemeClr val="bg1"/>
                </a:solidFill>
              </a:rPr>
              <a:t>by Kaon </a:t>
            </a:r>
          </a:p>
          <a:p>
            <a:pPr algn="l" eaLnBrk="0" hangingPunct="0"/>
            <a:r>
              <a:rPr lang="en-US" sz="1700" baseline="0" dirty="0">
                <a:solidFill>
                  <a:schemeClr val="bg1"/>
                </a:solidFill>
              </a:rPr>
              <a:t>decay</a:t>
            </a:r>
          </a:p>
        </p:txBody>
      </p:sp>
      <p:sp>
        <p:nvSpPr>
          <p:cNvPr id="615471" name="Rectangle 47"/>
          <p:cNvSpPr>
            <a:spLocks noChangeArrowheads="1"/>
          </p:cNvSpPr>
          <p:nvPr/>
        </p:nvSpPr>
        <p:spPr bwMode="auto">
          <a:xfrm>
            <a:off x="6143625" y="3900493"/>
            <a:ext cx="3022600" cy="258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US" baseline="0" dirty="0"/>
              <a:t>example of open boxes;</a:t>
            </a:r>
          </a:p>
          <a:p>
            <a:pPr algn="l" defTabSz="913926"/>
            <a:r>
              <a:rPr lang="en-US" baseline="0" dirty="0">
                <a:latin typeface="Symbol" pitchFamily="-65" charset="2"/>
              </a:rPr>
              <a:t> </a:t>
            </a:r>
            <a:r>
              <a:rPr lang="en-US" baseline="0" dirty="0"/>
              <a:t>-</a:t>
            </a:r>
            <a:r>
              <a:rPr lang="en-US" baseline="0" dirty="0">
                <a:latin typeface="Symbol" pitchFamily="-65" charset="2"/>
              </a:rPr>
              <a:t> n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/>
              <a:t>CCQE</a:t>
            </a:r>
          </a:p>
          <a:p>
            <a:pPr algn="l" defTabSz="913926"/>
            <a:r>
              <a:rPr lang="en-US" baseline="0" dirty="0"/>
              <a:t> - high energy event</a:t>
            </a:r>
          </a:p>
          <a:p>
            <a:pPr algn="l" defTabSz="913926"/>
            <a:r>
              <a:rPr lang="en-US" baseline="0" dirty="0"/>
              <a:t> - CC</a:t>
            </a:r>
            <a:r>
              <a:rPr lang="en-US" baseline="0" dirty="0">
                <a:latin typeface="Symbol" pitchFamily="-65" charset="2"/>
              </a:rPr>
              <a:t>p</a:t>
            </a:r>
            <a:r>
              <a:rPr lang="en-US" dirty="0"/>
              <a:t>+</a:t>
            </a:r>
          </a:p>
          <a:p>
            <a:pPr algn="l" defTabSz="913926"/>
            <a:r>
              <a:rPr lang="en-US" baseline="0" dirty="0"/>
              <a:t> - NC elastics</a:t>
            </a:r>
          </a:p>
          <a:p>
            <a:pPr algn="l" defTabSz="913926"/>
            <a:r>
              <a:rPr lang="en-US" baseline="0" dirty="0"/>
              <a:t> - NC </a:t>
            </a:r>
            <a:r>
              <a:rPr lang="en-US" baseline="0" dirty="0">
                <a:latin typeface="Symbol" pitchFamily="-65" charset="2"/>
              </a:rPr>
              <a:t>p</a:t>
            </a:r>
            <a:r>
              <a:rPr lang="en-US" dirty="0">
                <a:latin typeface="Symbol" pitchFamily="-65" charset="2"/>
              </a:rPr>
              <a:t>o</a:t>
            </a:r>
          </a:p>
          <a:p>
            <a:pPr algn="l" defTabSz="913926"/>
            <a:r>
              <a:rPr lang="en-US" baseline="0" dirty="0"/>
              <a:t> - NC electron scattering</a:t>
            </a:r>
          </a:p>
          <a:p>
            <a:pPr algn="l" defTabSz="913926"/>
            <a:r>
              <a:rPr lang="en-US" baseline="0" dirty="0"/>
              <a:t> - Michel electron</a:t>
            </a:r>
          </a:p>
          <a:p>
            <a:pPr algn="l" defTabSz="913926"/>
            <a:r>
              <a:rPr lang="en-US" baseline="0" dirty="0"/>
              <a:t>etc....</a:t>
            </a:r>
          </a:p>
        </p:txBody>
      </p:sp>
      <p:sp>
        <p:nvSpPr>
          <p:cNvPr id="615474" name="Rectangle 50"/>
          <p:cNvSpPr>
            <a:spLocks noChangeArrowheads="1"/>
          </p:cNvSpPr>
          <p:nvPr/>
        </p:nvSpPr>
        <p:spPr bwMode="auto">
          <a:xfrm rot="5400000">
            <a:off x="6433344" y="1060432"/>
            <a:ext cx="865188" cy="31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hit time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C6C-82ED-9F49-AE50-4E2793DDE689}" type="slidenum">
              <a:rPr lang="en-US"/>
              <a:pPr/>
              <a:t>53</a:t>
            </a:fld>
            <a:endParaRPr lang="en-US" dirty="0"/>
          </a:p>
        </p:txBody>
      </p:sp>
      <p:sp>
        <p:nvSpPr>
          <p:cNvPr id="451593" name="Rectangle 9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MiniBooNE oscillation analysis structure</a:t>
            </a:r>
          </a:p>
        </p:txBody>
      </p:sp>
      <p:sp>
        <p:nvSpPr>
          <p:cNvPr id="451595" name="Text Box 11"/>
          <p:cNvSpPr txBox="1">
            <a:spLocks noChangeArrowheads="1"/>
          </p:cNvSpPr>
          <p:nvPr/>
        </p:nvSpPr>
        <p:spPr bwMode="auto">
          <a:xfrm>
            <a:off x="309563" y="1301751"/>
            <a:ext cx="5505450" cy="481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CC0000"/>
                </a:solidFill>
              </a:rPr>
              <a:t>Start with a GEANT4 flux prediction for the </a:t>
            </a:r>
            <a:r>
              <a:rPr lang="en-US" baseline="0" dirty="0">
                <a:solidFill>
                  <a:srgbClr val="CC0000"/>
                </a:solidFill>
                <a:latin typeface="Symbol" pitchFamily="-65" charset="2"/>
              </a:rPr>
              <a:t>n</a:t>
            </a:r>
            <a:r>
              <a:rPr lang="en-US" baseline="0" dirty="0">
                <a:solidFill>
                  <a:srgbClr val="CC0000"/>
                </a:solidFill>
              </a:rPr>
              <a:t> spectrum from </a:t>
            </a:r>
            <a:r>
              <a:rPr lang="en-US" baseline="0" dirty="0">
                <a:solidFill>
                  <a:srgbClr val="CC0000"/>
                </a:solidFill>
                <a:latin typeface="Symbol" pitchFamily="-65" charset="2"/>
              </a:rPr>
              <a:t>p</a:t>
            </a:r>
            <a:r>
              <a:rPr lang="en-US" baseline="0" dirty="0">
                <a:solidFill>
                  <a:srgbClr val="CC0000"/>
                </a:solidFill>
              </a:rPr>
              <a:t> and K produced at the target</a:t>
            </a:r>
            <a:r>
              <a:rPr lang="en-US" baseline="0" dirty="0"/>
              <a:t> 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Predict 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baseline="0" dirty="0">
                <a:solidFill>
                  <a:srgbClr val="008000"/>
                </a:solidFill>
              </a:rPr>
              <a:t> interactions using NUANCE neutrino interaction generator</a:t>
            </a:r>
          </a:p>
          <a:p>
            <a:pPr algn="l" defTabSz="502978" eaLnBrk="0" hangingPunct="0"/>
            <a:r>
              <a:rPr lang="en-US" baseline="0" dirty="0">
                <a:solidFill>
                  <a:srgbClr val="969696"/>
                </a:solidFill>
              </a:rPr>
              <a:t>  </a:t>
            </a:r>
          </a:p>
          <a:p>
            <a:pPr algn="l" defTabSz="502978" eaLnBrk="0" hangingPunct="0"/>
            <a:r>
              <a:rPr lang="en-US" baseline="0" dirty="0">
                <a:solidFill>
                  <a:srgbClr val="3333FF"/>
                </a:solidFill>
              </a:rPr>
              <a:t>Pass final state particles to GEANT3 to model particle and light propagation in the tank</a:t>
            </a:r>
          </a:p>
          <a:p>
            <a:pPr algn="l" defTabSz="502978" eaLnBrk="0" hangingPunct="0"/>
            <a:endParaRPr lang="en-US" baseline="0" dirty="0">
              <a:solidFill>
                <a:srgbClr val="3333FF"/>
              </a:solidFill>
            </a:endParaRPr>
          </a:p>
          <a:p>
            <a:pPr algn="l" defTabSz="502978" eaLnBrk="0" hangingPunct="0"/>
            <a:r>
              <a:rPr lang="en-US" baseline="0" dirty="0">
                <a:solidFill>
                  <a:srgbClr val="CC00CC"/>
                </a:solidFill>
              </a:rPr>
              <a:t>Starting with event reconstruction, independent analyses form: (1) Track Based Likelihood</a:t>
            </a:r>
            <a:r>
              <a:rPr lang="en-US" baseline="0" dirty="0" smtClean="0">
                <a:solidFill>
                  <a:srgbClr val="CC00CC"/>
                </a:solidFill>
              </a:rPr>
              <a:t> (TBL) </a:t>
            </a:r>
            <a:r>
              <a:rPr lang="en-US" baseline="0" dirty="0">
                <a:solidFill>
                  <a:srgbClr val="CC00CC"/>
                </a:solidFill>
              </a:rPr>
              <a:t>and (2) Boosted Decision Tree (BDT)</a:t>
            </a:r>
            <a:endParaRPr lang="en-US" baseline="0" dirty="0" smtClean="0">
              <a:solidFill>
                <a:srgbClr val="CC00CC"/>
              </a:solidFill>
            </a:endParaRPr>
          </a:p>
          <a:p>
            <a:pPr algn="l" defTabSz="502978" eaLnBrk="0" hangingPunct="0"/>
            <a:endParaRPr lang="en-US" baseline="0" dirty="0" smtClean="0">
              <a:solidFill>
                <a:srgbClr val="CC00CC"/>
              </a:solidFill>
            </a:endParaRPr>
          </a:p>
          <a:p>
            <a:pPr algn="l" defTabSz="502978" eaLnBrk="0" hangingPunct="0"/>
            <a:r>
              <a:rPr lang="en-US" baseline="0" dirty="0">
                <a:solidFill>
                  <a:srgbClr val="006699"/>
                </a:solidFill>
              </a:rPr>
              <a:t>Develop particle ID/cuts to separate signal from background</a:t>
            </a:r>
          </a:p>
          <a:p>
            <a:pPr algn="l" defTabSz="502978" eaLnBrk="0" hangingPunct="0"/>
            <a:endParaRPr lang="en-US" baseline="0" dirty="0">
              <a:solidFill>
                <a:srgbClr val="006699"/>
              </a:solidFill>
            </a:endParaRPr>
          </a:p>
          <a:p>
            <a:pPr algn="l" defTabSz="502978" eaLnBrk="0" hangingPunct="0"/>
            <a:r>
              <a:rPr lang="en-US" baseline="0" dirty="0"/>
              <a:t>Fit reconstructed E</a:t>
            </a:r>
            <a:r>
              <a:rPr lang="en-US" baseline="-25000" dirty="0">
                <a:latin typeface="Symbol" pitchFamily="-65" charset="2"/>
              </a:rPr>
              <a:t>n</a:t>
            </a:r>
            <a:r>
              <a:rPr lang="en-US" dirty="0"/>
              <a:t>QE</a:t>
            </a:r>
            <a:r>
              <a:rPr lang="en-US" baseline="0" dirty="0"/>
              <a:t> spectrum for oscillations</a:t>
            </a:r>
          </a:p>
        </p:txBody>
      </p:sp>
      <p:pic>
        <p:nvPicPr>
          <p:cNvPr id="45159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7903" y="930275"/>
            <a:ext cx="3427413" cy="6021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51602" name="Rectangle 18"/>
          <p:cNvSpPr>
            <a:spLocks noChangeArrowheads="1"/>
          </p:cNvSpPr>
          <p:nvPr/>
        </p:nvSpPr>
        <p:spPr bwMode="auto">
          <a:xfrm>
            <a:off x="7177088" y="3098805"/>
            <a:ext cx="1141412" cy="615545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700" b="1" baseline="0" dirty="0">
                <a:solidFill>
                  <a:srgbClr val="3333FF"/>
                </a:solidFill>
              </a:rPr>
              <a:t>detector model</a:t>
            </a:r>
          </a:p>
        </p:txBody>
      </p:sp>
      <p:grpSp>
        <p:nvGrpSpPr>
          <p:cNvPr id="451607" name="Group 23"/>
          <p:cNvGrpSpPr>
            <a:grpSpLocks/>
          </p:cNvGrpSpPr>
          <p:nvPr/>
        </p:nvGrpSpPr>
        <p:grpSpPr bwMode="auto">
          <a:xfrm>
            <a:off x="6065842" y="5265738"/>
            <a:ext cx="1477961" cy="1106488"/>
            <a:chOff x="3821" y="3317"/>
            <a:chExt cx="756" cy="697"/>
          </a:xfrm>
        </p:grpSpPr>
        <p:sp>
          <p:nvSpPr>
            <p:cNvPr id="451600" name="Rectangle 16"/>
            <p:cNvSpPr>
              <a:spLocks noChangeArrowheads="1"/>
            </p:cNvSpPr>
            <p:nvPr/>
          </p:nvSpPr>
          <p:spPr bwMode="auto">
            <a:xfrm>
              <a:off x="3821" y="3317"/>
              <a:ext cx="756" cy="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6699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913926"/>
              <a:r>
                <a:rPr lang="en-US" sz="1700" b="1" baseline="0" dirty="0" smtClean="0">
                  <a:solidFill>
                    <a:srgbClr val="006699"/>
                  </a:solidFill>
                </a:rPr>
                <a:t>Boosting Particle ID</a:t>
              </a:r>
              <a:endParaRPr lang="en-US" sz="1700" b="1" baseline="0" dirty="0">
                <a:solidFill>
                  <a:srgbClr val="006699"/>
                </a:solidFill>
              </a:endParaRPr>
            </a:p>
          </p:txBody>
        </p:sp>
        <p:sp>
          <p:nvSpPr>
            <p:cNvPr id="451604" name="Line 20"/>
            <p:cNvSpPr>
              <a:spLocks noChangeShapeType="1"/>
            </p:cNvSpPr>
            <p:nvPr/>
          </p:nvSpPr>
          <p:spPr bwMode="auto">
            <a:xfrm>
              <a:off x="4111" y="3694"/>
              <a:ext cx="0" cy="320"/>
            </a:xfrm>
            <a:prstGeom prst="line">
              <a:avLst/>
            </a:prstGeom>
            <a:noFill/>
            <a:ln w="38100">
              <a:solidFill>
                <a:srgbClr val="006699"/>
              </a:solidFill>
              <a:round/>
              <a:headEnd/>
              <a:tailEnd type="stealth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51608" name="Group 24"/>
          <p:cNvGrpSpPr>
            <a:grpSpLocks/>
          </p:cNvGrpSpPr>
          <p:nvPr/>
        </p:nvGrpSpPr>
        <p:grpSpPr bwMode="auto">
          <a:xfrm>
            <a:off x="8177219" y="5262563"/>
            <a:ext cx="1271587" cy="1106488"/>
            <a:chOff x="5151" y="3315"/>
            <a:chExt cx="801" cy="697"/>
          </a:xfrm>
        </p:grpSpPr>
        <p:sp>
          <p:nvSpPr>
            <p:cNvPr id="451603" name="Rectangle 19"/>
            <p:cNvSpPr>
              <a:spLocks noChangeArrowheads="1"/>
            </p:cNvSpPr>
            <p:nvPr/>
          </p:nvSpPr>
          <p:spPr bwMode="auto">
            <a:xfrm>
              <a:off x="5151" y="3315"/>
              <a:ext cx="801" cy="3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6699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913926"/>
              <a:r>
                <a:rPr lang="en-US" sz="1700" b="1" baseline="0" dirty="0">
                  <a:solidFill>
                    <a:srgbClr val="006699"/>
                  </a:solidFill>
                </a:rPr>
                <a:t>Likelihood Particle ID</a:t>
              </a:r>
            </a:p>
          </p:txBody>
        </p:sp>
        <p:sp>
          <p:nvSpPr>
            <p:cNvPr id="451605" name="Line 21"/>
            <p:cNvSpPr>
              <a:spLocks noChangeShapeType="1"/>
            </p:cNvSpPr>
            <p:nvPr/>
          </p:nvSpPr>
          <p:spPr bwMode="auto">
            <a:xfrm>
              <a:off x="5616" y="3692"/>
              <a:ext cx="0" cy="320"/>
            </a:xfrm>
            <a:prstGeom prst="line">
              <a:avLst/>
            </a:prstGeom>
            <a:noFill/>
            <a:ln w="38100">
              <a:solidFill>
                <a:srgbClr val="006699"/>
              </a:solidFill>
              <a:round/>
              <a:headEnd/>
              <a:tailEnd type="stealth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51609" name="Rectangle 25"/>
          <p:cNvSpPr>
            <a:spLocks noChangeArrowheads="1"/>
          </p:cNvSpPr>
          <p:nvPr/>
        </p:nvSpPr>
        <p:spPr bwMode="auto">
          <a:xfrm>
            <a:off x="6076951" y="6338892"/>
            <a:ext cx="1619250" cy="6155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700" b="1" baseline="0" dirty="0"/>
              <a:t>Simultaneous Fit to </a:t>
            </a:r>
            <a:r>
              <a:rPr lang="en-US" sz="1700" b="1" baseline="0" dirty="0">
                <a:latin typeface="Symbol" pitchFamily="-65" charset="2"/>
              </a:rPr>
              <a:t>n</a:t>
            </a:r>
            <a:r>
              <a:rPr lang="en-US" sz="1700" b="1" baseline="-25000" dirty="0">
                <a:latin typeface="Symbol" pitchFamily="-65" charset="2"/>
              </a:rPr>
              <a:t>m</a:t>
            </a:r>
            <a:r>
              <a:rPr lang="en-US" sz="1700" b="1" baseline="0" dirty="0">
                <a:latin typeface="Symbol" pitchFamily="-65" charset="2"/>
              </a:rPr>
              <a:t> </a:t>
            </a:r>
            <a:r>
              <a:rPr lang="en-US" sz="1700" b="1" baseline="0" dirty="0"/>
              <a:t>&amp; </a:t>
            </a:r>
            <a:r>
              <a:rPr lang="en-US" sz="1700" b="1" baseline="0" dirty="0">
                <a:latin typeface="Symbol" pitchFamily="-65" charset="2"/>
              </a:rPr>
              <a:t>n</a:t>
            </a:r>
            <a:r>
              <a:rPr lang="en-US" sz="1700" b="1" baseline="-25000" dirty="0"/>
              <a:t>e</a:t>
            </a:r>
          </a:p>
        </p:txBody>
      </p:sp>
      <p:sp>
        <p:nvSpPr>
          <p:cNvPr id="451610" name="Rectangle 26"/>
          <p:cNvSpPr>
            <a:spLocks noChangeArrowheads="1"/>
          </p:cNvSpPr>
          <p:nvPr/>
        </p:nvSpPr>
        <p:spPr bwMode="auto">
          <a:xfrm>
            <a:off x="7848605" y="6338892"/>
            <a:ext cx="1638299" cy="6155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700" b="1" baseline="0" dirty="0"/>
              <a:t>Pre-Normalize to </a:t>
            </a:r>
            <a:r>
              <a:rPr lang="en-US" sz="1700" b="1" baseline="0" dirty="0">
                <a:latin typeface="Symbol" pitchFamily="-65" charset="2"/>
              </a:rPr>
              <a:t>n</a:t>
            </a:r>
            <a:r>
              <a:rPr lang="en-US" sz="1700" b="1" baseline="-25000" dirty="0">
                <a:latin typeface="Symbol" pitchFamily="-65" charset="2"/>
              </a:rPr>
              <a:t>m</a:t>
            </a:r>
            <a:r>
              <a:rPr lang="en-US" sz="1700" b="1" baseline="0" dirty="0">
                <a:latin typeface="Symbol" pitchFamily="-65" charset="2"/>
              </a:rPr>
              <a:t> ; </a:t>
            </a:r>
            <a:r>
              <a:rPr lang="en-US" sz="1700" b="1" baseline="0" dirty="0"/>
              <a:t>Fit </a:t>
            </a:r>
            <a:r>
              <a:rPr lang="en-US" sz="1700" b="1" baseline="0" dirty="0">
                <a:latin typeface="Symbol" pitchFamily="-65" charset="2"/>
              </a:rPr>
              <a:t>n</a:t>
            </a:r>
            <a:r>
              <a:rPr lang="en-US" sz="1700" b="1" baseline="-25000" dirty="0"/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57120" y="3825360"/>
            <a:ext cx="761668" cy="369294"/>
          </a:xfrm>
          <a:prstGeom prst="rect">
            <a:avLst/>
          </a:prstGeom>
        </p:spPr>
        <p:txBody>
          <a:bodyPr wrap="none" lIns="91401" tIns="45701" rIns="91401" bIns="45701">
            <a:spAutoFit/>
          </a:bodyPr>
          <a:lstStyle/>
          <a:p>
            <a:r>
              <a:rPr lang="en-US" baseline="0" dirty="0" smtClean="0">
                <a:solidFill>
                  <a:srgbClr val="CC00CC"/>
                </a:solidFill>
              </a:rPr>
              <a:t>“TBL”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0318" y="3812659"/>
            <a:ext cx="800140" cy="369294"/>
          </a:xfrm>
          <a:prstGeom prst="rect">
            <a:avLst/>
          </a:prstGeom>
        </p:spPr>
        <p:txBody>
          <a:bodyPr wrap="none" lIns="91401" tIns="45701" rIns="91401" bIns="45701">
            <a:spAutoFit/>
          </a:bodyPr>
          <a:lstStyle/>
          <a:p>
            <a:r>
              <a:rPr lang="en-US" baseline="0" dirty="0" smtClean="0">
                <a:solidFill>
                  <a:srgbClr val="CC00CC"/>
                </a:solidFill>
              </a:rPr>
              <a:t>“BDT”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2AFD-4A12-7B42-A138-BB3A47E5F5B2}" type="slidenum">
              <a:rPr lang="en-US"/>
              <a:pPr/>
              <a:t>54</a:t>
            </a:fld>
            <a:endParaRPr lang="en-US" dirty="0"/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Track-Based Likelihood (TBL) analysis</a:t>
            </a:r>
          </a:p>
        </p:txBody>
      </p:sp>
      <p:grpSp>
        <p:nvGrpSpPr>
          <p:cNvPr id="461852" name="Group 28"/>
          <p:cNvGrpSpPr>
            <a:grpSpLocks/>
          </p:cNvGrpSpPr>
          <p:nvPr/>
        </p:nvGrpSpPr>
        <p:grpSpPr bwMode="auto">
          <a:xfrm>
            <a:off x="6472238" y="2690818"/>
            <a:ext cx="3605212" cy="3157537"/>
            <a:chOff x="3948" y="1851"/>
            <a:chExt cx="2271" cy="1989"/>
          </a:xfrm>
        </p:grpSpPr>
        <p:sp>
          <p:nvSpPr>
            <p:cNvPr id="461842" name="Text Box 18"/>
            <p:cNvSpPr txBox="1">
              <a:spLocks noChangeArrowheads="1"/>
            </p:cNvSpPr>
            <p:nvPr/>
          </p:nvSpPr>
          <p:spPr bwMode="auto">
            <a:xfrm>
              <a:off x="3959" y="2692"/>
              <a:ext cx="1973" cy="2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tabLst>
                  <a:tab pos="0" algn="l"/>
                  <a:tab pos="913926" algn="l"/>
                  <a:tab pos="1827851" algn="l"/>
                  <a:tab pos="2741778" algn="l"/>
                  <a:tab pos="3655704" algn="l"/>
                  <a:tab pos="4569630" algn="l"/>
                  <a:tab pos="5483556" algn="l"/>
                  <a:tab pos="6397484" algn="l"/>
                  <a:tab pos="7311409" algn="l"/>
                  <a:tab pos="8225334" algn="l"/>
                  <a:tab pos="9139262" algn="l"/>
                  <a:tab pos="10053187" algn="l"/>
                </a:tabLst>
              </a:pPr>
              <a:r>
                <a:rPr lang="en-GB" baseline="0" dirty="0">
                  <a:solidFill>
                    <a:srgbClr val="000000"/>
                  </a:solidFill>
                  <a:latin typeface="Lucida Sans" pitchFamily="-65" charset="0"/>
                </a:rPr>
                <a:t>	dirt   	</a:t>
              </a:r>
              <a:r>
                <a:rPr lang="en-GB" baseline="0" dirty="0">
                  <a:solidFill>
                    <a:srgbClr val="000000"/>
                  </a:solidFill>
                  <a:latin typeface="Lucida Sans Typewriter" pitchFamily="-65" charset="0"/>
                </a:rPr>
                <a:t> 17</a:t>
              </a:r>
            </a:p>
          </p:txBody>
        </p:sp>
        <p:sp>
          <p:nvSpPr>
            <p:cNvPr id="461843" name="Text Box 19"/>
            <p:cNvSpPr txBox="1">
              <a:spLocks noChangeArrowheads="1"/>
            </p:cNvSpPr>
            <p:nvPr/>
          </p:nvSpPr>
          <p:spPr bwMode="auto">
            <a:xfrm>
              <a:off x="3959" y="2897"/>
              <a:ext cx="1973" cy="2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tabLst>
                  <a:tab pos="0" algn="l"/>
                  <a:tab pos="913926" algn="l"/>
                  <a:tab pos="1827851" algn="l"/>
                  <a:tab pos="2741778" algn="l"/>
                  <a:tab pos="3655704" algn="l"/>
                  <a:tab pos="4569630" algn="l"/>
                  <a:tab pos="5483556" algn="l"/>
                  <a:tab pos="6397484" algn="l"/>
                  <a:tab pos="7311409" algn="l"/>
                  <a:tab pos="8225334" algn="l"/>
                  <a:tab pos="9139262" algn="l"/>
                  <a:tab pos="10053187" algn="l"/>
                </a:tabLst>
              </a:pPr>
              <a:r>
                <a:rPr lang="en-GB" baseline="0" dirty="0">
                  <a:solidFill>
                    <a:srgbClr val="000000"/>
                  </a:solidFill>
                  <a:latin typeface="Lucida Sans" pitchFamily="-65" charset="0"/>
                </a:rPr>
                <a:t>	Δ→Nγ</a:t>
              </a:r>
              <a:r>
                <a:rPr lang="en-GB" baseline="0" dirty="0" smtClean="0">
                  <a:solidFill>
                    <a:srgbClr val="000000"/>
                  </a:solidFill>
                  <a:latin typeface="Lucida Sans" pitchFamily="-65" charset="0"/>
                </a:rPr>
                <a:t>  </a:t>
              </a:r>
              <a:r>
                <a:rPr lang="en-GB" baseline="0" dirty="0" smtClean="0">
                  <a:solidFill>
                    <a:srgbClr val="000000"/>
                  </a:solidFill>
                  <a:latin typeface="Lucida Sans Typewriter" pitchFamily="-65" charset="0"/>
                </a:rPr>
                <a:t>20</a:t>
              </a:r>
              <a:endParaRPr lang="en-GB" baseline="0" dirty="0">
                <a:solidFill>
                  <a:srgbClr val="000000"/>
                </a:solidFill>
                <a:latin typeface="Lucida Sans Typewriter" pitchFamily="-65" charset="0"/>
              </a:endParaRPr>
            </a:p>
          </p:txBody>
        </p:sp>
        <p:sp>
          <p:nvSpPr>
            <p:cNvPr id="461844" name="Text Box 20"/>
            <p:cNvSpPr txBox="1">
              <a:spLocks noChangeArrowheads="1"/>
            </p:cNvSpPr>
            <p:nvPr/>
          </p:nvSpPr>
          <p:spPr bwMode="auto">
            <a:xfrm>
              <a:off x="3959" y="2078"/>
              <a:ext cx="1973" cy="2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tabLst>
                  <a:tab pos="0" algn="l"/>
                  <a:tab pos="913926" algn="l"/>
                  <a:tab pos="1827851" algn="l"/>
                  <a:tab pos="2741778" algn="l"/>
                  <a:tab pos="3655704" algn="l"/>
                  <a:tab pos="4569630" algn="l"/>
                  <a:tab pos="5483556" algn="l"/>
                  <a:tab pos="6397484" algn="l"/>
                  <a:tab pos="7311409" algn="l"/>
                  <a:tab pos="8225334" algn="l"/>
                  <a:tab pos="9139262" algn="l"/>
                  <a:tab pos="10053187" algn="l"/>
                </a:tabLst>
              </a:pPr>
              <a:r>
                <a:rPr lang="en-GB" baseline="0" dirty="0">
                  <a:solidFill>
                    <a:srgbClr val="000000"/>
                  </a:solidFill>
                  <a:latin typeface="Lucida Sans" pitchFamily="-65" charset="0"/>
                </a:rPr>
                <a:t>	ν</a:t>
              </a:r>
              <a:r>
                <a:rPr lang="en-GB" baseline="-33000" dirty="0">
                  <a:solidFill>
                    <a:srgbClr val="000000"/>
                  </a:solidFill>
                  <a:latin typeface="Lucida Sans" pitchFamily="-65" charset="0"/>
                </a:rPr>
                <a:t>e</a:t>
              </a:r>
              <a:r>
                <a:rPr lang="en-GB" baseline="33000" dirty="0">
                  <a:solidFill>
                    <a:srgbClr val="000000"/>
                  </a:solidFill>
                  <a:latin typeface="Lucida Sans" pitchFamily="-65" charset="0"/>
                </a:rPr>
                <a:t>K</a:t>
              </a:r>
              <a:r>
                <a:rPr lang="en-GB" baseline="0" dirty="0">
                  <a:solidFill>
                    <a:srgbClr val="000000"/>
                  </a:solidFill>
                  <a:latin typeface="Lucida Sans" pitchFamily="-65" charset="0"/>
                </a:rPr>
                <a:t>  	  </a:t>
              </a:r>
              <a:r>
                <a:rPr lang="en-GB" baseline="0" dirty="0">
                  <a:solidFill>
                    <a:srgbClr val="000000"/>
                  </a:solidFill>
                  <a:latin typeface="Lucida Sans Typewriter" pitchFamily="-65" charset="0"/>
                </a:rPr>
                <a:t>94</a:t>
              </a:r>
            </a:p>
          </p:txBody>
        </p:sp>
        <p:sp>
          <p:nvSpPr>
            <p:cNvPr id="461845" name="Text Box 21"/>
            <p:cNvSpPr txBox="1">
              <a:spLocks noChangeArrowheads="1"/>
            </p:cNvSpPr>
            <p:nvPr/>
          </p:nvSpPr>
          <p:spPr bwMode="auto">
            <a:xfrm>
              <a:off x="3959" y="2282"/>
              <a:ext cx="1973" cy="2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tabLst>
                  <a:tab pos="0" algn="l"/>
                  <a:tab pos="913926" algn="l"/>
                  <a:tab pos="1827851" algn="l"/>
                  <a:tab pos="2741778" algn="l"/>
                  <a:tab pos="3655704" algn="l"/>
                  <a:tab pos="4569630" algn="l"/>
                  <a:tab pos="5483556" algn="l"/>
                  <a:tab pos="6397484" algn="l"/>
                  <a:tab pos="7311409" algn="l"/>
                  <a:tab pos="8225334" algn="l"/>
                  <a:tab pos="9139262" algn="l"/>
                  <a:tab pos="10053187" algn="l"/>
                </a:tabLst>
              </a:pPr>
              <a:r>
                <a:rPr lang="en-GB" baseline="0" dirty="0">
                  <a:solidFill>
                    <a:srgbClr val="000000"/>
                  </a:solidFill>
                  <a:latin typeface="Lucida Sans" pitchFamily="-65" charset="0"/>
                </a:rPr>
                <a:t>	ν</a:t>
              </a:r>
              <a:r>
                <a:rPr lang="en-GB" baseline="-33000" dirty="0">
                  <a:solidFill>
                    <a:srgbClr val="000000"/>
                  </a:solidFill>
                  <a:latin typeface="Lucida Sans" pitchFamily="-65" charset="0"/>
                </a:rPr>
                <a:t>e</a:t>
              </a:r>
              <a:r>
                <a:rPr lang="en-GB" baseline="33000" dirty="0">
                  <a:solidFill>
                    <a:srgbClr val="000000"/>
                  </a:solidFill>
                  <a:latin typeface="Lucida Sans" pitchFamily="-65" charset="0"/>
                </a:rPr>
                <a:t>μ</a:t>
              </a:r>
              <a:r>
                <a:rPr lang="en-GB" baseline="0" dirty="0">
                  <a:solidFill>
                    <a:srgbClr val="000000"/>
                  </a:solidFill>
                  <a:latin typeface="Lucida Sans" pitchFamily="-65" charset="0"/>
                </a:rPr>
                <a:t> 	</a:t>
              </a:r>
              <a:r>
                <a:rPr lang="en-GB" baseline="0" dirty="0">
                  <a:solidFill>
                    <a:srgbClr val="000000"/>
                  </a:solidFill>
                  <a:latin typeface="Lucida Sans Typewriter" pitchFamily="-65" charset="0"/>
                </a:rPr>
                <a:t>132</a:t>
              </a:r>
            </a:p>
          </p:txBody>
        </p:sp>
        <p:sp>
          <p:nvSpPr>
            <p:cNvPr id="461846" name="Text Box 22"/>
            <p:cNvSpPr txBox="1">
              <a:spLocks noChangeArrowheads="1"/>
            </p:cNvSpPr>
            <p:nvPr/>
          </p:nvSpPr>
          <p:spPr bwMode="auto">
            <a:xfrm>
              <a:off x="3959" y="2488"/>
              <a:ext cx="1973" cy="2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tabLst>
                  <a:tab pos="0" algn="l"/>
                  <a:tab pos="913926" algn="l"/>
                  <a:tab pos="1827851" algn="l"/>
                  <a:tab pos="2741778" algn="l"/>
                  <a:tab pos="3655704" algn="l"/>
                  <a:tab pos="4569630" algn="l"/>
                  <a:tab pos="5483556" algn="l"/>
                  <a:tab pos="6397484" algn="l"/>
                  <a:tab pos="7311409" algn="l"/>
                  <a:tab pos="8225334" algn="l"/>
                  <a:tab pos="9139262" algn="l"/>
                  <a:tab pos="10053187" algn="l"/>
                </a:tabLst>
              </a:pPr>
              <a:r>
                <a:rPr lang="en-GB" baseline="0" dirty="0">
                  <a:solidFill>
                    <a:srgbClr val="000000"/>
                  </a:solidFill>
                  <a:latin typeface="Lucida Sans" pitchFamily="-65" charset="0"/>
                </a:rPr>
                <a:t>	π⁰   	</a:t>
              </a:r>
              <a:r>
                <a:rPr lang="en-GB" baseline="0" dirty="0">
                  <a:solidFill>
                    <a:srgbClr val="000000"/>
                  </a:solidFill>
                  <a:latin typeface="Lucida Sans Typewriter" pitchFamily="-65" charset="0"/>
                </a:rPr>
                <a:t> 62</a:t>
              </a:r>
            </a:p>
          </p:txBody>
        </p:sp>
        <p:sp>
          <p:nvSpPr>
            <p:cNvPr id="461847" name="Text Box 23"/>
            <p:cNvSpPr txBox="1">
              <a:spLocks noChangeArrowheads="1"/>
            </p:cNvSpPr>
            <p:nvPr/>
          </p:nvSpPr>
          <p:spPr bwMode="auto">
            <a:xfrm>
              <a:off x="4090" y="1851"/>
              <a:ext cx="1959" cy="2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tabLst>
                  <a:tab pos="0" algn="l"/>
                  <a:tab pos="913926" algn="l"/>
                  <a:tab pos="1827851" algn="l"/>
                  <a:tab pos="2741778" algn="l"/>
                  <a:tab pos="3655704" algn="l"/>
                  <a:tab pos="4569630" algn="l"/>
                  <a:tab pos="5483556" algn="l"/>
                  <a:tab pos="6397484" algn="l"/>
                  <a:tab pos="7311409" algn="l"/>
                  <a:tab pos="8225334" algn="l"/>
                  <a:tab pos="9139262" algn="l"/>
                  <a:tab pos="10053187" algn="l"/>
                </a:tabLst>
              </a:pPr>
              <a:r>
                <a:rPr lang="en-GB" b="1" u="sng" baseline="0" dirty="0">
                  <a:solidFill>
                    <a:srgbClr val="000000"/>
                  </a:solidFill>
                  <a:latin typeface="Lucida Sans" pitchFamily="-65" charset="0"/>
                </a:rPr>
                <a:t>475 MeV – 1250 MeV</a:t>
              </a:r>
            </a:p>
          </p:txBody>
        </p:sp>
        <p:sp>
          <p:nvSpPr>
            <p:cNvPr id="461848" name="Text Box 24"/>
            <p:cNvSpPr txBox="1">
              <a:spLocks noChangeArrowheads="1"/>
            </p:cNvSpPr>
            <p:nvPr/>
          </p:nvSpPr>
          <p:spPr bwMode="auto">
            <a:xfrm>
              <a:off x="3959" y="3100"/>
              <a:ext cx="1973" cy="2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tabLst>
                  <a:tab pos="0" algn="l"/>
                  <a:tab pos="913926" algn="l"/>
                  <a:tab pos="1827851" algn="l"/>
                  <a:tab pos="2741778" algn="l"/>
                  <a:tab pos="3655704" algn="l"/>
                  <a:tab pos="4569630" algn="l"/>
                  <a:tab pos="5483556" algn="l"/>
                  <a:tab pos="6397484" algn="l"/>
                  <a:tab pos="7311409" algn="l"/>
                  <a:tab pos="8225334" algn="l"/>
                  <a:tab pos="9139262" algn="l"/>
                  <a:tab pos="10053187" algn="l"/>
                </a:tabLst>
              </a:pPr>
              <a:r>
                <a:rPr lang="en-GB" baseline="0" dirty="0">
                  <a:solidFill>
                    <a:srgbClr val="000000"/>
                  </a:solidFill>
                  <a:latin typeface="Lucida Sans" pitchFamily="-65" charset="0"/>
                </a:rPr>
                <a:t>	other  	</a:t>
              </a:r>
              <a:r>
                <a:rPr lang="en-GB" baseline="0" dirty="0">
                  <a:solidFill>
                    <a:srgbClr val="000000"/>
                  </a:solidFill>
                  <a:latin typeface="Lucida Sans Typewriter" pitchFamily="-65" charset="0"/>
                </a:rPr>
                <a:t> 33</a:t>
              </a:r>
            </a:p>
          </p:txBody>
        </p:sp>
        <p:sp>
          <p:nvSpPr>
            <p:cNvPr id="461849" name="Text Box 25"/>
            <p:cNvSpPr txBox="1">
              <a:spLocks noChangeArrowheads="1"/>
            </p:cNvSpPr>
            <p:nvPr/>
          </p:nvSpPr>
          <p:spPr bwMode="auto">
            <a:xfrm>
              <a:off x="3959" y="3327"/>
              <a:ext cx="1973" cy="2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tabLst>
                  <a:tab pos="0" algn="l"/>
                  <a:tab pos="913926" algn="l"/>
                  <a:tab pos="1827851" algn="l"/>
                  <a:tab pos="2741778" algn="l"/>
                  <a:tab pos="3655704" algn="l"/>
                  <a:tab pos="4569630" algn="l"/>
                  <a:tab pos="5483556" algn="l"/>
                  <a:tab pos="6397484" algn="l"/>
                  <a:tab pos="7311409" algn="l"/>
                  <a:tab pos="8225334" algn="l"/>
                  <a:tab pos="9139262" algn="l"/>
                  <a:tab pos="10053187" algn="l"/>
                </a:tabLst>
              </a:pPr>
              <a:r>
                <a:rPr lang="en-GB" baseline="0" dirty="0">
                  <a:solidFill>
                    <a:srgbClr val="000000"/>
                  </a:solidFill>
                  <a:latin typeface="Lucida Sans" pitchFamily="-65" charset="0"/>
                </a:rPr>
                <a:t>	total  	</a:t>
              </a:r>
              <a:r>
                <a:rPr lang="en-GB" baseline="0" dirty="0">
                  <a:solidFill>
                    <a:srgbClr val="000000"/>
                  </a:solidFill>
                  <a:latin typeface="Lucida Sans Typewriter" pitchFamily="-65" charset="0"/>
                </a:rPr>
                <a:t>358</a:t>
              </a:r>
            </a:p>
          </p:txBody>
        </p:sp>
        <p:sp>
          <p:nvSpPr>
            <p:cNvPr id="461850" name="Line 26"/>
            <p:cNvSpPr>
              <a:spLocks noChangeShapeType="1"/>
            </p:cNvSpPr>
            <p:nvPr/>
          </p:nvSpPr>
          <p:spPr bwMode="auto">
            <a:xfrm>
              <a:off x="4535" y="3309"/>
              <a:ext cx="9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1851" name="Text Box 27"/>
            <p:cNvSpPr txBox="1">
              <a:spLocks noChangeArrowheads="1"/>
            </p:cNvSpPr>
            <p:nvPr/>
          </p:nvSpPr>
          <p:spPr bwMode="auto">
            <a:xfrm>
              <a:off x="3948" y="3613"/>
              <a:ext cx="2271" cy="2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tabLst>
                  <a:tab pos="0" algn="l"/>
                  <a:tab pos="913926" algn="l"/>
                  <a:tab pos="1827851" algn="l"/>
                  <a:tab pos="2741778" algn="l"/>
                  <a:tab pos="3655704" algn="l"/>
                  <a:tab pos="4569630" algn="l"/>
                  <a:tab pos="5483556" algn="l"/>
                  <a:tab pos="6397484" algn="l"/>
                  <a:tab pos="7311409" algn="l"/>
                  <a:tab pos="8225334" algn="l"/>
                  <a:tab pos="9139262" algn="l"/>
                  <a:tab pos="10053187" algn="l"/>
                </a:tabLst>
              </a:pPr>
              <a:r>
                <a:rPr lang="en-GB" baseline="0" dirty="0">
                  <a:solidFill>
                    <a:srgbClr val="000000"/>
                  </a:solidFill>
                  <a:latin typeface="Lucida Sans" pitchFamily="-65" charset="0"/>
                </a:rPr>
                <a:t>LSND best-fit ν</a:t>
              </a:r>
              <a:r>
                <a:rPr lang="en-GB" baseline="-33000" dirty="0">
                  <a:solidFill>
                    <a:srgbClr val="000000"/>
                  </a:solidFill>
                  <a:latin typeface="Lucida Sans" pitchFamily="-65" charset="0"/>
                </a:rPr>
                <a:t>μ</a:t>
              </a:r>
              <a:r>
                <a:rPr lang="en-GB" baseline="0" dirty="0">
                  <a:solidFill>
                    <a:srgbClr val="000000"/>
                  </a:solidFill>
                  <a:latin typeface="Lucida Sans" pitchFamily="-65" charset="0"/>
                </a:rPr>
                <a:t>→ν</a:t>
              </a:r>
              <a:r>
                <a:rPr lang="en-GB" baseline="-33000" dirty="0">
                  <a:solidFill>
                    <a:srgbClr val="000000"/>
                  </a:solidFill>
                  <a:latin typeface="Lucida Sans" pitchFamily="-65" charset="0"/>
                </a:rPr>
                <a:t>e	</a:t>
              </a:r>
              <a:r>
                <a:rPr lang="en-GB" baseline="0" dirty="0">
                  <a:solidFill>
                    <a:srgbClr val="000000"/>
                  </a:solidFill>
                  <a:latin typeface="Lucida Sans Typewriter" pitchFamily="-65" charset="0"/>
                </a:rPr>
                <a:t>126</a:t>
              </a:r>
            </a:p>
          </p:txBody>
        </p:sp>
      </p:grpSp>
      <p:pic>
        <p:nvPicPr>
          <p:cNvPr id="461840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43" y="2214563"/>
            <a:ext cx="6416675" cy="434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61853" name="Rectangle 29"/>
          <p:cNvSpPr>
            <a:spLocks noChangeArrowheads="1"/>
          </p:cNvSpPr>
          <p:nvPr/>
        </p:nvSpPr>
        <p:spPr bwMode="auto">
          <a:xfrm>
            <a:off x="177800" y="1397001"/>
            <a:ext cx="5948363" cy="6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TBL analysis summary</a:t>
            </a:r>
          </a:p>
          <a:p>
            <a:pPr algn="l" defTabSz="502978" eaLnBrk="0" hangingPunct="0"/>
            <a:r>
              <a:rPr lang="en-US" baseline="0" dirty="0"/>
              <a:t> - Oscillation analysis uses 475MeV&lt;E&lt;1250MeV</a:t>
            </a:r>
          </a:p>
        </p:txBody>
      </p:sp>
      <p:grpSp>
        <p:nvGrpSpPr>
          <p:cNvPr id="461858" name="Group 34"/>
          <p:cNvGrpSpPr>
            <a:grpSpLocks/>
          </p:cNvGrpSpPr>
          <p:nvPr/>
        </p:nvGrpSpPr>
        <p:grpSpPr bwMode="auto">
          <a:xfrm>
            <a:off x="1408118" y="2786063"/>
            <a:ext cx="914400" cy="3759200"/>
            <a:chOff x="887" y="1755"/>
            <a:chExt cx="576" cy="2560"/>
          </a:xfrm>
        </p:grpSpPr>
        <p:sp>
          <p:nvSpPr>
            <p:cNvPr id="461856" name="Line 32"/>
            <p:cNvSpPr>
              <a:spLocks noChangeShapeType="1"/>
            </p:cNvSpPr>
            <p:nvPr/>
          </p:nvSpPr>
          <p:spPr bwMode="auto">
            <a:xfrm flipV="1">
              <a:off x="896" y="1755"/>
              <a:ext cx="0" cy="25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1857" name="Line 33"/>
            <p:cNvSpPr>
              <a:spLocks noChangeShapeType="1"/>
            </p:cNvSpPr>
            <p:nvPr/>
          </p:nvSpPr>
          <p:spPr bwMode="auto">
            <a:xfrm>
              <a:off x="887" y="2075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61866" name="Group 42"/>
          <p:cNvGrpSpPr>
            <a:grpSpLocks/>
          </p:cNvGrpSpPr>
          <p:nvPr/>
        </p:nvGrpSpPr>
        <p:grpSpPr bwMode="auto">
          <a:xfrm>
            <a:off x="4364042" y="5422900"/>
            <a:ext cx="361950" cy="1030288"/>
            <a:chOff x="2749" y="3416"/>
            <a:chExt cx="228" cy="832"/>
          </a:xfrm>
        </p:grpSpPr>
        <p:sp>
          <p:nvSpPr>
            <p:cNvPr id="461864" name="Line 40"/>
            <p:cNvSpPr>
              <a:spLocks noChangeShapeType="1"/>
            </p:cNvSpPr>
            <p:nvPr/>
          </p:nvSpPr>
          <p:spPr bwMode="auto">
            <a:xfrm flipV="1">
              <a:off x="2977" y="3416"/>
              <a:ext cx="0" cy="8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1865" name="Line 41"/>
            <p:cNvSpPr>
              <a:spLocks noChangeShapeType="1"/>
            </p:cNvSpPr>
            <p:nvPr/>
          </p:nvSpPr>
          <p:spPr bwMode="auto">
            <a:xfrm flipH="1">
              <a:off x="2749" y="3515"/>
              <a:ext cx="21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2CD2-4BED-514B-83BF-517D73D6FF37}" type="slidenum">
              <a:rPr lang="en-US"/>
              <a:pPr/>
              <a:t>55</a:t>
            </a:fld>
            <a:endParaRPr lang="en-US" dirty="0"/>
          </a:p>
        </p:txBody>
      </p:sp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1104902" y="1052515"/>
            <a:ext cx="4774455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We have two categories of backgrounds: 	</a:t>
            </a:r>
          </a:p>
        </p:txBody>
      </p:sp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6113" y="1450975"/>
            <a:ext cx="6215062" cy="4664075"/>
          </a:xfrm>
          <a:prstGeom prst="rect">
            <a:avLst/>
          </a:prstGeom>
          <a:noFill/>
        </p:spPr>
      </p:pic>
      <p:sp>
        <p:nvSpPr>
          <p:cNvPr id="474116" name="Text Box 4"/>
          <p:cNvSpPr txBox="1">
            <a:spLocks noChangeArrowheads="1"/>
          </p:cNvSpPr>
          <p:nvPr/>
        </p:nvSpPr>
        <p:spPr bwMode="auto">
          <a:xfrm>
            <a:off x="2000254" y="5484817"/>
            <a:ext cx="1734264" cy="44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200" baseline="0" dirty="0">
                <a:latin typeface="Times" pitchFamily="-65" charset="0"/>
              </a:rPr>
              <a:t>(TB analysis)</a:t>
            </a:r>
          </a:p>
        </p:txBody>
      </p:sp>
      <p:sp>
        <p:nvSpPr>
          <p:cNvPr id="474118" name="Text Box 6"/>
          <p:cNvSpPr txBox="1">
            <a:spLocks noChangeArrowheads="1"/>
          </p:cNvSpPr>
          <p:nvPr/>
        </p:nvSpPr>
        <p:spPr bwMode="auto">
          <a:xfrm>
            <a:off x="2006600" y="1758951"/>
            <a:ext cx="1465309" cy="4710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400" b="1" baseline="0" dirty="0">
                <a:latin typeface="Symbol" pitchFamily="-65" charset="2"/>
              </a:rPr>
              <a:t>n</a:t>
            </a:r>
            <a:r>
              <a:rPr lang="en-US" sz="2400" b="1" baseline="-25000" dirty="0">
                <a:latin typeface="Symbol" pitchFamily="-65" charset="2"/>
              </a:rPr>
              <a:t>m</a:t>
            </a:r>
            <a:r>
              <a:rPr lang="en-US" sz="2400" b="1" baseline="0" dirty="0">
                <a:latin typeface="Times" pitchFamily="-65" charset="0"/>
              </a:rPr>
              <a:t> </a:t>
            </a:r>
            <a:r>
              <a:rPr lang="en-US" sz="2400" b="1" baseline="0" dirty="0"/>
              <a:t>mis-id</a:t>
            </a:r>
          </a:p>
        </p:txBody>
      </p:sp>
      <p:sp>
        <p:nvSpPr>
          <p:cNvPr id="474119" name="Rectangle 7"/>
          <p:cNvSpPr>
            <a:spLocks noChangeArrowheads="1"/>
          </p:cNvSpPr>
          <p:nvPr/>
        </p:nvSpPr>
        <p:spPr bwMode="auto">
          <a:xfrm>
            <a:off x="6704016" y="4392613"/>
            <a:ext cx="1343025" cy="41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4120" name="Text Box 8"/>
          <p:cNvSpPr txBox="1">
            <a:spLocks noChangeArrowheads="1"/>
          </p:cNvSpPr>
          <p:nvPr/>
        </p:nvSpPr>
        <p:spPr bwMode="auto">
          <a:xfrm>
            <a:off x="6403976" y="4478341"/>
            <a:ext cx="1758052" cy="47512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400" b="1" baseline="0" dirty="0"/>
              <a:t>intrinsic</a:t>
            </a:r>
            <a:r>
              <a:rPr lang="en-US" sz="2400" b="1" baseline="0" dirty="0">
                <a:latin typeface="Times" pitchFamily="-65" charset="0"/>
              </a:rPr>
              <a:t> </a:t>
            </a:r>
            <a:r>
              <a:rPr lang="en-US" sz="2400" b="1" baseline="0" dirty="0">
                <a:latin typeface="Symbol" pitchFamily="-65" charset="2"/>
              </a:rPr>
              <a:t>n</a:t>
            </a:r>
            <a:r>
              <a:rPr lang="en-US" sz="2400" b="1" baseline="-25000" dirty="0">
                <a:latin typeface="Times" pitchFamily="-65" charset="0"/>
              </a:rPr>
              <a:t>e</a:t>
            </a:r>
            <a:endParaRPr lang="en-US" sz="2400" b="1" baseline="0" dirty="0">
              <a:latin typeface="Times" pitchFamily="-65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Track-Based Likelihood (TBL) analysis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6917-EAD4-7E44-BAC7-3790AA917DB4}" type="slidenum">
              <a:rPr lang="en-US"/>
              <a:pPr/>
              <a:t>56</a:t>
            </a:fld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43662" y="4"/>
            <a:ext cx="6920547" cy="6519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1. Introduction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beam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Events in the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detector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Cross section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model</a:t>
            </a:r>
            <a:endParaRPr lang="en-GB" sz="3200" b="1" baseline="0" dirty="0" smtClean="0">
              <a:solidFill>
                <a:schemeClr val="accent2"/>
              </a:solidFill>
            </a:endParaRP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Oscillation 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analysis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/>
                </a:solidFill>
              </a:rPr>
              <a:t>6</a:t>
            </a:r>
            <a:r>
              <a:rPr lang="en-GB" sz="3200" b="1" baseline="0" dirty="0" smtClean="0">
                <a:solidFill>
                  <a:schemeClr val="accent2"/>
                </a:solidFill>
              </a:rPr>
              <a:t>. 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7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New Low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energy excess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8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Anti-neutrino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9. Neutrino disappearance result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12022-CD4B-7B4C-98B3-2709B896B219}" type="slidenum">
              <a:rPr lang="en-US"/>
              <a:pPr/>
              <a:t>57</a:t>
            </a:fld>
            <a:endParaRPr lang="en-US" dirty="0"/>
          </a:p>
        </p:txBody>
      </p:sp>
      <p:sp>
        <p:nvSpPr>
          <p:cNvPr id="501764" name="Text Box 4"/>
          <p:cNvSpPr txBox="1">
            <a:spLocks noChangeArrowheads="1"/>
          </p:cNvSpPr>
          <p:nvPr/>
        </p:nvSpPr>
        <p:spPr bwMode="auto">
          <a:xfrm>
            <a:off x="5316538" y="1057280"/>
            <a:ext cx="4475161" cy="204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TBL analysis</a:t>
            </a:r>
          </a:p>
          <a:p>
            <a:pPr algn="l" defTabSz="502978" eaLnBrk="0" hangingPunct="0"/>
            <a:r>
              <a:rPr lang="en-US" baseline="0" dirty="0"/>
              <a:t>TBL show no sign of an excess in the analysis region (where the LSND signal is expected from 1 sterile neutrino interpretation)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Visible excess at low E</a:t>
            </a:r>
          </a:p>
        </p:txBody>
      </p:sp>
      <p:sp>
        <p:nvSpPr>
          <p:cNvPr id="501765" name="Rectangle 5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6. </a:t>
            </a:r>
            <a:r>
              <a:rPr lang="en-US" sz="2800" baseline="0" dirty="0">
                <a:solidFill>
                  <a:schemeClr val="accent2"/>
                </a:solidFill>
              </a:rPr>
              <a:t>The MiniBooNE initial results </a:t>
            </a:r>
          </a:p>
        </p:txBody>
      </p:sp>
      <p:pic>
        <p:nvPicPr>
          <p:cNvPr id="501768" name="Picture 8"/>
          <p:cNvPicPr>
            <a:picLocks noChangeAspect="1" noChangeArrowheads="1"/>
          </p:cNvPicPr>
          <p:nvPr/>
        </p:nvPicPr>
        <p:blipFill>
          <a:blip r:embed="rId2"/>
          <a:srcRect l="2911" r="46614"/>
          <a:stretch>
            <a:fillRect/>
          </a:stretch>
        </p:blipFill>
        <p:spPr bwMode="auto">
          <a:xfrm>
            <a:off x="5027613" y="3575052"/>
            <a:ext cx="4754562" cy="3392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01769" name="Text Box 9"/>
          <p:cNvSpPr txBox="1">
            <a:spLocks noChangeArrowheads="1"/>
          </p:cNvSpPr>
          <p:nvPr/>
        </p:nvSpPr>
        <p:spPr bwMode="auto">
          <a:xfrm>
            <a:off x="231781" y="4389438"/>
            <a:ext cx="4475163" cy="231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BDT analysis</a:t>
            </a:r>
          </a:p>
          <a:p>
            <a:pPr algn="l" defTabSz="502978" eaLnBrk="0" hangingPunct="0"/>
            <a:r>
              <a:rPr lang="en-US" baseline="0" dirty="0"/>
              <a:t>BDT has a good fit and no sign of an excess, in fact the data is low relative to the prediction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Also sees an excess at low E, but larger normalization error covers it</a:t>
            </a:r>
          </a:p>
          <a:p>
            <a:pPr algn="l" defTabSz="502978" eaLnBrk="0" hangingPunct="0"/>
            <a:endParaRPr lang="en-US" baseline="0" dirty="0"/>
          </a:p>
        </p:txBody>
      </p:sp>
      <p:pic>
        <p:nvPicPr>
          <p:cNvPr id="501767" name="Picture 7"/>
          <p:cNvPicPr>
            <a:picLocks noChangeAspect="1" noChangeArrowheads="1"/>
          </p:cNvPicPr>
          <p:nvPr/>
        </p:nvPicPr>
        <p:blipFill>
          <a:blip r:embed="rId3"/>
          <a:srcRect t="53694" r="9264"/>
          <a:stretch>
            <a:fillRect/>
          </a:stretch>
        </p:blipFill>
        <p:spPr bwMode="auto">
          <a:xfrm>
            <a:off x="409581" y="1063625"/>
            <a:ext cx="4754563" cy="313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7870826" y="2"/>
            <a:ext cx="2206624" cy="56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MiniBooNE </a:t>
            </a:r>
            <a:r>
              <a:rPr lang="en-GB" sz="1400" baseline="0" dirty="0">
                <a:solidFill>
                  <a:srgbClr val="000090"/>
                </a:solidFill>
              </a:rPr>
              <a:t>collaboration,</a:t>
            </a: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PRL98(2007)231801</a:t>
            </a:r>
            <a:endParaRPr lang="en-GB" sz="1400" baseline="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154DD-9F39-6544-9F28-65B5F8B8F352}" type="slidenum">
              <a:rPr lang="en-US"/>
              <a:pPr/>
              <a:t>58</a:t>
            </a:fld>
            <a:endParaRPr lang="en-US" dirty="0"/>
          </a:p>
        </p:txBody>
      </p:sp>
      <p:pic>
        <p:nvPicPr>
          <p:cNvPr id="510979" name="Picture 3"/>
          <p:cNvPicPr>
            <a:picLocks noChangeAspect="1" noChangeArrowheads="1"/>
          </p:cNvPicPr>
          <p:nvPr/>
        </p:nvPicPr>
        <p:blipFill>
          <a:blip r:embed="rId2"/>
          <a:srcRect t="35796"/>
          <a:stretch>
            <a:fillRect/>
          </a:stretch>
        </p:blipFill>
        <p:spPr bwMode="auto">
          <a:xfrm>
            <a:off x="587375" y="1849444"/>
            <a:ext cx="6467475" cy="5375275"/>
          </a:xfrm>
          <a:prstGeom prst="rect">
            <a:avLst/>
          </a:prstGeom>
          <a:noFill/>
        </p:spPr>
      </p:pic>
      <p:sp>
        <p:nvSpPr>
          <p:cNvPr id="510980" name="Text Box 4"/>
          <p:cNvSpPr txBox="1">
            <a:spLocks noChangeArrowheads="1"/>
          </p:cNvSpPr>
          <p:nvPr/>
        </p:nvSpPr>
        <p:spPr bwMode="auto">
          <a:xfrm>
            <a:off x="7038974" y="2338387"/>
            <a:ext cx="2928939" cy="481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Energy-fit analysis:</a:t>
            </a:r>
          </a:p>
          <a:p>
            <a:pPr algn="l" defTabSz="502978" eaLnBrk="0" hangingPunct="0"/>
            <a:r>
              <a:rPr lang="en-US" baseline="0" dirty="0"/>
              <a:t>solid:  </a:t>
            </a:r>
            <a:r>
              <a:rPr lang="en-US" baseline="0" dirty="0" smtClean="0"/>
              <a:t>TBL</a:t>
            </a:r>
          </a:p>
          <a:p>
            <a:pPr algn="l" defTabSz="502978" eaLnBrk="0" hangingPunct="0"/>
            <a:r>
              <a:rPr lang="en-US" baseline="0" dirty="0"/>
              <a:t>dashed:  BDT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Independent analyses</a:t>
            </a:r>
          </a:p>
          <a:p>
            <a:pPr algn="l" defTabSz="502978" eaLnBrk="0" hangingPunct="0"/>
            <a:r>
              <a:rPr lang="en-US" baseline="0" dirty="0"/>
              <a:t>are in good agreement</a:t>
            </a:r>
            <a:r>
              <a:rPr lang="en-US" baseline="0" dirty="0" smtClean="0"/>
              <a:t>.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/>
              <a:t>Within the energy range defined by this oscillation analysis, the event rate is consistent with background. 2 neutrino massive oscillation model is rejected as a explanation of LSND signal. </a:t>
            </a:r>
          </a:p>
          <a:p>
            <a:pPr algn="l" defTabSz="502978" eaLnBrk="0" hangingPunct="0"/>
            <a:endParaRPr lang="en-US" baseline="0" dirty="0"/>
          </a:p>
        </p:txBody>
      </p:sp>
      <p:sp>
        <p:nvSpPr>
          <p:cNvPr id="510981" name="Text Box 5"/>
          <p:cNvSpPr txBox="1">
            <a:spLocks noChangeArrowheads="1"/>
          </p:cNvSpPr>
          <p:nvPr/>
        </p:nvSpPr>
        <p:spPr bwMode="auto">
          <a:xfrm>
            <a:off x="1377950" y="1062042"/>
            <a:ext cx="5471961" cy="6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baseline="0" dirty="0">
                <a:solidFill>
                  <a:srgbClr val="008000"/>
                </a:solidFill>
              </a:rPr>
              <a:t>The observed reconstructed energy distribution </a:t>
            </a:r>
          </a:p>
          <a:p>
            <a:pPr algn="l" eaLnBrk="0" hangingPunct="0"/>
            <a:r>
              <a:rPr lang="en-US" baseline="0" dirty="0">
                <a:solidFill>
                  <a:srgbClr val="008000"/>
                </a:solidFill>
              </a:rPr>
              <a:t>is inconsistent with a</a:t>
            </a:r>
            <a:r>
              <a:rPr lang="en-US" baseline="0" dirty="0">
                <a:solidFill>
                  <a:srgbClr val="008000"/>
                </a:solidFill>
                <a:latin typeface="Times" pitchFamily="-65" charset="0"/>
              </a:rPr>
              <a:t> 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  <a:sym typeface="Symbol" pitchFamily="-65" charset="2"/>
              </a:rPr>
              <a:t>n</a:t>
            </a:r>
            <a:r>
              <a:rPr lang="en-US" baseline="-25000" dirty="0">
                <a:solidFill>
                  <a:srgbClr val="008000"/>
                </a:solidFill>
                <a:latin typeface="Symbol" pitchFamily="-65" charset="2"/>
                <a:sym typeface="Symbol" pitchFamily="-65" charset="2"/>
              </a:rPr>
              <a:t>m</a:t>
            </a:r>
            <a:r>
              <a:rPr lang="en-US" baseline="0" dirty="0">
                <a:solidFill>
                  <a:srgbClr val="008000"/>
                </a:solidFill>
                <a:latin typeface="Symbol" pitchFamily="-65" charset="2"/>
                <a:sym typeface="Symbol" pitchFamily="-65" charset="2"/>
              </a:rPr>
              <a:t>n</a:t>
            </a:r>
            <a:r>
              <a:rPr lang="en-US" baseline="-25000" dirty="0">
                <a:solidFill>
                  <a:srgbClr val="008000"/>
                </a:solidFill>
              </a:rPr>
              <a:t>e</a:t>
            </a:r>
            <a:r>
              <a:rPr lang="en-US" baseline="0" dirty="0">
                <a:solidFill>
                  <a:srgbClr val="008000"/>
                </a:solidFill>
                <a:latin typeface="Times" pitchFamily="-65" charset="0"/>
              </a:rPr>
              <a:t> </a:t>
            </a:r>
            <a:r>
              <a:rPr lang="en-US" baseline="0" dirty="0">
                <a:solidFill>
                  <a:srgbClr val="008000"/>
                </a:solidFill>
              </a:rPr>
              <a:t>appearance-only model</a:t>
            </a:r>
          </a:p>
        </p:txBody>
      </p:sp>
      <p:sp>
        <p:nvSpPr>
          <p:cNvPr id="510983" name="Rectangle 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6. </a:t>
            </a:r>
            <a:r>
              <a:rPr lang="en-US" sz="2800" baseline="0" dirty="0">
                <a:solidFill>
                  <a:schemeClr val="accent2"/>
                </a:solidFill>
              </a:rPr>
              <a:t>The MiniBooNE initial results </a:t>
            </a:r>
          </a:p>
        </p:txBody>
      </p:sp>
      <p:sp>
        <p:nvSpPr>
          <p:cNvPr id="510985" name="Rectangle 9"/>
          <p:cNvSpPr>
            <a:spLocks noChangeArrowheads="1"/>
          </p:cNvSpPr>
          <p:nvPr/>
        </p:nvSpPr>
        <p:spPr bwMode="auto">
          <a:xfrm>
            <a:off x="4102130" y="3627443"/>
            <a:ext cx="1210804" cy="646282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b="1" baseline="0" dirty="0">
                <a:solidFill>
                  <a:srgbClr val="CC0000"/>
                </a:solidFill>
              </a:rPr>
              <a:t>Excluded</a:t>
            </a:r>
          </a:p>
          <a:p>
            <a:pPr defTabSz="913926"/>
            <a:r>
              <a:rPr lang="en-US" b="1" baseline="0" dirty="0">
                <a:solidFill>
                  <a:srgbClr val="CC0000"/>
                </a:solidFill>
              </a:rPr>
              <a:t>region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7870826" y="2"/>
            <a:ext cx="2206624" cy="56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MiniBooNE </a:t>
            </a:r>
            <a:r>
              <a:rPr lang="en-GB" sz="1400" baseline="0" dirty="0">
                <a:solidFill>
                  <a:srgbClr val="000090"/>
                </a:solidFill>
              </a:rPr>
              <a:t>collaboration,</a:t>
            </a: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PRL98(2007)231801</a:t>
            </a:r>
            <a:endParaRPr lang="en-GB" sz="1400" baseline="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59</a:t>
            </a:fld>
            <a:endParaRPr lang="en-US" dirty="0"/>
          </a:p>
        </p:txBody>
      </p:sp>
      <p:sp>
        <p:nvSpPr>
          <p:cNvPr id="657411" name="Text Box 3"/>
          <p:cNvSpPr txBox="1">
            <a:spLocks noChangeArrowheads="1"/>
          </p:cNvSpPr>
          <p:nvPr/>
        </p:nvSpPr>
        <p:spPr bwMode="auto">
          <a:xfrm>
            <a:off x="973140" y="1192213"/>
            <a:ext cx="8088312" cy="176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Our goals for this first analysis were:</a:t>
            </a:r>
          </a:p>
          <a:p>
            <a:pPr algn="l" defTabSz="502978" eaLnBrk="0" hangingPunct="0"/>
            <a:r>
              <a:rPr lang="en-US" baseline="0" dirty="0"/>
              <a:t> - A generic search for a 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/>
              <a:t>e</a:t>
            </a:r>
            <a:r>
              <a:rPr lang="en-US" baseline="0" dirty="0"/>
              <a:t> excess in our </a:t>
            </a:r>
            <a:r>
              <a:rPr lang="en-US" baseline="0" dirty="0">
                <a:latin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</a:rPr>
              <a:t>m</a:t>
            </a:r>
            <a:r>
              <a:rPr lang="en-US" baseline="0" dirty="0"/>
              <a:t> beam,</a:t>
            </a:r>
          </a:p>
          <a:p>
            <a:pPr algn="l" defTabSz="502978" eaLnBrk="0" hangingPunct="0"/>
            <a:r>
              <a:rPr lang="en-US" baseline="0" dirty="0"/>
              <a:t> - An analysis of the data within  a </a:t>
            </a:r>
            <a:r>
              <a:rPr lang="en-US" baseline="0" dirty="0">
                <a:latin typeface="Symbol" pitchFamily="-65" charset="2"/>
                <a:sym typeface="Symbol" pitchFamily="-65" charset="2"/>
              </a:rPr>
              <a:t>n</a:t>
            </a:r>
            <a:r>
              <a:rPr lang="en-US" baseline="-25000" dirty="0">
                <a:latin typeface="Symbol" pitchFamily="-65" charset="2"/>
                <a:sym typeface="Symbol" pitchFamily="-65" charset="2"/>
              </a:rPr>
              <a:t>m</a:t>
            </a:r>
            <a:r>
              <a:rPr lang="en-US" baseline="0" dirty="0">
                <a:latin typeface="Symbol" pitchFamily="-65" charset="2"/>
                <a:sym typeface="Symbol" pitchFamily="-65" charset="2"/>
              </a:rPr>
              <a:t>n</a:t>
            </a:r>
            <a:r>
              <a:rPr lang="en-US" baseline="-25000" dirty="0"/>
              <a:t>e</a:t>
            </a:r>
            <a:r>
              <a:rPr lang="en-US" baseline="0" dirty="0"/>
              <a:t> appearance-only  context 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Within the energy range </a:t>
            </a:r>
            <a:r>
              <a:rPr lang="en-US" baseline="0" dirty="0" smtClean="0"/>
              <a:t>defined </a:t>
            </a:r>
            <a:r>
              <a:rPr lang="en-US" baseline="0" dirty="0"/>
              <a:t>by this oscillation analysis, the event rate is consistent with background.</a:t>
            </a:r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6. </a:t>
            </a:r>
            <a:r>
              <a:rPr lang="en-US" sz="2800" baseline="0" dirty="0">
                <a:solidFill>
                  <a:schemeClr val="accent2"/>
                </a:solidFill>
              </a:rPr>
              <a:t>Excess at low energy region? </a:t>
            </a:r>
          </a:p>
        </p:txBody>
      </p:sp>
      <p:pic>
        <p:nvPicPr>
          <p:cNvPr id="657414" name="Picture 6"/>
          <p:cNvPicPr>
            <a:picLocks noChangeAspect="1" noChangeArrowheads="1"/>
          </p:cNvPicPr>
          <p:nvPr/>
        </p:nvPicPr>
        <p:blipFill>
          <a:blip r:embed="rId2"/>
          <a:srcRect t="46684"/>
          <a:stretch>
            <a:fillRect/>
          </a:stretch>
        </p:blipFill>
        <p:spPr bwMode="auto">
          <a:xfrm>
            <a:off x="3414717" y="3455994"/>
            <a:ext cx="6462713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7179" y="3997325"/>
            <a:ext cx="3121025" cy="230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eaLnBrk="0" hangingPunct="0"/>
            <a:r>
              <a:rPr lang="en-US" baseline="0" dirty="0" smtClean="0"/>
              <a:t>However, there is statistically significant excess at low energy region.</a:t>
            </a:r>
          </a:p>
          <a:p>
            <a:pPr algn="l" defTabSz="913926" eaLnBrk="0" hangingPunct="0"/>
            <a:endParaRPr lang="en-US" baseline="0" dirty="0" smtClean="0"/>
          </a:p>
          <a:p>
            <a:pPr algn="l" defTabSz="913926" eaLnBrk="0" hangingPunct="0"/>
            <a:r>
              <a:rPr lang="en-US" baseline="0" dirty="0" smtClean="0"/>
              <a:t>The low energy excess is not consistent with any 2 neutrino massive oscillation models.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7870826" y="2"/>
            <a:ext cx="2206624" cy="56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MiniBooNE </a:t>
            </a:r>
            <a:r>
              <a:rPr lang="en-GB" sz="1400" baseline="0" dirty="0">
                <a:solidFill>
                  <a:srgbClr val="000090"/>
                </a:solidFill>
              </a:rPr>
              <a:t>collaboration,</a:t>
            </a: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PRL98(2007)231801</a:t>
            </a:r>
            <a:endParaRPr lang="en-GB" sz="1400" baseline="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06/30/10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560392" y="1249366"/>
            <a:ext cx="8177208" cy="302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Neutrino oscillation is an interference experiment (cf. double slit experiment) </a:t>
            </a:r>
          </a:p>
        </p:txBody>
      </p:sp>
      <p:grpSp>
        <p:nvGrpSpPr>
          <p:cNvPr id="2" name="Group 116"/>
          <p:cNvGrpSpPr>
            <a:grpSpLocks/>
          </p:cNvGrpSpPr>
          <p:nvPr/>
        </p:nvGrpSpPr>
        <p:grpSpPr bwMode="auto">
          <a:xfrm>
            <a:off x="4821238" y="1730375"/>
            <a:ext cx="107950" cy="2305050"/>
            <a:chOff x="3037" y="1090"/>
            <a:chExt cx="68" cy="1452"/>
          </a:xfrm>
        </p:grpSpPr>
        <p:sp>
          <p:nvSpPr>
            <p:cNvPr id="233478" name="AutoShape 6"/>
            <p:cNvSpPr>
              <a:spLocks noChangeArrowheads="1"/>
            </p:cNvSpPr>
            <p:nvPr/>
          </p:nvSpPr>
          <p:spPr bwMode="auto">
            <a:xfrm>
              <a:off x="3037" y="1090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3479" name="AutoShape 7"/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3480" name="AutoShape 8"/>
            <p:cNvSpPr>
              <a:spLocks noChangeArrowheads="1"/>
            </p:cNvSpPr>
            <p:nvPr/>
          </p:nvSpPr>
          <p:spPr bwMode="auto">
            <a:xfrm>
              <a:off x="3037" y="2077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33485" name="Oval 13"/>
          <p:cNvSpPr>
            <a:spLocks noChangeArrowheads="1"/>
          </p:cNvSpPr>
          <p:nvPr/>
        </p:nvSpPr>
        <p:spPr bwMode="auto">
          <a:xfrm>
            <a:off x="1965327" y="2357438"/>
            <a:ext cx="204788" cy="225425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74" tIns="45686" rIns="91374" bIns="45686" anchor="ctr"/>
          <a:lstStyle/>
          <a:p>
            <a:pPr algn="l" defTabSz="456868"/>
            <a:endParaRPr lang="en-US" sz="1700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3489" name="Line 17"/>
          <p:cNvSpPr>
            <a:spLocks noChangeShapeType="1"/>
          </p:cNvSpPr>
          <p:nvPr/>
        </p:nvSpPr>
        <p:spPr bwMode="auto">
          <a:xfrm flipH="1">
            <a:off x="7602544" y="1630363"/>
            <a:ext cx="11112" cy="264795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91374" tIns="45686" rIns="91374" bIns="45686"/>
          <a:lstStyle/>
          <a:p>
            <a:pPr algn="l" defTabSz="456868"/>
            <a:endParaRPr lang="en-US" sz="1700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3492" name="Text Box 20"/>
          <p:cNvSpPr txBox="1">
            <a:spLocks noChangeArrowheads="1"/>
          </p:cNvSpPr>
          <p:nvPr/>
        </p:nvSpPr>
        <p:spPr bwMode="auto">
          <a:xfrm>
            <a:off x="1471613" y="2046288"/>
            <a:ext cx="379412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sz="2400" baseline="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400" baseline="-2500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m</a:t>
            </a:r>
            <a:endParaRPr lang="en-GB" sz="2400" baseline="0" dirty="0">
              <a:solidFill>
                <a:srgbClr val="000000"/>
              </a:solidFill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233582" name="Line 110"/>
          <p:cNvSpPr>
            <a:spLocks noChangeShapeType="1"/>
          </p:cNvSpPr>
          <p:nvPr/>
        </p:nvSpPr>
        <p:spPr bwMode="auto">
          <a:xfrm flipV="1">
            <a:off x="798517" y="4365625"/>
            <a:ext cx="3078162" cy="1588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91374" tIns="45686" rIns="91374" bIns="45686"/>
          <a:lstStyle/>
          <a:p>
            <a:pPr algn="l" defTabSz="456868"/>
            <a:endParaRPr lang="en-US" sz="1700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3" name="Group 111"/>
          <p:cNvGrpSpPr>
            <a:grpSpLocks/>
          </p:cNvGrpSpPr>
          <p:nvPr/>
        </p:nvGrpSpPr>
        <p:grpSpPr bwMode="auto">
          <a:xfrm>
            <a:off x="1165225" y="3413133"/>
            <a:ext cx="836614" cy="962025"/>
            <a:chOff x="734" y="2806"/>
            <a:chExt cx="527" cy="606"/>
          </a:xfrm>
        </p:grpSpPr>
        <p:sp>
          <p:nvSpPr>
            <p:cNvPr id="233584" name="Text Box 112"/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 defTabSz="456868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376" algn="l"/>
                  <a:tab pos="1446746" algn="l"/>
                  <a:tab pos="2170124" algn="l"/>
                  <a:tab pos="2893499" algn="l"/>
                  <a:tab pos="3616873" algn="l"/>
                  <a:tab pos="4340250" algn="l"/>
                  <a:tab pos="5063624" algn="l"/>
                  <a:tab pos="5786999" algn="l"/>
                  <a:tab pos="6510373" algn="l"/>
                  <a:tab pos="7233749" algn="l"/>
                </a:tabLst>
              </a:pPr>
              <a:r>
                <a:rPr lang="en-GB" sz="2400" baseline="0" dirty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400" baseline="-25000" dirty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400" baseline="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4" name="Group 113"/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233586" name="Freeform 114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CC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33587" name="Line 115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D975-C3B2-4D70-95B4-0F30E709A3C7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7450" cy="126047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2"/>
                </a:solidFill>
              </a:rPr>
              <a:t>1. Neutrino oscillation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88958" y="4487866"/>
            <a:ext cx="9031287" cy="6098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2 neutrino Hamiltonian eigenstates, </a:t>
            </a:r>
            <a:r>
              <a:rPr lang="en-GB" baseline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GB" baseline="-25000" dirty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 and </a:t>
            </a:r>
            <a:r>
              <a:rPr lang="en-GB" baseline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GB" baseline="-25000" dirty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, have different phase rotation, they cause quantum interference.</a:t>
            </a: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GB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73374" y="1704459"/>
            <a:ext cx="877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0" dirty="0" smtClean="0">
                <a:solidFill>
                  <a:srgbClr val="FF0000"/>
                </a:solidFill>
                <a:latin typeface="Arial" pitchFamily="34" charset="0"/>
              </a:rPr>
              <a:t>screen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21234" y="1691759"/>
            <a:ext cx="466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0" dirty="0" smtClean="0">
                <a:solidFill>
                  <a:srgbClr val="FF0000"/>
                </a:solidFill>
                <a:latin typeface="Arial" pitchFamily="34" charset="0"/>
              </a:rPr>
              <a:t>slit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27281" y="1691759"/>
            <a:ext cx="13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0" dirty="0" smtClean="0">
                <a:solidFill>
                  <a:srgbClr val="FF0000"/>
                </a:solidFill>
                <a:latin typeface="Arial" pitchFamily="34" charset="0"/>
              </a:rPr>
              <a:t>light source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6917-EAD4-7E44-BAC7-3790AA917DB4}" type="slidenum">
              <a:rPr lang="en-US"/>
              <a:pPr/>
              <a:t>60</a:t>
            </a:fld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43662" y="4"/>
            <a:ext cx="6920547" cy="6519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1. Introduction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beam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Events in the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detector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Cross section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model</a:t>
            </a:r>
            <a:endParaRPr lang="en-GB" sz="3200" b="1" baseline="0" dirty="0" smtClean="0">
              <a:solidFill>
                <a:schemeClr val="accent2"/>
              </a:solidFill>
            </a:endParaRP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Oscillation 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analysis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Neutrino oscillation result</a:t>
            </a:r>
            <a:endParaRPr lang="en-GB" sz="3200" b="1" baseline="0" dirty="0" smtClean="0">
              <a:solidFill>
                <a:schemeClr val="accent2"/>
              </a:solidFill>
            </a:endParaRP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/>
                </a:solidFill>
              </a:rPr>
              <a:t>7</a:t>
            </a:r>
            <a:r>
              <a:rPr lang="en-GB" sz="3200" b="1" baseline="0" dirty="0" smtClean="0">
                <a:solidFill>
                  <a:schemeClr val="accent2"/>
                </a:solidFill>
              </a:rPr>
              <a:t>. New Low </a:t>
            </a:r>
            <a:r>
              <a:rPr lang="en-GB" sz="3200" b="1" baseline="0" dirty="0">
                <a:solidFill>
                  <a:schemeClr val="accent2"/>
                </a:solidFill>
              </a:rPr>
              <a:t>energy excess</a:t>
            </a:r>
            <a:r>
              <a:rPr lang="en-GB" sz="3200" b="1" baseline="0" dirty="0" smtClean="0">
                <a:solidFill>
                  <a:schemeClr val="accent2"/>
                </a:solidFill>
              </a:rPr>
              <a:t>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8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Anti-neutrino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9. Neutrino disappearance result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61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7. </a:t>
            </a:r>
            <a:r>
              <a:rPr lang="en-US" sz="2800" baseline="0" dirty="0">
                <a:solidFill>
                  <a:schemeClr val="accent2"/>
                </a:solidFill>
              </a:rPr>
              <a:t>Excess at low energy region?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82639" y="1573215"/>
            <a:ext cx="5224461" cy="148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Commonplace idea</a:t>
            </a:r>
          </a:p>
          <a:p>
            <a:pPr algn="l" defTabSz="502978" eaLnBrk="0" hangingPunct="0"/>
            <a:r>
              <a:rPr lang="en-US" baseline="0" dirty="0" smtClean="0"/>
              <a:t>Muon bremsstrahlung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/>
              <a:t> - We studied from our data, and rejected.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904070" y="1638302"/>
            <a:ext cx="2163230" cy="312961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algn="l"/>
            <a:r>
              <a:rPr lang="en-US" sz="1400" baseline="0" dirty="0" smtClean="0">
                <a:solidFill>
                  <a:schemeClr val="accent2"/>
                </a:solidFill>
              </a:rPr>
              <a:t>Bodek, arXiv:0709.4004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99371" y="4323777"/>
            <a:ext cx="1896530" cy="533576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algn="l"/>
            <a:r>
              <a:rPr lang="en-US" sz="1400" baseline="0" dirty="0" smtClean="0">
                <a:solidFill>
                  <a:schemeClr val="accent2"/>
                </a:solidFill>
              </a:rPr>
              <a:t>Harvey, Hill, Hill, PRL99(2007)261601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29472" y="2939476"/>
            <a:ext cx="2188631" cy="523172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algn="l"/>
            <a:r>
              <a:rPr lang="en-US" sz="1400" baseline="0" dirty="0" smtClean="0">
                <a:solidFill>
                  <a:schemeClr val="accent2"/>
                </a:solidFill>
              </a:rPr>
              <a:t>MiniBooNE collaboration, arXiv:0710.3897</a:t>
            </a:r>
          </a:p>
        </p:txBody>
      </p:sp>
      <p:graphicFrame>
        <p:nvGraphicFramePr>
          <p:cNvPr id="37" name="Object 1"/>
          <p:cNvGraphicFramePr>
            <a:graphicFrameLocks noChangeAspect="1"/>
          </p:cNvGraphicFramePr>
          <p:nvPr/>
        </p:nvGraphicFramePr>
        <p:xfrm>
          <a:off x="1120775" y="5291138"/>
          <a:ext cx="2425700" cy="368300"/>
        </p:xfrm>
        <a:graphic>
          <a:graphicData uri="http://schemas.openxmlformats.org/presentationml/2006/ole">
            <p:oleObj spid="_x0000_s1126402" name="Equation" r:id="rId3" imgW="2425700" imgH="368300" progId="Equation.3">
              <p:embed/>
            </p:oleObj>
          </a:graphicData>
        </a:graphic>
      </p:graphicFrame>
      <p:grpSp>
        <p:nvGrpSpPr>
          <p:cNvPr id="84" name="Group 83"/>
          <p:cNvGrpSpPr/>
          <p:nvPr/>
        </p:nvGrpSpPr>
        <p:grpSpPr>
          <a:xfrm>
            <a:off x="1112838" y="2333625"/>
            <a:ext cx="2413000" cy="419100"/>
            <a:chOff x="922338" y="2638425"/>
            <a:chExt cx="2413000" cy="419100"/>
          </a:xfrm>
        </p:grpSpPr>
        <p:graphicFrame>
          <p:nvGraphicFramePr>
            <p:cNvPr id="57" name="Object 1"/>
            <p:cNvGraphicFramePr>
              <a:graphicFrameLocks noChangeAspect="1"/>
            </p:cNvGraphicFramePr>
            <p:nvPr/>
          </p:nvGraphicFramePr>
          <p:xfrm>
            <a:off x="922338" y="2638425"/>
            <a:ext cx="2413000" cy="419100"/>
          </p:xfrm>
          <a:graphic>
            <a:graphicData uri="http://schemas.openxmlformats.org/presentationml/2006/ole">
              <p:oleObj spid="_x0000_s1126403" name="Equation" r:id="rId4" imgW="2413000" imgH="419100" progId="Equation.3">
                <p:embed/>
              </p:oleObj>
            </a:graphicData>
          </a:graphic>
        </p:graphicFrame>
        <p:grpSp>
          <p:nvGrpSpPr>
            <p:cNvPr id="82" name="Group 81"/>
            <p:cNvGrpSpPr/>
            <p:nvPr/>
          </p:nvGrpSpPr>
          <p:grpSpPr>
            <a:xfrm>
              <a:off x="2095500" y="2768600"/>
              <a:ext cx="215900" cy="215900"/>
              <a:chOff x="8267700" y="3124200"/>
              <a:chExt cx="215900" cy="215900"/>
            </a:xfrm>
          </p:grpSpPr>
          <p:cxnSp>
            <p:nvCxnSpPr>
              <p:cNvPr id="75" name="Straight Connector 74"/>
              <p:cNvCxnSpPr/>
              <p:nvPr/>
            </p:nvCxnSpPr>
            <p:spPr bwMode="auto">
              <a:xfrm rot="5400000" flipH="1" flipV="1">
                <a:off x="8261350" y="3130550"/>
                <a:ext cx="215900" cy="2032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Straight Connector 77"/>
              <p:cNvCxnSpPr/>
              <p:nvPr/>
            </p:nvCxnSpPr>
            <p:spPr bwMode="auto">
              <a:xfrm rot="16200000" flipH="1">
                <a:off x="8274050" y="3130550"/>
                <a:ext cx="215900" cy="2032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97" name="Group 96"/>
          <p:cNvGrpSpPr/>
          <p:nvPr/>
        </p:nvGrpSpPr>
        <p:grpSpPr>
          <a:xfrm>
            <a:off x="5969004" y="1950655"/>
            <a:ext cx="2618095" cy="1423607"/>
            <a:chOff x="5943600" y="2141150"/>
            <a:chExt cx="2618095" cy="1423605"/>
          </a:xfrm>
        </p:grpSpPr>
        <p:cxnSp>
          <p:nvCxnSpPr>
            <p:cNvPr id="38" name="Straight Connector 37"/>
            <p:cNvCxnSpPr/>
            <p:nvPr/>
          </p:nvCxnSpPr>
          <p:spPr bwMode="auto">
            <a:xfrm>
              <a:off x="6290626" y="2487726"/>
              <a:ext cx="805218" cy="2456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flipV="1">
              <a:off x="7098407" y="2568810"/>
              <a:ext cx="1286406" cy="1772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0" name="Freeform 39"/>
            <p:cNvSpPr/>
            <p:nvPr/>
          </p:nvSpPr>
          <p:spPr bwMode="auto">
            <a:xfrm>
              <a:off x="7087739" y="2741491"/>
              <a:ext cx="139354" cy="409433"/>
            </a:xfrm>
            <a:custGeom>
              <a:avLst/>
              <a:gdLst>
                <a:gd name="connsiteX0" fmla="*/ 0 w 139354"/>
                <a:gd name="connsiteY0" fmla="*/ 0 h 409433"/>
                <a:gd name="connsiteX1" fmla="*/ 122829 w 139354"/>
                <a:gd name="connsiteY1" fmla="*/ 27295 h 409433"/>
                <a:gd name="connsiteX2" fmla="*/ 109182 w 139354"/>
                <a:gd name="connsiteY2" fmla="*/ 68239 h 409433"/>
                <a:gd name="connsiteX3" fmla="*/ 68238 w 139354"/>
                <a:gd name="connsiteY3" fmla="*/ 81886 h 409433"/>
                <a:gd name="connsiteX4" fmla="*/ 27295 w 139354"/>
                <a:gd name="connsiteY4" fmla="*/ 109182 h 409433"/>
                <a:gd name="connsiteX5" fmla="*/ 27295 w 139354"/>
                <a:gd name="connsiteY5" fmla="*/ 218364 h 409433"/>
                <a:gd name="connsiteX6" fmla="*/ 109182 w 139354"/>
                <a:gd name="connsiteY6" fmla="*/ 259307 h 409433"/>
                <a:gd name="connsiteX7" fmla="*/ 136477 w 139354"/>
                <a:gd name="connsiteY7" fmla="*/ 300250 h 409433"/>
                <a:gd name="connsiteX8" fmla="*/ 122829 w 139354"/>
                <a:gd name="connsiteY8" fmla="*/ 368489 h 409433"/>
                <a:gd name="connsiteX9" fmla="*/ 40943 w 139354"/>
                <a:gd name="connsiteY9" fmla="*/ 395785 h 409433"/>
                <a:gd name="connsiteX10" fmla="*/ 27295 w 139354"/>
                <a:gd name="connsiteY10" fmla="*/ 409433 h 4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354" h="409433">
                  <a:moveTo>
                    <a:pt x="0" y="0"/>
                  </a:moveTo>
                  <a:cubicBezTo>
                    <a:pt x="40943" y="9098"/>
                    <a:pt x="87263" y="5066"/>
                    <a:pt x="122829" y="27295"/>
                  </a:cubicBezTo>
                  <a:cubicBezTo>
                    <a:pt x="135028" y="34920"/>
                    <a:pt x="119355" y="58066"/>
                    <a:pt x="109182" y="68239"/>
                  </a:cubicBezTo>
                  <a:cubicBezTo>
                    <a:pt x="99009" y="78412"/>
                    <a:pt x="81886" y="77337"/>
                    <a:pt x="68238" y="81886"/>
                  </a:cubicBezTo>
                  <a:cubicBezTo>
                    <a:pt x="54590" y="90985"/>
                    <a:pt x="37542" y="96374"/>
                    <a:pt x="27295" y="109182"/>
                  </a:cubicBezTo>
                  <a:cubicBezTo>
                    <a:pt x="5136" y="136881"/>
                    <a:pt x="12721" y="192859"/>
                    <a:pt x="27295" y="218364"/>
                  </a:cubicBezTo>
                  <a:cubicBezTo>
                    <a:pt x="39745" y="240151"/>
                    <a:pt x="88167" y="252302"/>
                    <a:pt x="109182" y="259307"/>
                  </a:cubicBezTo>
                  <a:cubicBezTo>
                    <a:pt x="118280" y="272955"/>
                    <a:pt x="134443" y="283974"/>
                    <a:pt x="136477" y="300250"/>
                  </a:cubicBezTo>
                  <a:cubicBezTo>
                    <a:pt x="139354" y="323268"/>
                    <a:pt x="139232" y="352086"/>
                    <a:pt x="122829" y="368489"/>
                  </a:cubicBezTo>
                  <a:cubicBezTo>
                    <a:pt x="102484" y="388834"/>
                    <a:pt x="61288" y="375440"/>
                    <a:pt x="40943" y="395785"/>
                  </a:cubicBezTo>
                  <a:lnTo>
                    <a:pt x="27295" y="409433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21"/>
              <a:endParaRPr lang="en-US" dirty="0" smtClean="0">
                <a:latin typeface="Arial" charset="0"/>
              </a:endParaRPr>
            </a:p>
          </p:txBody>
        </p:sp>
        <p:cxnSp>
          <p:nvCxnSpPr>
            <p:cNvPr id="41" name="Straight Connector 40"/>
            <p:cNvCxnSpPr>
              <a:endCxn id="40" idx="10"/>
            </p:cNvCxnSpPr>
            <p:nvPr/>
          </p:nvCxnSpPr>
          <p:spPr bwMode="auto">
            <a:xfrm flipV="1">
              <a:off x="6391702" y="3150924"/>
              <a:ext cx="723332" cy="17742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>
              <a:stCxn id="40" idx="10"/>
            </p:cNvCxnSpPr>
            <p:nvPr/>
          </p:nvCxnSpPr>
          <p:spPr bwMode="auto">
            <a:xfrm>
              <a:off x="7115034" y="3150924"/>
              <a:ext cx="847866" cy="2399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4" name="Rectangle 43"/>
            <p:cNvSpPr/>
            <p:nvPr/>
          </p:nvSpPr>
          <p:spPr>
            <a:xfrm>
              <a:off x="6058652" y="2341874"/>
              <a:ext cx="3049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n</a:t>
              </a:r>
              <a:endParaRPr lang="en-US" baseline="0" dirty="0">
                <a:latin typeface="Symbol" pitchFamily="18" charset="2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047278" y="3176661"/>
              <a:ext cx="358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X</a:t>
              </a:r>
              <a:endParaRPr lang="en-US" baseline="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794128" y="2734994"/>
              <a:ext cx="396741" cy="369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W</a:t>
              </a:r>
              <a:endParaRPr lang="en-US" baseline="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83945" y="3150167"/>
              <a:ext cx="436155" cy="369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X’</a:t>
              </a:r>
              <a:endParaRPr lang="en-US" baseline="0" dirty="0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43600" y="2193155"/>
              <a:ext cx="2618095" cy="1371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21"/>
              <a:endParaRPr lang="en-US" dirty="0" smtClean="0">
                <a:latin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517842" y="2141150"/>
              <a:ext cx="279244" cy="369331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g</a:t>
              </a:r>
              <a:endParaRPr lang="en-US" baseline="0" dirty="0">
                <a:latin typeface="Symbol" pitchFamily="18" charset="2"/>
              </a:endParaRPr>
            </a:p>
          </p:txBody>
        </p:sp>
        <p:grpSp>
          <p:nvGrpSpPr>
            <p:cNvPr id="90" name="Group 49"/>
            <p:cNvGrpSpPr/>
            <p:nvPr/>
          </p:nvGrpSpPr>
          <p:grpSpPr>
            <a:xfrm rot="20656294" flipV="1">
              <a:off x="7452363" y="2363533"/>
              <a:ext cx="607980" cy="260157"/>
              <a:chOff x="7342908" y="5985164"/>
              <a:chExt cx="343594" cy="77585"/>
            </a:xfrm>
          </p:grpSpPr>
          <p:cxnSp>
            <p:nvCxnSpPr>
              <p:cNvPr id="91" name="Straight Arrow Connector 36"/>
              <p:cNvCxnSpPr/>
              <p:nvPr/>
            </p:nvCxnSpPr>
            <p:spPr bwMode="auto">
              <a:xfrm>
                <a:off x="7608916" y="6046124"/>
                <a:ext cx="77586" cy="1662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92" name="Freeform 91"/>
              <p:cNvSpPr/>
              <p:nvPr/>
            </p:nvSpPr>
            <p:spPr bwMode="auto">
              <a:xfrm>
                <a:off x="7342908" y="5985164"/>
                <a:ext cx="277091" cy="68255"/>
              </a:xfrm>
              <a:custGeom>
                <a:avLst/>
                <a:gdLst>
                  <a:gd name="connsiteX0" fmla="*/ 0 w 304800"/>
                  <a:gd name="connsiteY0" fmla="*/ 11910 h 135583"/>
                  <a:gd name="connsiteX1" fmla="*/ 55418 w 304800"/>
                  <a:gd name="connsiteY1" fmla="*/ 826 h 135583"/>
                  <a:gd name="connsiteX2" fmla="*/ 99753 w 304800"/>
                  <a:gd name="connsiteY2" fmla="*/ 6368 h 135583"/>
                  <a:gd name="connsiteX3" fmla="*/ 110836 w 304800"/>
                  <a:gd name="connsiteY3" fmla="*/ 22994 h 135583"/>
                  <a:gd name="connsiteX4" fmla="*/ 121920 w 304800"/>
                  <a:gd name="connsiteY4" fmla="*/ 61786 h 135583"/>
                  <a:gd name="connsiteX5" fmla="*/ 127462 w 304800"/>
                  <a:gd name="connsiteY5" fmla="*/ 78412 h 135583"/>
                  <a:gd name="connsiteX6" fmla="*/ 144087 w 304800"/>
                  <a:gd name="connsiteY6" fmla="*/ 83954 h 135583"/>
                  <a:gd name="connsiteX7" fmla="*/ 282633 w 304800"/>
                  <a:gd name="connsiteY7" fmla="*/ 83954 h 135583"/>
                  <a:gd name="connsiteX8" fmla="*/ 293716 w 304800"/>
                  <a:gd name="connsiteY8" fmla="*/ 117205 h 135583"/>
                  <a:gd name="connsiteX9" fmla="*/ 304800 w 304800"/>
                  <a:gd name="connsiteY9" fmla="*/ 133830 h 13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4800" h="135583">
                    <a:moveTo>
                      <a:pt x="0" y="11910"/>
                    </a:moveTo>
                    <a:cubicBezTo>
                      <a:pt x="18473" y="8215"/>
                      <a:pt x="36608" y="1871"/>
                      <a:pt x="55418" y="826"/>
                    </a:cubicBezTo>
                    <a:cubicBezTo>
                      <a:pt x="70288" y="0"/>
                      <a:pt x="85925" y="837"/>
                      <a:pt x="99753" y="6368"/>
                    </a:cubicBezTo>
                    <a:cubicBezTo>
                      <a:pt x="105937" y="8842"/>
                      <a:pt x="107857" y="17037"/>
                      <a:pt x="110836" y="22994"/>
                    </a:cubicBezTo>
                    <a:cubicBezTo>
                      <a:pt x="115266" y="31854"/>
                      <a:pt x="119552" y="53497"/>
                      <a:pt x="121920" y="61786"/>
                    </a:cubicBezTo>
                    <a:cubicBezTo>
                      <a:pt x="123525" y="67403"/>
                      <a:pt x="123331" y="74281"/>
                      <a:pt x="127462" y="78412"/>
                    </a:cubicBezTo>
                    <a:cubicBezTo>
                      <a:pt x="131592" y="82543"/>
                      <a:pt x="138545" y="82107"/>
                      <a:pt x="144087" y="83954"/>
                    </a:cubicBezTo>
                    <a:cubicBezTo>
                      <a:pt x="153361" y="83336"/>
                      <a:pt x="261337" y="71531"/>
                      <a:pt x="282633" y="83954"/>
                    </a:cubicBezTo>
                    <a:cubicBezTo>
                      <a:pt x="292725" y="89841"/>
                      <a:pt x="290022" y="106121"/>
                      <a:pt x="293716" y="117205"/>
                    </a:cubicBezTo>
                    <a:cubicBezTo>
                      <a:pt x="299842" y="135583"/>
                      <a:pt x="293417" y="133830"/>
                      <a:pt x="304800" y="13383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21"/>
                <a:endParaRPr lang="en-US" dirty="0" smtClean="0">
                  <a:latin typeface="Arial" charset="0"/>
                </a:endParaRPr>
              </a:p>
            </p:txBody>
          </p:sp>
        </p:grpSp>
        <p:sp>
          <p:nvSpPr>
            <p:cNvPr id="96" name="Rectangle 95"/>
            <p:cNvSpPr/>
            <p:nvPr/>
          </p:nvSpPr>
          <p:spPr>
            <a:xfrm>
              <a:off x="8178242" y="2623750"/>
              <a:ext cx="279244" cy="646330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m</a:t>
              </a:r>
              <a:endParaRPr lang="en-US" baseline="0" dirty="0">
                <a:latin typeface="Symbol" pitchFamily="18" charset="2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6008246" y="4817056"/>
            <a:ext cx="2618095" cy="1470819"/>
            <a:chOff x="6135241" y="5198047"/>
            <a:chExt cx="2618095" cy="1470819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6482267" y="5343899"/>
              <a:ext cx="805218" cy="2456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V="1">
              <a:off x="7290048" y="5371193"/>
              <a:ext cx="914400" cy="2183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6437293" y="6292851"/>
              <a:ext cx="927242" cy="1520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endCxn id="28" idx="1"/>
            </p:cNvCxnSpPr>
            <p:nvPr/>
          </p:nvCxnSpPr>
          <p:spPr bwMode="auto">
            <a:xfrm>
              <a:off x="7369013" y="6285335"/>
              <a:ext cx="1022473" cy="19142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5" name="Rectangle 24"/>
            <p:cNvSpPr/>
            <p:nvPr/>
          </p:nvSpPr>
          <p:spPr>
            <a:xfrm>
              <a:off x="6250293" y="5198047"/>
              <a:ext cx="3049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n</a:t>
              </a:r>
              <a:endParaRPr lang="en-US" baseline="0" dirty="0">
                <a:latin typeface="Symbol" pitchFamily="18" charset="2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37320" y="6299534"/>
              <a:ext cx="358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X</a:t>
              </a:r>
              <a:endParaRPr lang="en-US" baseline="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85769" y="5540367"/>
              <a:ext cx="3967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Z</a:t>
              </a:r>
              <a:endParaRPr lang="en-US" baseline="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391486" y="6292090"/>
              <a:ext cx="358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X</a:t>
              </a:r>
              <a:endParaRPr lang="en-US" baseline="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58792" y="5227612"/>
              <a:ext cx="3049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n</a:t>
              </a:r>
              <a:endParaRPr lang="en-US" baseline="0" dirty="0">
                <a:latin typeface="Symbol" pitchFamily="18" charset="2"/>
              </a:endParaRPr>
            </a:p>
          </p:txBody>
        </p:sp>
        <p:grpSp>
          <p:nvGrpSpPr>
            <p:cNvPr id="31" name="Group 49"/>
            <p:cNvGrpSpPr/>
            <p:nvPr/>
          </p:nvGrpSpPr>
          <p:grpSpPr>
            <a:xfrm rot="20656294">
              <a:off x="7610734" y="5823911"/>
              <a:ext cx="667377" cy="155913"/>
              <a:chOff x="7342908" y="5985164"/>
              <a:chExt cx="343594" cy="77585"/>
            </a:xfrm>
          </p:grpSpPr>
          <p:cxnSp>
            <p:nvCxnSpPr>
              <p:cNvPr id="71" name="Straight Arrow Connector 36"/>
              <p:cNvCxnSpPr/>
              <p:nvPr/>
            </p:nvCxnSpPr>
            <p:spPr bwMode="auto">
              <a:xfrm>
                <a:off x="7608916" y="6046124"/>
                <a:ext cx="77586" cy="1662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2" name="Freeform 71"/>
              <p:cNvSpPr/>
              <p:nvPr/>
            </p:nvSpPr>
            <p:spPr bwMode="auto">
              <a:xfrm>
                <a:off x="7342908" y="5985164"/>
                <a:ext cx="277091" cy="68255"/>
              </a:xfrm>
              <a:custGeom>
                <a:avLst/>
                <a:gdLst>
                  <a:gd name="connsiteX0" fmla="*/ 0 w 304800"/>
                  <a:gd name="connsiteY0" fmla="*/ 11910 h 135583"/>
                  <a:gd name="connsiteX1" fmla="*/ 55418 w 304800"/>
                  <a:gd name="connsiteY1" fmla="*/ 826 h 135583"/>
                  <a:gd name="connsiteX2" fmla="*/ 99753 w 304800"/>
                  <a:gd name="connsiteY2" fmla="*/ 6368 h 135583"/>
                  <a:gd name="connsiteX3" fmla="*/ 110836 w 304800"/>
                  <a:gd name="connsiteY3" fmla="*/ 22994 h 135583"/>
                  <a:gd name="connsiteX4" fmla="*/ 121920 w 304800"/>
                  <a:gd name="connsiteY4" fmla="*/ 61786 h 135583"/>
                  <a:gd name="connsiteX5" fmla="*/ 127462 w 304800"/>
                  <a:gd name="connsiteY5" fmla="*/ 78412 h 135583"/>
                  <a:gd name="connsiteX6" fmla="*/ 144087 w 304800"/>
                  <a:gd name="connsiteY6" fmla="*/ 83954 h 135583"/>
                  <a:gd name="connsiteX7" fmla="*/ 282633 w 304800"/>
                  <a:gd name="connsiteY7" fmla="*/ 83954 h 135583"/>
                  <a:gd name="connsiteX8" fmla="*/ 293716 w 304800"/>
                  <a:gd name="connsiteY8" fmla="*/ 117205 h 135583"/>
                  <a:gd name="connsiteX9" fmla="*/ 304800 w 304800"/>
                  <a:gd name="connsiteY9" fmla="*/ 133830 h 13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4800" h="135583">
                    <a:moveTo>
                      <a:pt x="0" y="11910"/>
                    </a:moveTo>
                    <a:cubicBezTo>
                      <a:pt x="18473" y="8215"/>
                      <a:pt x="36608" y="1871"/>
                      <a:pt x="55418" y="826"/>
                    </a:cubicBezTo>
                    <a:cubicBezTo>
                      <a:pt x="70288" y="0"/>
                      <a:pt x="85925" y="837"/>
                      <a:pt x="99753" y="6368"/>
                    </a:cubicBezTo>
                    <a:cubicBezTo>
                      <a:pt x="105937" y="8842"/>
                      <a:pt x="107857" y="17037"/>
                      <a:pt x="110836" y="22994"/>
                    </a:cubicBezTo>
                    <a:cubicBezTo>
                      <a:pt x="115266" y="31854"/>
                      <a:pt x="119552" y="53497"/>
                      <a:pt x="121920" y="61786"/>
                    </a:cubicBezTo>
                    <a:cubicBezTo>
                      <a:pt x="123525" y="67403"/>
                      <a:pt x="123331" y="74281"/>
                      <a:pt x="127462" y="78412"/>
                    </a:cubicBezTo>
                    <a:cubicBezTo>
                      <a:pt x="131592" y="82543"/>
                      <a:pt x="138545" y="82107"/>
                      <a:pt x="144087" y="83954"/>
                    </a:cubicBezTo>
                    <a:cubicBezTo>
                      <a:pt x="153361" y="83336"/>
                      <a:pt x="261337" y="71531"/>
                      <a:pt x="282633" y="83954"/>
                    </a:cubicBezTo>
                    <a:cubicBezTo>
                      <a:pt x="292725" y="89841"/>
                      <a:pt x="290022" y="106121"/>
                      <a:pt x="293716" y="117205"/>
                    </a:cubicBezTo>
                    <a:cubicBezTo>
                      <a:pt x="299842" y="135583"/>
                      <a:pt x="293417" y="133830"/>
                      <a:pt x="304800" y="13383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21"/>
                <a:endParaRPr lang="en-US" dirty="0" smtClean="0">
                  <a:latin typeface="Arial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8254442" y="5652698"/>
              <a:ext cx="279244" cy="369332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g</a:t>
              </a:r>
              <a:endParaRPr lang="en-US" baseline="0" dirty="0">
                <a:latin typeface="Symbol" pitchFamily="18" charset="2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135241" y="5265228"/>
              <a:ext cx="2618095" cy="1371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21"/>
              <a:endParaRPr lang="en-US" dirty="0" smtClean="0">
                <a:latin typeface="Arial" charset="0"/>
              </a:endParaRPr>
            </a:p>
          </p:txBody>
        </p:sp>
        <p:sp>
          <p:nvSpPr>
            <p:cNvPr id="111" name="Isosceles Triangle 110"/>
            <p:cNvSpPr/>
            <p:nvPr/>
          </p:nvSpPr>
          <p:spPr bwMode="auto">
            <a:xfrm rot="4832776">
              <a:off x="7359650" y="5822950"/>
              <a:ext cx="254000" cy="23495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21"/>
              <a:endParaRPr lang="en-US" dirty="0"/>
            </a:p>
          </p:txBody>
        </p:sp>
        <p:cxnSp>
          <p:nvCxnSpPr>
            <p:cNvPr id="117" name="Straight Connector 116"/>
            <p:cNvCxnSpPr/>
            <p:nvPr/>
          </p:nvCxnSpPr>
          <p:spPr bwMode="auto">
            <a:xfrm rot="5400000" flipH="1" flipV="1">
              <a:off x="7264747" y="6171943"/>
              <a:ext cx="207479" cy="208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rot="5400000" flipH="1" flipV="1">
              <a:off x="7283798" y="6165592"/>
              <a:ext cx="207477" cy="208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rot="5400000" flipH="1" flipV="1">
              <a:off x="7302848" y="6165592"/>
              <a:ext cx="207477" cy="208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3" name="Rectangle 122"/>
            <p:cNvSpPr/>
            <p:nvPr/>
          </p:nvSpPr>
          <p:spPr>
            <a:xfrm>
              <a:off x="7022542" y="5932099"/>
              <a:ext cx="337107" cy="369332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aseline="0" dirty="0" smtClean="0">
                  <a:latin typeface="Symbol" pitchFamily="18" charset="2"/>
                </a:rPr>
                <a:t>w</a:t>
              </a:r>
              <a:endParaRPr lang="en-US" baseline="0" dirty="0">
                <a:latin typeface="Symbol" pitchFamily="18" charset="2"/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 bwMode="auto">
            <a:xfrm rot="16200000" flipV="1">
              <a:off x="7215322" y="5668829"/>
              <a:ext cx="223343" cy="6168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579443" y="4557721"/>
            <a:ext cx="5605461" cy="2040761"/>
            <a:chOff x="579439" y="4557713"/>
            <a:chExt cx="5605461" cy="2040761"/>
          </a:xfrm>
        </p:grpSpPr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579439" y="4557713"/>
              <a:ext cx="5605461" cy="2040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0783" tIns="50392" rIns="100783" bIns="50392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baseline="0" dirty="0" smtClean="0">
                  <a:solidFill>
                    <a:srgbClr val="008000"/>
                  </a:solidFill>
                </a:rPr>
                <a:t>Standard model, but new</a:t>
              </a:r>
            </a:p>
            <a:p>
              <a:pPr algn="l" defTabSz="502978" eaLnBrk="0" hangingPunct="0"/>
              <a:r>
                <a:rPr lang="en-US" baseline="0" dirty="0" smtClean="0">
                  <a:solidFill>
                    <a:srgbClr val="000000"/>
                  </a:solidFill>
                </a:rPr>
                <a:t>Anomaly mediated gamma emission</a:t>
              </a:r>
            </a:p>
            <a:p>
              <a:pPr algn="l" defTabSz="502978" eaLnBrk="0" hangingPunct="0"/>
              <a:endParaRPr lang="en-US" baseline="0" dirty="0" smtClean="0">
                <a:solidFill>
                  <a:srgbClr val="000000"/>
                </a:solidFill>
              </a:endParaRPr>
            </a:p>
            <a:p>
              <a:pPr algn="l" defTabSz="502978" eaLnBrk="0" hangingPunct="0"/>
              <a:endParaRPr lang="en-US" baseline="0" dirty="0" smtClean="0">
                <a:solidFill>
                  <a:srgbClr val="000000"/>
                </a:solidFill>
              </a:endParaRPr>
            </a:p>
            <a:p>
              <a:pPr algn="l" defTabSz="502978" eaLnBrk="0" hangingPunct="0"/>
              <a:r>
                <a:rPr lang="en-US" baseline="0" dirty="0" smtClean="0">
                  <a:solidFill>
                    <a:srgbClr val="000000"/>
                  </a:solidFill>
                </a:rPr>
                <a:t> - Under study, need to know the coupling constant </a:t>
              </a:r>
            </a:p>
            <a:p>
              <a:pPr algn="l" defTabSz="502978" eaLnBrk="0" hangingPunct="0"/>
              <a:r>
                <a:rPr lang="en-US" baseline="0" dirty="0" smtClean="0">
                  <a:solidFill>
                    <a:srgbClr val="000000"/>
                  </a:solidFill>
                </a:rPr>
                <a:t> - naïve approximation, same cross section for </a:t>
              </a:r>
              <a:r>
                <a:rPr lang="en-US" baseline="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baseline="0" dirty="0" smtClean="0">
                  <a:solidFill>
                    <a:srgbClr val="000000"/>
                  </a:solidFill>
                </a:rPr>
                <a:t>-N and </a:t>
              </a:r>
              <a:r>
                <a:rPr lang="en-US" baseline="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baseline="0" dirty="0" smtClean="0">
                  <a:solidFill>
                    <a:srgbClr val="000000"/>
                  </a:solidFill>
                </a:rPr>
                <a:t>-N </a:t>
              </a:r>
              <a:endParaRPr lang="en-US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 bwMode="auto">
            <a:xfrm rot="10800000">
              <a:off x="1087120" y="6330950"/>
              <a:ext cx="182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62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7. </a:t>
            </a:r>
            <a:r>
              <a:rPr lang="en-US" sz="2800" baseline="0" dirty="0">
                <a:solidFill>
                  <a:schemeClr val="accent2"/>
                </a:solidFill>
              </a:rPr>
              <a:t>Excess at low energy region?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52439" y="1433514"/>
            <a:ext cx="5884861" cy="148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Beyond the Standard model (most popular)</a:t>
            </a:r>
          </a:p>
          <a:p>
            <a:pPr algn="l" defTabSz="502978" eaLnBrk="0" hangingPunct="0"/>
            <a:endParaRPr lang="en-US" baseline="0" dirty="0" smtClean="0">
              <a:solidFill>
                <a:srgbClr val="000000"/>
              </a:solidFill>
            </a:endParaRPr>
          </a:p>
          <a:p>
            <a:pPr algn="l" defTabSz="502978" eaLnBrk="0" hangingPunct="0"/>
            <a:r>
              <a:rPr lang="en-US" baseline="0" dirty="0" smtClean="0">
                <a:solidFill>
                  <a:srgbClr val="000000"/>
                </a:solidFill>
              </a:rPr>
              <a:t>New gauge boson production in the beamline</a:t>
            </a:r>
          </a:p>
          <a:p>
            <a:pPr algn="l" defTabSz="502978" eaLnBrk="0" hangingPunct="0"/>
            <a:r>
              <a:rPr lang="en-US" baseline="0" dirty="0" smtClean="0">
                <a:solidFill>
                  <a:srgbClr val="000000"/>
                </a:solidFill>
              </a:rPr>
              <a:t> - can accommodate LSND and MiniBooNE</a:t>
            </a:r>
          </a:p>
          <a:p>
            <a:pPr algn="l" defTabSz="502978" eaLnBrk="0" hangingPunct="0"/>
            <a:r>
              <a:rPr lang="en-US" baseline="0" dirty="0" smtClean="0">
                <a:solidFill>
                  <a:srgbClr val="000000"/>
                </a:solidFill>
              </a:rPr>
              <a:t> - solid prediction for anti-neutrinos.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66570" y="4933376"/>
            <a:ext cx="2099730" cy="533576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algn="l"/>
            <a:r>
              <a:rPr lang="en-US" sz="1400" baseline="0" dirty="0" smtClean="0">
                <a:solidFill>
                  <a:schemeClr val="accent2"/>
                </a:solidFill>
              </a:rPr>
              <a:t>Kostelecky, TK, Tayloe, PRD74(2006)105009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96672" y="437576"/>
            <a:ext cx="1871131" cy="523172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algn="l"/>
            <a:r>
              <a:rPr lang="en-US" sz="1400" baseline="0" dirty="0" smtClean="0">
                <a:solidFill>
                  <a:schemeClr val="accent2"/>
                </a:solidFill>
              </a:rPr>
              <a:t>Nelson, Walsh, PRD77(2008)033001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693" y="1054100"/>
            <a:ext cx="3984486" cy="2555875"/>
          </a:xfrm>
          <a:prstGeom prst="rect">
            <a:avLst/>
          </a:prstGeom>
        </p:spPr>
      </p:pic>
      <p:pic>
        <p:nvPicPr>
          <p:cNvPr id="16" name="Picture 15" descr="tandem_c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3352800"/>
            <a:ext cx="3552824" cy="35528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32303" y="3995261"/>
            <a:ext cx="5645147" cy="1200290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baseline="0" dirty="0" smtClean="0">
                <a:solidFill>
                  <a:srgbClr val="000000"/>
                </a:solidFill>
              </a:rPr>
              <a:t>Lorentz violating oscillation model</a:t>
            </a:r>
          </a:p>
          <a:p>
            <a:pPr algn="l" defTabSz="502978" eaLnBrk="0" hangingPunct="0"/>
            <a:r>
              <a:rPr lang="en-US" baseline="0" dirty="0" smtClean="0">
                <a:solidFill>
                  <a:srgbClr val="000000"/>
                </a:solidFill>
              </a:rPr>
              <a:t> - can accommodate LSND and MiniBooNE</a:t>
            </a:r>
          </a:p>
          <a:p>
            <a:pPr algn="l" defTabSz="502978" eaLnBrk="0" hangingPunct="0"/>
            <a:r>
              <a:rPr lang="en-US" baseline="0" dirty="0" smtClean="0">
                <a:solidFill>
                  <a:srgbClr val="000000"/>
                </a:solidFill>
              </a:rPr>
              <a:t> - predict low energy excess before MiniBooNE result.</a:t>
            </a:r>
          </a:p>
          <a:p>
            <a:pPr algn="l" defTabSz="502978" eaLnBrk="0" hangingPunct="0"/>
            <a:r>
              <a:rPr lang="en-US" baseline="0" dirty="0" smtClean="0">
                <a:solidFill>
                  <a:srgbClr val="000000"/>
                </a:solidFill>
              </a:rPr>
              <a:t> - Under study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63</a:t>
            </a:fld>
            <a:endParaRPr lang="en-US" dirty="0"/>
          </a:p>
        </p:txBody>
      </p:sp>
      <p:sp>
        <p:nvSpPr>
          <p:cNvPr id="657411" name="Text Box 3"/>
          <p:cNvSpPr txBox="1">
            <a:spLocks noChangeArrowheads="1"/>
          </p:cNvSpPr>
          <p:nvPr/>
        </p:nvSpPr>
        <p:spPr bwMode="auto">
          <a:xfrm>
            <a:off x="795342" y="1179516"/>
            <a:ext cx="8088312" cy="148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 smtClean="0"/>
              <a:t>We re-visit all background source, to find any missing components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Photonuclear effect</a:t>
            </a:r>
          </a:p>
          <a:p>
            <a:pPr algn="l" defTabSz="502978" eaLnBrk="0" hangingPunct="0"/>
            <a:r>
              <a:rPr lang="en-US" baseline="0" dirty="0" smtClean="0"/>
              <a:t>Low energy gamma can excite nuclei, an additional source to remove one of gamma ray from NC</a:t>
            </a:r>
            <a:r>
              <a:rPr lang="en-US" baseline="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o</a:t>
            </a:r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7. Oscillation analysis update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044575" y="2999085"/>
            <a:ext cx="2755900" cy="2176425"/>
            <a:chOff x="485775" y="3570586"/>
            <a:chExt cx="2755900" cy="2176427"/>
          </a:xfrm>
        </p:grpSpPr>
        <p:sp>
          <p:nvSpPr>
            <p:cNvPr id="45" name="Rectangle 44"/>
            <p:cNvSpPr/>
            <p:nvPr/>
          </p:nvSpPr>
          <p:spPr>
            <a:xfrm>
              <a:off x="619003" y="3570586"/>
              <a:ext cx="236549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aseline="0" dirty="0" smtClean="0"/>
                <a:t>Photonuclear effect</a:t>
              </a:r>
              <a:endParaRPr lang="en-US" baseline="0" dirty="0"/>
            </a:p>
          </p:txBody>
        </p:sp>
        <p:graphicFrame>
          <p:nvGraphicFramePr>
            <p:cNvPr id="48" name="Object 1"/>
            <p:cNvGraphicFramePr>
              <a:graphicFrameLocks noChangeAspect="1"/>
            </p:cNvGraphicFramePr>
            <p:nvPr/>
          </p:nvGraphicFramePr>
          <p:xfrm>
            <a:off x="485775" y="3895725"/>
            <a:ext cx="2755900" cy="368300"/>
          </p:xfrm>
          <a:graphic>
            <a:graphicData uri="http://schemas.openxmlformats.org/presentationml/2006/ole">
              <p:oleObj spid="_x0000_s820227" name="Equation" r:id="rId3" imgW="2755900" imgH="368300" progId="Equation.3">
                <p:embed/>
              </p:oleObj>
            </a:graphicData>
          </a:graphic>
        </p:graphicFrame>
        <p:grpSp>
          <p:nvGrpSpPr>
            <p:cNvPr id="70" name="Group 69"/>
            <p:cNvGrpSpPr/>
            <p:nvPr/>
          </p:nvGrpSpPr>
          <p:grpSpPr>
            <a:xfrm>
              <a:off x="533683" y="4284974"/>
              <a:ext cx="2618095" cy="1462039"/>
              <a:chOff x="533683" y="4284974"/>
              <a:chExt cx="2618095" cy="1462039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>
                <a:off x="880709" y="4430826"/>
                <a:ext cx="805218" cy="24566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flipV="1">
                <a:off x="1688490" y="4458120"/>
                <a:ext cx="914400" cy="21836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31" name="Freeform 30"/>
              <p:cNvSpPr/>
              <p:nvPr/>
            </p:nvSpPr>
            <p:spPr bwMode="auto">
              <a:xfrm>
                <a:off x="1677822" y="4684591"/>
                <a:ext cx="139354" cy="409433"/>
              </a:xfrm>
              <a:custGeom>
                <a:avLst/>
                <a:gdLst>
                  <a:gd name="connsiteX0" fmla="*/ 0 w 139354"/>
                  <a:gd name="connsiteY0" fmla="*/ 0 h 409433"/>
                  <a:gd name="connsiteX1" fmla="*/ 122829 w 139354"/>
                  <a:gd name="connsiteY1" fmla="*/ 27295 h 409433"/>
                  <a:gd name="connsiteX2" fmla="*/ 109182 w 139354"/>
                  <a:gd name="connsiteY2" fmla="*/ 68239 h 409433"/>
                  <a:gd name="connsiteX3" fmla="*/ 68238 w 139354"/>
                  <a:gd name="connsiteY3" fmla="*/ 81886 h 409433"/>
                  <a:gd name="connsiteX4" fmla="*/ 27295 w 139354"/>
                  <a:gd name="connsiteY4" fmla="*/ 109182 h 409433"/>
                  <a:gd name="connsiteX5" fmla="*/ 27295 w 139354"/>
                  <a:gd name="connsiteY5" fmla="*/ 218364 h 409433"/>
                  <a:gd name="connsiteX6" fmla="*/ 109182 w 139354"/>
                  <a:gd name="connsiteY6" fmla="*/ 259307 h 409433"/>
                  <a:gd name="connsiteX7" fmla="*/ 136477 w 139354"/>
                  <a:gd name="connsiteY7" fmla="*/ 300250 h 409433"/>
                  <a:gd name="connsiteX8" fmla="*/ 122829 w 139354"/>
                  <a:gd name="connsiteY8" fmla="*/ 368489 h 409433"/>
                  <a:gd name="connsiteX9" fmla="*/ 40943 w 139354"/>
                  <a:gd name="connsiteY9" fmla="*/ 395785 h 409433"/>
                  <a:gd name="connsiteX10" fmla="*/ 27295 w 139354"/>
                  <a:gd name="connsiteY10" fmla="*/ 409433 h 40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354" h="409433">
                    <a:moveTo>
                      <a:pt x="0" y="0"/>
                    </a:moveTo>
                    <a:cubicBezTo>
                      <a:pt x="40943" y="9098"/>
                      <a:pt x="87263" y="5066"/>
                      <a:pt x="122829" y="27295"/>
                    </a:cubicBezTo>
                    <a:cubicBezTo>
                      <a:pt x="135028" y="34920"/>
                      <a:pt x="119355" y="58066"/>
                      <a:pt x="109182" y="68239"/>
                    </a:cubicBezTo>
                    <a:cubicBezTo>
                      <a:pt x="99009" y="78412"/>
                      <a:pt x="81886" y="77337"/>
                      <a:pt x="68238" y="81886"/>
                    </a:cubicBezTo>
                    <a:cubicBezTo>
                      <a:pt x="54590" y="90985"/>
                      <a:pt x="37542" y="96374"/>
                      <a:pt x="27295" y="109182"/>
                    </a:cubicBezTo>
                    <a:cubicBezTo>
                      <a:pt x="5136" y="136881"/>
                      <a:pt x="12721" y="192859"/>
                      <a:pt x="27295" y="218364"/>
                    </a:cubicBezTo>
                    <a:cubicBezTo>
                      <a:pt x="39745" y="240151"/>
                      <a:pt x="88167" y="252302"/>
                      <a:pt x="109182" y="259307"/>
                    </a:cubicBezTo>
                    <a:cubicBezTo>
                      <a:pt x="118280" y="272955"/>
                      <a:pt x="134443" y="283974"/>
                      <a:pt x="136477" y="300250"/>
                    </a:cubicBezTo>
                    <a:cubicBezTo>
                      <a:pt x="139354" y="323268"/>
                      <a:pt x="139232" y="352086"/>
                      <a:pt x="122829" y="368489"/>
                    </a:cubicBezTo>
                    <a:cubicBezTo>
                      <a:pt x="102484" y="388834"/>
                      <a:pt x="61288" y="375440"/>
                      <a:pt x="40943" y="395785"/>
                    </a:cubicBezTo>
                    <a:lnTo>
                      <a:pt x="27295" y="409433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21"/>
                <a:endParaRPr lang="en-US" dirty="0" smtClean="0">
                  <a:latin typeface="Arial" charset="0"/>
                </a:endParaRPr>
              </a:p>
            </p:txBody>
          </p:sp>
          <p:cxnSp>
            <p:nvCxnSpPr>
              <p:cNvPr id="32" name="Straight Connector 31"/>
              <p:cNvCxnSpPr>
                <a:endCxn id="31" idx="10"/>
              </p:cNvCxnSpPr>
              <p:nvPr/>
            </p:nvCxnSpPr>
            <p:spPr bwMode="auto">
              <a:xfrm flipV="1">
                <a:off x="981785" y="5094024"/>
                <a:ext cx="723332" cy="17742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1979875" y="4843867"/>
                <a:ext cx="649426" cy="22972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1979875" y="5089497"/>
                <a:ext cx="370076" cy="25085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Rectangle 34"/>
              <p:cNvSpPr/>
              <p:nvPr/>
            </p:nvSpPr>
            <p:spPr>
              <a:xfrm>
                <a:off x="648735" y="4284974"/>
                <a:ext cx="3049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aseline="0" dirty="0" smtClean="0">
                    <a:latin typeface="Symbol" pitchFamily="18" charset="2"/>
                  </a:rPr>
                  <a:t>n</a:t>
                </a:r>
                <a:endParaRPr lang="en-US" baseline="0" dirty="0">
                  <a:latin typeface="Symbol" pitchFamily="18" charset="2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37361" y="5119761"/>
                <a:ext cx="3580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aseline="0" dirty="0" smtClean="0"/>
                  <a:t>N</a:t>
                </a:r>
                <a:endParaRPr lang="en-US" baseline="0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384212" y="4678101"/>
                <a:ext cx="39674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aseline="0" dirty="0" smtClean="0"/>
                  <a:t>Z</a:t>
                </a:r>
                <a:endParaRPr lang="en-US" baseline="0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586728" y="4674174"/>
                <a:ext cx="3580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aseline="0" dirty="0" smtClean="0"/>
                  <a:t>N</a:t>
                </a:r>
                <a:endParaRPr lang="en-US" baseline="0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657232" y="4314547"/>
                <a:ext cx="3049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aseline="0" dirty="0" smtClean="0">
                    <a:latin typeface="Symbol" pitchFamily="18" charset="2"/>
                  </a:rPr>
                  <a:t>n</a:t>
                </a:r>
                <a:endParaRPr lang="en-US" baseline="0" dirty="0">
                  <a:latin typeface="Symbol" pitchFamily="18" charset="2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066032" y="4949059"/>
                <a:ext cx="40901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aseline="0" dirty="0" smtClean="0">
                    <a:latin typeface="Symbol" pitchFamily="18" charset="2"/>
                  </a:rPr>
                  <a:t>p</a:t>
                </a:r>
                <a:r>
                  <a:rPr lang="en-US" dirty="0" smtClean="0"/>
                  <a:t>o</a:t>
                </a:r>
                <a:endParaRPr lang="en-US" dirty="0"/>
              </a:p>
            </p:txBody>
          </p:sp>
          <p:grpSp>
            <p:nvGrpSpPr>
              <p:cNvPr id="41" name="Group 49"/>
              <p:cNvGrpSpPr/>
              <p:nvPr/>
            </p:nvGrpSpPr>
            <p:grpSpPr>
              <a:xfrm rot="20656294">
                <a:off x="2365093" y="5281237"/>
                <a:ext cx="382388" cy="72041"/>
                <a:chOff x="7342908" y="5985164"/>
                <a:chExt cx="343594" cy="77585"/>
              </a:xfrm>
            </p:grpSpPr>
            <p:cxnSp>
              <p:nvCxnSpPr>
                <p:cNvPr id="58" name="Straight Arrow Connector 57"/>
                <p:cNvCxnSpPr/>
                <p:nvPr/>
              </p:nvCxnSpPr>
              <p:spPr bwMode="auto">
                <a:xfrm>
                  <a:off x="7608916" y="6046124"/>
                  <a:ext cx="77586" cy="1662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59" name="Freeform 58"/>
                <p:cNvSpPr/>
                <p:nvPr/>
              </p:nvSpPr>
              <p:spPr bwMode="auto">
                <a:xfrm>
                  <a:off x="7342908" y="5985164"/>
                  <a:ext cx="277091" cy="68255"/>
                </a:xfrm>
                <a:custGeom>
                  <a:avLst/>
                  <a:gdLst>
                    <a:gd name="connsiteX0" fmla="*/ 0 w 304800"/>
                    <a:gd name="connsiteY0" fmla="*/ 11910 h 135583"/>
                    <a:gd name="connsiteX1" fmla="*/ 55418 w 304800"/>
                    <a:gd name="connsiteY1" fmla="*/ 826 h 135583"/>
                    <a:gd name="connsiteX2" fmla="*/ 99753 w 304800"/>
                    <a:gd name="connsiteY2" fmla="*/ 6368 h 135583"/>
                    <a:gd name="connsiteX3" fmla="*/ 110836 w 304800"/>
                    <a:gd name="connsiteY3" fmla="*/ 22994 h 135583"/>
                    <a:gd name="connsiteX4" fmla="*/ 121920 w 304800"/>
                    <a:gd name="connsiteY4" fmla="*/ 61786 h 135583"/>
                    <a:gd name="connsiteX5" fmla="*/ 127462 w 304800"/>
                    <a:gd name="connsiteY5" fmla="*/ 78412 h 135583"/>
                    <a:gd name="connsiteX6" fmla="*/ 144087 w 304800"/>
                    <a:gd name="connsiteY6" fmla="*/ 83954 h 135583"/>
                    <a:gd name="connsiteX7" fmla="*/ 282633 w 304800"/>
                    <a:gd name="connsiteY7" fmla="*/ 83954 h 135583"/>
                    <a:gd name="connsiteX8" fmla="*/ 293716 w 304800"/>
                    <a:gd name="connsiteY8" fmla="*/ 117205 h 135583"/>
                    <a:gd name="connsiteX9" fmla="*/ 304800 w 304800"/>
                    <a:gd name="connsiteY9" fmla="*/ 133830 h 135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4800" h="135583">
                      <a:moveTo>
                        <a:pt x="0" y="11910"/>
                      </a:moveTo>
                      <a:cubicBezTo>
                        <a:pt x="18473" y="8215"/>
                        <a:pt x="36608" y="1871"/>
                        <a:pt x="55418" y="826"/>
                      </a:cubicBezTo>
                      <a:cubicBezTo>
                        <a:pt x="70288" y="0"/>
                        <a:pt x="85925" y="837"/>
                        <a:pt x="99753" y="6368"/>
                      </a:cubicBezTo>
                      <a:cubicBezTo>
                        <a:pt x="105937" y="8842"/>
                        <a:pt x="107857" y="17037"/>
                        <a:pt x="110836" y="22994"/>
                      </a:cubicBezTo>
                      <a:cubicBezTo>
                        <a:pt x="115266" y="31854"/>
                        <a:pt x="119552" y="53497"/>
                        <a:pt x="121920" y="61786"/>
                      </a:cubicBezTo>
                      <a:cubicBezTo>
                        <a:pt x="123525" y="67403"/>
                        <a:pt x="123331" y="74281"/>
                        <a:pt x="127462" y="78412"/>
                      </a:cubicBezTo>
                      <a:cubicBezTo>
                        <a:pt x="131592" y="82543"/>
                        <a:pt x="138545" y="82107"/>
                        <a:pt x="144087" y="83954"/>
                      </a:cubicBezTo>
                      <a:cubicBezTo>
                        <a:pt x="153361" y="83336"/>
                        <a:pt x="261337" y="71531"/>
                        <a:pt x="282633" y="83954"/>
                      </a:cubicBezTo>
                      <a:cubicBezTo>
                        <a:pt x="292725" y="89841"/>
                        <a:pt x="290022" y="106121"/>
                        <a:pt x="293716" y="117205"/>
                      </a:cubicBezTo>
                      <a:cubicBezTo>
                        <a:pt x="299842" y="135583"/>
                        <a:pt x="293417" y="133830"/>
                        <a:pt x="304800" y="13383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21"/>
                  <a:endParaRPr lang="en-US" dirty="0" smtClean="0">
                    <a:latin typeface="Arial" charset="0"/>
                  </a:endParaRPr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2613485" y="5377681"/>
                <a:ext cx="279244" cy="369332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baseline="0" dirty="0" smtClean="0">
                    <a:latin typeface="Symbol" pitchFamily="18" charset="2"/>
                  </a:rPr>
                  <a:t>g</a:t>
                </a:r>
                <a:endParaRPr lang="en-US" baseline="0" dirty="0">
                  <a:latin typeface="Symbol" pitchFamily="18" charset="2"/>
                </a:endParaRPr>
              </a:p>
            </p:txBody>
          </p:sp>
          <p:grpSp>
            <p:nvGrpSpPr>
              <p:cNvPr id="43" name="Group 51"/>
              <p:cNvGrpSpPr/>
              <p:nvPr/>
            </p:nvGrpSpPr>
            <p:grpSpPr>
              <a:xfrm rot="881107">
                <a:off x="2334192" y="5368785"/>
                <a:ext cx="345476" cy="168606"/>
                <a:chOff x="7342908" y="5985164"/>
                <a:chExt cx="343594" cy="77585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 bwMode="auto">
                <a:xfrm>
                  <a:off x="7608916" y="6046124"/>
                  <a:ext cx="77586" cy="1662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57" name="Freeform 56"/>
                <p:cNvSpPr/>
                <p:nvPr/>
              </p:nvSpPr>
              <p:spPr bwMode="auto">
                <a:xfrm>
                  <a:off x="7342908" y="5985164"/>
                  <a:ext cx="277091" cy="68255"/>
                </a:xfrm>
                <a:custGeom>
                  <a:avLst/>
                  <a:gdLst>
                    <a:gd name="connsiteX0" fmla="*/ 0 w 304800"/>
                    <a:gd name="connsiteY0" fmla="*/ 11910 h 135583"/>
                    <a:gd name="connsiteX1" fmla="*/ 55418 w 304800"/>
                    <a:gd name="connsiteY1" fmla="*/ 826 h 135583"/>
                    <a:gd name="connsiteX2" fmla="*/ 99753 w 304800"/>
                    <a:gd name="connsiteY2" fmla="*/ 6368 h 135583"/>
                    <a:gd name="connsiteX3" fmla="*/ 110836 w 304800"/>
                    <a:gd name="connsiteY3" fmla="*/ 22994 h 135583"/>
                    <a:gd name="connsiteX4" fmla="*/ 121920 w 304800"/>
                    <a:gd name="connsiteY4" fmla="*/ 61786 h 135583"/>
                    <a:gd name="connsiteX5" fmla="*/ 127462 w 304800"/>
                    <a:gd name="connsiteY5" fmla="*/ 78412 h 135583"/>
                    <a:gd name="connsiteX6" fmla="*/ 144087 w 304800"/>
                    <a:gd name="connsiteY6" fmla="*/ 83954 h 135583"/>
                    <a:gd name="connsiteX7" fmla="*/ 282633 w 304800"/>
                    <a:gd name="connsiteY7" fmla="*/ 83954 h 135583"/>
                    <a:gd name="connsiteX8" fmla="*/ 293716 w 304800"/>
                    <a:gd name="connsiteY8" fmla="*/ 117205 h 135583"/>
                    <a:gd name="connsiteX9" fmla="*/ 304800 w 304800"/>
                    <a:gd name="connsiteY9" fmla="*/ 133830 h 135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4800" h="135583">
                      <a:moveTo>
                        <a:pt x="0" y="11910"/>
                      </a:moveTo>
                      <a:cubicBezTo>
                        <a:pt x="18473" y="8215"/>
                        <a:pt x="36608" y="1871"/>
                        <a:pt x="55418" y="826"/>
                      </a:cubicBezTo>
                      <a:cubicBezTo>
                        <a:pt x="70288" y="0"/>
                        <a:pt x="85925" y="837"/>
                        <a:pt x="99753" y="6368"/>
                      </a:cubicBezTo>
                      <a:cubicBezTo>
                        <a:pt x="105937" y="8842"/>
                        <a:pt x="107857" y="17037"/>
                        <a:pt x="110836" y="22994"/>
                      </a:cubicBezTo>
                      <a:cubicBezTo>
                        <a:pt x="115266" y="31854"/>
                        <a:pt x="119552" y="53497"/>
                        <a:pt x="121920" y="61786"/>
                      </a:cubicBezTo>
                      <a:cubicBezTo>
                        <a:pt x="123525" y="67403"/>
                        <a:pt x="123331" y="74281"/>
                        <a:pt x="127462" y="78412"/>
                      </a:cubicBezTo>
                      <a:cubicBezTo>
                        <a:pt x="131592" y="82543"/>
                        <a:pt x="138545" y="82107"/>
                        <a:pt x="144087" y="83954"/>
                      </a:cubicBezTo>
                      <a:cubicBezTo>
                        <a:pt x="153361" y="83336"/>
                        <a:pt x="261337" y="71531"/>
                        <a:pt x="282633" y="83954"/>
                      </a:cubicBezTo>
                      <a:cubicBezTo>
                        <a:pt x="292725" y="89841"/>
                        <a:pt x="290022" y="106121"/>
                        <a:pt x="293716" y="117205"/>
                      </a:cubicBezTo>
                      <a:cubicBezTo>
                        <a:pt x="299842" y="135583"/>
                        <a:pt x="293417" y="133830"/>
                        <a:pt x="304800" y="13383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021"/>
                  <a:endParaRPr lang="en-US" dirty="0" smtClean="0">
                    <a:latin typeface="Arial" charset="0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2690984" y="5076188"/>
                <a:ext cx="279244" cy="369332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baseline="0" dirty="0" smtClean="0">
                    <a:latin typeface="Symbol" pitchFamily="18" charset="2"/>
                  </a:rPr>
                  <a:t>g</a:t>
                </a:r>
                <a:endParaRPr lang="en-US" baseline="0" dirty="0">
                  <a:latin typeface="Symbol" pitchFamily="18" charset="2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533683" y="4352155"/>
                <a:ext cx="2618095" cy="13716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21"/>
                <a:endParaRPr lang="en-US" dirty="0" smtClean="0">
                  <a:latin typeface="Arial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718439" y="5011659"/>
                <a:ext cx="31631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aseline="0" dirty="0" smtClean="0">
                    <a:latin typeface="Symbol" pitchFamily="18" charset="2"/>
                  </a:rPr>
                  <a:t>D</a:t>
                </a:r>
                <a:endParaRPr lang="en-US" baseline="0" dirty="0">
                  <a:latin typeface="Symbol" pitchFamily="18" charset="2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 bwMode="auto">
              <a:xfrm>
                <a:off x="1731863" y="5070619"/>
                <a:ext cx="27432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722561" y="5094471"/>
                <a:ext cx="27432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9" name="Group 68"/>
            <p:cNvGrpSpPr/>
            <p:nvPr/>
          </p:nvGrpSpPr>
          <p:grpSpPr>
            <a:xfrm>
              <a:off x="2654300" y="5499100"/>
              <a:ext cx="228600" cy="228600"/>
              <a:chOff x="3911600" y="4305300"/>
              <a:chExt cx="228600" cy="228600"/>
            </a:xfrm>
          </p:grpSpPr>
          <p:cxnSp>
            <p:nvCxnSpPr>
              <p:cNvPr id="65" name="Straight Connector 64"/>
              <p:cNvCxnSpPr/>
              <p:nvPr/>
            </p:nvCxnSpPr>
            <p:spPr bwMode="auto">
              <a:xfrm rot="16200000" flipH="1">
                <a:off x="3943350" y="4337050"/>
                <a:ext cx="215900" cy="1778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 rot="5400000" flipH="1" flipV="1">
                <a:off x="3911600" y="43053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2486025"/>
            <a:ext cx="4254500" cy="3937000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360367" y="5553761"/>
            <a:ext cx="4313237" cy="1200290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/>
            <a:r>
              <a:rPr lang="en-US" baseline="0" dirty="0" smtClean="0"/>
              <a:t>Other missing processes, (</a:t>
            </a:r>
            <a:r>
              <a:rPr lang="en-US" baseline="0" dirty="0" smtClean="0">
                <a:latin typeface="Symbol" charset="2"/>
                <a:cs typeface="Symbol" charset="2"/>
              </a:rPr>
              <a:t>p</a:t>
            </a:r>
            <a:r>
              <a:rPr lang="en-US" baseline="0" dirty="0" smtClean="0"/>
              <a:t>-C elastic scattering, radiative </a:t>
            </a:r>
            <a:r>
              <a:rPr lang="en-US" baseline="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-</a:t>
            </a:r>
            <a:r>
              <a:rPr lang="en-US" baseline="0" dirty="0" smtClean="0"/>
              <a:t> capture, </a:t>
            </a:r>
            <a:r>
              <a:rPr lang="en-US" baseline="0" dirty="0" smtClean="0">
                <a:latin typeface="Symbol" charset="2"/>
                <a:cs typeface="Symbol" charset="2"/>
              </a:rPr>
              <a:t>p</a:t>
            </a:r>
            <a:r>
              <a:rPr lang="en-US" baseline="0" dirty="0" smtClean="0"/>
              <a:t> induced </a:t>
            </a:r>
            <a:r>
              <a:rPr lang="en-US" baseline="0" dirty="0" smtClean="0">
                <a:latin typeface="Symbol" charset="2"/>
                <a:cs typeface="Symbol" charset="2"/>
              </a:rPr>
              <a:t>D</a:t>
            </a:r>
            <a:r>
              <a:rPr lang="en-US" baseline="0" dirty="0" smtClean="0"/>
              <a:t> radiative decay) are negligible contribution to the background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64</a:t>
            </a:fld>
            <a:endParaRPr lang="en-US" dirty="0"/>
          </a:p>
        </p:txBody>
      </p:sp>
      <p:sp>
        <p:nvSpPr>
          <p:cNvPr id="657411" name="Text Box 3"/>
          <p:cNvSpPr txBox="1">
            <a:spLocks noChangeArrowheads="1"/>
          </p:cNvSpPr>
          <p:nvPr/>
        </p:nvSpPr>
        <p:spPr bwMode="auto">
          <a:xfrm>
            <a:off x="795342" y="1179515"/>
            <a:ext cx="8088312" cy="342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 smtClean="0"/>
              <a:t>We re-visit all background source, to find any missing components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New radiative gamma error</a:t>
            </a:r>
          </a:p>
          <a:p>
            <a:pPr algn="l" defTabSz="502978" eaLnBrk="0" hangingPunct="0"/>
            <a:endParaRPr lang="en-US" baseline="0" dirty="0" smtClean="0">
              <a:solidFill>
                <a:srgbClr val="008000"/>
              </a:solidFill>
            </a:endParaRPr>
          </a:p>
          <a:p>
            <a:pPr algn="l" defTabSz="502978" eaLnBrk="0" hangingPunct="0">
              <a:buFontTx/>
              <a:buChar char="-"/>
            </a:pPr>
            <a:r>
              <a:rPr lang="en-US" baseline="0" dirty="0" smtClean="0"/>
              <a:t> single gamma emission process</a:t>
            </a:r>
          </a:p>
          <a:p>
            <a:pPr algn="l" defTabSz="502978" eaLnBrk="0" hangingPunct="0">
              <a:buFontTx/>
              <a:buChar char="-"/>
            </a:pPr>
            <a:endParaRPr lang="en-US" baseline="0" dirty="0" smtClean="0"/>
          </a:p>
          <a:p>
            <a:pPr algn="l" defTabSz="502978" eaLnBrk="0" hangingPunct="0">
              <a:buFontTx/>
              <a:buChar char="-"/>
            </a:pPr>
            <a:endParaRPr lang="en-US" baseline="0" dirty="0" smtClean="0"/>
          </a:p>
          <a:p>
            <a:pPr algn="l" defTabSz="502978" eaLnBrk="0" hangingPunct="0">
              <a:buFontTx/>
              <a:buChar char="-"/>
            </a:pPr>
            <a:r>
              <a:rPr lang="en-US" baseline="0" dirty="0" smtClean="0"/>
              <a:t> Delta resonance rate is constraint from data, so not hard to predict</a:t>
            </a:r>
          </a:p>
          <a:p>
            <a:pPr algn="l" defTabSz="502978" eaLnBrk="0" hangingPunct="0">
              <a:buFontTx/>
              <a:buChar char="-"/>
            </a:pPr>
            <a:endParaRPr lang="en-US" baseline="0" dirty="0" smtClean="0"/>
          </a:p>
          <a:p>
            <a:pPr algn="l" defTabSz="502978" eaLnBrk="0" hangingPunct="0">
              <a:buFontTx/>
              <a:buChar char="-"/>
            </a:pPr>
            <a:r>
              <a:rPr lang="en-US" baseline="0" dirty="0" smtClean="0"/>
              <a:t> new analysis take account the re-excitation of Delta from struck pion, this increases the error from 9% to 12%.</a:t>
            </a:r>
          </a:p>
          <a:p>
            <a:pPr algn="l" defTabSz="502978" eaLnBrk="0" hangingPunct="0"/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7. Oscillation analysis update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graphicFrame>
        <p:nvGraphicFramePr>
          <p:cNvPr id="41" name="Object 1"/>
          <p:cNvGraphicFramePr>
            <a:graphicFrameLocks noChangeAspect="1"/>
          </p:cNvGraphicFramePr>
          <p:nvPr/>
        </p:nvGraphicFramePr>
        <p:xfrm>
          <a:off x="4352925" y="2771775"/>
          <a:ext cx="1244600" cy="304800"/>
        </p:xfrm>
        <a:graphic>
          <a:graphicData uri="http://schemas.openxmlformats.org/presentationml/2006/ole">
            <p:oleObj spid="_x0000_s878595" name="Equation" r:id="rId3" imgW="1244600" imgH="304800" progId="Equation.3">
              <p:embed/>
            </p:oleObj>
          </a:graphicData>
        </a:graphic>
      </p:graphicFrame>
      <p:graphicFrame>
        <p:nvGraphicFramePr>
          <p:cNvPr id="878596" name="Object 4"/>
          <p:cNvGraphicFramePr>
            <a:graphicFrameLocks noChangeAspect="1"/>
          </p:cNvGraphicFramePr>
          <p:nvPr/>
        </p:nvGraphicFramePr>
        <p:xfrm>
          <a:off x="3667129" y="4397375"/>
          <a:ext cx="2921000" cy="304800"/>
        </p:xfrm>
        <a:graphic>
          <a:graphicData uri="http://schemas.openxmlformats.org/presentationml/2006/ole">
            <p:oleObj spid="_x0000_s878596" name="Equation" r:id="rId4" imgW="2921000" imgH="3048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65</a:t>
            </a:fld>
            <a:endParaRPr lang="en-US" dirty="0"/>
          </a:p>
        </p:txBody>
      </p:sp>
      <p:sp>
        <p:nvSpPr>
          <p:cNvPr id="657411" name="Text Box 3"/>
          <p:cNvSpPr txBox="1">
            <a:spLocks noChangeArrowheads="1"/>
          </p:cNvSpPr>
          <p:nvPr/>
        </p:nvSpPr>
        <p:spPr bwMode="auto">
          <a:xfrm>
            <a:off x="795528" y="1179514"/>
            <a:ext cx="9156700" cy="425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 smtClean="0"/>
              <a:t>We re-visit all background source, to find any missing components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New flux prediction error</a:t>
            </a:r>
          </a:p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 </a:t>
            </a:r>
            <a:r>
              <a:rPr lang="en-US" baseline="0" dirty="0" smtClean="0"/>
              <a:t>- external measurement error directly propagates to MiniBooNE analysis, without relying on the fitting.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New low energy bin</a:t>
            </a:r>
          </a:p>
          <a:p>
            <a:pPr algn="l" defTabSz="502978" eaLnBrk="0" hangingPunct="0"/>
            <a:r>
              <a:rPr lang="en-US" baseline="0" dirty="0" smtClean="0"/>
              <a:t> - analysis is extended down to 200MeV</a:t>
            </a:r>
          </a:p>
          <a:p>
            <a:pPr algn="l" defTabSz="502978" eaLnBrk="0" hangingPunct="0"/>
            <a:endParaRPr lang="en-US" baseline="0" dirty="0" smtClean="0">
              <a:solidFill>
                <a:srgbClr val="008000"/>
              </a:solidFill>
            </a:endParaRPr>
          </a:p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New data set</a:t>
            </a:r>
          </a:p>
          <a:p>
            <a:pPr algn="l" defTabSz="502978" eaLnBrk="0" hangingPunct="0"/>
            <a:r>
              <a:rPr lang="en-US" baseline="0" dirty="0" smtClean="0"/>
              <a:t> - additional 0.83E20 POT data.</a:t>
            </a:r>
          </a:p>
          <a:p>
            <a:pPr algn="l" defTabSz="502978" eaLnBrk="0" hangingPunct="0"/>
            <a:endParaRPr lang="en-US" baseline="0" dirty="0" smtClean="0">
              <a:solidFill>
                <a:srgbClr val="008000"/>
              </a:solidFill>
            </a:endParaRPr>
          </a:p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New dirt background cut </a:t>
            </a:r>
          </a:p>
          <a:p>
            <a:pPr algn="l" defTabSz="502978" eaLnBrk="0" hangingPunct="0"/>
            <a:r>
              <a:rPr lang="en-US" baseline="0" dirty="0" smtClean="0"/>
              <a:t> -  remove 85% of dirt originated backgrounds (mostly </a:t>
            </a:r>
            <a:r>
              <a:rPr lang="en-US" baseline="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o</a:t>
            </a:r>
            <a:r>
              <a:rPr lang="en-US" baseline="0" dirty="0" smtClean="0"/>
              <a:t> made outside of the detector)</a:t>
            </a:r>
          </a:p>
          <a:p>
            <a:pPr algn="l" defTabSz="502978" eaLnBrk="0" hangingPunct="0"/>
            <a:endParaRPr lang="en-US" baseline="0" dirty="0" smtClean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7. Oscillation analysis update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603500" y="5340353"/>
            <a:ext cx="4911725" cy="2222500"/>
            <a:chOff x="1130300" y="4079875"/>
            <a:chExt cx="4911725" cy="22225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825" y="4079875"/>
              <a:ext cx="4902200" cy="22225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1130300" y="5778500"/>
              <a:ext cx="635000" cy="5207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21"/>
              <a:endParaRPr 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15939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66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7. New oscillation analysis result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7820026" y="2"/>
            <a:ext cx="2257424" cy="56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MiniBooNE </a:t>
            </a:r>
            <a:r>
              <a:rPr lang="en-GB" sz="1400" baseline="0" dirty="0">
                <a:solidFill>
                  <a:srgbClr val="000090"/>
                </a:solidFill>
              </a:rPr>
              <a:t>collaboration,</a:t>
            </a: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PRL102</a:t>
            </a:r>
            <a:r>
              <a:rPr lang="en-GB" sz="1400" baseline="0" dirty="0">
                <a:solidFill>
                  <a:srgbClr val="000090"/>
                </a:solidFill>
              </a:rPr>
              <a:t>(</a:t>
            </a:r>
            <a:r>
              <a:rPr lang="en-GB" sz="1400" baseline="0" dirty="0" smtClean="0">
                <a:solidFill>
                  <a:srgbClr val="000090"/>
                </a:solidFill>
              </a:rPr>
              <a:t>2009)101802</a:t>
            </a:r>
            <a:endParaRPr lang="en-GB" sz="1400" baseline="0" dirty="0">
              <a:solidFill>
                <a:srgbClr val="00009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8663" y="1796962"/>
            <a:ext cx="4237037" cy="3693281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New </a:t>
            </a:r>
            <a:r>
              <a:rPr lang="en-US" baseline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8000"/>
                </a:solidFill>
              </a:rPr>
              <a:t>e</a:t>
            </a:r>
            <a:r>
              <a:rPr lang="en-US" baseline="0" dirty="0" smtClean="0">
                <a:solidFill>
                  <a:srgbClr val="008000"/>
                </a:solidFill>
              </a:rPr>
              <a:t> appearance oscillation result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/>
              <a:t> - low energy excess stays, the original excess in 300-475MeV becomes 3.4</a:t>
            </a:r>
            <a:r>
              <a:rPr lang="en-US" baseline="0" dirty="0" smtClean="0">
                <a:latin typeface="Symbol" charset="2"/>
                <a:cs typeface="Symbol" charset="2"/>
              </a:rPr>
              <a:t>s</a:t>
            </a:r>
            <a:r>
              <a:rPr lang="en-US" baseline="0" dirty="0" smtClean="0"/>
              <a:t> from 3.7</a:t>
            </a:r>
            <a:r>
              <a:rPr lang="en-US" baseline="0" dirty="0" smtClean="0">
                <a:latin typeface="Symbol" charset="2"/>
                <a:cs typeface="Symbol" charset="2"/>
              </a:rPr>
              <a:t>s</a:t>
            </a:r>
            <a:r>
              <a:rPr lang="en-US" baseline="0" dirty="0" smtClean="0"/>
              <a:t> after 1 year reanalysis.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</a:rPr>
              <a:t> </a:t>
            </a:r>
            <a:r>
              <a:rPr lang="en-US" baseline="0" dirty="0" smtClean="0"/>
              <a:t>- again, the shape is not described by any of two neutrino massive oscillation models</a:t>
            </a:r>
          </a:p>
          <a:p>
            <a:pPr algn="l" defTabSz="502978" eaLnBrk="0" hangingPunct="0"/>
            <a:endParaRPr lang="en-US" baseline="0" dirty="0" smtClean="0">
              <a:solidFill>
                <a:srgbClr val="FF0000"/>
              </a:solidFill>
            </a:endParaRPr>
          </a:p>
          <a:p>
            <a:pPr algn="l" defTabSz="502978" eaLnBrk="0" hangingPunct="0"/>
            <a:r>
              <a:rPr lang="en-US" baseline="0" dirty="0" smtClean="0"/>
              <a:t>Now, we are ready to test exotic models, through antineutrino oscillation data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378325"/>
            <a:ext cx="4419600" cy="254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52" y="1597029"/>
            <a:ext cx="4559300" cy="2692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6917-EAD4-7E44-BAC7-3790AA917DB4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43662" y="4"/>
            <a:ext cx="6920547" cy="6519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1. Introduction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beam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Events in the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detector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Cross section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model</a:t>
            </a:r>
            <a:endParaRPr lang="en-GB" sz="3200" b="1" baseline="0" dirty="0" smtClean="0">
              <a:solidFill>
                <a:schemeClr val="accent2"/>
              </a:solidFill>
            </a:endParaRP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Oscillation 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analysis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7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New Low </a:t>
            </a: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energy excess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/>
                </a:solidFill>
              </a:rPr>
              <a:t>8</a:t>
            </a:r>
            <a:r>
              <a:rPr lang="en-GB" sz="3200" b="1" baseline="0" dirty="0" smtClean="0">
                <a:solidFill>
                  <a:schemeClr val="accent2"/>
                </a:solidFill>
              </a:rPr>
              <a:t>. Anti-neutrino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9. Neutrino disappearance result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15939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8. Antineutrino oscillation result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667" y="1504862"/>
            <a:ext cx="3932237" cy="3416282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baseline="0" dirty="0" smtClean="0"/>
              <a:t>Many exotic models have some kind of predictions in antineutrino mode.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/>
              <a:t>Analysis is quite parallel, because MiniBooNE doesn’t distinguish e</a:t>
            </a:r>
            <a:r>
              <a:rPr lang="en-US" dirty="0" smtClean="0"/>
              <a:t>-</a:t>
            </a:r>
            <a:r>
              <a:rPr lang="en-US" baseline="0" dirty="0" smtClean="0"/>
              <a:t> and e</a:t>
            </a:r>
            <a:r>
              <a:rPr lang="en-US" dirty="0" smtClean="0"/>
              <a:t>+</a:t>
            </a:r>
            <a:r>
              <a:rPr lang="en-US" baseline="0" dirty="0" smtClean="0"/>
              <a:t> or </a:t>
            </a:r>
            <a:r>
              <a:rPr lang="en-US" baseline="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-</a:t>
            </a:r>
            <a:r>
              <a:rPr lang="en-US" baseline="0" dirty="0" smtClean="0"/>
              <a:t> and </a:t>
            </a:r>
            <a:r>
              <a:rPr lang="en-US" baseline="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+</a:t>
            </a:r>
            <a:r>
              <a:rPr lang="en-US" baseline="0" dirty="0" smtClean="0"/>
              <a:t> on event-by-event basis. </a:t>
            </a:r>
          </a:p>
          <a:p>
            <a:pPr algn="l" defTabSz="502978" eaLnBrk="0" hangingPunct="0"/>
            <a:endParaRPr lang="en-US" baseline="0" dirty="0" smtClean="0">
              <a:solidFill>
                <a:srgbClr val="FF0000"/>
              </a:solidFill>
            </a:endParaRPr>
          </a:p>
          <a:p>
            <a:pPr algn="l" defTabSz="502978" eaLnBrk="0" hangingPunct="0"/>
            <a:endParaRPr lang="en-US" baseline="0" dirty="0" smtClean="0">
              <a:solidFill>
                <a:srgbClr val="FF0000"/>
              </a:solidFill>
            </a:endParaRPr>
          </a:p>
          <a:p>
            <a:pPr algn="l" defTabSz="502978" eaLnBrk="0" hangingPunct="0"/>
            <a:endParaRPr lang="en-US" baseline="0" dirty="0" smtClean="0">
              <a:solidFill>
                <a:srgbClr val="FF0000"/>
              </a:solidFill>
            </a:endParaRPr>
          </a:p>
          <a:p>
            <a:pPr algn="l" defTabSz="502978" eaLnBrk="0" hangingPunct="0"/>
            <a:r>
              <a:rPr lang="en-US" baseline="0" dirty="0" smtClean="0">
                <a:solidFill>
                  <a:srgbClr val="000000"/>
                </a:solidFill>
              </a:rPr>
              <a:t>Bottom line, we don’t see the low energy excess.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0" y="1711325"/>
            <a:ext cx="5499100" cy="4013200"/>
          </a:xfrm>
          <a:prstGeom prst="rect">
            <a:avLst/>
          </a:prstGeom>
        </p:spPr>
      </p:pic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7880350" y="2"/>
            <a:ext cx="2197100" cy="56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MiniBooNE </a:t>
            </a:r>
            <a:r>
              <a:rPr lang="en-GB" sz="1400" baseline="0" dirty="0">
                <a:solidFill>
                  <a:srgbClr val="000090"/>
                </a:solidFill>
              </a:rPr>
              <a:t>collaboration,</a:t>
            </a:r>
            <a:endParaRPr lang="en-GB" sz="1400" baseline="0" dirty="0" smtClean="0">
              <a:solidFill>
                <a:srgbClr val="000090"/>
              </a:solidFill>
            </a:endParaRP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PRL103</a:t>
            </a:r>
            <a:r>
              <a:rPr lang="en-US" sz="1400" baseline="0" dirty="0" smtClean="0">
                <a:solidFill>
                  <a:srgbClr val="000090"/>
                </a:solidFill>
              </a:rPr>
              <a:t>(2009)111801</a:t>
            </a:r>
            <a:endParaRPr lang="en-GB" sz="1400" baseline="0" dirty="0">
              <a:solidFill>
                <a:srgbClr val="000090"/>
              </a:solidFill>
            </a:endParaRPr>
          </a:p>
        </p:txBody>
      </p:sp>
      <p:graphicFrame>
        <p:nvGraphicFramePr>
          <p:cNvPr id="1712130" name="Object 2"/>
          <p:cNvGraphicFramePr>
            <a:graphicFrameLocks noChangeAspect="1"/>
          </p:cNvGraphicFramePr>
          <p:nvPr/>
        </p:nvGraphicFramePr>
        <p:xfrm>
          <a:off x="1231900" y="3416300"/>
          <a:ext cx="1879600" cy="914400"/>
        </p:xfrm>
        <a:graphic>
          <a:graphicData uri="http://schemas.openxmlformats.org/presentationml/2006/ole">
            <p:oleObj spid="_x0000_s1712130" name="Equation" r:id="rId4" imgW="1879600" imgH="9144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15939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69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8. Antineutrino oscillation result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667" y="1504864"/>
            <a:ext cx="3932237" cy="4770498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sz="1700" baseline="0" dirty="0" smtClean="0">
                <a:solidFill>
                  <a:srgbClr val="008000"/>
                </a:solidFill>
              </a:rPr>
              <a:t>Implications</a:t>
            </a:r>
          </a:p>
          <a:p>
            <a:pPr algn="l" defTabSz="502978" eaLnBrk="0" hangingPunct="0"/>
            <a:r>
              <a:rPr lang="en-US" sz="1700" baseline="0" dirty="0" smtClean="0"/>
              <a:t>So many to say about models to explain low energy excess…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/>
              <a:t> - The models based on same NC cross section for </a:t>
            </a:r>
            <a:r>
              <a:rPr lang="en-US" sz="1700" baseline="0" dirty="0" smtClean="0">
                <a:latin typeface="Symbol" charset="2"/>
                <a:cs typeface="Symbol" charset="2"/>
              </a:rPr>
              <a:t>n</a:t>
            </a:r>
            <a:r>
              <a:rPr lang="en-US" sz="1700" baseline="0" dirty="0" smtClean="0"/>
              <a:t> and anti-</a:t>
            </a:r>
            <a:r>
              <a:rPr lang="en-US" sz="1700" baseline="0" dirty="0" smtClean="0">
                <a:latin typeface="Symbol" charset="2"/>
                <a:cs typeface="Symbol" charset="2"/>
              </a:rPr>
              <a:t>n</a:t>
            </a:r>
            <a:r>
              <a:rPr lang="en-US" sz="1700" baseline="0" dirty="0" smtClean="0"/>
              <a:t> (e.g., anomaly gamma production) are disfavored.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>
              <a:buFontTx/>
              <a:buChar char="-"/>
            </a:pPr>
            <a:r>
              <a:rPr lang="en-US" sz="1700" baseline="0" dirty="0" smtClean="0"/>
              <a:t>The models proportioned to POT (e.g., physics related to the neutral particles in the beamline) are disfavored.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/>
              <a:t> - The models which predict all excess only in neutrino mode, but not antineutrino </a:t>
            </a:r>
            <a:r>
              <a:rPr lang="en-US" sz="1700" baseline="0" dirty="0" smtClean="0">
                <a:solidFill>
                  <a:srgbClr val="000000"/>
                </a:solidFill>
              </a:rPr>
              <a:t>are favored, such as  neutrino-only induced excess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50" y="1711325"/>
            <a:ext cx="5499100" cy="4013200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7880350" y="2"/>
            <a:ext cx="2197100" cy="56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MiniBooNE </a:t>
            </a:r>
            <a:r>
              <a:rPr lang="en-GB" sz="1400" baseline="0" dirty="0">
                <a:solidFill>
                  <a:srgbClr val="000090"/>
                </a:solidFill>
              </a:rPr>
              <a:t>collaboration,</a:t>
            </a:r>
            <a:endParaRPr lang="en-GB" sz="1400" baseline="0" dirty="0" smtClean="0">
              <a:solidFill>
                <a:srgbClr val="000090"/>
              </a:solidFill>
            </a:endParaRP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PRL103</a:t>
            </a:r>
            <a:r>
              <a:rPr lang="en-US" sz="1400" baseline="0" dirty="0" smtClean="0">
                <a:solidFill>
                  <a:srgbClr val="000090"/>
                </a:solidFill>
              </a:rPr>
              <a:t>(2009)111801</a:t>
            </a:r>
            <a:endParaRPr lang="en-GB" sz="1400" baseline="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06/30/10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560394" y="1249366"/>
            <a:ext cx="8291509" cy="302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Neutrino oscillation is an interference experiment (cf. double slit experiment)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170113" y="2493968"/>
            <a:ext cx="2697162" cy="765174"/>
            <a:chOff x="1367" y="1571"/>
            <a:chExt cx="1699" cy="482"/>
          </a:xfrm>
        </p:grpSpPr>
        <p:sp>
          <p:nvSpPr>
            <p:cNvPr id="412681" name="Line 9"/>
            <p:cNvSpPr>
              <a:spLocks noChangeShapeType="1"/>
            </p:cNvSpPr>
            <p:nvPr/>
          </p:nvSpPr>
          <p:spPr bwMode="auto">
            <a:xfrm>
              <a:off x="1367" y="1571"/>
              <a:ext cx="1699" cy="1"/>
            </a:xfrm>
            <a:prstGeom prst="line">
              <a:avLst/>
            </a:prstGeom>
            <a:noFill/>
            <a:ln w="3672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682" name="Line 10"/>
            <p:cNvSpPr>
              <a:spLocks noChangeShapeType="1"/>
            </p:cNvSpPr>
            <p:nvPr/>
          </p:nvSpPr>
          <p:spPr bwMode="auto">
            <a:xfrm>
              <a:off x="1367" y="1571"/>
              <a:ext cx="1693" cy="482"/>
            </a:xfrm>
            <a:prstGeom prst="line">
              <a:avLst/>
            </a:prstGeom>
            <a:noFill/>
            <a:ln w="3672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412683" name="Oval 11"/>
          <p:cNvSpPr>
            <a:spLocks noChangeArrowheads="1"/>
          </p:cNvSpPr>
          <p:nvPr/>
        </p:nvSpPr>
        <p:spPr bwMode="auto">
          <a:xfrm>
            <a:off x="1965327" y="2357438"/>
            <a:ext cx="204788" cy="225425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74" tIns="45686" rIns="91374" bIns="45686" anchor="ctr"/>
          <a:lstStyle/>
          <a:p>
            <a:pPr algn="l" defTabSz="456868"/>
            <a:endParaRPr lang="en-US" sz="1700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889501" y="2508258"/>
            <a:ext cx="2725738" cy="752475"/>
            <a:chOff x="3080" y="1571"/>
            <a:chExt cx="1717" cy="474"/>
          </a:xfrm>
        </p:grpSpPr>
        <p:sp>
          <p:nvSpPr>
            <p:cNvPr id="412685" name="Line 13"/>
            <p:cNvSpPr>
              <a:spLocks noChangeShapeType="1"/>
            </p:cNvSpPr>
            <p:nvPr/>
          </p:nvSpPr>
          <p:spPr bwMode="auto">
            <a:xfrm>
              <a:off x="3080" y="1571"/>
              <a:ext cx="1709" cy="88"/>
            </a:xfrm>
            <a:prstGeom prst="line">
              <a:avLst/>
            </a:prstGeom>
            <a:noFill/>
            <a:ln w="3672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686" name="Line 14"/>
            <p:cNvSpPr>
              <a:spLocks noChangeShapeType="1"/>
            </p:cNvSpPr>
            <p:nvPr/>
          </p:nvSpPr>
          <p:spPr bwMode="auto">
            <a:xfrm flipV="1">
              <a:off x="3085" y="1657"/>
              <a:ext cx="1712" cy="388"/>
            </a:xfrm>
            <a:prstGeom prst="line">
              <a:avLst/>
            </a:prstGeom>
            <a:noFill/>
            <a:ln w="3672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412688" name="Line 16"/>
          <p:cNvSpPr>
            <a:spLocks noChangeShapeType="1"/>
          </p:cNvSpPr>
          <p:nvPr/>
        </p:nvSpPr>
        <p:spPr bwMode="auto">
          <a:xfrm flipH="1">
            <a:off x="7602544" y="1630363"/>
            <a:ext cx="11112" cy="264795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91374" tIns="45686" rIns="91374" bIns="45686"/>
          <a:lstStyle/>
          <a:p>
            <a:pPr algn="l" defTabSz="456868"/>
            <a:endParaRPr lang="en-US" sz="1700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412689" name="Object 17"/>
          <p:cNvGraphicFramePr>
            <a:graphicFrameLocks noChangeAspect="1"/>
          </p:cNvGraphicFramePr>
          <p:nvPr/>
        </p:nvGraphicFramePr>
        <p:xfrm>
          <a:off x="4848225" y="3162307"/>
          <a:ext cx="46038" cy="220663"/>
        </p:xfrm>
        <a:graphic>
          <a:graphicData uri="http://schemas.openxmlformats.org/presentationml/2006/ole">
            <p:oleObj spid="_x0000_s1469442" r:id="rId3" imgW="76200" imgH="355600" progId="">
              <p:embed/>
            </p:oleObj>
          </a:graphicData>
        </a:graphic>
      </p:graphicFrame>
      <p:sp>
        <p:nvSpPr>
          <p:cNvPr id="412690" name="Text Box 18"/>
          <p:cNvSpPr txBox="1">
            <a:spLocks noChangeArrowheads="1"/>
          </p:cNvSpPr>
          <p:nvPr/>
        </p:nvSpPr>
        <p:spPr bwMode="auto">
          <a:xfrm>
            <a:off x="1471613" y="2046288"/>
            <a:ext cx="379412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sz="2400" baseline="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400" baseline="-2500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m</a:t>
            </a:r>
            <a:endParaRPr lang="en-GB" sz="2400" baseline="0" dirty="0">
              <a:solidFill>
                <a:srgbClr val="000000"/>
              </a:solidFill>
              <a:latin typeface="Symbol" pitchFamily="18" charset="2"/>
              <a:ea typeface="Symbols"/>
              <a:cs typeface="Symbols"/>
            </a:endParaRP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432308" y="2020896"/>
            <a:ext cx="379413" cy="1087437"/>
            <a:chOff x="2792" y="1273"/>
            <a:chExt cx="239" cy="685"/>
          </a:xfrm>
        </p:grpSpPr>
        <p:sp>
          <p:nvSpPr>
            <p:cNvPr id="412693" name="Text Box 21"/>
            <p:cNvSpPr txBox="1">
              <a:spLocks noChangeArrowheads="1"/>
            </p:cNvSpPr>
            <p:nvPr/>
          </p:nvSpPr>
          <p:spPr bwMode="auto">
            <a:xfrm>
              <a:off x="2792" y="1273"/>
              <a:ext cx="239" cy="2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 defTabSz="456868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376" algn="l"/>
                  <a:tab pos="1446746" algn="l"/>
                  <a:tab pos="2170124" algn="l"/>
                  <a:tab pos="2893499" algn="l"/>
                  <a:tab pos="3616873" algn="l"/>
                  <a:tab pos="4340250" algn="l"/>
                  <a:tab pos="5063624" algn="l"/>
                  <a:tab pos="5786999" algn="l"/>
                  <a:tab pos="6510373" algn="l"/>
                  <a:tab pos="7233749" algn="l"/>
                </a:tabLst>
              </a:pPr>
              <a:r>
                <a:rPr lang="en-GB" sz="2400" baseline="0" dirty="0" smtClean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400" baseline="-25000" dirty="0" smtClean="0">
                  <a:solidFill>
                    <a:srgbClr val="000000"/>
                  </a:solidFill>
                  <a:latin typeface="Arial" pitchFamily="34" charset="0"/>
                  <a:ea typeface="Symbols"/>
                  <a:cs typeface="Symbols"/>
                </a:rPr>
                <a:t>1</a:t>
              </a:r>
              <a:endPara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endParaRPr>
            </a:p>
          </p:txBody>
        </p:sp>
        <p:sp>
          <p:nvSpPr>
            <p:cNvPr id="412694" name="Text Box 22"/>
            <p:cNvSpPr txBox="1">
              <a:spLocks noChangeArrowheads="1"/>
            </p:cNvSpPr>
            <p:nvPr/>
          </p:nvSpPr>
          <p:spPr bwMode="auto">
            <a:xfrm>
              <a:off x="2792" y="170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 defTabSz="456868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376" algn="l"/>
                  <a:tab pos="1446746" algn="l"/>
                  <a:tab pos="2170124" algn="l"/>
                  <a:tab pos="2893499" algn="l"/>
                  <a:tab pos="3616873" algn="l"/>
                  <a:tab pos="4340250" algn="l"/>
                  <a:tab pos="5063624" algn="l"/>
                  <a:tab pos="5786999" algn="l"/>
                  <a:tab pos="6510373" algn="l"/>
                  <a:tab pos="7233749" algn="l"/>
                </a:tabLst>
              </a:pPr>
              <a:r>
                <a:rPr lang="en-GB" sz="2400" baseline="0" dirty="0" smtClean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400" baseline="-25000" dirty="0" smtClean="0">
                  <a:solidFill>
                    <a:srgbClr val="000000"/>
                  </a:solidFill>
                  <a:latin typeface="Arial" pitchFamily="34" charset="0"/>
                  <a:ea typeface="Symbols"/>
                  <a:cs typeface="Symbols"/>
                </a:rPr>
                <a:t>2</a:t>
              </a:r>
              <a:endPara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endParaRPr>
            </a:p>
          </p:txBody>
        </p:sp>
      </p:grpSp>
      <p:sp>
        <p:nvSpPr>
          <p:cNvPr id="412695" name="Text Box 23"/>
          <p:cNvSpPr txBox="1">
            <a:spLocks noChangeArrowheads="1"/>
          </p:cNvSpPr>
          <p:nvPr/>
        </p:nvSpPr>
        <p:spPr bwMode="auto">
          <a:xfrm>
            <a:off x="2230445" y="1970088"/>
            <a:ext cx="606425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rPr>
              <a:t>U</a:t>
            </a:r>
            <a:r>
              <a:rPr lang="en-GB" sz="2400" baseline="-2500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m1</a:t>
            </a:r>
            <a:endParaRPr lang="en-GB" sz="2400" baseline="0" dirty="0">
              <a:solidFill>
                <a:srgbClr val="000000"/>
              </a:solidFill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412696" name="Text Box 24"/>
          <p:cNvSpPr txBox="1">
            <a:spLocks noChangeArrowheads="1"/>
          </p:cNvSpPr>
          <p:nvPr/>
        </p:nvSpPr>
        <p:spPr bwMode="auto">
          <a:xfrm>
            <a:off x="7011996" y="2095508"/>
            <a:ext cx="606425" cy="404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rPr>
              <a:t>U</a:t>
            </a:r>
            <a:r>
              <a:rPr lang="en-GB" sz="2400" baseline="-2500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rPr>
              <a:t>e</a:t>
            </a:r>
            <a:r>
              <a:rPr lang="en-GB" sz="2400" baseline="-2500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1</a:t>
            </a:r>
            <a:r>
              <a:rPr lang="en-GB" sz="240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*</a:t>
            </a:r>
            <a:endParaRPr lang="en-GB" sz="2400" baseline="0" dirty="0">
              <a:solidFill>
                <a:srgbClr val="000000"/>
              </a:solidFill>
              <a:latin typeface="Symbol" pitchFamily="18" charset="2"/>
              <a:ea typeface="Symbols"/>
              <a:cs typeface="Symbols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111375" y="3454400"/>
            <a:ext cx="836614" cy="914400"/>
            <a:chOff x="1330" y="2832"/>
            <a:chExt cx="527" cy="576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1330" y="3061"/>
              <a:ext cx="527" cy="347"/>
              <a:chOff x="1590" y="3061"/>
              <a:chExt cx="527" cy="347"/>
            </a:xfrm>
          </p:grpSpPr>
          <p:sp>
            <p:nvSpPr>
              <p:cNvPr id="412699" name="Freeform 27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CC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2700" name="Line 28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12701" name="Text Box 29"/>
            <p:cNvSpPr txBox="1">
              <a:spLocks noChangeArrowheads="1"/>
            </p:cNvSpPr>
            <p:nvPr/>
          </p:nvSpPr>
          <p:spPr bwMode="auto">
            <a:xfrm>
              <a:off x="1578" y="2832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 defTabSz="456868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376" algn="l"/>
                  <a:tab pos="1446746" algn="l"/>
                  <a:tab pos="2170124" algn="l"/>
                  <a:tab pos="2893499" algn="l"/>
                  <a:tab pos="3616873" algn="l"/>
                  <a:tab pos="4340250" algn="l"/>
                  <a:tab pos="5063624" algn="l"/>
                  <a:tab pos="5786999" algn="l"/>
                  <a:tab pos="6510373" algn="l"/>
                  <a:tab pos="7233749" algn="l"/>
                </a:tabLst>
              </a:pPr>
              <a:r>
                <a:rPr lang="en-GB" sz="2400" baseline="0" dirty="0" smtClean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400" baseline="-25000" dirty="0" smtClean="0">
                  <a:solidFill>
                    <a:srgbClr val="000000"/>
                  </a:solidFill>
                  <a:latin typeface="Arial" pitchFamily="34" charset="0"/>
                  <a:ea typeface="Symbols"/>
                  <a:cs typeface="Symbols"/>
                </a:rPr>
                <a:t>1</a:t>
              </a:r>
              <a:endPara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endParaRP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524000" y="3460757"/>
            <a:ext cx="836614" cy="900113"/>
            <a:chOff x="960" y="2836"/>
            <a:chExt cx="527" cy="567"/>
          </a:xfrm>
        </p:grpSpPr>
        <p:sp>
          <p:nvSpPr>
            <p:cNvPr id="412704" name="Text Box 32"/>
            <p:cNvSpPr txBox="1">
              <a:spLocks noChangeArrowheads="1"/>
            </p:cNvSpPr>
            <p:nvPr/>
          </p:nvSpPr>
          <p:spPr bwMode="auto">
            <a:xfrm>
              <a:off x="1172" y="2836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 defTabSz="456868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376" algn="l"/>
                  <a:tab pos="1446746" algn="l"/>
                  <a:tab pos="2170124" algn="l"/>
                  <a:tab pos="2893499" algn="l"/>
                  <a:tab pos="3616873" algn="l"/>
                  <a:tab pos="4340250" algn="l"/>
                  <a:tab pos="5063624" algn="l"/>
                  <a:tab pos="5786999" algn="l"/>
                  <a:tab pos="6510373" algn="l"/>
                  <a:tab pos="7233749" algn="l"/>
                </a:tabLst>
              </a:pPr>
              <a:r>
                <a:rPr lang="en-GB" sz="2400" baseline="0" dirty="0" smtClean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400" baseline="-25000" dirty="0" smtClean="0">
                  <a:solidFill>
                    <a:srgbClr val="000000"/>
                  </a:solidFill>
                  <a:latin typeface="Arial" pitchFamily="34" charset="0"/>
                  <a:ea typeface="Symbols"/>
                  <a:cs typeface="Symbols"/>
                </a:rPr>
                <a:t>2</a:t>
              </a:r>
              <a:endPara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endParaRPr>
            </a:p>
          </p:txBody>
        </p:sp>
        <p:grpSp>
          <p:nvGrpSpPr>
            <p:cNvPr id="8" name="Group 33"/>
            <p:cNvGrpSpPr>
              <a:grpSpLocks/>
            </p:cNvGrpSpPr>
            <p:nvPr/>
          </p:nvGrpSpPr>
          <p:grpSpPr bwMode="auto">
            <a:xfrm>
              <a:off x="960" y="3056"/>
              <a:ext cx="527" cy="347"/>
              <a:chOff x="1590" y="3061"/>
              <a:chExt cx="527" cy="347"/>
            </a:xfrm>
          </p:grpSpPr>
          <p:sp>
            <p:nvSpPr>
              <p:cNvPr id="412706" name="Freeform 34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CC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2707" name="Line 35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412708" name="Line 36"/>
          <p:cNvSpPr>
            <a:spLocks noChangeShapeType="1"/>
          </p:cNvSpPr>
          <p:nvPr/>
        </p:nvSpPr>
        <p:spPr bwMode="auto">
          <a:xfrm flipV="1">
            <a:off x="798517" y="4365625"/>
            <a:ext cx="3078162" cy="1588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91374" tIns="45686" rIns="91374" bIns="45686"/>
          <a:lstStyle/>
          <a:p>
            <a:pPr algn="l" defTabSz="456868"/>
            <a:endParaRPr lang="en-US" sz="1700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1165225" y="3413133"/>
            <a:ext cx="836614" cy="962025"/>
            <a:chOff x="734" y="2806"/>
            <a:chExt cx="527" cy="606"/>
          </a:xfrm>
        </p:grpSpPr>
        <p:sp>
          <p:nvSpPr>
            <p:cNvPr id="412710" name="Text Box 38"/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 defTabSz="456868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376" algn="l"/>
                  <a:tab pos="1446746" algn="l"/>
                  <a:tab pos="2170124" algn="l"/>
                  <a:tab pos="2893499" algn="l"/>
                  <a:tab pos="3616873" algn="l"/>
                  <a:tab pos="4340250" algn="l"/>
                  <a:tab pos="5063624" algn="l"/>
                  <a:tab pos="5786999" algn="l"/>
                  <a:tab pos="6510373" algn="l"/>
                  <a:tab pos="7233749" algn="l"/>
                </a:tabLst>
              </a:pPr>
              <a:r>
                <a:rPr lang="en-GB" sz="2400" baseline="0" dirty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400" baseline="-25000" dirty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400" baseline="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412712" name="Freeform 40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CC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2713" name="Line 41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4821238" y="1730375"/>
            <a:ext cx="107950" cy="2305050"/>
            <a:chOff x="3037" y="1090"/>
            <a:chExt cx="68" cy="1452"/>
          </a:xfrm>
        </p:grpSpPr>
        <p:sp>
          <p:nvSpPr>
            <p:cNvPr id="412721" name="AutoShape 49"/>
            <p:cNvSpPr>
              <a:spLocks noChangeArrowheads="1"/>
            </p:cNvSpPr>
            <p:nvPr/>
          </p:nvSpPr>
          <p:spPr bwMode="auto">
            <a:xfrm>
              <a:off x="3037" y="1090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722" name="AutoShape 50"/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2723" name="AutoShape 51"/>
            <p:cNvSpPr>
              <a:spLocks noChangeArrowheads="1"/>
            </p:cNvSpPr>
            <p:nvPr/>
          </p:nvSpPr>
          <p:spPr bwMode="auto">
            <a:xfrm>
              <a:off x="3037" y="2077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D975-C3B2-4D70-95B4-0F30E709A3C7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7450" cy="126047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2"/>
                </a:solidFill>
              </a:rPr>
              <a:t>1. Neutrino oscillation</a:t>
            </a:r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88958" y="4487863"/>
            <a:ext cx="9031287" cy="18397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2 neutrino Hamiltonian eigenstates, </a:t>
            </a:r>
            <a:r>
              <a:rPr lang="en-GB" baseline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GB" baseline="-25000" dirty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 and </a:t>
            </a:r>
            <a:r>
              <a:rPr lang="en-GB" baseline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GB" baseline="-25000" dirty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, have different phase rotation, they cause quantum interference. </a:t>
            </a:r>
          </a:p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endParaRPr lang="en-GB" baseline="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For massive neutrino model, if </a:t>
            </a:r>
            <a:r>
              <a:rPr lang="en-GB" baseline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GB" baseline="-25000" dirty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 is heavier than </a:t>
            </a:r>
            <a:r>
              <a:rPr lang="en-GB" baseline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GB" baseline="-25000" dirty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,</a:t>
            </a: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 they have 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different</a:t>
            </a: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 group velocities hence different phase rotation, thus the superposition of those 2 wave packet no longer makes same state</a:t>
            </a:r>
            <a:endParaRPr lang="en-GB" baseline="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95" grpId="0"/>
      <p:bldP spid="41269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15939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70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8. New antineutrino oscillation result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" y="984163"/>
            <a:ext cx="5295898" cy="349322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sz="1700" baseline="0" dirty="0" smtClean="0">
                <a:solidFill>
                  <a:srgbClr val="008000"/>
                </a:solidFill>
              </a:rPr>
              <a:t> </a:t>
            </a:r>
            <a:r>
              <a:rPr lang="en-US" sz="1700" baseline="0" dirty="0" smtClean="0"/>
              <a:t>- Antineutrino mode is the direct test of LSND signal</a:t>
            </a:r>
          </a:p>
          <a:p>
            <a:pPr algn="l" defTabSz="502978" eaLnBrk="0" hangingPunct="0"/>
            <a:r>
              <a:rPr lang="en-US" sz="1700" baseline="0" dirty="0" smtClean="0"/>
              <a:t> - Analysis is limited with statistics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>
                <a:solidFill>
                  <a:srgbClr val="008000"/>
                </a:solidFill>
              </a:rPr>
              <a:t>New antineutrino oscillation result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/>
              <a:t> - 70% more data</a:t>
            </a:r>
          </a:p>
          <a:p>
            <a:pPr algn="l" defTabSz="502978" eaLnBrk="0" hangingPunct="0"/>
            <a:r>
              <a:rPr lang="en-US" sz="1700" baseline="0" dirty="0" smtClean="0"/>
              <a:t> - low level checks have been done</a:t>
            </a:r>
          </a:p>
          <a:p>
            <a:pPr algn="l" defTabSz="502978" eaLnBrk="0" hangingPunct="0"/>
            <a:r>
              <a:rPr lang="en-US" sz="1700" baseline="0" dirty="0" smtClean="0"/>
              <a:t>(beam stability, energy scale)</a:t>
            </a:r>
          </a:p>
          <a:p>
            <a:pPr algn="l" defTabSz="502978" eaLnBrk="0" hangingPunct="0"/>
            <a:r>
              <a:rPr lang="en-US" sz="1700" baseline="0" dirty="0" smtClean="0"/>
              <a:t> - new dirt event rate measurement </a:t>
            </a:r>
          </a:p>
          <a:p>
            <a:pPr algn="l" defTabSz="502978" eaLnBrk="0" hangingPunct="0"/>
            <a:r>
              <a:rPr lang="en-US" sz="1700" baseline="0" dirty="0" smtClean="0"/>
              <a:t>(consistent with neutrino mode)</a:t>
            </a:r>
          </a:p>
          <a:p>
            <a:pPr algn="l" defTabSz="502978" eaLnBrk="0" hangingPunct="0"/>
            <a:r>
              <a:rPr lang="en-US" sz="1700" baseline="0" dirty="0" smtClean="0"/>
              <a:t> - new NC</a:t>
            </a:r>
            <a:r>
              <a:rPr lang="en-US" sz="1700" baseline="0" dirty="0" smtClean="0">
                <a:latin typeface="Symbol" charset="2"/>
                <a:cs typeface="Symbol" charset="2"/>
              </a:rPr>
              <a:t>p</a:t>
            </a:r>
            <a:r>
              <a:rPr lang="en-US" sz="1700" dirty="0" smtClean="0"/>
              <a:t>o</a:t>
            </a:r>
            <a:r>
              <a:rPr lang="en-US" sz="1700" baseline="0" dirty="0" smtClean="0"/>
              <a:t> rate measurement</a:t>
            </a:r>
          </a:p>
          <a:p>
            <a:pPr algn="l" defTabSz="502978" eaLnBrk="0" hangingPunct="0"/>
            <a:r>
              <a:rPr lang="en-US" sz="1700" baseline="0" dirty="0" smtClean="0"/>
              <a:t>(consistent with neutrino mode) </a:t>
            </a:r>
          </a:p>
          <a:p>
            <a:pPr algn="l" defTabSz="502978" eaLnBrk="0" hangingPunct="0"/>
            <a:r>
              <a:rPr lang="en-US" sz="1700" baseline="0" dirty="0" smtClean="0"/>
              <a:t> - </a:t>
            </a:r>
            <a:r>
              <a:rPr lang="en-US" sz="1700" baseline="0" dirty="0" smtClean="0">
                <a:latin typeface="Symbol" charset="2"/>
                <a:cs typeface="Symbol" charset="2"/>
              </a:rPr>
              <a:t>n</a:t>
            </a:r>
            <a:r>
              <a:rPr lang="en-US" sz="1700" baseline="0" dirty="0" smtClean="0"/>
              <a:t> fraction is measured in anti-</a:t>
            </a:r>
            <a:r>
              <a:rPr lang="en-US" sz="1700" baseline="0" dirty="0" smtClean="0">
                <a:latin typeface="Symbol" charset="2"/>
                <a:cs typeface="Symbol" charset="2"/>
              </a:rPr>
              <a:t>n</a:t>
            </a:r>
            <a:r>
              <a:rPr lang="en-US" sz="1700" baseline="0" dirty="0" smtClean="0"/>
              <a:t> beam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7880350" y="2"/>
            <a:ext cx="2197100" cy="56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MiniBooNE </a:t>
            </a:r>
            <a:r>
              <a:rPr lang="en-GB" sz="1400" baseline="0" dirty="0">
                <a:solidFill>
                  <a:srgbClr val="000090"/>
                </a:solidFill>
              </a:rPr>
              <a:t>collaboration,</a:t>
            </a:r>
            <a:endParaRPr lang="en-GB" sz="1400" baseline="0" dirty="0" smtClean="0">
              <a:solidFill>
                <a:srgbClr val="000090"/>
              </a:solidFill>
            </a:endParaRP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arXiv:1007.1150</a:t>
            </a:r>
            <a:endParaRPr lang="en-GB" sz="1400" baseline="0" dirty="0">
              <a:solidFill>
                <a:srgbClr val="000090"/>
              </a:solidFill>
            </a:endParaRPr>
          </a:p>
        </p:txBody>
      </p:sp>
      <p:graphicFrame>
        <p:nvGraphicFramePr>
          <p:cNvPr id="11" name="Group 3"/>
          <p:cNvGraphicFramePr>
            <a:graphicFrameLocks noGrp="1"/>
          </p:cNvGraphicFramePr>
          <p:nvPr/>
        </p:nvGraphicFramePr>
        <p:xfrm>
          <a:off x="3498855" y="1558875"/>
          <a:ext cx="6578598" cy="605008"/>
        </p:xfrm>
        <a:graphic>
          <a:graphicData uri="http://schemas.openxmlformats.org/drawingml/2006/table">
            <a:tbl>
              <a:tblPr/>
              <a:tblGrid>
                <a:gridCol w="1570821"/>
                <a:gridCol w="1658786"/>
                <a:gridCol w="1658786"/>
                <a:gridCol w="1690205"/>
              </a:tblGrid>
              <a:tr h="302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-105" charset="-52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marL="82944" marR="82944" marT="41475" marB="41475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200-475 MeV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475-1250 MeV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200-3000 MeV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0250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Data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119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120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277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VDWnu2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594" y="3048005"/>
            <a:ext cx="5058833" cy="37941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05097" y="2428362"/>
            <a:ext cx="3970122" cy="646303"/>
          </a:xfrm>
          <a:prstGeom prst="rect">
            <a:avLst/>
          </a:prstGeom>
        </p:spPr>
        <p:txBody>
          <a:bodyPr wrap="none" lIns="91410" tIns="45706" rIns="91410" bIns="45706">
            <a:spAutoFit/>
          </a:bodyPr>
          <a:lstStyle/>
          <a:p>
            <a:pPr algn="l" defTabSz="502978" eaLnBrk="0" hangingPunct="0"/>
            <a:r>
              <a:rPr lang="en-US" baseline="0" dirty="0" smtClean="0">
                <a:solidFill>
                  <a:srgbClr val="FF0000"/>
                </a:solidFill>
              </a:rPr>
              <a:t>New antineutrino oscillation result </a:t>
            </a:r>
          </a:p>
          <a:p>
            <a:pPr algn="l" defTabSz="502978" eaLnBrk="0" hangingPunct="0"/>
            <a:r>
              <a:rPr lang="en-US" baseline="0" dirty="0" smtClean="0">
                <a:solidFill>
                  <a:srgbClr val="FF0000"/>
                </a:solidFill>
              </a:rPr>
              <a:t>(presented at Neutrino 2010, Athens)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15939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71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8. New antineutrino oscillation result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4" y="3147740"/>
            <a:ext cx="5695949" cy="31387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7880350" y="2"/>
            <a:ext cx="2197100" cy="56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MiniBooNE </a:t>
            </a:r>
            <a:r>
              <a:rPr lang="en-GB" sz="1400" baseline="0" dirty="0">
                <a:solidFill>
                  <a:srgbClr val="000090"/>
                </a:solidFill>
              </a:rPr>
              <a:t>collaboration,</a:t>
            </a:r>
            <a:endParaRPr lang="en-GB" sz="1400" baseline="0" dirty="0" smtClean="0">
              <a:solidFill>
                <a:srgbClr val="000090"/>
              </a:solidFill>
            </a:endParaRP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arXiv:1007.1150</a:t>
            </a:r>
            <a:endParaRPr lang="en-GB" sz="1400" baseline="0" dirty="0">
              <a:solidFill>
                <a:srgbClr val="000090"/>
              </a:solidFill>
            </a:endParaRPr>
          </a:p>
        </p:txBody>
      </p:sp>
      <p:graphicFrame>
        <p:nvGraphicFramePr>
          <p:cNvPr id="15" name="Group 3"/>
          <p:cNvGraphicFramePr>
            <a:graphicFrameLocks noGrp="1"/>
          </p:cNvGraphicFramePr>
          <p:nvPr/>
        </p:nvGraphicFramePr>
        <p:xfrm>
          <a:off x="3498855" y="1558875"/>
          <a:ext cx="6578598" cy="1413204"/>
        </p:xfrm>
        <a:graphic>
          <a:graphicData uri="http://schemas.openxmlformats.org/drawingml/2006/table">
            <a:tbl>
              <a:tblPr/>
              <a:tblGrid>
                <a:gridCol w="1570821"/>
                <a:gridCol w="1658786"/>
                <a:gridCol w="1658786"/>
                <a:gridCol w="1690205"/>
              </a:tblGrid>
              <a:tr h="302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-105" charset="-52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marL="82944" marR="82944" marT="41475" marB="41475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200-475 MeV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475-1250 MeV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200-3000 MeV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0250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Data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119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120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277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0250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MC (stat+sys)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100.5 ± 14.3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99.1 ± 13.9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233.8 ± 22.5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50569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Excess (stat+sys)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18.5 ± 14.3 (1.3σ)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20.9 ± 13.9 (1.5σ)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43.2 ±  22.5 (1.9σ)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0" y="984165"/>
            <a:ext cx="5486400" cy="427805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sz="1700" baseline="0" dirty="0" smtClean="0">
                <a:solidFill>
                  <a:srgbClr val="008000"/>
                </a:solidFill>
              </a:rPr>
              <a:t> </a:t>
            </a:r>
            <a:r>
              <a:rPr lang="en-US" sz="1700" baseline="0" dirty="0" smtClean="0"/>
              <a:t>- Antineutrino mode is the direct test of LSND signal</a:t>
            </a:r>
          </a:p>
          <a:p>
            <a:pPr algn="l" defTabSz="502978" eaLnBrk="0" hangingPunct="0"/>
            <a:r>
              <a:rPr lang="en-US" sz="1700" baseline="0" dirty="0" smtClean="0"/>
              <a:t> - Analysis is limited with statistics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>
                <a:solidFill>
                  <a:srgbClr val="008000"/>
                </a:solidFill>
              </a:rPr>
              <a:t>New antineutrino oscillation result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/>
              <a:t> - 70% more data</a:t>
            </a:r>
          </a:p>
          <a:p>
            <a:pPr algn="l" defTabSz="502978" eaLnBrk="0" hangingPunct="0"/>
            <a:r>
              <a:rPr lang="en-US" sz="1700" baseline="0" dirty="0" smtClean="0"/>
              <a:t> - low level checks have been done</a:t>
            </a:r>
          </a:p>
          <a:p>
            <a:pPr algn="l" defTabSz="502978" eaLnBrk="0" hangingPunct="0"/>
            <a:r>
              <a:rPr lang="en-US" sz="1700" baseline="0" dirty="0" smtClean="0"/>
              <a:t>(beam stability, energy scale)</a:t>
            </a:r>
          </a:p>
          <a:p>
            <a:pPr algn="l" defTabSz="502978" eaLnBrk="0" hangingPunct="0"/>
            <a:r>
              <a:rPr lang="en-US" sz="1700" baseline="0" dirty="0" smtClean="0"/>
              <a:t> - new dirt event rate measurement </a:t>
            </a:r>
          </a:p>
          <a:p>
            <a:pPr algn="l" defTabSz="502978" eaLnBrk="0" hangingPunct="0"/>
            <a:r>
              <a:rPr lang="en-US" sz="1700" baseline="0" dirty="0" smtClean="0"/>
              <a:t>(consistent with neutrino mode)</a:t>
            </a:r>
          </a:p>
          <a:p>
            <a:pPr algn="l" defTabSz="502978" eaLnBrk="0" hangingPunct="0"/>
            <a:r>
              <a:rPr lang="en-US" sz="1700" baseline="0" dirty="0" smtClean="0"/>
              <a:t> - new NC</a:t>
            </a:r>
            <a:r>
              <a:rPr lang="en-US" sz="1700" baseline="0" dirty="0" smtClean="0">
                <a:latin typeface="Symbol" charset="2"/>
                <a:cs typeface="Symbol" charset="2"/>
              </a:rPr>
              <a:t>p</a:t>
            </a:r>
            <a:r>
              <a:rPr lang="en-US" sz="1700" dirty="0" smtClean="0"/>
              <a:t>o</a:t>
            </a:r>
            <a:r>
              <a:rPr lang="en-US" sz="1700" baseline="0" dirty="0" smtClean="0"/>
              <a:t> rate measurement</a:t>
            </a:r>
          </a:p>
          <a:p>
            <a:pPr algn="l" defTabSz="502978" eaLnBrk="0" hangingPunct="0"/>
            <a:r>
              <a:rPr lang="en-US" sz="1700" baseline="0" dirty="0" smtClean="0"/>
              <a:t>(consistent with neutrino mode) </a:t>
            </a:r>
          </a:p>
          <a:p>
            <a:pPr algn="l" defTabSz="502978" eaLnBrk="0" hangingPunct="0"/>
            <a:r>
              <a:rPr lang="en-US" sz="1700" baseline="0" dirty="0" smtClean="0"/>
              <a:t> - </a:t>
            </a:r>
            <a:r>
              <a:rPr lang="en-US" sz="1700" baseline="0" dirty="0" smtClean="0">
                <a:latin typeface="Symbol" charset="2"/>
                <a:cs typeface="Symbol" charset="2"/>
              </a:rPr>
              <a:t>n</a:t>
            </a:r>
            <a:r>
              <a:rPr lang="en-US" sz="1700" baseline="0" dirty="0" smtClean="0"/>
              <a:t> fraction is measured in anti-</a:t>
            </a:r>
            <a:r>
              <a:rPr lang="en-US" sz="1700" baseline="0" dirty="0" smtClean="0">
                <a:latin typeface="Symbol" charset="2"/>
                <a:cs typeface="Symbol" charset="2"/>
              </a:rPr>
              <a:t>n</a:t>
            </a:r>
            <a:r>
              <a:rPr lang="en-US" sz="1700" baseline="0" dirty="0" smtClean="0"/>
              <a:t> beam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>
                <a:solidFill>
                  <a:srgbClr val="FF0000"/>
                </a:solidFill>
              </a:rPr>
              <a:t>MiniBooNE now see the excess in </a:t>
            </a:r>
          </a:p>
          <a:p>
            <a:pPr algn="l" defTabSz="502978" eaLnBrk="0" hangingPunct="0"/>
            <a:r>
              <a:rPr lang="en-US" sz="1700" baseline="0" dirty="0" smtClean="0">
                <a:solidFill>
                  <a:srgbClr val="FF0000"/>
                </a:solidFill>
              </a:rPr>
              <a:t>LSND-like </a:t>
            </a:r>
            <a:r>
              <a:rPr lang="en-US" sz="1700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baseline="0" dirty="0" smtClean="0">
                <a:solidFill>
                  <a:srgbClr val="FF0000"/>
                </a:solidFill>
              </a:rPr>
              <a:t>m</a:t>
            </a:r>
            <a:r>
              <a:rPr lang="en-US" sz="1700" dirty="0" smtClean="0">
                <a:solidFill>
                  <a:srgbClr val="FF0000"/>
                </a:solidFill>
              </a:rPr>
              <a:t>2</a:t>
            </a:r>
            <a:r>
              <a:rPr lang="en-US" sz="1700" baseline="0" dirty="0" smtClean="0">
                <a:solidFill>
                  <a:srgbClr val="FF0000"/>
                </a:solidFill>
              </a:rPr>
              <a:t> region!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676653" y="2951166"/>
            <a:ext cx="6400800" cy="3244850"/>
            <a:chOff x="3676650" y="3725863"/>
            <a:chExt cx="6400800" cy="3244850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76650" y="3725863"/>
              <a:ext cx="6400800" cy="32448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617997" y="4015859"/>
              <a:ext cx="291158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502978" eaLnBrk="0" hangingPunct="0"/>
              <a:r>
                <a:rPr lang="en-US" sz="1700" baseline="0" dirty="0" smtClean="0">
                  <a:solidFill>
                    <a:srgbClr val="008000"/>
                  </a:solidFill>
                </a:rPr>
                <a:t>Background subtracted data</a:t>
              </a:r>
            </a:p>
          </p:txBody>
        </p:sp>
      </p:grp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15939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72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8. New antineutrino oscillation result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7880350" y="2"/>
            <a:ext cx="2197100" cy="56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MiniBooNE </a:t>
            </a:r>
            <a:r>
              <a:rPr lang="en-GB" sz="1400" baseline="0" dirty="0">
                <a:solidFill>
                  <a:srgbClr val="000090"/>
                </a:solidFill>
              </a:rPr>
              <a:t>collaboration,</a:t>
            </a:r>
            <a:endParaRPr lang="en-GB" sz="1400" baseline="0" dirty="0" smtClean="0">
              <a:solidFill>
                <a:srgbClr val="000090"/>
              </a:solidFill>
            </a:endParaRP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arXiv:1007.1150</a:t>
            </a:r>
            <a:endParaRPr lang="en-GB" sz="1400" baseline="0" dirty="0">
              <a:solidFill>
                <a:srgbClr val="00009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984163"/>
            <a:ext cx="5626100" cy="558610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sz="1700" baseline="0" dirty="0" smtClean="0">
                <a:solidFill>
                  <a:srgbClr val="008000"/>
                </a:solidFill>
              </a:rPr>
              <a:t> </a:t>
            </a:r>
            <a:r>
              <a:rPr lang="en-US" sz="1700" baseline="0" dirty="0" smtClean="0"/>
              <a:t>- Antineutrino mode is the direct test of LSND signal</a:t>
            </a:r>
          </a:p>
          <a:p>
            <a:pPr algn="l" defTabSz="502978" eaLnBrk="0" hangingPunct="0"/>
            <a:r>
              <a:rPr lang="en-US" sz="1700" baseline="0" dirty="0" smtClean="0"/>
              <a:t> - Analysis is limited with statistics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>
                <a:solidFill>
                  <a:srgbClr val="008000"/>
                </a:solidFill>
              </a:rPr>
              <a:t>New antineutrino oscillation result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/>
              <a:t> - 70% more data</a:t>
            </a:r>
          </a:p>
          <a:p>
            <a:pPr algn="l" defTabSz="502978" eaLnBrk="0" hangingPunct="0"/>
            <a:r>
              <a:rPr lang="en-US" sz="1700" baseline="0" dirty="0" smtClean="0"/>
              <a:t> - low level checks have been done</a:t>
            </a:r>
          </a:p>
          <a:p>
            <a:pPr algn="l" defTabSz="502978" eaLnBrk="0" hangingPunct="0"/>
            <a:r>
              <a:rPr lang="en-US" sz="1700" baseline="0" dirty="0" smtClean="0"/>
              <a:t>(beam stability, energy scale)</a:t>
            </a:r>
          </a:p>
          <a:p>
            <a:pPr algn="l" defTabSz="502978" eaLnBrk="0" hangingPunct="0"/>
            <a:r>
              <a:rPr lang="en-US" sz="1700" baseline="0" dirty="0" smtClean="0"/>
              <a:t> - new dirt event rate measurement </a:t>
            </a:r>
          </a:p>
          <a:p>
            <a:pPr algn="l" defTabSz="502978" eaLnBrk="0" hangingPunct="0"/>
            <a:r>
              <a:rPr lang="en-US" sz="1700" baseline="0" dirty="0" smtClean="0"/>
              <a:t>(consistent with neutrino mode)</a:t>
            </a:r>
          </a:p>
          <a:p>
            <a:pPr algn="l" defTabSz="502978" eaLnBrk="0" hangingPunct="0"/>
            <a:r>
              <a:rPr lang="en-US" sz="1700" baseline="0" dirty="0" smtClean="0"/>
              <a:t> - new NC</a:t>
            </a:r>
            <a:r>
              <a:rPr lang="en-US" sz="1700" baseline="0" dirty="0" smtClean="0">
                <a:latin typeface="Symbol" charset="2"/>
                <a:cs typeface="Symbol" charset="2"/>
              </a:rPr>
              <a:t>p</a:t>
            </a:r>
            <a:r>
              <a:rPr lang="en-US" sz="1700" dirty="0" smtClean="0"/>
              <a:t>o</a:t>
            </a:r>
            <a:r>
              <a:rPr lang="en-US" sz="1700" baseline="0" dirty="0" smtClean="0"/>
              <a:t> rate measurement</a:t>
            </a:r>
          </a:p>
          <a:p>
            <a:pPr algn="l" defTabSz="502978" eaLnBrk="0" hangingPunct="0"/>
            <a:r>
              <a:rPr lang="en-US" sz="1700" baseline="0" dirty="0" smtClean="0"/>
              <a:t>(consistent with neutrino mode) </a:t>
            </a:r>
          </a:p>
          <a:p>
            <a:pPr algn="l" defTabSz="502978" eaLnBrk="0" hangingPunct="0"/>
            <a:r>
              <a:rPr lang="en-US" sz="1700" baseline="0" dirty="0" smtClean="0"/>
              <a:t> - </a:t>
            </a:r>
            <a:r>
              <a:rPr lang="en-US" sz="1700" baseline="0" dirty="0" smtClean="0">
                <a:latin typeface="Symbol" charset="2"/>
                <a:cs typeface="Symbol" charset="2"/>
              </a:rPr>
              <a:t>n</a:t>
            </a:r>
            <a:r>
              <a:rPr lang="en-US" sz="1700" baseline="0" dirty="0" smtClean="0"/>
              <a:t> fraction is measured in anti-</a:t>
            </a:r>
            <a:r>
              <a:rPr lang="en-US" sz="1700" baseline="0" dirty="0" smtClean="0">
                <a:latin typeface="Symbol" charset="2"/>
                <a:cs typeface="Symbol" charset="2"/>
              </a:rPr>
              <a:t>n</a:t>
            </a:r>
            <a:r>
              <a:rPr lang="en-US" sz="1700" baseline="0" dirty="0" smtClean="0"/>
              <a:t> beam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>
                <a:solidFill>
                  <a:srgbClr val="FF0000"/>
                </a:solidFill>
              </a:rPr>
              <a:t>MiniBooNE now see the excess in </a:t>
            </a:r>
          </a:p>
          <a:p>
            <a:pPr algn="l" defTabSz="502978" eaLnBrk="0" hangingPunct="0"/>
            <a:r>
              <a:rPr lang="en-US" sz="1700" baseline="0" dirty="0" smtClean="0">
                <a:solidFill>
                  <a:srgbClr val="FF0000"/>
                </a:solidFill>
              </a:rPr>
              <a:t>LSND-like </a:t>
            </a:r>
            <a:r>
              <a:rPr lang="en-US" sz="1700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baseline="0" dirty="0" smtClean="0">
                <a:solidFill>
                  <a:srgbClr val="FF0000"/>
                </a:solidFill>
              </a:rPr>
              <a:t>m</a:t>
            </a:r>
            <a:r>
              <a:rPr lang="en-US" sz="1700" dirty="0" smtClean="0">
                <a:solidFill>
                  <a:srgbClr val="FF0000"/>
                </a:solidFill>
              </a:rPr>
              <a:t>2</a:t>
            </a:r>
            <a:r>
              <a:rPr lang="en-US" sz="1700" baseline="0" dirty="0" smtClean="0">
                <a:solidFill>
                  <a:srgbClr val="FF0000"/>
                </a:solidFill>
              </a:rPr>
              <a:t> region!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/>
              <a:t> - flatness test (model independent test) </a:t>
            </a:r>
          </a:p>
          <a:p>
            <a:pPr algn="l" defTabSz="502978" eaLnBrk="0" hangingPunct="0"/>
            <a:r>
              <a:rPr lang="en-US" sz="1700" baseline="0" dirty="0" smtClean="0"/>
              <a:t>shows statistically significance of signal.</a:t>
            </a:r>
          </a:p>
          <a:p>
            <a:pPr algn="l" defTabSz="502978" eaLnBrk="0" hangingPunct="0"/>
            <a:endParaRPr lang="en-US" sz="1700" baseline="0" dirty="0" smtClean="0">
              <a:solidFill>
                <a:srgbClr val="FF0000"/>
              </a:solidFill>
            </a:endParaRPr>
          </a:p>
          <a:p>
            <a:pPr algn="l" defTabSz="502978" eaLnBrk="0" hangingPunct="0"/>
            <a:endParaRPr lang="en-US" sz="1700" baseline="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2" name="Group 4"/>
          <p:cNvGraphicFramePr>
            <a:graphicFrameLocks noGrp="1"/>
          </p:cNvGraphicFramePr>
          <p:nvPr/>
        </p:nvGraphicFramePr>
        <p:xfrm>
          <a:off x="3428999" y="1377950"/>
          <a:ext cx="4276859" cy="993776"/>
        </p:xfrm>
        <a:graphic>
          <a:graphicData uri="http://schemas.openxmlformats.org/drawingml/2006/table">
            <a:tbl>
              <a:tblPr/>
              <a:tblGrid>
                <a:gridCol w="2070100"/>
                <a:gridCol w="1020963"/>
                <a:gridCol w="1185796"/>
              </a:tblGrid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-105" charset="-52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marL="82944" marR="82944" marT="41475" marB="41475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before fit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DejaVu LGC Sans" charset="0"/>
                        <a:cs typeface="DejaVu LGC Sans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DejaVu LGC Sans" charset="0"/>
                        <a:cs typeface="DejaVu LGC Sans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-105" charset="-52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marL="82944" marR="82944" marT="41475" marB="41475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DejaVu LGC Sans" charset="0"/>
                          <a:cs typeface="Symbol" charset="2"/>
                        </a:rPr>
                        <a:t>c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/NDF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probability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475 &lt; E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DejaVu LGC Sans" charset="0"/>
                          <a:cs typeface="Symbol" charset="2"/>
                        </a:rPr>
                        <a:t>n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QE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 &lt; 1250 MeV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DejaVu LGC Sans" charset="0"/>
                        <a:cs typeface="DejaVu LGC Sans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18.5/6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0.5%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15939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73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8. New antineutrino oscillation result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7880350" y="2"/>
            <a:ext cx="2197100" cy="56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MiniBooNE </a:t>
            </a:r>
            <a:r>
              <a:rPr lang="en-GB" sz="1400" baseline="0" dirty="0">
                <a:solidFill>
                  <a:srgbClr val="000090"/>
                </a:solidFill>
              </a:rPr>
              <a:t>collaboration,</a:t>
            </a:r>
            <a:endParaRPr lang="en-GB" sz="1400" baseline="0" dirty="0" smtClean="0">
              <a:solidFill>
                <a:srgbClr val="000090"/>
              </a:solidFill>
            </a:endParaRP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arXiv:1007.1150</a:t>
            </a:r>
            <a:endParaRPr lang="en-GB" sz="1400" baseline="0" dirty="0">
              <a:solidFill>
                <a:srgbClr val="000090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9592" y="2032001"/>
            <a:ext cx="4410761" cy="553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15" name="Group 4"/>
          <p:cNvGraphicFramePr>
            <a:graphicFrameLocks noGrp="1"/>
          </p:cNvGraphicFramePr>
          <p:nvPr/>
        </p:nvGraphicFramePr>
        <p:xfrm>
          <a:off x="3428999" y="1377950"/>
          <a:ext cx="6648451" cy="993776"/>
        </p:xfrm>
        <a:graphic>
          <a:graphicData uri="http://schemas.openxmlformats.org/drawingml/2006/table">
            <a:tbl>
              <a:tblPr/>
              <a:tblGrid>
                <a:gridCol w="2070100"/>
                <a:gridCol w="1020963"/>
                <a:gridCol w="1185796"/>
                <a:gridCol w="1185796"/>
                <a:gridCol w="1185796"/>
              </a:tblGrid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-105" charset="-52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marL="82944" marR="82944" marT="41475" marB="41475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before fit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DejaVu LGC Sans" charset="0"/>
                        <a:cs typeface="DejaVu LGC Sans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DejaVu LGC Sans" charset="0"/>
                        <a:cs typeface="DejaVu LGC Sans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after fit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DejaVu LGC Sans" charset="0"/>
                        <a:cs typeface="DejaVu LGC Sans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DejaVu LGC Sans" charset="0"/>
                        <a:cs typeface="DejaVu LGC Sans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-105" charset="-52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marL="82944" marR="82944" marT="41475" marB="41475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DejaVu LGC Sans" charset="0"/>
                          <a:cs typeface="Symbol" charset="2"/>
                        </a:rPr>
                        <a:t>c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/NDF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probability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DejaVu LGC Sans" charset="0"/>
                          <a:cs typeface="Symbol" charset="2"/>
                        </a:rPr>
                        <a:t>c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/NDF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DejaVu LGC Sans" charset="0"/>
                        <a:cs typeface="DejaVu LGC Sans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probability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DejaVu LGC Sans" charset="0"/>
                        <a:cs typeface="DejaVu LGC Sans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475 &lt; E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DejaVu LGC Sans" charset="0"/>
                          <a:cs typeface="Symbol" charset="2"/>
                        </a:rPr>
                        <a:t>n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QE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 &lt; 1250 MeV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DejaVu LGC Sans" charset="0"/>
                        <a:cs typeface="DejaVu LGC Sans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18.5/6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0.5%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8.0/4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-105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DejaVu LGC Sans" charset="0"/>
                          <a:cs typeface="DejaVu LGC Sans" charset="0"/>
                        </a:rPr>
                        <a:t>8.7%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7986713" y="5528363"/>
            <a:ext cx="1792287" cy="877135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algn="l" defTabSz="502978" eaLnBrk="0" hangingPunct="0"/>
            <a:r>
              <a:rPr lang="en-US" sz="1700" baseline="0" dirty="0" smtClean="0"/>
              <a:t>Best ft point</a:t>
            </a:r>
          </a:p>
          <a:p>
            <a:pPr algn="l" defTabSz="502978" eaLnBrk="0" hangingPunct="0"/>
            <a:r>
              <a:rPr lang="en-US" sz="1700" baseline="0" dirty="0" smtClean="0">
                <a:latin typeface="Symbol" charset="2"/>
                <a:cs typeface="Symbol" charset="2"/>
              </a:rPr>
              <a:t>D</a:t>
            </a:r>
            <a:r>
              <a:rPr lang="en-US" sz="1700" baseline="0" dirty="0" smtClean="0"/>
              <a:t>m</a:t>
            </a:r>
            <a:r>
              <a:rPr lang="en-US" sz="1700" dirty="0" smtClean="0"/>
              <a:t>2</a:t>
            </a:r>
            <a:r>
              <a:rPr lang="en-US" sz="1700" baseline="0" dirty="0" smtClean="0"/>
              <a:t> = 0.064eV</a:t>
            </a:r>
            <a:r>
              <a:rPr lang="en-US" sz="1700" dirty="0" smtClean="0"/>
              <a:t>2</a:t>
            </a:r>
          </a:p>
          <a:p>
            <a:pPr algn="l" defTabSz="502978" eaLnBrk="0" hangingPunct="0"/>
            <a:r>
              <a:rPr lang="en-US" sz="1700" baseline="0" dirty="0" smtClean="0"/>
              <a:t>sin</a:t>
            </a:r>
            <a:r>
              <a:rPr lang="en-US" sz="1700" dirty="0" smtClean="0"/>
              <a:t>2</a:t>
            </a:r>
            <a:r>
              <a:rPr lang="en-US" sz="1700" baseline="0" dirty="0" smtClean="0"/>
              <a:t>2</a:t>
            </a:r>
            <a:r>
              <a:rPr lang="en-US" sz="1700" baseline="0" dirty="0" smtClean="0">
                <a:latin typeface="Symbol" charset="2"/>
                <a:cs typeface="Symbol" charset="2"/>
              </a:rPr>
              <a:t>q</a:t>
            </a:r>
            <a:r>
              <a:rPr lang="en-US" sz="1700" baseline="0" dirty="0" smtClean="0"/>
              <a:t> = 0.96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 flipV="1">
            <a:off x="7480300" y="5664199"/>
            <a:ext cx="482600" cy="355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7645400" y="3176588"/>
            <a:ext cx="1295400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520" rIns="0" bIns="0">
            <a:prstTxWarp prst="textNoShape">
              <a:avLst/>
            </a:prstTxWarp>
          </a:bodyPr>
          <a:lstStyle/>
          <a:p>
            <a:pPr algn="l">
              <a:tabLst>
                <a:tab pos="723675" algn="l"/>
              </a:tabLst>
            </a:pPr>
            <a:r>
              <a:rPr lang="en-US" baseline="0" dirty="0">
                <a:solidFill>
                  <a:srgbClr val="FF0000"/>
                </a:solidFill>
                <a:ea typeface="Lucida Sans Unicode" pitchFamily="-105" charset="-52"/>
                <a:cs typeface="Lucida Sans Unicode" pitchFamily="-105" charset="-52"/>
              </a:rPr>
              <a:t>E&gt;475 MeV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984162"/>
            <a:ext cx="5473700" cy="637093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sz="1700" baseline="0" dirty="0" smtClean="0">
                <a:solidFill>
                  <a:srgbClr val="008000"/>
                </a:solidFill>
              </a:rPr>
              <a:t> </a:t>
            </a:r>
            <a:r>
              <a:rPr lang="en-US" sz="1700" baseline="0" dirty="0" smtClean="0"/>
              <a:t>- Antineutrino mode is the direct test of LSND signal</a:t>
            </a:r>
          </a:p>
          <a:p>
            <a:pPr algn="l" defTabSz="502978" eaLnBrk="0" hangingPunct="0"/>
            <a:r>
              <a:rPr lang="en-US" sz="1700" baseline="0" dirty="0" smtClean="0"/>
              <a:t> - Analysis is limited with statistics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>
                <a:solidFill>
                  <a:srgbClr val="008000"/>
                </a:solidFill>
              </a:rPr>
              <a:t>New antineutrino oscillation result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/>
              <a:t> - 70% more data</a:t>
            </a:r>
          </a:p>
          <a:p>
            <a:pPr algn="l" defTabSz="502978" eaLnBrk="0" hangingPunct="0"/>
            <a:r>
              <a:rPr lang="en-US" sz="1700" baseline="0" dirty="0" smtClean="0"/>
              <a:t> - low level checks have been done</a:t>
            </a:r>
          </a:p>
          <a:p>
            <a:pPr algn="l" defTabSz="502978" eaLnBrk="0" hangingPunct="0"/>
            <a:r>
              <a:rPr lang="en-US" sz="1700" baseline="0" dirty="0" smtClean="0"/>
              <a:t>(beam stability, energy scale)</a:t>
            </a:r>
          </a:p>
          <a:p>
            <a:pPr algn="l" defTabSz="502978" eaLnBrk="0" hangingPunct="0"/>
            <a:r>
              <a:rPr lang="en-US" sz="1700" baseline="0" dirty="0" smtClean="0"/>
              <a:t> - new dirt event rate measurement </a:t>
            </a:r>
          </a:p>
          <a:p>
            <a:pPr algn="l" defTabSz="502978" eaLnBrk="0" hangingPunct="0"/>
            <a:r>
              <a:rPr lang="en-US" sz="1700" baseline="0" dirty="0" smtClean="0"/>
              <a:t>(consistent with neutrino mode)</a:t>
            </a:r>
          </a:p>
          <a:p>
            <a:pPr algn="l" defTabSz="502978" eaLnBrk="0" hangingPunct="0"/>
            <a:r>
              <a:rPr lang="en-US" sz="1700" baseline="0" dirty="0" smtClean="0"/>
              <a:t> - new NC</a:t>
            </a:r>
            <a:r>
              <a:rPr lang="en-US" sz="1700" baseline="0" dirty="0" smtClean="0">
                <a:latin typeface="Symbol" charset="2"/>
                <a:cs typeface="Symbol" charset="2"/>
              </a:rPr>
              <a:t>p</a:t>
            </a:r>
            <a:r>
              <a:rPr lang="en-US" sz="1700" dirty="0" smtClean="0"/>
              <a:t>o</a:t>
            </a:r>
            <a:r>
              <a:rPr lang="en-US" sz="1700" baseline="0" dirty="0" smtClean="0"/>
              <a:t> rate measurement</a:t>
            </a:r>
          </a:p>
          <a:p>
            <a:pPr algn="l" defTabSz="502978" eaLnBrk="0" hangingPunct="0"/>
            <a:r>
              <a:rPr lang="en-US" sz="1700" baseline="0" dirty="0" smtClean="0"/>
              <a:t>(consistent with neutrino mode) </a:t>
            </a:r>
          </a:p>
          <a:p>
            <a:pPr algn="l" defTabSz="502978" eaLnBrk="0" hangingPunct="0"/>
            <a:r>
              <a:rPr lang="en-US" sz="1700" baseline="0" dirty="0" smtClean="0"/>
              <a:t> - </a:t>
            </a:r>
            <a:r>
              <a:rPr lang="en-US" sz="1700" baseline="0" dirty="0" smtClean="0">
                <a:latin typeface="Symbol" charset="2"/>
                <a:cs typeface="Symbol" charset="2"/>
              </a:rPr>
              <a:t>n</a:t>
            </a:r>
            <a:r>
              <a:rPr lang="en-US" sz="1700" baseline="0" dirty="0" smtClean="0"/>
              <a:t> fraction is measured in anti-</a:t>
            </a:r>
            <a:r>
              <a:rPr lang="en-US" sz="1700" baseline="0" dirty="0" smtClean="0">
                <a:latin typeface="Symbol" charset="2"/>
                <a:cs typeface="Symbol" charset="2"/>
              </a:rPr>
              <a:t>n</a:t>
            </a:r>
            <a:r>
              <a:rPr lang="en-US" sz="1700" baseline="0" dirty="0" smtClean="0"/>
              <a:t> beam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>
                <a:solidFill>
                  <a:srgbClr val="FF0000"/>
                </a:solidFill>
              </a:rPr>
              <a:t>MiniBooNE now see the excess in </a:t>
            </a:r>
          </a:p>
          <a:p>
            <a:pPr algn="l" defTabSz="502978" eaLnBrk="0" hangingPunct="0"/>
            <a:r>
              <a:rPr lang="en-US" sz="1700" baseline="0" dirty="0" smtClean="0">
                <a:solidFill>
                  <a:srgbClr val="FF0000"/>
                </a:solidFill>
              </a:rPr>
              <a:t>LSND-like </a:t>
            </a:r>
            <a:r>
              <a:rPr lang="en-US" sz="1700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700" baseline="0" dirty="0" smtClean="0">
                <a:solidFill>
                  <a:srgbClr val="FF0000"/>
                </a:solidFill>
              </a:rPr>
              <a:t>m</a:t>
            </a:r>
            <a:r>
              <a:rPr lang="en-US" sz="1700" dirty="0" smtClean="0">
                <a:solidFill>
                  <a:srgbClr val="FF0000"/>
                </a:solidFill>
              </a:rPr>
              <a:t>2</a:t>
            </a:r>
            <a:r>
              <a:rPr lang="en-US" sz="1700" baseline="0" dirty="0" smtClean="0">
                <a:solidFill>
                  <a:srgbClr val="FF0000"/>
                </a:solidFill>
              </a:rPr>
              <a:t> region!</a:t>
            </a:r>
          </a:p>
          <a:p>
            <a:pPr algn="l" defTabSz="502978" eaLnBrk="0" hangingPunct="0"/>
            <a:endParaRPr lang="en-US" sz="1700" baseline="0" dirty="0" smtClean="0"/>
          </a:p>
          <a:p>
            <a:pPr algn="l" defTabSz="502978" eaLnBrk="0" hangingPunct="0"/>
            <a:r>
              <a:rPr lang="en-US" sz="1700" baseline="0" dirty="0" smtClean="0"/>
              <a:t> - flatness test (model independent test) </a:t>
            </a:r>
          </a:p>
          <a:p>
            <a:pPr algn="l" defTabSz="502978" eaLnBrk="0" hangingPunct="0"/>
            <a:r>
              <a:rPr lang="en-US" sz="1700" baseline="0" dirty="0" smtClean="0"/>
              <a:t>shows statistically significance of signal.</a:t>
            </a:r>
          </a:p>
          <a:p>
            <a:pPr algn="l" defTabSz="502978" eaLnBrk="0" hangingPunct="0"/>
            <a:endParaRPr lang="en-US" sz="1700" baseline="0" dirty="0" smtClean="0">
              <a:solidFill>
                <a:srgbClr val="FF0000"/>
              </a:solidFill>
            </a:endParaRPr>
          </a:p>
          <a:p>
            <a:pPr algn="l" defTabSz="502978" eaLnBrk="0" hangingPunct="0"/>
            <a:r>
              <a:rPr lang="en-US" sz="1700" baseline="0" dirty="0" smtClean="0">
                <a:solidFill>
                  <a:srgbClr val="FF0000"/>
                </a:solidFill>
              </a:rPr>
              <a:t>2 massive neutrino model is favored over </a:t>
            </a:r>
          </a:p>
          <a:p>
            <a:pPr algn="l" defTabSz="502978" eaLnBrk="0" hangingPunct="0"/>
            <a:r>
              <a:rPr lang="en-US" sz="1700" baseline="0" dirty="0" smtClean="0">
                <a:solidFill>
                  <a:srgbClr val="FF0000"/>
                </a:solidFill>
              </a:rPr>
              <a:t>99.4% than null hypothesis </a:t>
            </a:r>
          </a:p>
          <a:p>
            <a:pPr algn="l" defTabSz="502978" eaLnBrk="0" hangingPunct="0"/>
            <a:endParaRPr lang="en-US" sz="1700" baseline="0" dirty="0" smtClean="0">
              <a:solidFill>
                <a:srgbClr val="FF0000"/>
              </a:solidFill>
            </a:endParaRPr>
          </a:p>
          <a:p>
            <a:pPr algn="l" defTabSz="502978" eaLnBrk="0" hangingPunct="0"/>
            <a:endParaRPr lang="en-US" sz="1700" baseline="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6917-EAD4-7E44-BAC7-3790AA917DB4}" type="slidenum">
              <a:rPr lang="en-US"/>
              <a:pPr/>
              <a:t>74</a:t>
            </a:fld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43662" y="4"/>
            <a:ext cx="6920547" cy="6519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1. Introduction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Neutrino beam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Events in the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detector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Cross section </a:t>
            </a:r>
            <a:r>
              <a:rPr lang="en-GB" sz="3200" b="1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model</a:t>
            </a:r>
            <a:endParaRPr lang="en-GB" sz="3200" b="1" baseline="0" dirty="0" smtClean="0">
              <a:solidFill>
                <a:schemeClr val="accent2"/>
              </a:solidFill>
            </a:endParaRP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Oscillation 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analysis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7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New Low </a:t>
            </a: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energy excess 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event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8</a:t>
            </a:r>
            <a:r>
              <a:rPr lang="en-GB" sz="3200" b="1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Anti-neutrino oscillation result</a:t>
            </a:r>
          </a:p>
          <a:p>
            <a:pPr marL="514085" indent="-514085" algn="l" defTabSz="1007541">
              <a:lnSpc>
                <a:spcPct val="148000"/>
              </a:lnSpc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3088" algn="l"/>
                <a:tab pos="5788199" algn="l"/>
                <a:tab pos="6511723" algn="l"/>
                <a:tab pos="7233661" algn="l"/>
                <a:tab pos="7957187" algn="l"/>
                <a:tab pos="8682298" algn="l"/>
              </a:tabLst>
            </a:pPr>
            <a:r>
              <a:rPr lang="en-GB" sz="3200" b="1" baseline="0" dirty="0" smtClean="0">
                <a:solidFill>
                  <a:schemeClr val="accent2"/>
                </a:solidFill>
              </a:rPr>
              <a:t>9. Neutrino disappearance result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15939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75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9. Neutrino disappearance oscillation result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663" y="1504862"/>
            <a:ext cx="4884738" cy="258528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0" dirty="0" smtClean="0">
                <a:solidFill>
                  <a:srgbClr val="008000"/>
                </a:solidFill>
              </a:rPr>
              <a:t> and anti-</a:t>
            </a:r>
            <a:r>
              <a:rPr lang="en-US" baseline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0" dirty="0" smtClean="0">
                <a:solidFill>
                  <a:srgbClr val="008000"/>
                </a:solidFill>
              </a:rPr>
              <a:t> disappearance oscillation</a:t>
            </a:r>
          </a:p>
          <a:p>
            <a:pPr algn="l" defTabSz="502978" eaLnBrk="0" hangingPunct="0"/>
            <a:r>
              <a:rPr lang="en-US" baseline="0" dirty="0" smtClean="0"/>
              <a:t> </a:t>
            </a:r>
          </a:p>
          <a:p>
            <a:pPr algn="l" defTabSz="502978" eaLnBrk="0" hangingPunct="0"/>
            <a:r>
              <a:rPr lang="en-US" baseline="0" dirty="0" smtClean="0"/>
              <a:t> - test is done by shape-only fit for data and MC with massive neutrino oscillation model.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/>
              <a:t> - MiniBooNE can test unexplored region by past experiments, especially there is no tests  for antineutrino disappearance between </a:t>
            </a:r>
            <a:r>
              <a:rPr lang="en-US" baseline="0" dirty="0" smtClean="0">
                <a:latin typeface="Symbol" charset="2"/>
                <a:cs typeface="Symbol" charset="2"/>
              </a:rPr>
              <a:t>D</a:t>
            </a:r>
            <a:r>
              <a:rPr lang="en-US" baseline="0" dirty="0" smtClean="0"/>
              <a:t>m</a:t>
            </a:r>
            <a:r>
              <a:rPr lang="en-US" dirty="0" smtClean="0"/>
              <a:t>2</a:t>
            </a:r>
            <a:r>
              <a:rPr lang="en-US" baseline="0" dirty="0" smtClean="0"/>
              <a:t>=10eV</a:t>
            </a:r>
            <a:r>
              <a:rPr lang="en-US" dirty="0" smtClean="0"/>
              <a:t>2</a:t>
            </a:r>
            <a:r>
              <a:rPr lang="en-US" baseline="0" dirty="0" smtClean="0"/>
              <a:t> and atmospheric </a:t>
            </a:r>
            <a:r>
              <a:rPr lang="en-US" baseline="0" dirty="0" smtClean="0">
                <a:latin typeface="Symbol" charset="2"/>
                <a:cs typeface="Symbol" charset="2"/>
              </a:rPr>
              <a:t>D</a:t>
            </a:r>
            <a:r>
              <a:rPr lang="en-US" baseline="0" dirty="0" smtClean="0"/>
              <a:t>m</a:t>
            </a:r>
            <a:r>
              <a:rPr lang="en-US" dirty="0" smtClean="0"/>
              <a:t>2</a:t>
            </a:r>
            <a:r>
              <a:rPr lang="en-US" baseline="0" dirty="0" smtClean="0"/>
              <a:t> .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7883526" y="2"/>
            <a:ext cx="2193924" cy="56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baseline="0" dirty="0" smtClean="0">
                <a:solidFill>
                  <a:srgbClr val="000090"/>
                </a:solidFill>
              </a:rPr>
              <a:t>MiniBooNE </a:t>
            </a:r>
            <a:r>
              <a:rPr lang="en-GB" sz="1400" baseline="0" dirty="0">
                <a:solidFill>
                  <a:srgbClr val="000090"/>
                </a:solidFill>
              </a:rPr>
              <a:t>collaboration,</a:t>
            </a:r>
            <a:endParaRPr lang="en-GB" sz="1400" baseline="0" dirty="0" smtClean="0">
              <a:solidFill>
                <a:srgbClr val="000090"/>
              </a:solidFill>
            </a:endParaRP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US" sz="1400" baseline="0" dirty="0" smtClean="0">
                <a:solidFill>
                  <a:srgbClr val="000090"/>
                </a:solidFill>
              </a:rPr>
              <a:t>PRL103(2009)061802 </a:t>
            </a:r>
            <a:endParaRPr lang="en-GB" sz="1400" baseline="0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428" y="1508125"/>
            <a:ext cx="4368801" cy="5715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15939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76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9. Neutrino disappearance oscillation result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663" y="1504862"/>
            <a:ext cx="3906837" cy="2031287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baseline="0" dirty="0" err="1" smtClean="0">
                <a:solidFill>
                  <a:srgbClr val="008000"/>
                </a:solidFill>
                <a:latin typeface="+mn-lt"/>
                <a:cs typeface="Symbol" charset="2"/>
              </a:rPr>
              <a:t>MiniBooNE-SciBooNE</a:t>
            </a:r>
            <a:r>
              <a:rPr lang="en-US" baseline="0" dirty="0" smtClean="0">
                <a:solidFill>
                  <a:srgbClr val="008000"/>
                </a:solidFill>
                <a:latin typeface="+mn-lt"/>
                <a:cs typeface="Symbol" charset="2"/>
              </a:rPr>
              <a:t> combined  </a:t>
            </a:r>
            <a:r>
              <a:rPr lang="en-US" baseline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0" dirty="0" smtClean="0">
                <a:solidFill>
                  <a:srgbClr val="008000"/>
                </a:solidFill>
              </a:rPr>
              <a:t> disappearance oscillation analysis</a:t>
            </a:r>
          </a:p>
          <a:p>
            <a:pPr algn="l" defTabSz="502978" eaLnBrk="0" hangingPunct="0"/>
            <a:r>
              <a:rPr lang="en-US" baseline="0" dirty="0" smtClean="0"/>
              <a:t> </a:t>
            </a:r>
          </a:p>
          <a:p>
            <a:pPr algn="l" defTabSz="502978" eaLnBrk="0" hangingPunct="0"/>
            <a:r>
              <a:rPr lang="en-US" baseline="0" dirty="0" smtClean="0"/>
              <a:t> - combined analysis with </a:t>
            </a:r>
            <a:r>
              <a:rPr lang="en-US" baseline="0" dirty="0" err="1" smtClean="0"/>
              <a:t>SciBooNE</a:t>
            </a:r>
            <a:r>
              <a:rPr lang="en-US" baseline="0" dirty="0" smtClean="0"/>
              <a:t> can constrain </a:t>
            </a:r>
            <a:r>
              <a:rPr lang="en-US" baseline="0" dirty="0" err="1" smtClean="0"/>
              <a:t>Flux+Xsec</a:t>
            </a:r>
            <a:r>
              <a:rPr lang="en-US" baseline="0" dirty="0" smtClean="0"/>
              <a:t> error.</a:t>
            </a:r>
          </a:p>
          <a:p>
            <a:pPr algn="l" defTabSz="502978" eaLnBrk="0" hangingPunct="0"/>
            <a:r>
              <a:rPr lang="en-US" baseline="0" dirty="0" smtClean="0"/>
              <a:t>Flux-&gt; same beam line</a:t>
            </a:r>
          </a:p>
          <a:p>
            <a:pPr algn="l" defTabSz="502978" eaLnBrk="0" hangingPunct="0"/>
            <a:r>
              <a:rPr lang="en-US" baseline="0" dirty="0" err="1" smtClean="0"/>
              <a:t>Xsec</a:t>
            </a:r>
            <a:r>
              <a:rPr lang="en-US" baseline="0" dirty="0" smtClean="0"/>
              <a:t>-&gt;same target (carbon)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5" y="1043403"/>
            <a:ext cx="5934075" cy="2503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7850"/>
            <a:ext cx="8229600" cy="190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857" y="3746499"/>
            <a:ext cx="2475867" cy="245427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 rot="10800000" flipV="1">
            <a:off x="5626100" y="5283200"/>
            <a:ext cx="1193800" cy="558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6539652" y="3482459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0" dirty="0" err="1" smtClean="0">
                <a:solidFill>
                  <a:srgbClr val="000090"/>
                </a:solidFill>
              </a:rPr>
              <a:t>Scintillator</a:t>
            </a:r>
            <a:r>
              <a:rPr lang="en-US" sz="1400" baseline="0" dirty="0" smtClean="0">
                <a:solidFill>
                  <a:srgbClr val="000090"/>
                </a:solidFill>
              </a:rPr>
              <a:t> tracker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25661" y="3647559"/>
            <a:ext cx="185178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aseline="0" dirty="0" err="1" smtClean="0">
                <a:solidFill>
                  <a:srgbClr val="008000"/>
                </a:solidFill>
              </a:rPr>
              <a:t>Muon</a:t>
            </a:r>
            <a:r>
              <a:rPr lang="en-US" sz="1400" baseline="0" dirty="0" smtClean="0">
                <a:solidFill>
                  <a:srgbClr val="008000"/>
                </a:solidFill>
              </a:rPr>
              <a:t> range detector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5" y="993775"/>
            <a:ext cx="5156200" cy="4965700"/>
          </a:xfrm>
          <a:prstGeom prst="rect">
            <a:avLst/>
          </a:prstGeom>
        </p:spPr>
      </p:pic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15939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77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9. Neutrino disappearance oscillation result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663" y="1504862"/>
            <a:ext cx="4160837" cy="3139283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baseline="0" dirty="0" err="1" smtClean="0">
                <a:solidFill>
                  <a:srgbClr val="008000"/>
                </a:solidFill>
                <a:cs typeface="Symbol" charset="2"/>
              </a:rPr>
              <a:t>MiniBooNE-SciBooNE</a:t>
            </a:r>
            <a:r>
              <a:rPr lang="en-US" baseline="0" dirty="0" smtClean="0">
                <a:solidFill>
                  <a:srgbClr val="008000"/>
                </a:solidFill>
                <a:cs typeface="Symbol" charset="2"/>
              </a:rPr>
              <a:t> combined  </a:t>
            </a:r>
            <a:r>
              <a:rPr lang="en-US" baseline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0" dirty="0" smtClean="0">
                <a:solidFill>
                  <a:srgbClr val="008000"/>
                </a:solidFill>
              </a:rPr>
              <a:t> disappearance oscillation analysis</a:t>
            </a:r>
          </a:p>
          <a:p>
            <a:pPr algn="l" defTabSz="502978" eaLnBrk="0" hangingPunct="0"/>
            <a:r>
              <a:rPr lang="en-US" baseline="0" dirty="0" smtClean="0"/>
              <a:t> </a:t>
            </a:r>
          </a:p>
          <a:p>
            <a:pPr algn="l" defTabSz="502978" eaLnBrk="0" hangingPunct="0"/>
            <a:r>
              <a:rPr lang="en-US" baseline="0" dirty="0" smtClean="0"/>
              <a:t> - combined analysis with </a:t>
            </a:r>
            <a:r>
              <a:rPr lang="en-US" baseline="0" dirty="0" err="1" smtClean="0"/>
              <a:t>SciBooNE</a:t>
            </a:r>
            <a:r>
              <a:rPr lang="en-US" baseline="0" dirty="0" smtClean="0"/>
              <a:t> can constrain </a:t>
            </a:r>
            <a:r>
              <a:rPr lang="en-US" baseline="0" dirty="0" err="1" smtClean="0"/>
              <a:t>Flux+Xsec</a:t>
            </a:r>
            <a:r>
              <a:rPr lang="en-US" baseline="0" dirty="0" smtClean="0"/>
              <a:t> error.</a:t>
            </a:r>
          </a:p>
          <a:p>
            <a:pPr algn="l" defTabSz="502978" eaLnBrk="0" hangingPunct="0"/>
            <a:r>
              <a:rPr lang="en-US" baseline="0" dirty="0" smtClean="0"/>
              <a:t>Flux-&gt; same beam line</a:t>
            </a:r>
          </a:p>
          <a:p>
            <a:pPr algn="l" defTabSz="502978" eaLnBrk="0" hangingPunct="0"/>
            <a:r>
              <a:rPr lang="en-US" baseline="0" dirty="0" err="1" smtClean="0"/>
              <a:t>Xsec</a:t>
            </a:r>
            <a:r>
              <a:rPr lang="en-US" baseline="0" dirty="0" smtClean="0"/>
              <a:t>-&gt;same target (carbon)</a:t>
            </a:r>
          </a:p>
          <a:p>
            <a:pPr algn="l" defTabSz="502978" eaLnBrk="0" hangingPunct="0"/>
            <a:endParaRPr lang="en-US" baseline="0" dirty="0" smtClean="0"/>
          </a:p>
          <a:p>
            <a:pPr algn="l" defTabSz="502978" eaLnBrk="0" hangingPunct="0"/>
            <a:r>
              <a:rPr lang="en-US" baseline="0" dirty="0" smtClean="0"/>
              <a:t> - this significantly improves sensitivities, especially at low </a:t>
            </a:r>
            <a:r>
              <a:rPr lang="en-US" baseline="0" dirty="0" smtClean="0">
                <a:latin typeface="Symbol" charset="2"/>
                <a:cs typeface="Symbol" charset="2"/>
              </a:rPr>
              <a:t>D</a:t>
            </a:r>
            <a:r>
              <a:rPr lang="en-US" baseline="0" dirty="0" smtClean="0"/>
              <a:t>m</a:t>
            </a:r>
            <a:r>
              <a:rPr lang="en-US" dirty="0" smtClean="0"/>
              <a:t>2</a:t>
            </a:r>
            <a:r>
              <a:rPr lang="en-US" baseline="0" dirty="0" smtClean="0"/>
              <a:t>. An analysis for anti-</a:t>
            </a:r>
            <a:r>
              <a:rPr lang="en-US" baseline="0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baseline="0" dirty="0" smtClean="0"/>
              <a:t> is ongoing.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7850"/>
            <a:ext cx="8229600" cy="1905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0" y="2162175"/>
            <a:ext cx="3505200" cy="4914900"/>
          </a:xfrm>
          <a:prstGeom prst="rect">
            <a:avLst/>
          </a:prstGeom>
        </p:spPr>
      </p:pic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15939" y="6886579"/>
            <a:ext cx="2352675" cy="525463"/>
          </a:xfrm>
        </p:spPr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0F41-0EBB-EA42-BA28-8418519BB1B0}" type="slidenum">
              <a:rPr lang="en-US"/>
              <a:pPr/>
              <a:t>78</a:t>
            </a:fld>
            <a:endParaRPr lang="en-US" dirty="0"/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Future: </a:t>
            </a:r>
            <a:r>
              <a:rPr lang="en-US" sz="2800" baseline="0" dirty="0" err="1" smtClean="0">
                <a:solidFill>
                  <a:schemeClr val="accent2"/>
                </a:solidFill>
              </a:rPr>
              <a:t>MicroBooNE</a:t>
            </a:r>
            <a:r>
              <a:rPr lang="en-US" sz="2800" baseline="0" dirty="0" smtClean="0">
                <a:solidFill>
                  <a:schemeClr val="accent2"/>
                </a:solidFill>
              </a:rPr>
              <a:t> </a:t>
            </a:r>
            <a:endParaRPr lang="en-US" sz="2800" baseline="0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663" y="1504862"/>
            <a:ext cx="7602537" cy="1754288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l" defTabSz="502978" eaLnBrk="0" hangingPunct="0"/>
            <a:r>
              <a:rPr lang="en-US" baseline="0" dirty="0" smtClean="0">
                <a:solidFill>
                  <a:srgbClr val="008000"/>
                </a:solidFill>
                <a:cs typeface="Symbol" charset="2"/>
              </a:rPr>
              <a:t>Liquid Argon TPC experiment at </a:t>
            </a:r>
            <a:r>
              <a:rPr lang="en-US" baseline="0" dirty="0" err="1" smtClean="0">
                <a:solidFill>
                  <a:srgbClr val="008000"/>
                </a:solidFill>
                <a:cs typeface="Symbol" charset="2"/>
              </a:rPr>
              <a:t>Fermilab</a:t>
            </a:r>
            <a:endParaRPr lang="en-US" baseline="0" dirty="0" smtClean="0"/>
          </a:p>
          <a:p>
            <a:pPr algn="l" defTabSz="502978" eaLnBrk="0" hangingPunct="0"/>
            <a:r>
              <a:rPr lang="en-US" baseline="0" dirty="0" smtClean="0"/>
              <a:t> - 70 ton </a:t>
            </a:r>
            <a:r>
              <a:rPr lang="en-US" baseline="0" dirty="0" err="1" smtClean="0"/>
              <a:t>fiducial</a:t>
            </a:r>
            <a:r>
              <a:rPr lang="en-US" baseline="0" dirty="0" smtClean="0"/>
              <a:t> volume </a:t>
            </a:r>
            <a:r>
              <a:rPr lang="en-US" baseline="0" dirty="0" err="1" smtClean="0"/>
              <a:t>LiqAr</a:t>
            </a:r>
            <a:r>
              <a:rPr lang="en-US" baseline="0" dirty="0" smtClean="0"/>
              <a:t> TPC</a:t>
            </a:r>
          </a:p>
          <a:p>
            <a:pPr algn="l" defTabSz="502978" eaLnBrk="0" hangingPunct="0"/>
            <a:r>
              <a:rPr lang="en-US" baseline="0" dirty="0" smtClean="0"/>
              <a:t> - R&amp;D detector for future large </a:t>
            </a:r>
            <a:r>
              <a:rPr lang="en-US" baseline="0" dirty="0" err="1" smtClean="0"/>
              <a:t>LiqAr</a:t>
            </a:r>
            <a:r>
              <a:rPr lang="en-US" baseline="0" dirty="0" smtClean="0"/>
              <a:t> TPC for DUSEL </a:t>
            </a:r>
          </a:p>
          <a:p>
            <a:pPr algn="l" defTabSz="502978" eaLnBrk="0" hangingPunct="0"/>
            <a:r>
              <a:rPr lang="en-US" baseline="0" dirty="0" smtClean="0"/>
              <a:t> - 3D tracker (modern bubble chamber)</a:t>
            </a:r>
          </a:p>
          <a:p>
            <a:pPr algn="l" defTabSz="502978" eaLnBrk="0" hangingPunct="0"/>
            <a:r>
              <a:rPr lang="en-US" baseline="0" dirty="0" smtClean="0"/>
              <a:t> - data taking will start from 2013(?)</a:t>
            </a:r>
          </a:p>
          <a:p>
            <a:pPr algn="l" defTabSz="502978" eaLnBrk="0" hangingPunct="0"/>
            <a:r>
              <a:rPr lang="en-US" baseline="0" dirty="0" smtClean="0"/>
              <a:t> - </a:t>
            </a:r>
            <a:r>
              <a:rPr lang="en-US" baseline="0" dirty="0" err="1" smtClean="0"/>
              <a:t>dE/dx</a:t>
            </a:r>
            <a:r>
              <a:rPr lang="en-US" baseline="0" dirty="0" smtClean="0"/>
              <a:t> can separate single electron from gamma ray (</a:t>
            </a:r>
            <a:r>
              <a:rPr lang="en-US" baseline="0" dirty="0" err="1" smtClean="0"/>
              <a:t>e</a:t>
            </a:r>
            <a:r>
              <a:rPr lang="en-US" dirty="0" err="1" smtClean="0"/>
              <a:t>+</a:t>
            </a:r>
            <a:r>
              <a:rPr lang="en-US" baseline="0" dirty="0" err="1" smtClean="0"/>
              <a:t>e</a:t>
            </a:r>
            <a:r>
              <a:rPr lang="en-US" dirty="0" smtClean="0"/>
              <a:t>-</a:t>
            </a:r>
            <a:r>
              <a:rPr lang="en-US" baseline="0" dirty="0" smtClean="0"/>
              <a:t> pair)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75" y="3736975"/>
            <a:ext cx="3771900" cy="30099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17406" y="4257159"/>
            <a:ext cx="1912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</a:rPr>
              <a:t>liquid Argon TPC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51713" y="2047359"/>
            <a:ext cx="2301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aseline="0" dirty="0" smtClean="0">
                <a:solidFill>
                  <a:srgbClr val="FF0000"/>
                </a:solidFill>
              </a:rPr>
              <a:t>Cryogenic PMT system 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 flipH="1">
            <a:off x="7200900" y="2870200"/>
            <a:ext cx="2324100" cy="1587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740400" y="4648200"/>
            <a:ext cx="2044700" cy="723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941" y="338097"/>
            <a:ext cx="1742056" cy="1744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315643" y="870464"/>
            <a:ext cx="2282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TPB (wave length shifter) coated acrylic plate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5892800" y="685800"/>
            <a:ext cx="11303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16200000" flipH="1">
            <a:off x="8515350" y="425450"/>
            <a:ext cx="482600" cy="12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16200000" flipH="1">
            <a:off x="8528050" y="920750"/>
            <a:ext cx="482600" cy="12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8810903" y="243959"/>
            <a:ext cx="1050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baseline="0" dirty="0" smtClean="0">
                <a:solidFill>
                  <a:srgbClr val="000090"/>
                </a:solidFill>
                <a:latin typeface="Arial"/>
                <a:cs typeface="Arial"/>
              </a:rPr>
              <a:t>128nm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949593" y="663059"/>
            <a:ext cx="890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baseline="0" dirty="0" smtClean="0">
                <a:solidFill>
                  <a:srgbClr val="3366FF"/>
                </a:solidFill>
                <a:latin typeface="Arial"/>
                <a:cs typeface="Arial"/>
              </a:rPr>
              <a:t>450nm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40500" y="12700"/>
            <a:ext cx="2273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kern="0" baseline="0" dirty="0" smtClean="0">
                <a:solidFill>
                  <a:srgbClr val="000090"/>
                </a:solidFill>
                <a:latin typeface="Arial"/>
                <a:cs typeface="Arial"/>
              </a:rPr>
              <a:t>scintillation from </a:t>
            </a:r>
            <a:r>
              <a:rPr lang="en-US" sz="1600" kern="0" baseline="0" dirty="0" err="1" smtClean="0">
                <a:solidFill>
                  <a:srgbClr val="000090"/>
                </a:solidFill>
                <a:latin typeface="Arial"/>
                <a:cs typeface="Arial"/>
              </a:rPr>
              <a:t>LiqAr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ight-sk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7450" cy="7562850"/>
          </a:xfrm>
          <a:prstGeom prst="rect">
            <a:avLst/>
          </a:prstGeom>
        </p:spPr>
      </p:pic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09/20/2010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B166-C623-BD4F-B43B-E5003B41EE07}" type="slidenum">
              <a:rPr lang="en-US"/>
              <a:pPr/>
              <a:t>79</a:t>
            </a:fld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38200" y="1441454"/>
            <a:ext cx="8001000" cy="452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MiniBooNE is a </a:t>
            </a:r>
            <a:r>
              <a:rPr lang="en-US" baseline="0" dirty="0" smtClean="0">
                <a:solidFill>
                  <a:srgbClr val="00FFFF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e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 appearance oscillation experiment to test LSND signal</a:t>
            </a:r>
          </a:p>
          <a:p>
            <a:pPr algn="l"/>
            <a:endParaRPr lang="en-US" baseline="0" dirty="0" smtClean="0">
              <a:solidFill>
                <a:srgbClr val="00FFFF"/>
              </a:solidFill>
              <a:ea typeface="Arial" charset="0"/>
              <a:cs typeface="Arial" charset="0"/>
            </a:endParaRP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MiniBooNE successfully rejected two neutrino massive oscillation model as an explanation of LSND signal. However, MiniBooNE first result includes unexplained low energy event excess.</a:t>
            </a:r>
          </a:p>
          <a:p>
            <a:pPr algn="l"/>
            <a:endParaRPr lang="en-US" baseline="0" dirty="0" smtClean="0">
              <a:solidFill>
                <a:srgbClr val="00FFFF"/>
              </a:solidFill>
              <a:ea typeface="Arial" charset="0"/>
              <a:cs typeface="Arial" charset="0"/>
            </a:endParaRP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After 1 year re-visit for all background source, the low energy excess is now confirmed.</a:t>
            </a:r>
          </a:p>
          <a:p>
            <a:pPr algn="l"/>
            <a:endParaRPr lang="en-US" baseline="0" dirty="0" smtClean="0">
              <a:solidFill>
                <a:srgbClr val="00FFFF"/>
              </a:solidFill>
              <a:ea typeface="Arial" charset="0"/>
              <a:cs typeface="Arial" charset="0"/>
            </a:endParaRP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The initial data from antineutrino oscillation result doesn’t show any low energy excess.</a:t>
            </a:r>
          </a:p>
          <a:p>
            <a:pPr algn="l"/>
            <a:endParaRPr lang="en-US" baseline="0" dirty="0" smtClean="0">
              <a:solidFill>
                <a:srgbClr val="00FFFF"/>
              </a:solidFill>
              <a:ea typeface="Arial" charset="0"/>
              <a:cs typeface="Arial" charset="0"/>
            </a:endParaRP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The new high statistics antineutrino oscillation show small excess at low energy region and the large excess at where LSND-like </a:t>
            </a:r>
            <a:r>
              <a:rPr lang="en-US" baseline="0" dirty="0" smtClean="0">
                <a:solidFill>
                  <a:srgbClr val="00FFFF"/>
                </a:solidFill>
                <a:latin typeface="Symbol" charset="2"/>
                <a:ea typeface="Arial" charset="0"/>
                <a:cs typeface="Symbol" charset="2"/>
              </a:rPr>
              <a:t>D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m</a:t>
            </a:r>
            <a:r>
              <a:rPr lang="en-US" dirty="0" smtClean="0">
                <a:solidFill>
                  <a:srgbClr val="00FFFF"/>
                </a:solidFill>
                <a:ea typeface="Arial" charset="0"/>
                <a:cs typeface="Arial" charset="0"/>
              </a:rPr>
              <a:t>2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 expect signal.</a:t>
            </a:r>
          </a:p>
          <a:p>
            <a:pPr algn="l"/>
            <a:endParaRPr lang="en-US" baseline="0" dirty="0" smtClean="0">
              <a:solidFill>
                <a:srgbClr val="00FFFF"/>
              </a:solidFill>
              <a:ea typeface="Arial" charset="0"/>
              <a:cs typeface="Arial" charset="0"/>
            </a:endParaRP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The </a:t>
            </a:r>
            <a:r>
              <a:rPr lang="en-US" baseline="0" dirty="0" err="1" smtClean="0">
                <a:solidFill>
                  <a:srgbClr val="00FFFF"/>
                </a:solidFill>
                <a:ea typeface="Arial" charset="0"/>
                <a:cs typeface="Arial" charset="0"/>
              </a:rPr>
              <a:t>MiniBooNE-SciBooNE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 combined </a:t>
            </a:r>
            <a:r>
              <a:rPr lang="en-US" baseline="0" dirty="0" smtClean="0">
                <a:solidFill>
                  <a:srgbClr val="00FFFF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FFFF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-disappearance analysis is ongoing.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defTabSz="1007436"/>
            <a:r>
              <a:rPr lang="en-US" sz="2800" baseline="0" dirty="0" smtClean="0">
                <a:solidFill>
                  <a:srgbClr val="00FFFF"/>
                </a:solidFill>
              </a:rPr>
              <a:t>Conclusions </a:t>
            </a:r>
            <a:endParaRPr lang="en-US" sz="2800" baseline="0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06/30/10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3698" name="Text Box 2"/>
          <p:cNvSpPr txBox="1">
            <a:spLocks noChangeArrowheads="1"/>
          </p:cNvSpPr>
          <p:nvPr/>
        </p:nvSpPr>
        <p:spPr bwMode="auto">
          <a:xfrm>
            <a:off x="560392" y="1249366"/>
            <a:ext cx="8418508" cy="302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Neutrino oscillation is an interference experiment (cf. double slit experiment) </a:t>
            </a:r>
          </a:p>
        </p:txBody>
      </p:sp>
      <p:sp>
        <p:nvSpPr>
          <p:cNvPr id="413699" name="Text Box 3"/>
          <p:cNvSpPr txBox="1">
            <a:spLocks noChangeArrowheads="1"/>
          </p:cNvSpPr>
          <p:nvPr/>
        </p:nvSpPr>
        <p:spPr bwMode="auto">
          <a:xfrm>
            <a:off x="488958" y="4487863"/>
            <a:ext cx="9031287" cy="18397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2 neutrino Hamiltonian eigenstates, </a:t>
            </a:r>
            <a:r>
              <a:rPr lang="en-GB" baseline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GB" baseline="-25000" dirty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 and </a:t>
            </a:r>
            <a:r>
              <a:rPr lang="en-GB" baseline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GB" baseline="-25000" dirty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, have different phase rotation, they cause quantum interference. </a:t>
            </a:r>
          </a:p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endParaRPr lang="en-GB" baseline="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For massive neutrino model, if </a:t>
            </a:r>
            <a:r>
              <a:rPr lang="en-GB" baseline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GB" baseline="-25000" dirty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 is heavier than </a:t>
            </a:r>
            <a:r>
              <a:rPr lang="en-GB" baseline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GB" baseline="-25000" dirty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,</a:t>
            </a: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 they have </a:t>
            </a:r>
            <a:r>
              <a:rPr lang="en-GB" baseline="0" dirty="0">
                <a:solidFill>
                  <a:srgbClr val="000000"/>
                </a:solidFill>
                <a:latin typeface="Arial" pitchFamily="34" charset="0"/>
              </a:rPr>
              <a:t>different</a:t>
            </a: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</a:rPr>
              <a:t> group velocities hence different phase rotation, thus the superposition of those 2 wave packet no longer makes same state</a:t>
            </a:r>
            <a:endParaRPr lang="en-GB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170113" y="2493968"/>
            <a:ext cx="2697162" cy="765174"/>
            <a:chOff x="1367" y="1571"/>
            <a:chExt cx="1699" cy="482"/>
          </a:xfrm>
        </p:grpSpPr>
        <p:sp>
          <p:nvSpPr>
            <p:cNvPr id="413705" name="Line 9"/>
            <p:cNvSpPr>
              <a:spLocks noChangeShapeType="1"/>
            </p:cNvSpPr>
            <p:nvPr/>
          </p:nvSpPr>
          <p:spPr bwMode="auto">
            <a:xfrm>
              <a:off x="1367" y="1571"/>
              <a:ext cx="1699" cy="1"/>
            </a:xfrm>
            <a:prstGeom prst="line">
              <a:avLst/>
            </a:prstGeom>
            <a:noFill/>
            <a:ln w="3672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3706" name="Line 10"/>
            <p:cNvSpPr>
              <a:spLocks noChangeShapeType="1"/>
            </p:cNvSpPr>
            <p:nvPr/>
          </p:nvSpPr>
          <p:spPr bwMode="auto">
            <a:xfrm>
              <a:off x="1367" y="1571"/>
              <a:ext cx="1693" cy="482"/>
            </a:xfrm>
            <a:prstGeom prst="line">
              <a:avLst/>
            </a:prstGeom>
            <a:noFill/>
            <a:ln w="3672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413707" name="Oval 11"/>
          <p:cNvSpPr>
            <a:spLocks noChangeArrowheads="1"/>
          </p:cNvSpPr>
          <p:nvPr/>
        </p:nvSpPr>
        <p:spPr bwMode="auto">
          <a:xfrm>
            <a:off x="1965327" y="2357438"/>
            <a:ext cx="204788" cy="225425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374" tIns="45686" rIns="91374" bIns="45686" anchor="ctr"/>
          <a:lstStyle/>
          <a:p>
            <a:pPr algn="l" defTabSz="456868"/>
            <a:endParaRPr lang="en-US" sz="1700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889501" y="2508258"/>
            <a:ext cx="2725738" cy="752475"/>
            <a:chOff x="3080" y="1571"/>
            <a:chExt cx="1717" cy="474"/>
          </a:xfrm>
        </p:grpSpPr>
        <p:sp>
          <p:nvSpPr>
            <p:cNvPr id="413709" name="Line 13"/>
            <p:cNvSpPr>
              <a:spLocks noChangeShapeType="1"/>
            </p:cNvSpPr>
            <p:nvPr/>
          </p:nvSpPr>
          <p:spPr bwMode="auto">
            <a:xfrm>
              <a:off x="3080" y="1571"/>
              <a:ext cx="1709" cy="88"/>
            </a:xfrm>
            <a:prstGeom prst="line">
              <a:avLst/>
            </a:prstGeom>
            <a:noFill/>
            <a:ln w="3672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3710" name="Line 14"/>
            <p:cNvSpPr>
              <a:spLocks noChangeShapeType="1"/>
            </p:cNvSpPr>
            <p:nvPr/>
          </p:nvSpPr>
          <p:spPr bwMode="auto">
            <a:xfrm flipV="1">
              <a:off x="3085" y="1657"/>
              <a:ext cx="1712" cy="388"/>
            </a:xfrm>
            <a:prstGeom prst="line">
              <a:avLst/>
            </a:prstGeom>
            <a:noFill/>
            <a:ln w="3672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413711" name="Freeform 15"/>
          <p:cNvSpPr>
            <a:spLocks noChangeArrowheads="1"/>
          </p:cNvSpPr>
          <p:nvPr/>
        </p:nvSpPr>
        <p:spPr bwMode="auto">
          <a:xfrm rot="-158072">
            <a:off x="7542221" y="2281238"/>
            <a:ext cx="671511" cy="1793875"/>
          </a:xfrm>
          <a:custGeom>
            <a:avLst/>
            <a:gdLst/>
            <a:ahLst/>
            <a:cxnLst>
              <a:cxn ang="0">
                <a:pos x="296" y="0"/>
              </a:cxn>
              <a:cxn ang="0">
                <a:pos x="1095" y="627"/>
              </a:cxn>
              <a:cxn ang="0">
                <a:pos x="729" y="1461"/>
              </a:cxn>
              <a:cxn ang="0">
                <a:pos x="562" y="2364"/>
              </a:cxn>
              <a:cxn ang="0">
                <a:pos x="1361" y="2955"/>
              </a:cxn>
              <a:cxn ang="0">
                <a:pos x="528" y="3547"/>
              </a:cxn>
              <a:cxn ang="0">
                <a:pos x="662" y="4381"/>
              </a:cxn>
              <a:cxn ang="0">
                <a:pos x="1162" y="5284"/>
              </a:cxn>
              <a:cxn ang="0">
                <a:pos x="162" y="5910"/>
              </a:cxn>
              <a:cxn ang="0">
                <a:pos x="129" y="6050"/>
              </a:cxn>
            </a:cxnLst>
            <a:rect l="0" t="0" r="r" b="b"/>
            <a:pathLst>
              <a:path w="1866" h="6051">
                <a:moveTo>
                  <a:pt x="296" y="0"/>
                </a:moveTo>
                <a:cubicBezTo>
                  <a:pt x="283" y="477"/>
                  <a:pt x="795" y="504"/>
                  <a:pt x="1095" y="627"/>
                </a:cubicBezTo>
                <a:cubicBezTo>
                  <a:pt x="1865" y="939"/>
                  <a:pt x="1014" y="1382"/>
                  <a:pt x="729" y="1461"/>
                </a:cubicBezTo>
                <a:cubicBezTo>
                  <a:pt x="359" y="1563"/>
                  <a:pt x="0" y="2158"/>
                  <a:pt x="562" y="2364"/>
                </a:cubicBezTo>
                <a:cubicBezTo>
                  <a:pt x="861" y="2474"/>
                  <a:pt x="1385" y="2449"/>
                  <a:pt x="1361" y="2955"/>
                </a:cubicBezTo>
                <a:cubicBezTo>
                  <a:pt x="1339" y="3447"/>
                  <a:pt x="843" y="3445"/>
                  <a:pt x="528" y="3547"/>
                </a:cubicBezTo>
                <a:cubicBezTo>
                  <a:pt x="75" y="3694"/>
                  <a:pt x="134" y="4361"/>
                  <a:pt x="662" y="4381"/>
                </a:cubicBezTo>
                <a:cubicBezTo>
                  <a:pt x="975" y="4393"/>
                  <a:pt x="1576" y="4945"/>
                  <a:pt x="1162" y="5284"/>
                </a:cubicBezTo>
                <a:cubicBezTo>
                  <a:pt x="856" y="5535"/>
                  <a:pt x="474" y="5667"/>
                  <a:pt x="162" y="5910"/>
                </a:cubicBezTo>
                <a:lnTo>
                  <a:pt x="129" y="6050"/>
                </a:lnTo>
              </a:path>
            </a:pathLst>
          </a:custGeom>
          <a:noFill/>
          <a:ln w="36720">
            <a:solidFill>
              <a:srgbClr val="CC9900"/>
            </a:solidFill>
            <a:round/>
            <a:headEnd/>
            <a:tailEnd/>
          </a:ln>
          <a:effectLst/>
        </p:spPr>
        <p:txBody>
          <a:bodyPr lIns="91374" tIns="45686" rIns="91374" bIns="45686"/>
          <a:lstStyle/>
          <a:p>
            <a:pPr algn="l" defTabSz="456868"/>
            <a:endParaRPr lang="en-US" sz="1700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3712" name="Line 16"/>
          <p:cNvSpPr>
            <a:spLocks noChangeShapeType="1"/>
          </p:cNvSpPr>
          <p:nvPr/>
        </p:nvSpPr>
        <p:spPr bwMode="auto">
          <a:xfrm flipH="1">
            <a:off x="7602544" y="1630363"/>
            <a:ext cx="11112" cy="264795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91374" tIns="45686" rIns="91374" bIns="45686"/>
          <a:lstStyle/>
          <a:p>
            <a:pPr algn="l" defTabSz="456868"/>
            <a:endParaRPr lang="en-US" sz="1700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413713" name="Object 17"/>
          <p:cNvGraphicFramePr>
            <a:graphicFrameLocks noChangeAspect="1"/>
          </p:cNvGraphicFramePr>
          <p:nvPr/>
        </p:nvGraphicFramePr>
        <p:xfrm>
          <a:off x="4848225" y="3162307"/>
          <a:ext cx="46038" cy="220663"/>
        </p:xfrm>
        <a:graphic>
          <a:graphicData uri="http://schemas.openxmlformats.org/presentationml/2006/ole">
            <p:oleObj spid="_x0000_s1470466" r:id="rId3" imgW="76200" imgH="355600" progId="">
              <p:embed/>
            </p:oleObj>
          </a:graphicData>
        </a:graphic>
      </p:graphicFrame>
      <p:sp>
        <p:nvSpPr>
          <p:cNvPr id="413714" name="Text Box 18"/>
          <p:cNvSpPr txBox="1">
            <a:spLocks noChangeArrowheads="1"/>
          </p:cNvSpPr>
          <p:nvPr/>
        </p:nvSpPr>
        <p:spPr bwMode="auto">
          <a:xfrm>
            <a:off x="1471613" y="2046288"/>
            <a:ext cx="379412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sz="2400" baseline="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400" baseline="-2500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m</a:t>
            </a:r>
            <a:endParaRPr lang="en-GB" sz="2400" baseline="0" dirty="0">
              <a:solidFill>
                <a:srgbClr val="000000"/>
              </a:solidFill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413715" name="Text Box 19"/>
          <p:cNvSpPr txBox="1">
            <a:spLocks noChangeArrowheads="1"/>
          </p:cNvSpPr>
          <p:nvPr/>
        </p:nvSpPr>
        <p:spPr bwMode="auto">
          <a:xfrm>
            <a:off x="8150233" y="2349507"/>
            <a:ext cx="379413" cy="404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sz="2400" baseline="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400" baseline="-2500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rPr>
              <a:t>e</a:t>
            </a:r>
            <a:endParaRPr lang="en-GB" sz="2400" baseline="0" dirty="0">
              <a:solidFill>
                <a:srgbClr val="000000"/>
              </a:solidFill>
              <a:latin typeface="Arial" pitchFamily="34" charset="0"/>
              <a:ea typeface="Symbols"/>
              <a:cs typeface="Symbols"/>
            </a:endParaRP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432308" y="2020896"/>
            <a:ext cx="379413" cy="1087437"/>
            <a:chOff x="2792" y="1273"/>
            <a:chExt cx="239" cy="685"/>
          </a:xfrm>
        </p:grpSpPr>
        <p:sp>
          <p:nvSpPr>
            <p:cNvPr id="413717" name="Text Box 21"/>
            <p:cNvSpPr txBox="1">
              <a:spLocks noChangeArrowheads="1"/>
            </p:cNvSpPr>
            <p:nvPr/>
          </p:nvSpPr>
          <p:spPr bwMode="auto">
            <a:xfrm>
              <a:off x="2792" y="127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 defTabSz="456868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376" algn="l"/>
                  <a:tab pos="1446746" algn="l"/>
                  <a:tab pos="2170124" algn="l"/>
                  <a:tab pos="2893499" algn="l"/>
                  <a:tab pos="3616873" algn="l"/>
                  <a:tab pos="4340250" algn="l"/>
                  <a:tab pos="5063624" algn="l"/>
                  <a:tab pos="5786999" algn="l"/>
                  <a:tab pos="6510373" algn="l"/>
                  <a:tab pos="7233749" algn="l"/>
                </a:tabLst>
              </a:pPr>
              <a:r>
                <a:rPr lang="en-GB" sz="2400" baseline="0" dirty="0" smtClean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400" baseline="-25000" dirty="0" smtClean="0">
                  <a:solidFill>
                    <a:srgbClr val="000000"/>
                  </a:solidFill>
                  <a:latin typeface="Arial" pitchFamily="34" charset="0"/>
                  <a:ea typeface="Symbols"/>
                  <a:cs typeface="Symbols"/>
                </a:rPr>
                <a:t>1</a:t>
              </a:r>
              <a:endPara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endParaRPr>
            </a:p>
          </p:txBody>
        </p:sp>
        <p:sp>
          <p:nvSpPr>
            <p:cNvPr id="413718" name="Text Box 22"/>
            <p:cNvSpPr txBox="1">
              <a:spLocks noChangeArrowheads="1"/>
            </p:cNvSpPr>
            <p:nvPr/>
          </p:nvSpPr>
          <p:spPr bwMode="auto">
            <a:xfrm>
              <a:off x="2792" y="170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 defTabSz="456868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376" algn="l"/>
                  <a:tab pos="1446746" algn="l"/>
                  <a:tab pos="2170124" algn="l"/>
                  <a:tab pos="2893499" algn="l"/>
                  <a:tab pos="3616873" algn="l"/>
                  <a:tab pos="4340250" algn="l"/>
                  <a:tab pos="5063624" algn="l"/>
                  <a:tab pos="5786999" algn="l"/>
                  <a:tab pos="6510373" algn="l"/>
                  <a:tab pos="7233749" algn="l"/>
                </a:tabLst>
              </a:pPr>
              <a:r>
                <a:rPr lang="en-GB" sz="2400" baseline="0" dirty="0" smtClean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400" baseline="-25000" dirty="0" smtClean="0">
                  <a:solidFill>
                    <a:srgbClr val="000000"/>
                  </a:solidFill>
                  <a:latin typeface="Arial" pitchFamily="34" charset="0"/>
                  <a:ea typeface="Symbols"/>
                  <a:cs typeface="Symbols"/>
                </a:rPr>
                <a:t>2</a:t>
              </a:r>
              <a:endPara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endParaRPr>
            </a:p>
          </p:txBody>
        </p:sp>
      </p:grpSp>
      <p:sp>
        <p:nvSpPr>
          <p:cNvPr id="413719" name="Text Box 23"/>
          <p:cNvSpPr txBox="1">
            <a:spLocks noChangeArrowheads="1"/>
          </p:cNvSpPr>
          <p:nvPr/>
        </p:nvSpPr>
        <p:spPr bwMode="auto">
          <a:xfrm>
            <a:off x="2230445" y="1970088"/>
            <a:ext cx="606425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rPr>
              <a:t>U</a:t>
            </a:r>
            <a:r>
              <a:rPr lang="en-GB" sz="2400" baseline="-2500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m1</a:t>
            </a:r>
            <a:endParaRPr lang="en-GB" sz="2400" baseline="0" dirty="0">
              <a:solidFill>
                <a:srgbClr val="000000"/>
              </a:solidFill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413720" name="Text Box 24"/>
          <p:cNvSpPr txBox="1">
            <a:spLocks noChangeArrowheads="1"/>
          </p:cNvSpPr>
          <p:nvPr/>
        </p:nvSpPr>
        <p:spPr bwMode="auto">
          <a:xfrm>
            <a:off x="7011996" y="2095508"/>
            <a:ext cx="606425" cy="404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defTabSz="456868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376" algn="l"/>
                <a:tab pos="1446746" algn="l"/>
                <a:tab pos="2170124" algn="l"/>
                <a:tab pos="2893499" algn="l"/>
                <a:tab pos="3616873" algn="l"/>
                <a:tab pos="4340250" algn="l"/>
                <a:tab pos="5063624" algn="l"/>
                <a:tab pos="5786999" algn="l"/>
                <a:tab pos="6510373" algn="l"/>
                <a:tab pos="7233749" algn="l"/>
              </a:tabLst>
            </a:pPr>
            <a:r>
              <a: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rPr>
              <a:t>U</a:t>
            </a:r>
            <a:r>
              <a:rPr lang="en-GB" sz="2400" baseline="-2500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rPr>
              <a:t>e</a:t>
            </a:r>
            <a:r>
              <a:rPr lang="en-GB" sz="2400" baseline="-2500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1</a:t>
            </a:r>
            <a:r>
              <a:rPr lang="en-GB" sz="2400" dirty="0">
                <a:solidFill>
                  <a:srgbClr val="000000"/>
                </a:solidFill>
                <a:latin typeface="Symbol" pitchFamily="18" charset="2"/>
                <a:ea typeface="Symbols"/>
                <a:cs typeface="Symbols"/>
              </a:rPr>
              <a:t>*</a:t>
            </a:r>
            <a:endParaRPr lang="en-GB" sz="2400" baseline="0" dirty="0">
              <a:solidFill>
                <a:srgbClr val="000000"/>
              </a:solidFill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413732" name="Line 36"/>
          <p:cNvSpPr>
            <a:spLocks noChangeShapeType="1"/>
          </p:cNvSpPr>
          <p:nvPr/>
        </p:nvSpPr>
        <p:spPr bwMode="auto">
          <a:xfrm flipV="1">
            <a:off x="798517" y="4365625"/>
            <a:ext cx="3078162" cy="1588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91374" tIns="45686" rIns="91374" bIns="45686"/>
          <a:lstStyle/>
          <a:p>
            <a:pPr algn="l" defTabSz="456868"/>
            <a:endParaRPr lang="en-US" sz="1700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2662245" y="3406783"/>
            <a:ext cx="836612" cy="962025"/>
            <a:chOff x="734" y="2806"/>
            <a:chExt cx="527" cy="606"/>
          </a:xfrm>
        </p:grpSpPr>
        <p:sp>
          <p:nvSpPr>
            <p:cNvPr id="413739" name="Text Box 43"/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 defTabSz="456868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376" algn="l"/>
                  <a:tab pos="1446746" algn="l"/>
                  <a:tab pos="2170124" algn="l"/>
                  <a:tab pos="2893499" algn="l"/>
                  <a:tab pos="3616873" algn="l"/>
                  <a:tab pos="4340250" algn="l"/>
                  <a:tab pos="5063624" algn="l"/>
                  <a:tab pos="5786999" algn="l"/>
                  <a:tab pos="6510373" algn="l"/>
                  <a:tab pos="7233749" algn="l"/>
                </a:tabLst>
              </a:pPr>
              <a:r>
                <a:rPr lang="en-GB" sz="2400" baseline="0" dirty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400" baseline="-25000" dirty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Symbols"/>
                </a:rPr>
                <a:t>e</a:t>
              </a:r>
              <a:endParaRPr lang="en-GB" sz="2400" baseline="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Symbols"/>
              </a:endParaRPr>
            </a:p>
          </p:txBody>
        </p:sp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413741" name="Freeform 45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CC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13742" name="Line 46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4821238" y="1730375"/>
            <a:ext cx="107950" cy="2305050"/>
            <a:chOff x="3037" y="1090"/>
            <a:chExt cx="68" cy="1452"/>
          </a:xfrm>
        </p:grpSpPr>
        <p:sp>
          <p:nvSpPr>
            <p:cNvPr id="413744" name="AutoShape 48"/>
            <p:cNvSpPr>
              <a:spLocks noChangeArrowheads="1"/>
            </p:cNvSpPr>
            <p:nvPr/>
          </p:nvSpPr>
          <p:spPr bwMode="auto">
            <a:xfrm>
              <a:off x="3037" y="1090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3745" name="AutoShape 49"/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3746" name="AutoShape 50"/>
            <p:cNvSpPr>
              <a:spLocks noChangeArrowheads="1"/>
            </p:cNvSpPr>
            <p:nvPr/>
          </p:nvSpPr>
          <p:spPr bwMode="auto">
            <a:xfrm>
              <a:off x="3037" y="2077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456868"/>
              <a:endParaRPr lang="en-US" sz="1700" baseline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D975-C3B2-4D70-95B4-0F30E709A3C7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7450" cy="126047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2"/>
                </a:solidFill>
              </a:rPr>
              <a:t>1. Neutrino oscillation</a:t>
            </a:r>
          </a:p>
        </p:txBody>
      </p:sp>
      <p:grpSp>
        <p:nvGrpSpPr>
          <p:cNvPr id="39" name="Group 31"/>
          <p:cNvGrpSpPr>
            <a:grpSpLocks/>
          </p:cNvGrpSpPr>
          <p:nvPr/>
        </p:nvGrpSpPr>
        <p:grpSpPr bwMode="auto">
          <a:xfrm>
            <a:off x="1524000" y="3460757"/>
            <a:ext cx="836614" cy="900113"/>
            <a:chOff x="960" y="2836"/>
            <a:chExt cx="527" cy="567"/>
          </a:xfrm>
        </p:grpSpPr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1172" y="2836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 defTabSz="456868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376" algn="l"/>
                  <a:tab pos="1446746" algn="l"/>
                  <a:tab pos="2170124" algn="l"/>
                  <a:tab pos="2893499" algn="l"/>
                  <a:tab pos="3616873" algn="l"/>
                  <a:tab pos="4340250" algn="l"/>
                  <a:tab pos="5063624" algn="l"/>
                  <a:tab pos="5786999" algn="l"/>
                  <a:tab pos="6510373" algn="l"/>
                  <a:tab pos="7233749" algn="l"/>
                </a:tabLst>
              </a:pPr>
              <a:r>
                <a:rPr lang="en-GB" sz="2400" baseline="0" dirty="0" smtClean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400" baseline="-25000" dirty="0" smtClean="0">
                  <a:solidFill>
                    <a:srgbClr val="000000"/>
                  </a:solidFill>
                  <a:latin typeface="Arial" pitchFamily="34" charset="0"/>
                  <a:ea typeface="Symbols"/>
                  <a:cs typeface="Symbols"/>
                </a:rPr>
                <a:t>2</a:t>
              </a:r>
              <a:endPara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endParaRPr>
            </a:p>
          </p:txBody>
        </p:sp>
        <p:grpSp>
          <p:nvGrpSpPr>
            <p:cNvPr id="41" name="Group 33"/>
            <p:cNvGrpSpPr>
              <a:grpSpLocks/>
            </p:cNvGrpSpPr>
            <p:nvPr/>
          </p:nvGrpSpPr>
          <p:grpSpPr bwMode="auto">
            <a:xfrm>
              <a:off x="960" y="3056"/>
              <a:ext cx="527" cy="347"/>
              <a:chOff x="1590" y="3061"/>
              <a:chExt cx="527" cy="347"/>
            </a:xfrm>
          </p:grpSpPr>
          <p:sp>
            <p:nvSpPr>
              <p:cNvPr id="42" name="Freeform 34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CC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3" name="Line 35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44" name="Group 25"/>
          <p:cNvGrpSpPr>
            <a:grpSpLocks/>
          </p:cNvGrpSpPr>
          <p:nvPr/>
        </p:nvGrpSpPr>
        <p:grpSpPr bwMode="auto">
          <a:xfrm>
            <a:off x="2111375" y="3454400"/>
            <a:ext cx="836614" cy="914400"/>
            <a:chOff x="1330" y="2832"/>
            <a:chExt cx="527" cy="576"/>
          </a:xfrm>
        </p:grpSpPr>
        <p:grpSp>
          <p:nvGrpSpPr>
            <p:cNvPr id="45" name="Group 26"/>
            <p:cNvGrpSpPr>
              <a:grpSpLocks/>
            </p:cNvGrpSpPr>
            <p:nvPr/>
          </p:nvGrpSpPr>
          <p:grpSpPr bwMode="auto">
            <a:xfrm>
              <a:off x="1330" y="3061"/>
              <a:ext cx="527" cy="347"/>
              <a:chOff x="1590" y="3061"/>
              <a:chExt cx="527" cy="347"/>
            </a:xfrm>
          </p:grpSpPr>
          <p:sp>
            <p:nvSpPr>
              <p:cNvPr id="47" name="Freeform 27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CC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48" name="Line 28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l" defTabSz="456868"/>
                <a:endParaRPr lang="en-US" sz="1700" baseline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Text Box 29"/>
            <p:cNvSpPr txBox="1">
              <a:spLocks noChangeArrowheads="1"/>
            </p:cNvSpPr>
            <p:nvPr/>
          </p:nvSpPr>
          <p:spPr bwMode="auto">
            <a:xfrm>
              <a:off x="1578" y="2832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 defTabSz="456868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376" algn="l"/>
                  <a:tab pos="1446746" algn="l"/>
                  <a:tab pos="2170124" algn="l"/>
                  <a:tab pos="2893499" algn="l"/>
                  <a:tab pos="3616873" algn="l"/>
                  <a:tab pos="4340250" algn="l"/>
                  <a:tab pos="5063624" algn="l"/>
                  <a:tab pos="5786999" algn="l"/>
                  <a:tab pos="6510373" algn="l"/>
                  <a:tab pos="7233749" algn="l"/>
                </a:tabLst>
              </a:pPr>
              <a:r>
                <a:rPr lang="en-GB" sz="2400" baseline="0" dirty="0" smtClean="0">
                  <a:solidFill>
                    <a:srgbClr val="000000"/>
                  </a:solidFill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400" baseline="-25000" dirty="0" smtClean="0">
                  <a:solidFill>
                    <a:srgbClr val="000000"/>
                  </a:solidFill>
                  <a:latin typeface="Arial" pitchFamily="34" charset="0"/>
                  <a:ea typeface="Symbols"/>
                  <a:cs typeface="Symbols"/>
                </a:rPr>
                <a:t>1</a:t>
              </a:r>
              <a:endParaRPr lang="en-GB" sz="2400" baseline="0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ight-sk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77450" cy="7562850"/>
          </a:xfrm>
          <a:prstGeom prst="rect">
            <a:avLst/>
          </a:prstGeom>
        </p:spPr>
      </p:pic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09/20/2010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B166-C623-BD4F-B43B-E5003B41EE07}" type="slidenum">
              <a:rPr lang="en-US"/>
              <a:pPr/>
              <a:t>80</a:t>
            </a:fld>
            <a:endParaRPr lang="en-US" dirty="0"/>
          </a:p>
        </p:txBody>
      </p:sp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"/>
            <a:ext cx="10077450" cy="1040715"/>
          </a:xfrm>
        </p:spPr>
        <p:txBody>
          <a:bodyPr/>
          <a:lstStyle/>
          <a:p>
            <a:r>
              <a:rPr lang="en-US" sz="6000" b="1" dirty="0">
                <a:solidFill>
                  <a:srgbClr val="00FFFF"/>
                </a:solidFill>
              </a:rPr>
              <a:t>BooNE collaboration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634883" name="Picture 3" descr="groupphoto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07" y="3659021"/>
            <a:ext cx="5776913" cy="3005137"/>
          </a:xfrm>
          <a:prstGeom prst="rect">
            <a:avLst/>
          </a:prstGeom>
          <a:noFill/>
        </p:spPr>
      </p:pic>
      <p:sp>
        <p:nvSpPr>
          <p:cNvPr id="634887" name="Rectangle 7"/>
          <p:cNvSpPr>
            <a:spLocks noChangeArrowheads="1"/>
          </p:cNvSpPr>
          <p:nvPr/>
        </p:nvSpPr>
        <p:spPr bwMode="auto">
          <a:xfrm>
            <a:off x="0" y="6534019"/>
            <a:ext cx="10077450" cy="95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defTabSz="1007436"/>
            <a:r>
              <a:rPr lang="en-US" sz="4000" b="1" dirty="0" smtClean="0">
                <a:solidFill>
                  <a:srgbClr val="00FFFF"/>
                </a:solidFill>
              </a:rPr>
              <a:t>Thank you for your attention!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52192" y="849093"/>
            <a:ext cx="4597297" cy="258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University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of Alabama </a:t>
            </a:r>
            <a:endParaRPr lang="en-US" baseline="0" dirty="0" smtClean="0">
              <a:solidFill>
                <a:srgbClr val="00FFFF"/>
              </a:solidFill>
              <a:ea typeface="Arial" charset="0"/>
              <a:cs typeface="Arial" charset="0"/>
            </a:endParaRP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Bucknell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University 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 </a:t>
            </a: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University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of 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Cincinnati</a:t>
            </a: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University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of Colorado </a:t>
            </a:r>
            <a:endParaRPr lang="en-US" baseline="0" dirty="0" smtClean="0">
              <a:solidFill>
                <a:srgbClr val="00FFFF"/>
              </a:solidFill>
              <a:ea typeface="Arial" charset="0"/>
              <a:cs typeface="Arial" charset="0"/>
            </a:endParaRP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Columbia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University</a:t>
            </a:r>
            <a:endParaRPr lang="en-US" baseline="0" dirty="0" smtClean="0">
              <a:solidFill>
                <a:srgbClr val="00FFFF"/>
              </a:solidFill>
              <a:ea typeface="Arial" charset="0"/>
              <a:cs typeface="Arial" charset="0"/>
            </a:endParaRP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Embry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Riddle Aeronautical University</a:t>
            </a:r>
            <a:endParaRPr lang="en-US" baseline="0" dirty="0" smtClean="0">
              <a:solidFill>
                <a:srgbClr val="00FFFF"/>
              </a:solidFill>
              <a:ea typeface="Arial" charset="0"/>
              <a:cs typeface="Arial" charset="0"/>
            </a:endParaRP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Fermi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National Accelerator Laboratory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 </a:t>
            </a:r>
            <a:b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</a:b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Indiana University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 </a:t>
            </a: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University of Florida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064896" y="985319"/>
            <a:ext cx="4630518" cy="230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Los Alamos National Laboratory</a:t>
            </a: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Louisiana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State 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University</a:t>
            </a:r>
          </a:p>
          <a:p>
            <a:pPr algn="l" eaLnBrk="0" hangingPunct="0"/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Massachusetts Institute of Technology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 </a:t>
            </a:r>
          </a:p>
          <a:p>
            <a:pPr algn="l" eaLnBrk="0" hangingPunct="0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University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of 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Michigan</a:t>
            </a:r>
          </a:p>
          <a:p>
            <a:pPr algn="l" eaLnBrk="0" hangingPunct="0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Princeton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University </a:t>
            </a:r>
            <a:endParaRPr lang="en-US" baseline="0" dirty="0" smtClean="0">
              <a:solidFill>
                <a:srgbClr val="00FFFF"/>
              </a:solidFill>
              <a:ea typeface="Arial" charset="0"/>
              <a:cs typeface="Arial" charset="0"/>
            </a:endParaRP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Saint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Mary's University of Minnesota </a:t>
            </a:r>
            <a:endParaRPr lang="en-US" baseline="0" dirty="0" smtClean="0">
              <a:solidFill>
                <a:srgbClr val="00FFFF"/>
              </a:solidFill>
              <a:ea typeface="Arial" charset="0"/>
              <a:cs typeface="Arial" charset="0"/>
            </a:endParaRPr>
          </a:p>
          <a:p>
            <a:pPr algn="l"/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Virginia </a:t>
            </a:r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Polytechnic </a:t>
            </a:r>
            <a:r>
              <a:rPr lang="en-US" baseline="0" dirty="0" smtClean="0">
                <a:solidFill>
                  <a:srgbClr val="00FFFF"/>
                </a:solidFill>
                <a:ea typeface="Arial" charset="0"/>
                <a:cs typeface="Arial" charset="0"/>
              </a:rPr>
              <a:t>Institute</a:t>
            </a:r>
          </a:p>
          <a:p>
            <a:pPr algn="l"/>
            <a:r>
              <a:rPr lang="en-US" baseline="0" dirty="0">
                <a:solidFill>
                  <a:srgbClr val="00FFFF"/>
                </a:solidFill>
                <a:ea typeface="Arial" charset="0"/>
                <a:cs typeface="Arial" charset="0"/>
              </a:rPr>
              <a:t>Yale University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4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20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9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30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31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0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41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1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1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2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63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64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73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74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75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2" grpId="0"/>
      <p:bldP spid="634882" grpId="1"/>
      <p:bldP spid="634882" grpId="2"/>
      <p:bldP spid="634882" grpId="3"/>
      <p:bldP spid="634882" grpId="4"/>
      <p:bldP spid="634882" grpId="5"/>
      <p:bldP spid="634882" grpId="6"/>
      <p:bldP spid="634887" grpId="0"/>
      <p:bldP spid="634887" grpId="1"/>
      <p:bldP spid="634887" grpId="2"/>
      <p:bldP spid="634887" grpId="3"/>
      <p:bldP spid="634887" grpId="4"/>
      <p:bldP spid="634887" grpId="5"/>
      <p:bldP spid="634887" grpId="6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36F1-BD6C-B446-9F15-36FCA54BDDE1}" type="slidenum">
              <a:rPr lang="en-US"/>
              <a:pPr/>
              <a:t>81</a:t>
            </a:fld>
            <a:endParaRPr lang="en-US" dirty="0"/>
          </a:p>
        </p:txBody>
      </p:sp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19388"/>
            <a:ext cx="10077450" cy="1260475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Buck up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0C1B-46CA-3846-929F-9E420CB9E3F4}" type="slidenum">
              <a:rPr lang="en-US"/>
              <a:pPr/>
              <a:t>82</a:t>
            </a:fld>
            <a:endParaRPr lang="en-US" dirty="0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7450" cy="1260475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2. LSND experiment</a:t>
            </a:r>
          </a:p>
        </p:txBody>
      </p:sp>
      <p:sp>
        <p:nvSpPr>
          <p:cNvPr id="606212" name="Text Box 4"/>
          <p:cNvSpPr txBox="1">
            <a:spLocks noChangeArrowheads="1"/>
          </p:cNvSpPr>
          <p:nvPr/>
        </p:nvSpPr>
        <p:spPr bwMode="auto">
          <a:xfrm>
            <a:off x="5219702" y="2973391"/>
            <a:ext cx="158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06213" name="Group 5"/>
          <p:cNvGrpSpPr>
            <a:grpSpLocks/>
          </p:cNvGrpSpPr>
          <p:nvPr/>
        </p:nvGrpSpPr>
        <p:grpSpPr bwMode="auto">
          <a:xfrm>
            <a:off x="976314" y="2039938"/>
            <a:ext cx="3959224" cy="4621212"/>
            <a:chOff x="423" y="1641"/>
            <a:chExt cx="2494" cy="2911"/>
          </a:xfrm>
        </p:grpSpPr>
        <p:pic>
          <p:nvPicPr>
            <p:cNvPr id="606214" name="Picture 6" descr="sbl_slid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3" y="1641"/>
              <a:ext cx="2494" cy="2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6215" name="Text Box 7"/>
            <p:cNvSpPr txBox="1">
              <a:spLocks noChangeArrowheads="1"/>
            </p:cNvSpPr>
            <p:nvPr/>
          </p:nvSpPr>
          <p:spPr bwMode="auto">
            <a:xfrm>
              <a:off x="2123" y="3090"/>
              <a:ext cx="699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baseline="0" dirty="0" smtClean="0">
                  <a:solidFill>
                    <a:srgbClr val="00A600"/>
                  </a:solidFill>
                  <a:latin typeface="Symbol" pitchFamily="-65" charset="2"/>
                </a:rPr>
                <a:t>n</a:t>
              </a:r>
              <a:r>
                <a:rPr lang="en-US" baseline="-25000" dirty="0" smtClean="0">
                  <a:solidFill>
                    <a:srgbClr val="00A600"/>
                  </a:solidFill>
                  <a:latin typeface="Times" pitchFamily="-65" charset="0"/>
                </a:rPr>
                <a:t>e</a:t>
              </a:r>
              <a:r>
                <a:rPr lang="en-US" baseline="0" dirty="0" smtClean="0">
                  <a:solidFill>
                    <a:srgbClr val="00A600"/>
                  </a:solidFill>
                  <a:latin typeface="Times" pitchFamily="-65" charset="0"/>
                </a:rPr>
                <a:t> </a:t>
              </a:r>
              <a:r>
                <a:rPr lang="en-US" baseline="0" dirty="0">
                  <a:solidFill>
                    <a:srgbClr val="00A600"/>
                  </a:solidFill>
                  <a:latin typeface="Times" pitchFamily="-65" charset="0"/>
                </a:rPr>
                <a:t>disapp.</a:t>
              </a:r>
              <a:endParaRPr lang="en-US" sz="2200" baseline="0" dirty="0">
                <a:latin typeface="Times" pitchFamily="-65" charset="0"/>
              </a:endParaRPr>
            </a:p>
          </p:txBody>
        </p:sp>
        <p:sp>
          <p:nvSpPr>
            <p:cNvPr id="606216" name="Rectangle 8"/>
            <p:cNvSpPr>
              <a:spLocks noChangeArrowheads="1"/>
            </p:cNvSpPr>
            <p:nvPr/>
          </p:nvSpPr>
          <p:spPr bwMode="auto">
            <a:xfrm>
              <a:off x="1640" y="2541"/>
              <a:ext cx="558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baseline="0" dirty="0" smtClean="0">
                  <a:solidFill>
                    <a:srgbClr val="FF8000"/>
                  </a:solidFill>
                  <a:latin typeface="Symbol" pitchFamily="-65" charset="2"/>
                </a:rPr>
                <a:t>n</a:t>
              </a:r>
              <a:r>
                <a:rPr lang="en-US" baseline="-25000" dirty="0" smtClean="0">
                  <a:solidFill>
                    <a:srgbClr val="FF8000"/>
                  </a:solidFill>
                  <a:latin typeface="Symbol" pitchFamily="-65" charset="2"/>
                </a:rPr>
                <a:t>m</a:t>
              </a:r>
              <a:r>
                <a:rPr lang="en-US" baseline="0" dirty="0" smtClean="0">
                  <a:solidFill>
                    <a:srgbClr val="FF8000"/>
                  </a:solidFill>
                  <a:latin typeface="Symbol" pitchFamily="-65" charset="2"/>
                  <a:sym typeface="Symbol" pitchFamily="-65" charset="2"/>
                </a:rPr>
                <a:t> </a:t>
              </a:r>
              <a:r>
                <a:rPr lang="en-US" baseline="0" dirty="0" smtClean="0">
                  <a:solidFill>
                    <a:srgbClr val="FF8000"/>
                  </a:solidFill>
                  <a:latin typeface="Symbol" pitchFamily="-65" charset="2"/>
                </a:rPr>
                <a:t>n</a:t>
              </a:r>
              <a:r>
                <a:rPr lang="en-US" baseline="-25000" dirty="0" smtClean="0">
                  <a:solidFill>
                    <a:srgbClr val="FF8000"/>
                  </a:solidFill>
                  <a:latin typeface="Times" pitchFamily="-65" charset="0"/>
                </a:rPr>
                <a:t>e</a:t>
              </a:r>
              <a:endParaRPr lang="en-US" baseline="-25000" dirty="0">
                <a:solidFill>
                  <a:srgbClr val="00A600"/>
                </a:solidFill>
                <a:latin typeface="Times" pitchFamily="-65" charset="0"/>
              </a:endParaRPr>
            </a:p>
          </p:txBody>
        </p:sp>
      </p:grpSp>
      <p:sp>
        <p:nvSpPr>
          <p:cNvPr id="606217" name="Text Box 9"/>
          <p:cNvSpPr txBox="1">
            <a:spLocks noChangeArrowheads="1"/>
          </p:cNvSpPr>
          <p:nvPr/>
        </p:nvSpPr>
        <p:spPr bwMode="auto">
          <a:xfrm>
            <a:off x="5627688" y="2157413"/>
            <a:ext cx="3829050" cy="231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Under the 2 flavor massive neutrino oscillation model, one can map into </a:t>
            </a:r>
            <a:r>
              <a:rPr lang="en-US" baseline="0" dirty="0">
                <a:latin typeface="Symbol" pitchFamily="-65" charset="2"/>
              </a:rPr>
              <a:t>D</a:t>
            </a:r>
            <a:r>
              <a:rPr lang="en-US" baseline="0" dirty="0"/>
              <a:t>m</a:t>
            </a:r>
            <a:r>
              <a:rPr lang="en-US" dirty="0"/>
              <a:t>2</a:t>
            </a:r>
            <a:r>
              <a:rPr lang="en-US" baseline="0" dirty="0"/>
              <a:t>-sin</a:t>
            </a:r>
            <a:r>
              <a:rPr lang="en-US" dirty="0"/>
              <a:t>2</a:t>
            </a:r>
            <a:r>
              <a:rPr lang="en-US" baseline="0" dirty="0"/>
              <a:t>2</a:t>
            </a:r>
            <a:r>
              <a:rPr lang="en-US" baseline="0" dirty="0">
                <a:latin typeface="Symbol" pitchFamily="-65" charset="2"/>
              </a:rPr>
              <a:t>q</a:t>
            </a:r>
            <a:r>
              <a:rPr lang="en-US" baseline="0" dirty="0"/>
              <a:t> space (MS-diagram)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This model allows comparison</a:t>
            </a:r>
          </a:p>
          <a:p>
            <a:pPr algn="l" defTabSz="502978" eaLnBrk="0" hangingPunct="0"/>
            <a:r>
              <a:rPr lang="en-US" baseline="0" dirty="0"/>
              <a:t>to other experiments:</a:t>
            </a:r>
          </a:p>
          <a:p>
            <a:pPr algn="l" defTabSz="502978" eaLnBrk="0" hangingPunct="0"/>
            <a:r>
              <a:rPr lang="en-US" baseline="0" dirty="0"/>
              <a:t>	</a:t>
            </a:r>
            <a:r>
              <a:rPr lang="en-US" baseline="0" dirty="0">
                <a:solidFill>
                  <a:srgbClr val="FF8000"/>
                </a:solidFill>
              </a:rPr>
              <a:t>Karmen2</a:t>
            </a:r>
            <a:endParaRPr lang="en-US" baseline="0" dirty="0"/>
          </a:p>
          <a:p>
            <a:pPr algn="l" defTabSz="502978" eaLnBrk="0" hangingPunct="0"/>
            <a:r>
              <a:rPr lang="en-US" baseline="0" dirty="0"/>
              <a:t>	</a:t>
            </a:r>
            <a:r>
              <a:rPr lang="en-US" baseline="0" dirty="0">
                <a:solidFill>
                  <a:srgbClr val="00A600"/>
                </a:solidFill>
              </a:rPr>
              <a:t>Bugey</a:t>
            </a:r>
            <a:endParaRPr lang="en-US" baseline="0" dirty="0"/>
          </a:p>
        </p:txBody>
      </p:sp>
      <p:grpSp>
        <p:nvGrpSpPr>
          <p:cNvPr id="23" name="Group 22"/>
          <p:cNvGrpSpPr/>
          <p:nvPr/>
        </p:nvGrpSpPr>
        <p:grpSpPr>
          <a:xfrm>
            <a:off x="219075" y="1223964"/>
            <a:ext cx="5788025" cy="702184"/>
            <a:chOff x="219075" y="1223964"/>
            <a:chExt cx="5788025" cy="702184"/>
          </a:xfrm>
        </p:grpSpPr>
        <p:sp>
          <p:nvSpPr>
            <p:cNvPr id="606211" name="Rectangle 3"/>
            <p:cNvSpPr>
              <a:spLocks noChangeArrowheads="1"/>
            </p:cNvSpPr>
            <p:nvPr/>
          </p:nvSpPr>
          <p:spPr bwMode="auto">
            <a:xfrm>
              <a:off x="219075" y="1223964"/>
              <a:ext cx="5788025" cy="702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6" rIns="91430" bIns="45716">
              <a:prstTxWarp prst="textNoShape">
                <a:avLst/>
              </a:prstTxWarp>
              <a:spAutoFit/>
            </a:bodyPr>
            <a:lstStyle/>
            <a:p>
              <a:pPr algn="l" defTabSz="913926" hangingPunct="0">
                <a:lnSpc>
                  <a:spcPct val="111000"/>
                </a:lnSpc>
                <a:buClr>
                  <a:srgbClr val="000000"/>
                </a:buClr>
                <a:buSzPct val="45000"/>
              </a:pPr>
              <a:r>
                <a:rPr lang="en-GB" baseline="0" dirty="0"/>
                <a:t>In terms of the oscillation probability,</a:t>
              </a:r>
              <a:endParaRPr lang="en-GB" baseline="0" dirty="0">
                <a:solidFill>
                  <a:srgbClr val="CC0000"/>
                </a:solidFill>
              </a:endParaRPr>
            </a:p>
            <a:p>
              <a:pPr defTabSz="913926" hangingPunct="0">
                <a:lnSpc>
                  <a:spcPct val="111000"/>
                </a:lnSpc>
                <a:buClr>
                  <a:srgbClr val="000000"/>
                </a:buClr>
                <a:buSzPct val="45000"/>
              </a:pPr>
              <a:r>
                <a:rPr lang="en-GB" baseline="0" dirty="0">
                  <a:solidFill>
                    <a:srgbClr val="CC0000"/>
                  </a:solidFill>
                </a:rPr>
                <a:t>P</a:t>
              </a:r>
              <a:r>
                <a:rPr lang="en-GB" baseline="0" dirty="0" smtClean="0">
                  <a:solidFill>
                    <a:srgbClr val="CC0000"/>
                  </a:solidFill>
                </a:rPr>
                <a:t>( </a:t>
              </a:r>
              <a:r>
                <a:rPr lang="en-GB" baseline="0" dirty="0" smtClean="0">
                  <a:solidFill>
                    <a:srgbClr val="CC0000"/>
                  </a:solidFill>
                  <a:latin typeface="Symbol" pitchFamily="-65" charset="2"/>
                </a:rPr>
                <a:t>n</a:t>
              </a:r>
              <a:r>
                <a:rPr lang="en-GB" baseline="-25000" dirty="0" smtClean="0">
                  <a:solidFill>
                    <a:srgbClr val="CC0000"/>
                  </a:solidFill>
                  <a:latin typeface="Symbol" pitchFamily="-65" charset="2"/>
                </a:rPr>
                <a:t>m</a:t>
              </a:r>
              <a:r>
                <a:rPr lang="en-GB" baseline="0" dirty="0" smtClean="0">
                  <a:solidFill>
                    <a:srgbClr val="CC0000"/>
                  </a:solidFill>
                  <a:latin typeface="Symbol" pitchFamily="-65" charset="2"/>
                </a:rPr>
                <a:t>-n</a:t>
              </a:r>
              <a:r>
                <a:rPr lang="en-GB" baseline="-25000" dirty="0" smtClean="0">
                  <a:solidFill>
                    <a:srgbClr val="CC0000"/>
                  </a:solidFill>
                </a:rPr>
                <a:t>e</a:t>
              </a:r>
              <a:r>
                <a:rPr lang="en-GB" baseline="0" dirty="0">
                  <a:solidFill>
                    <a:srgbClr val="CC0000"/>
                  </a:solidFill>
                </a:rPr>
                <a:t>)=0.264 ± 0.067 ± 0.045</a:t>
              </a:r>
              <a:endParaRPr lang="en-GB" baseline="0" dirty="0">
                <a:solidFill>
                  <a:schemeClr val="accent2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746250" y="1682750"/>
              <a:ext cx="532130" cy="7938"/>
              <a:chOff x="1746250" y="1682750"/>
              <a:chExt cx="532130" cy="7938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>
                <a:off x="1746250" y="1682750"/>
                <a:ext cx="18288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2095500" y="1689100"/>
                <a:ext cx="18288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4" name="Group 23"/>
          <p:cNvGrpSpPr/>
          <p:nvPr/>
        </p:nvGrpSpPr>
        <p:grpSpPr>
          <a:xfrm>
            <a:off x="2990850" y="3594100"/>
            <a:ext cx="665480" cy="7938"/>
            <a:chOff x="2990850" y="3594100"/>
            <a:chExt cx="665480" cy="7938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2990850" y="3594100"/>
              <a:ext cx="18288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473450" y="3600450"/>
              <a:ext cx="18288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5" name="Straight Connector 24"/>
          <p:cNvCxnSpPr/>
          <p:nvPr/>
        </p:nvCxnSpPr>
        <p:spPr bwMode="auto">
          <a:xfrm>
            <a:off x="3740150" y="4470400"/>
            <a:ext cx="18288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BB249-D28D-1449-919A-B6BAFA1F6C11}" type="slidenum">
              <a:rPr lang="en-US"/>
              <a:pPr/>
              <a:t>83</a:t>
            </a:fld>
            <a:endParaRPr lang="en-US" dirty="0"/>
          </a:p>
        </p:txBody>
      </p:sp>
      <p:pic>
        <p:nvPicPr>
          <p:cNvPr id="545794" name="Picture 2"/>
          <p:cNvPicPr>
            <a:picLocks noChangeAspect="1" noChangeArrowheads="1"/>
          </p:cNvPicPr>
          <p:nvPr/>
        </p:nvPicPr>
        <p:blipFill>
          <a:blip r:embed="rId2"/>
          <a:srcRect l="708" t="708" r="708" b="708"/>
          <a:stretch>
            <a:fillRect/>
          </a:stretch>
        </p:blipFill>
        <p:spPr bwMode="auto">
          <a:xfrm>
            <a:off x="923930" y="1066806"/>
            <a:ext cx="6215063" cy="415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45795" name="Picture 3"/>
          <p:cNvPicPr>
            <a:picLocks noChangeAspect="1" noChangeArrowheads="1"/>
          </p:cNvPicPr>
          <p:nvPr/>
        </p:nvPicPr>
        <p:blipFill>
          <a:blip r:embed="rId3"/>
          <a:srcRect l="2197" r="8789" b="15439"/>
          <a:stretch>
            <a:fillRect/>
          </a:stretch>
        </p:blipFill>
        <p:spPr bwMode="auto">
          <a:xfrm>
            <a:off x="3575050" y="3429004"/>
            <a:ext cx="6502400" cy="413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1176344" y="5378450"/>
            <a:ext cx="2323329" cy="130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Observed and</a:t>
            </a:r>
          </a:p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expected events</a:t>
            </a:r>
          </a:p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per minute</a:t>
            </a:r>
          </a:p>
        </p:txBody>
      </p:sp>
      <p:sp>
        <p:nvSpPr>
          <p:cNvPr id="545797" name="Line 5"/>
          <p:cNvSpPr>
            <a:spLocks noChangeShapeType="1"/>
          </p:cNvSpPr>
          <p:nvPr/>
        </p:nvSpPr>
        <p:spPr bwMode="auto">
          <a:xfrm>
            <a:off x="1595438" y="1931988"/>
            <a:ext cx="4954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2855917" y="1681165"/>
            <a:ext cx="1639736" cy="5018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latin typeface="Times" pitchFamily="-65" charset="0"/>
              </a:rPr>
              <a:t>Full </a:t>
            </a:r>
            <a:r>
              <a:rPr lang="en-US" sz="2600" baseline="0" dirty="0">
                <a:latin typeface="Symbol" pitchFamily="-65" charset="2"/>
              </a:rPr>
              <a:t>n</a:t>
            </a:r>
            <a:r>
              <a:rPr lang="en-US" sz="2600" baseline="0" dirty="0">
                <a:latin typeface="Times" pitchFamily="-65" charset="0"/>
              </a:rPr>
              <a:t> Run</a:t>
            </a:r>
          </a:p>
        </p:txBody>
      </p:sp>
      <p:sp>
        <p:nvSpPr>
          <p:cNvPr id="545799" name="Rectangle 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4000" baseline="0" dirty="0">
                <a:solidFill>
                  <a:schemeClr val="accent2"/>
                </a:solidFill>
              </a:rPr>
              <a:t>3. Stability of running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0FB-2DB2-FB47-9E37-D79DBEBAB7CA}" type="slidenum">
              <a:rPr lang="en-US"/>
              <a:pPr/>
              <a:t>84</a:t>
            </a:fld>
            <a:endParaRPr lang="en-US" dirty="0"/>
          </a:p>
        </p:txBody>
      </p:sp>
      <p:grpSp>
        <p:nvGrpSpPr>
          <p:cNvPr id="547842" name="Group 2"/>
          <p:cNvGrpSpPr>
            <a:grpSpLocks/>
          </p:cNvGrpSpPr>
          <p:nvPr/>
        </p:nvGrpSpPr>
        <p:grpSpPr bwMode="auto">
          <a:xfrm>
            <a:off x="4365625" y="3343275"/>
            <a:ext cx="3946525" cy="3556000"/>
            <a:chOff x="3408" y="1968"/>
            <a:chExt cx="2256" cy="2256"/>
          </a:xfrm>
        </p:grpSpPr>
        <p:pic>
          <p:nvPicPr>
            <p:cNvPr id="54784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8" y="1968"/>
              <a:ext cx="2256" cy="2256"/>
            </a:xfrm>
            <a:prstGeom prst="rect">
              <a:avLst/>
            </a:prstGeom>
            <a:noFill/>
          </p:spPr>
        </p:pic>
        <p:sp>
          <p:nvSpPr>
            <p:cNvPr id="547844" name="Rectangle 4"/>
            <p:cNvSpPr>
              <a:spLocks noChangeArrowheads="1"/>
            </p:cNvSpPr>
            <p:nvPr/>
          </p:nvSpPr>
          <p:spPr bwMode="auto">
            <a:xfrm>
              <a:off x="5058" y="2025"/>
              <a:ext cx="480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prstTxWarp prst="textNoShape">
                <a:avLst/>
              </a:prstTxWarp>
            </a:bodyPr>
            <a:lstStyle/>
            <a:p>
              <a:pPr defTabSz="502978" eaLnBrk="0" hangingPunct="0"/>
              <a:endParaRPr lang="en-US" sz="2600" baseline="0" dirty="0">
                <a:latin typeface="Times" pitchFamily="-65" charset="0"/>
              </a:endParaRPr>
            </a:p>
          </p:txBody>
        </p:sp>
      </p:grpSp>
      <p:sp>
        <p:nvSpPr>
          <p:cNvPr id="547845" name="Rectangle 5"/>
          <p:cNvSpPr>
            <a:spLocks noChangeArrowheads="1"/>
          </p:cNvSpPr>
          <p:nvPr/>
        </p:nvSpPr>
        <p:spPr bwMode="auto">
          <a:xfrm>
            <a:off x="0" y="1905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4000" baseline="0" dirty="0">
                <a:solidFill>
                  <a:schemeClr val="accent2"/>
                </a:solidFill>
              </a:rPr>
              <a:t>4. Calibration source</a:t>
            </a:r>
          </a:p>
        </p:txBody>
      </p:sp>
      <p:pic>
        <p:nvPicPr>
          <p:cNvPr id="5478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027" y="1436688"/>
            <a:ext cx="3657600" cy="2735262"/>
          </a:xfrm>
          <a:prstGeom prst="rect">
            <a:avLst/>
          </a:prstGeom>
          <a:noFill/>
        </p:spPr>
      </p:pic>
      <p:pic>
        <p:nvPicPr>
          <p:cNvPr id="5478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1700" y="4532318"/>
            <a:ext cx="1993900" cy="2070100"/>
          </a:xfrm>
          <a:prstGeom prst="rect">
            <a:avLst/>
          </a:prstGeom>
          <a:noFill/>
        </p:spPr>
      </p:pic>
      <p:pic>
        <p:nvPicPr>
          <p:cNvPr id="547848" name="Picture 8"/>
          <p:cNvPicPr>
            <a:picLocks noChangeAspect="1" noChangeArrowheads="1"/>
          </p:cNvPicPr>
          <p:nvPr/>
        </p:nvPicPr>
        <p:blipFill>
          <a:blip r:embed="rId5"/>
          <a:srcRect b="4990"/>
          <a:stretch>
            <a:fillRect/>
          </a:stretch>
        </p:blipFill>
        <p:spPr bwMode="auto">
          <a:xfrm>
            <a:off x="6664325" y="1023938"/>
            <a:ext cx="3162300" cy="2211387"/>
          </a:xfrm>
          <a:prstGeom prst="rect">
            <a:avLst/>
          </a:prstGeom>
          <a:noFill/>
        </p:spPr>
      </p:pic>
      <p:sp>
        <p:nvSpPr>
          <p:cNvPr id="547849" name="Rectangle 9"/>
          <p:cNvSpPr>
            <a:spLocks noChangeArrowheads="1"/>
          </p:cNvSpPr>
          <p:nvPr/>
        </p:nvSpPr>
        <p:spPr bwMode="auto">
          <a:xfrm>
            <a:off x="238125" y="4489455"/>
            <a:ext cx="1922463" cy="92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GB" baseline="0" dirty="0">
                <a:solidFill>
                  <a:srgbClr val="008000"/>
                </a:solidFill>
              </a:rPr>
              <a:t>Muon tracker and scintillation cube system</a:t>
            </a:r>
            <a:endParaRPr lang="en-US" baseline="0" dirty="0">
              <a:solidFill>
                <a:srgbClr val="008000"/>
              </a:solidFill>
            </a:endParaRPr>
          </a:p>
        </p:txBody>
      </p:sp>
      <p:sp>
        <p:nvSpPr>
          <p:cNvPr id="547850" name="Rectangle 10"/>
          <p:cNvSpPr>
            <a:spLocks noChangeArrowheads="1"/>
          </p:cNvSpPr>
          <p:nvPr/>
        </p:nvSpPr>
        <p:spPr bwMode="auto">
          <a:xfrm>
            <a:off x="5108581" y="1327152"/>
            <a:ext cx="1501775" cy="6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GB" baseline="0" dirty="0">
                <a:solidFill>
                  <a:srgbClr val="008000"/>
                </a:solidFill>
              </a:rPr>
              <a:t>Laser flask system</a:t>
            </a:r>
            <a:endParaRPr lang="en-US" baseline="0" dirty="0">
              <a:solidFill>
                <a:srgbClr val="008000"/>
              </a:solidFill>
            </a:endParaRPr>
          </a:p>
        </p:txBody>
      </p:sp>
      <p:pic>
        <p:nvPicPr>
          <p:cNvPr id="547851" name="Picture 11"/>
          <p:cNvPicPr>
            <a:picLocks noChangeAspect="1" noChangeArrowheads="1"/>
          </p:cNvPicPr>
          <p:nvPr/>
        </p:nvPicPr>
        <p:blipFill>
          <a:blip r:embed="rId6"/>
          <a:srcRect t="9953" b="9953"/>
          <a:stretch>
            <a:fillRect/>
          </a:stretch>
        </p:blipFill>
        <p:spPr bwMode="auto">
          <a:xfrm>
            <a:off x="7397751" y="3556000"/>
            <a:ext cx="2505075" cy="13271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D2-14FE-6947-91BD-DC3584410737}" type="slidenum">
              <a:rPr lang="en-US"/>
              <a:pPr/>
              <a:t>85</a:t>
            </a:fld>
            <a:endParaRPr lang="en-US" dirty="0"/>
          </a:p>
        </p:txBody>
      </p:sp>
      <p:grpSp>
        <p:nvGrpSpPr>
          <p:cNvPr id="548866" name="Group 2"/>
          <p:cNvGrpSpPr>
            <a:grpSpLocks/>
          </p:cNvGrpSpPr>
          <p:nvPr/>
        </p:nvGrpSpPr>
        <p:grpSpPr bwMode="auto">
          <a:xfrm>
            <a:off x="230188" y="141288"/>
            <a:ext cx="9658350" cy="7246937"/>
            <a:chOff x="145" y="89"/>
            <a:chExt cx="6084" cy="4565"/>
          </a:xfrm>
        </p:grpSpPr>
        <p:pic>
          <p:nvPicPr>
            <p:cNvPr id="54886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5" y="89"/>
              <a:ext cx="6084" cy="4565"/>
            </a:xfrm>
            <a:prstGeom prst="rect">
              <a:avLst/>
            </a:prstGeom>
            <a:noFill/>
          </p:spPr>
        </p:pic>
        <p:sp>
          <p:nvSpPr>
            <p:cNvPr id="548868" name="Rectangle 4"/>
            <p:cNvSpPr>
              <a:spLocks noChangeArrowheads="1"/>
            </p:cNvSpPr>
            <p:nvPr/>
          </p:nvSpPr>
          <p:spPr bwMode="auto">
            <a:xfrm>
              <a:off x="156" y="122"/>
              <a:ext cx="5991" cy="5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100794" tIns="50397" rIns="100794" bIns="50397" anchor="ctr">
              <a:prstTxWarp prst="textNoShape">
                <a:avLst/>
              </a:prstTxWarp>
            </a:bodyPr>
            <a:lstStyle/>
            <a:p>
              <a:pPr defTabSz="1007541"/>
              <a:r>
                <a:rPr lang="en-US" sz="4000" baseline="0" dirty="0">
                  <a:solidFill>
                    <a:schemeClr val="accent2"/>
                  </a:solidFill>
                </a:rPr>
                <a:t>4. Calibration source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03/15/2010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37DF-9CA5-684E-A7D2-3165115F4E9E}" type="slidenum">
              <a:rPr lang="en-US">
                <a:solidFill>
                  <a:srgbClr val="000000"/>
                </a:solidFill>
              </a:rPr>
              <a:pPr/>
              <a:t>86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940" y="882711"/>
            <a:ext cx="9517592" cy="6195693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NuInt09, May18-22, 2009, Sitges, Spain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All talks proceedings are available on online (open access), </a:t>
            </a: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hlinkClick r:id="rId3"/>
              </a:rPr>
              <a:t>http://proceedings.aip.org/proceedings/confproceed/1189.jsp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srgbClr val="008000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 MiniBooNE results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In NuInt09, MiniBooNE had 6 talks and 2 posters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1. charged current quasielastic (CCQE)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Teppei Katori,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PRD81(2010)092005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2. neutral current elastic (NCE)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Denis Perevalov,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arXiv:1007.4730</a:t>
            </a:r>
            <a:endParaRPr lang="en-US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3. 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neutral current 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(NC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 (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and anti-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Colin Anderson, PRD81(2010)013005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4. charged current single pion production (CC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Mike Wilking,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5. charged current single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Bob Nelson,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6. improved CC1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simulation in NUANCE generator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Jarek Novak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7. 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/CCQE cross section ratio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Steve Linden, 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PRL103(2009)081801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8. anti-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CCQE measurement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Joe Grange, paper in preparation</a:t>
            </a:r>
            <a:endParaRPr lang="en-US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Arial"/>
            </a:endParaRPr>
          </a:p>
        </p:txBody>
      </p:sp>
      <p:pic>
        <p:nvPicPr>
          <p:cNvPr id="12" name="Picture 11" descr="IMG_1037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598397" y="2"/>
            <a:ext cx="2479053" cy="1890713"/>
          </a:xfrm>
          <a:prstGeom prst="rect">
            <a:avLst/>
          </a:prstGeom>
        </p:spPr>
      </p:pic>
      <p:pic>
        <p:nvPicPr>
          <p:cNvPr id="14" name="Picture 13" descr="xs_ddsigma_prd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850520" y="3291240"/>
            <a:ext cx="4226930" cy="35573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80360" y="3319251"/>
            <a:ext cx="3597090" cy="33941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CCQE double differential cross section</a:t>
            </a:r>
          </a:p>
        </p:txBody>
      </p:sp>
      <p:graphicFrame>
        <p:nvGraphicFramePr>
          <p:cNvPr id="1139714" name="Object 2"/>
          <p:cNvGraphicFramePr>
            <a:graphicFrameLocks noChangeAspect="1"/>
          </p:cNvGraphicFramePr>
          <p:nvPr/>
        </p:nvGraphicFramePr>
        <p:xfrm>
          <a:off x="7299157" y="2324881"/>
          <a:ext cx="2298918" cy="964614"/>
        </p:xfrm>
        <a:graphic>
          <a:graphicData uri="http://schemas.openxmlformats.org/presentationml/2006/ole">
            <p:oleObj spid="_x0000_s1583106" name="Equation" r:id="rId6" imgW="2298700" imgH="965200" progId="Equation.3">
              <p:embed/>
            </p:oleObj>
          </a:graphicData>
        </a:graphic>
      </p:graphicFrame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algn="l" defTabSz="1007436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 smtClean="0">
                <a:solidFill>
                  <a:srgbClr val="333399"/>
                </a:solidFill>
                <a:latin typeface="Arial"/>
              </a:rPr>
              <a:t>4. MiniBooNE cross section results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2759" y="4233650"/>
            <a:ext cx="5737040" cy="65573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first double differential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observed large absolute cross section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03/15/2010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37DF-9CA5-684E-A7D2-3165115F4E9E}" type="slidenum">
              <a:rPr lang="en-US">
                <a:solidFill>
                  <a:srgbClr val="000000"/>
                </a:solidFill>
              </a:rPr>
              <a:pPr/>
              <a:t>87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940" y="882711"/>
            <a:ext cx="9517592" cy="6195693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NuInt09, May18-22, 2009, Sitges, Spain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All talks proceedings are available on online (open access), </a:t>
            </a: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hlinkClick r:id="rId3"/>
              </a:rPr>
              <a:t>http://proceedings.aip.org/proceedings/confproceed/1189.jsp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srgbClr val="008000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 MiniBooNE results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In NuInt09, MiniBooNE had 6 talks and 2 posters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1. charged current quasielastic (CCQE)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Teppei Katori, PRD81(2010)092005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2. neutral current elastic (NCE)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Denis Perevalov,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000090"/>
                </a:solidFill>
                <a:latin typeface="Arial"/>
              </a:rPr>
              <a:t>arXiv:1007.4730</a:t>
            </a:r>
            <a:endParaRPr lang="en-US" baseline="0" dirty="0" smtClean="0">
              <a:solidFill>
                <a:srgbClr val="000090"/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3. neutral current 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(NC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 (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and anti-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Colin 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Anderson, PRD81(2010)013005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4. charged current single 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pion production (CC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Mike Wilking,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5. charged current single 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(CC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Bob Nelson,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6. improved CC1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 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simulation in NUANCE generator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Jarek Novak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7. CC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/CCQE cross section ratio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Steve Linden, 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PRL103(2009)081801 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8. anti-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CCQE measurement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Joe Grange, paper in preparation</a:t>
            </a:r>
            <a:endParaRPr lang="en-US" baseline="0" dirty="0" smtClean="0">
              <a:solidFill>
                <a:srgbClr val="7F7F7F"/>
              </a:solidFill>
              <a:latin typeface="Arial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438774" y="5"/>
            <a:ext cx="2638680" cy="4412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0728" tIns="50366" rIns="100728" bIns="50366">
            <a:prstTxWarp prst="textNoShape">
              <a:avLst/>
            </a:prstTxWarp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200" baseline="0" dirty="0" smtClean="0">
                <a:solidFill>
                  <a:srgbClr val="FF0000"/>
                </a:solidFill>
                <a:latin typeface="Arial"/>
              </a:rPr>
              <a:t>by Denis Perevalov</a:t>
            </a:r>
          </a:p>
        </p:txBody>
      </p:sp>
      <p:pic>
        <p:nvPicPr>
          <p:cNvPr id="12" name="Picture 11" descr="DSC03009.JPG"/>
          <p:cNvPicPr>
            <a:picLocks noChangeAspect="1"/>
          </p:cNvPicPr>
          <p:nvPr/>
        </p:nvPicPr>
        <p:blipFill>
          <a:blip r:embed="rId4"/>
          <a:srcRect b="24000"/>
          <a:stretch>
            <a:fillRect/>
          </a:stretch>
        </p:blipFill>
        <p:spPr>
          <a:xfrm>
            <a:off x="7390130" y="462174"/>
            <a:ext cx="2687320" cy="1532738"/>
          </a:xfrm>
          <a:prstGeom prst="rect">
            <a:avLst/>
          </a:prstGeom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612580" y="3543335"/>
            <a:ext cx="4464870" cy="33938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100728" tIns="50366" rIns="100728" bIns="50366">
            <a:prstTxWarp prst="textNoShape">
              <a:avLst/>
            </a:prstTxWarp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Flux-averaged NCE p+n differential cross section</a:t>
            </a:r>
          </a:p>
        </p:txBody>
      </p:sp>
      <p:graphicFrame>
        <p:nvGraphicFramePr>
          <p:cNvPr id="1140738" name="Object 2"/>
          <p:cNvGraphicFramePr>
            <a:graphicFrameLocks noChangeAspect="1"/>
          </p:cNvGraphicFramePr>
          <p:nvPr/>
        </p:nvGraphicFramePr>
        <p:xfrm>
          <a:off x="7582581" y="2627745"/>
          <a:ext cx="1868527" cy="861325"/>
        </p:xfrm>
        <a:graphic>
          <a:graphicData uri="http://schemas.openxmlformats.org/presentationml/2006/ole">
            <p:oleObj spid="_x0000_s1584130" name="Equation" r:id="rId5" imgW="1866900" imgH="863600" progId="Equation.3">
              <p:embed/>
            </p:oleObj>
          </a:graphicData>
        </a:graphic>
      </p:graphicFrame>
      <p:pic>
        <p:nvPicPr>
          <p:cNvPr id="15" name="Picture 1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710555" y="3921478"/>
            <a:ext cx="4366895" cy="3438296"/>
          </a:xfrm>
          <a:prstGeom prst="rect">
            <a:avLst/>
          </a:prstGeom>
        </p:spPr>
      </p:pic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algn="l" defTabSz="1007436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 smtClean="0">
                <a:solidFill>
                  <a:srgbClr val="333399"/>
                </a:solidFill>
                <a:latin typeface="Arial"/>
              </a:rPr>
              <a:t>4. MiniBooNE cross section results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2759" y="4233650"/>
            <a:ext cx="5190940" cy="65573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highest statistics cross section measurement</a:t>
            </a:r>
            <a:endParaRPr lang="en-US" baseline="-25000" dirty="0" smtClean="0">
              <a:solidFill>
                <a:prstClr val="black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new </a:t>
            </a:r>
            <a:r>
              <a:rPr lang="en-US" baseline="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D</a:t>
            </a: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s (strange quark spin) extraction method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03/15/2010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37DF-9CA5-684E-A7D2-3165115F4E9E}" type="slidenum">
              <a:rPr lang="en-US">
                <a:solidFill>
                  <a:srgbClr val="000000"/>
                </a:solidFill>
              </a:rPr>
              <a:pPr/>
              <a:t>88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940" y="882711"/>
            <a:ext cx="9517592" cy="6195693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NuInt09, May18-22, 2009, Sitges, Spain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All talks proceedings are available on online (open access), </a:t>
            </a: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hlinkClick r:id="rId3"/>
              </a:rPr>
              <a:t>http://proceedings.aip.org/proceedings/confproceed/1189.jsp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srgbClr val="008000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 MiniBooNE results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In NuInt09, MiniBooNE had 6 talks and 2 posters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1. charged current quasielastic (CCQE)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Teppei Katori, PRD81(2010)092005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2. neutral current elastic (NCE)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Denis Perevalov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,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arXiv:1007.4730</a:t>
            </a:r>
            <a:endParaRPr lang="en-US" baseline="0" dirty="0" smtClean="0">
              <a:solidFill>
                <a:srgbClr val="7F7F7F"/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3. neutral current </a:t>
            </a:r>
            <a:r>
              <a:rPr lang="en-US" baseline="0" dirty="0" smtClean="0">
                <a:solidFill>
                  <a:srgbClr val="FF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(NC</a:t>
            </a:r>
            <a:r>
              <a:rPr lang="en-US" baseline="0" dirty="0" smtClean="0">
                <a:solidFill>
                  <a:srgbClr val="FF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 (</a:t>
            </a:r>
            <a:r>
              <a:rPr lang="en-US" baseline="0" dirty="0" smtClean="0">
                <a:solidFill>
                  <a:srgbClr val="FF0000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and anti-</a:t>
            </a:r>
            <a:r>
              <a:rPr lang="en-US" baseline="0" dirty="0" smtClean="0">
                <a:solidFill>
                  <a:srgbClr val="FF0000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Colin Anderson,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PRD81(2010)013005</a:t>
            </a:r>
            <a:endParaRPr lang="en-US" baseline="0" dirty="0" smtClean="0">
              <a:solidFill>
                <a:srgbClr val="000000"/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4. charged current single pion production (CC</a:t>
            </a:r>
            <a:r>
              <a:rPr lang="en-US" baseline="0" dirty="0" smtClean="0">
                <a:solidFill>
                  <a:srgbClr val="80808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Mike Wilking,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5. charged current single </a:t>
            </a:r>
            <a:r>
              <a:rPr lang="en-US" baseline="0" dirty="0" smtClean="0">
                <a:solidFill>
                  <a:srgbClr val="80808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(CC</a:t>
            </a:r>
            <a:r>
              <a:rPr lang="en-US" baseline="0" dirty="0" smtClean="0">
                <a:solidFill>
                  <a:srgbClr val="80808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Bob Nelson,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6. improved CC1</a:t>
            </a:r>
            <a:r>
              <a:rPr lang="en-US" baseline="0" dirty="0" smtClean="0">
                <a:solidFill>
                  <a:srgbClr val="80808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 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simulation in NUANCE generator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Jarek Novak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7. CC</a:t>
            </a:r>
            <a:r>
              <a:rPr lang="en-US" baseline="0" dirty="0" smtClean="0">
                <a:solidFill>
                  <a:srgbClr val="80808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/CCQE cross section ratio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Steve Linden, PRL103(2009)081801 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8. anti-</a:t>
            </a:r>
            <a:r>
              <a:rPr lang="en-US" baseline="0" dirty="0" smtClean="0">
                <a:solidFill>
                  <a:srgbClr val="808080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CCQE measurement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Joe Grange, paper in preparation</a:t>
            </a:r>
            <a:endParaRPr lang="en-US" baseline="0" dirty="0" smtClean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579831" y="5"/>
            <a:ext cx="2497624" cy="4412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0728" tIns="50366" rIns="100728" bIns="50366">
            <a:prstTxWarp prst="textNoShape">
              <a:avLst/>
            </a:prstTxWarp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200" baseline="0" dirty="0" smtClean="0">
                <a:solidFill>
                  <a:srgbClr val="FF0000"/>
                </a:solidFill>
                <a:latin typeface="Arial"/>
              </a:rPr>
              <a:t>by Colin Anderson</a:t>
            </a:r>
          </a:p>
        </p:txBody>
      </p:sp>
      <p:pic>
        <p:nvPicPr>
          <p:cNvPr id="10" name="Picture 9" descr="IMG_1324.JPG"/>
          <p:cNvPicPr>
            <a:picLocks noChangeAspect="1"/>
          </p:cNvPicPr>
          <p:nvPr/>
        </p:nvPicPr>
        <p:blipFill>
          <a:blip r:embed="rId4"/>
          <a:srcRect l="7875" t="12000" b="7500"/>
          <a:stretch>
            <a:fillRect/>
          </a:stretch>
        </p:blipFill>
        <p:spPr>
          <a:xfrm>
            <a:off x="7601756" y="452090"/>
            <a:ext cx="2475694" cy="1623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50749" r="1372" b="49987"/>
          <a:stretch>
            <a:fillRect/>
          </a:stretch>
        </p:blipFill>
        <p:spPr>
          <a:xfrm>
            <a:off x="6588098" y="3935483"/>
            <a:ext cx="3283295" cy="34314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54215" y="4929858"/>
            <a:ext cx="2449380" cy="50184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300" baseline="0" dirty="0" smtClean="0">
                <a:solidFill>
                  <a:srgbClr val="000000"/>
                </a:solidFill>
                <a:latin typeface="Arial"/>
              </a:rPr>
              <a:t>NC</a:t>
            </a:r>
            <a:r>
              <a:rPr lang="en-US" sz="1300" baseline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300" baseline="0" dirty="0" smtClean="0">
                <a:solidFill>
                  <a:srgbClr val="000000"/>
                </a:solidFill>
                <a:latin typeface="Arial"/>
              </a:rPr>
              <a:t> differential cross section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300" baseline="0" dirty="0" smtClean="0">
                <a:solidFill>
                  <a:srgbClr val="000000"/>
                </a:solidFill>
                <a:latin typeface="Arial"/>
              </a:rPr>
              <a:t>(both </a:t>
            </a:r>
            <a:r>
              <a:rPr lang="en-US" sz="1300" baseline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300" baseline="0" dirty="0" smtClean="0">
                <a:solidFill>
                  <a:srgbClr val="000000"/>
                </a:solidFill>
                <a:latin typeface="Arial"/>
              </a:rPr>
              <a:t> and anti-</a:t>
            </a:r>
            <a:r>
              <a:rPr lang="en-US" sz="1300" baseline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300" baseline="0" dirty="0" smtClean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graphicFrame>
        <p:nvGraphicFramePr>
          <p:cNvPr id="1141762" name="Object 2"/>
          <p:cNvGraphicFramePr>
            <a:graphicFrameLocks noChangeAspect="1"/>
          </p:cNvGraphicFramePr>
          <p:nvPr/>
        </p:nvGraphicFramePr>
        <p:xfrm>
          <a:off x="6277412" y="2878085"/>
          <a:ext cx="3800038" cy="418408"/>
        </p:xfrm>
        <a:graphic>
          <a:graphicData uri="http://schemas.openxmlformats.org/presentationml/2006/ole">
            <p:oleObj spid="_x0000_s1585154" name="Equation" r:id="rId6" imgW="3797300" imgH="419100" progId="Equation.3">
              <p:embed/>
            </p:oleObj>
          </a:graphicData>
        </a:graphic>
      </p:graphicFrame>
      <p:graphicFrame>
        <p:nvGraphicFramePr>
          <p:cNvPr id="1141763" name="Object 3"/>
          <p:cNvGraphicFramePr>
            <a:graphicFrameLocks noChangeAspect="1"/>
          </p:cNvGraphicFramePr>
          <p:nvPr/>
        </p:nvGraphicFramePr>
        <p:xfrm>
          <a:off x="6980737" y="3256231"/>
          <a:ext cx="2542107" cy="418408"/>
        </p:xfrm>
        <a:graphic>
          <a:graphicData uri="http://schemas.openxmlformats.org/presentationml/2006/ole">
            <p:oleObj spid="_x0000_s1585155" name="Equation" r:id="rId7" imgW="2540000" imgH="419100" progId="Equation.3">
              <p:embed/>
            </p:oleObj>
          </a:graphicData>
        </a:graphic>
      </p:graphicFrame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algn="l" defTabSz="1007436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 smtClean="0">
                <a:solidFill>
                  <a:srgbClr val="333399"/>
                </a:solidFill>
                <a:latin typeface="Arial"/>
              </a:rPr>
              <a:t>4. MiniBooNE cross section results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6760" y="4373350"/>
            <a:ext cx="5190940" cy="65573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first differential cross section measurement</a:t>
            </a:r>
            <a:endParaRPr lang="en-US" baseline="-25000" dirty="0" smtClean="0">
              <a:solidFill>
                <a:prstClr val="black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observed large absolute cross section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03/15/2010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37DF-9CA5-684E-A7D2-3165115F4E9E}" type="slidenum">
              <a:rPr lang="en-US">
                <a:solidFill>
                  <a:srgbClr val="000000"/>
                </a:solidFill>
              </a:rPr>
              <a:pPr/>
              <a:t>89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940" y="882711"/>
            <a:ext cx="9517592" cy="6195693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NuInt09, May18-22, 2009, Sitges, Spain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All talks proceedings are available on online (open access), </a:t>
            </a: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hlinkClick r:id="rId3"/>
              </a:rPr>
              <a:t>http://proceedings.aip.org/proceedings/confproceed/1189.jsp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srgbClr val="008000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 MiniBooNE results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In NuInt09, MiniBooNE had 6 talks and 2 posters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1. charged current quasielastic (CCQE)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Teppei Katori, PRD81(2010)092005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2. neutral current elastic (NCE)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Denis Perevalov,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arXiv:1007.4730</a:t>
            </a:r>
            <a:endParaRPr lang="en-US" baseline="0" dirty="0" smtClean="0">
              <a:solidFill>
                <a:srgbClr val="808080"/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3. neutral current </a:t>
            </a:r>
            <a:r>
              <a:rPr lang="en-US" baseline="0" dirty="0" smtClean="0">
                <a:solidFill>
                  <a:srgbClr val="80808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(NC</a:t>
            </a:r>
            <a:r>
              <a:rPr lang="en-US" baseline="0" dirty="0" smtClean="0">
                <a:solidFill>
                  <a:srgbClr val="80808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 (</a:t>
            </a:r>
            <a:r>
              <a:rPr lang="en-US" baseline="0" dirty="0" smtClean="0">
                <a:solidFill>
                  <a:srgbClr val="808080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and anti-</a:t>
            </a:r>
            <a:r>
              <a:rPr lang="en-US" baseline="0" dirty="0" smtClean="0">
                <a:solidFill>
                  <a:srgbClr val="808080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80808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Colin Anderson, PRD81(2010)013005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4. charged current single pion production (CC</a:t>
            </a:r>
            <a:r>
              <a:rPr lang="en-US" baseline="0" dirty="0" smtClean="0">
                <a:solidFill>
                  <a:srgbClr val="FF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Mike Wilking,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5. charged current single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Bob Nelson,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6. improved CC1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simulation in NUANCE generator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Jarek Novak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7. 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/CCQE cross section ratio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Steve Linden, PRL103(2009)081801 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8. anti-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CCQE measurement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Joe Grange, paper in preparation</a:t>
            </a:r>
            <a:endParaRPr lang="en-US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Arial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910657" y="5"/>
            <a:ext cx="2166793" cy="4412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0728" tIns="50366" rIns="100728" bIns="50366">
            <a:prstTxWarp prst="textNoShape">
              <a:avLst/>
            </a:prstTxWarp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200" baseline="0" dirty="0" smtClean="0">
                <a:solidFill>
                  <a:srgbClr val="FF0000"/>
                </a:solidFill>
                <a:latin typeface="Arial"/>
              </a:rPr>
              <a:t>by Mike Wilking</a:t>
            </a:r>
          </a:p>
        </p:txBody>
      </p:sp>
      <p:pic>
        <p:nvPicPr>
          <p:cNvPr id="10" name="Picture 9" descr="IMG_1091.JPG"/>
          <p:cNvPicPr>
            <a:picLocks noChangeAspect="1"/>
          </p:cNvPicPr>
          <p:nvPr/>
        </p:nvPicPr>
        <p:blipFill>
          <a:blip r:embed="rId4"/>
          <a:srcRect l="47700" t="10500" r="11250" b="49500"/>
          <a:stretch>
            <a:fillRect/>
          </a:stretch>
        </p:blipFill>
        <p:spPr>
          <a:xfrm>
            <a:off x="7869234" y="465535"/>
            <a:ext cx="2208221" cy="16134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b="51429"/>
          <a:stretch>
            <a:fillRect/>
          </a:stretch>
        </p:blipFill>
        <p:spPr>
          <a:xfrm>
            <a:off x="5317254" y="4691768"/>
            <a:ext cx="4760199" cy="28710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70413" y="4530274"/>
            <a:ext cx="2939256" cy="56340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baseline="0" dirty="0" smtClean="0">
                <a:solidFill>
                  <a:prstClr val="black"/>
                </a:solidFill>
                <a:latin typeface="Arial"/>
                <a:cs typeface="Symbol" charset="2"/>
              </a:rPr>
              <a:t>double differential cross section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baseline="0" dirty="0" smtClean="0">
                <a:solidFill>
                  <a:prstClr val="black"/>
                </a:solidFill>
                <a:latin typeface="Arial"/>
                <a:cs typeface="Symbol" charset="2"/>
              </a:rPr>
              <a:t>(both pion and muon)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5612580" y="3347261"/>
            <a:ext cx="4464870" cy="8403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50" tIns="50377" rIns="100750" bIns="50377" numCol="1" rtlCol="0" anchor="t" anchorCtr="0" compatLnSpc="1">
            <a:prstTxWarp prst="textNoShape">
              <a:avLst/>
            </a:prstTxWarp>
          </a:bodyPr>
          <a:lstStyle/>
          <a:p>
            <a:pPr defTabSz="1007525"/>
            <a:endParaRPr lang="en-US" dirty="0" smtClean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1142786" name="Object 2"/>
          <p:cNvGraphicFramePr>
            <a:graphicFrameLocks noChangeAspect="1"/>
          </p:cNvGraphicFramePr>
          <p:nvPr/>
        </p:nvGraphicFramePr>
        <p:xfrm>
          <a:off x="5693064" y="3452306"/>
          <a:ext cx="4384391" cy="418408"/>
        </p:xfrm>
        <a:graphic>
          <a:graphicData uri="http://schemas.openxmlformats.org/presentationml/2006/ole">
            <p:oleObj spid="_x0000_s1586178" name="Equation" r:id="rId6" imgW="4381500" imgH="419100" progId="Equation.3">
              <p:embed/>
            </p:oleObj>
          </a:graphicData>
        </a:graphic>
      </p:graphicFrame>
      <p:graphicFrame>
        <p:nvGraphicFramePr>
          <p:cNvPr id="1142787" name="Object 3"/>
          <p:cNvGraphicFramePr>
            <a:graphicFrameLocks noChangeAspect="1"/>
          </p:cNvGraphicFramePr>
          <p:nvPr/>
        </p:nvGraphicFramePr>
        <p:xfrm>
          <a:off x="7017476" y="3746412"/>
          <a:ext cx="2414389" cy="418408"/>
        </p:xfrm>
        <a:graphic>
          <a:graphicData uri="http://schemas.openxmlformats.org/presentationml/2006/ole">
            <p:oleObj spid="_x0000_s1586179" name="Equation" r:id="rId7" imgW="2413000" imgH="419100" progId="Equation.3">
              <p:embed/>
            </p:oleObj>
          </a:graphicData>
        </a:graphic>
      </p:graphicFrame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algn="l" defTabSz="1007436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 smtClean="0">
                <a:solidFill>
                  <a:srgbClr val="333399"/>
                </a:solidFill>
                <a:latin typeface="Arial"/>
              </a:rPr>
              <a:t>4. MiniBooNE cross section results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3509752"/>
            <a:ext cx="5584640" cy="65573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first double differential cross section measurement</a:t>
            </a:r>
            <a:endParaRPr lang="en-US" baseline="-25000" dirty="0" smtClean="0">
              <a:solidFill>
                <a:prstClr val="black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observed large absolute cross section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A269B-5C07-8C45-BF41-0CE6DFA62866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7450" cy="126047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2"/>
                </a:solidFill>
              </a:rPr>
              <a:t>1</a:t>
            </a:r>
            <a:r>
              <a:rPr lang="en-US" sz="2800" dirty="0" smtClean="0">
                <a:solidFill>
                  <a:schemeClr val="accent2"/>
                </a:solidFill>
              </a:rPr>
              <a:t>. </a:t>
            </a:r>
            <a:r>
              <a:rPr lang="en-US" sz="2800" dirty="0">
                <a:solidFill>
                  <a:schemeClr val="accent2"/>
                </a:solidFill>
              </a:rPr>
              <a:t>LSND experiment</a:t>
            </a:r>
          </a:p>
        </p:txBody>
      </p:sp>
      <p:sp>
        <p:nvSpPr>
          <p:cNvPr id="369667" name="Rectangle 3"/>
          <p:cNvSpPr>
            <a:spLocks noChangeArrowheads="1"/>
          </p:cNvSpPr>
          <p:nvPr/>
        </p:nvSpPr>
        <p:spPr bwMode="auto">
          <a:xfrm>
            <a:off x="342901" y="950913"/>
            <a:ext cx="4073525" cy="193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baseline="0" dirty="0">
                <a:ea typeface="Arial Unicode MS" pitchFamily="-65" charset="0"/>
                <a:cs typeface="Arial Unicode MS" pitchFamily="-65" charset="0"/>
              </a:rPr>
              <a:t>LSND experiment at Los Alamos </a:t>
            </a: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baseline="0" dirty="0">
                <a:ea typeface="Arial Unicode MS" pitchFamily="-65" charset="0"/>
                <a:cs typeface="Arial Unicode MS" pitchFamily="-65" charset="0"/>
              </a:rPr>
              <a:t>observed excess of anti-electron neutrino events in the anti-muon neutrino beam.</a:t>
            </a: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baseline="0" dirty="0">
              <a:solidFill>
                <a:srgbClr val="CC0000"/>
              </a:solidFill>
            </a:endParaRPr>
          </a:p>
          <a:p>
            <a:pPr algn="l" defTabSz="913926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baseline="0" dirty="0">
                <a:solidFill>
                  <a:srgbClr val="CC0000"/>
                </a:solidFill>
              </a:rPr>
              <a:t>87.9 ± 22.4 ± 6.0  (3.8.</a:t>
            </a:r>
            <a:r>
              <a:rPr lang="en-GB" baseline="0" dirty="0">
                <a:solidFill>
                  <a:srgbClr val="CC0000"/>
                </a:solidFill>
                <a:latin typeface="Symbol" pitchFamily="-65" charset="2"/>
              </a:rPr>
              <a:t>s</a:t>
            </a:r>
            <a:r>
              <a:rPr lang="en-GB" baseline="0" dirty="0">
                <a:solidFill>
                  <a:srgbClr val="CC0000"/>
                </a:solidFill>
              </a:rPr>
              <a:t>)  </a:t>
            </a:r>
            <a:endParaRPr lang="en-GB" baseline="0" dirty="0">
              <a:solidFill>
                <a:schemeClr val="accent2"/>
              </a:solidFill>
            </a:endParaRPr>
          </a:p>
        </p:txBody>
      </p:sp>
      <p:graphicFrame>
        <p:nvGraphicFramePr>
          <p:cNvPr id="369669" name="Object 5"/>
          <p:cNvGraphicFramePr>
            <a:graphicFrameLocks noChangeAspect="1"/>
          </p:cNvGraphicFramePr>
          <p:nvPr/>
        </p:nvGraphicFramePr>
        <p:xfrm>
          <a:off x="4894263" y="1557338"/>
          <a:ext cx="4597400" cy="889000"/>
        </p:xfrm>
        <a:graphic>
          <a:graphicData uri="http://schemas.openxmlformats.org/presentationml/2006/ole">
            <p:oleObj spid="_x0000_s369669" name="Equation" r:id="rId3" imgW="4597200" imgH="888840" progId="Equation.3">
              <p:embed/>
            </p:oleObj>
          </a:graphicData>
        </a:graphic>
      </p:graphicFrame>
      <p:sp>
        <p:nvSpPr>
          <p:cNvPr id="369675" name="Text Box 11"/>
          <p:cNvSpPr txBox="1">
            <a:spLocks noChangeArrowheads="1"/>
          </p:cNvSpPr>
          <p:nvPr/>
        </p:nvSpPr>
        <p:spPr bwMode="auto">
          <a:xfrm>
            <a:off x="5219702" y="2973391"/>
            <a:ext cx="158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369678" name="Object 14"/>
          <p:cNvGraphicFramePr>
            <a:graphicFrameLocks noChangeAspect="1"/>
          </p:cNvGraphicFramePr>
          <p:nvPr/>
        </p:nvGraphicFramePr>
        <p:xfrm>
          <a:off x="4633913" y="4178300"/>
          <a:ext cx="2133600" cy="939800"/>
        </p:xfrm>
        <a:graphic>
          <a:graphicData uri="http://schemas.openxmlformats.org/presentationml/2006/ole">
            <p:oleObj spid="_x0000_s369678" name="Equation" r:id="rId4" imgW="2133360" imgH="939600" progId="Equation.3">
              <p:embed/>
            </p:oleObj>
          </a:graphicData>
        </a:graphic>
      </p:graphicFrame>
      <p:grpSp>
        <p:nvGrpSpPr>
          <p:cNvPr id="369682" name="Group 18"/>
          <p:cNvGrpSpPr>
            <a:grpSpLocks/>
          </p:cNvGrpSpPr>
          <p:nvPr/>
        </p:nvGrpSpPr>
        <p:grpSpPr bwMode="auto">
          <a:xfrm>
            <a:off x="557213" y="2997200"/>
            <a:ext cx="3500437" cy="3328988"/>
            <a:chOff x="570" y="2267"/>
            <a:chExt cx="2205" cy="2097"/>
          </a:xfrm>
        </p:grpSpPr>
        <p:pic>
          <p:nvPicPr>
            <p:cNvPr id="369680" name="Picture 16" descr="lsnd_signa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0" y="2267"/>
              <a:ext cx="2205" cy="2097"/>
            </a:xfrm>
            <a:prstGeom prst="rect">
              <a:avLst/>
            </a:prstGeom>
            <a:noFill/>
          </p:spPr>
        </p:pic>
        <p:sp>
          <p:nvSpPr>
            <p:cNvPr id="369681" name="Text Box 17"/>
            <p:cNvSpPr txBox="1">
              <a:spLocks noChangeArrowheads="1"/>
            </p:cNvSpPr>
            <p:nvPr/>
          </p:nvSpPr>
          <p:spPr bwMode="auto">
            <a:xfrm>
              <a:off x="998" y="2294"/>
              <a:ext cx="583" cy="4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  <a:tab pos="2894099" algn="l"/>
                  <a:tab pos="3617623" algn="l"/>
                  <a:tab pos="4341150" algn="l"/>
                  <a:tab pos="5064674" algn="l"/>
                  <a:tab pos="5788199" algn="l"/>
                  <a:tab pos="6511723" algn="l"/>
                  <a:tab pos="7235249" algn="l"/>
                  <a:tab pos="7958774" algn="l"/>
                </a:tabLst>
              </a:pPr>
              <a:r>
                <a:rPr lang="en-GB" sz="1700" b="1" baseline="0" dirty="0">
                  <a:solidFill>
                    <a:srgbClr val="009900"/>
                  </a:solidFill>
                </a:rPr>
                <a:t>LSND  </a:t>
              </a:r>
            </a:p>
            <a:p>
              <a:pPr algn="l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  <a:tab pos="2894099" algn="l"/>
                  <a:tab pos="3617623" algn="l"/>
                  <a:tab pos="4341150" algn="l"/>
                  <a:tab pos="5064674" algn="l"/>
                  <a:tab pos="5788199" algn="l"/>
                  <a:tab pos="6511723" algn="l"/>
                  <a:tab pos="7235249" algn="l"/>
                  <a:tab pos="7958774" algn="l"/>
                </a:tabLst>
              </a:pPr>
              <a:r>
                <a:rPr lang="en-GB" sz="1700" b="1" baseline="0" dirty="0">
                  <a:solidFill>
                    <a:srgbClr val="009900"/>
                  </a:solidFill>
                </a:rPr>
                <a:t>signal</a:t>
              </a:r>
            </a:p>
          </p:txBody>
        </p:sp>
      </p:grpSp>
      <p:sp>
        <p:nvSpPr>
          <p:cNvPr id="369683" name="Rectangle 19"/>
          <p:cNvSpPr>
            <a:spLocks noChangeArrowheads="1"/>
          </p:cNvSpPr>
          <p:nvPr/>
        </p:nvSpPr>
        <p:spPr bwMode="auto">
          <a:xfrm>
            <a:off x="8124826" y="0"/>
            <a:ext cx="1952624" cy="52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400" baseline="0" dirty="0">
                <a:solidFill>
                  <a:srgbClr val="000090"/>
                </a:solidFill>
              </a:rPr>
              <a:t>LSND Collaboration, </a:t>
            </a:r>
          </a:p>
          <a:p>
            <a:pPr algn="l" eaLnBrk="0" hangingPunct="0"/>
            <a:r>
              <a:rPr lang="en-US" sz="1400" baseline="0" dirty="0">
                <a:solidFill>
                  <a:srgbClr val="000090"/>
                </a:solidFill>
              </a:rPr>
              <a:t>PRD 64, 112007</a:t>
            </a:r>
          </a:p>
        </p:txBody>
      </p:sp>
      <p:grpSp>
        <p:nvGrpSpPr>
          <p:cNvPr id="369686" name="Group 22"/>
          <p:cNvGrpSpPr>
            <a:grpSpLocks/>
          </p:cNvGrpSpPr>
          <p:nvPr/>
        </p:nvGrpSpPr>
        <p:grpSpPr bwMode="auto">
          <a:xfrm>
            <a:off x="4573590" y="2797177"/>
            <a:ext cx="5091113" cy="3921125"/>
            <a:chOff x="2899" y="1915"/>
            <a:chExt cx="3207" cy="2470"/>
          </a:xfrm>
        </p:grpSpPr>
        <p:pic>
          <p:nvPicPr>
            <p:cNvPr id="369672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99" y="1915"/>
              <a:ext cx="3207" cy="2470"/>
            </a:xfrm>
            <a:prstGeom prst="rect">
              <a:avLst/>
            </a:prstGeom>
            <a:noFill/>
          </p:spPr>
        </p:pic>
        <p:sp>
          <p:nvSpPr>
            <p:cNvPr id="369685" name="Rectangle 21"/>
            <p:cNvSpPr>
              <a:spLocks noChangeArrowheads="1"/>
            </p:cNvSpPr>
            <p:nvPr/>
          </p:nvSpPr>
          <p:spPr bwMode="auto">
            <a:xfrm>
              <a:off x="4604" y="1920"/>
              <a:ext cx="1369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3926" hangingPunct="0">
                <a:lnSpc>
                  <a:spcPct val="111000"/>
                </a:lnSpc>
                <a:buClr>
                  <a:srgbClr val="000000"/>
                </a:buClr>
                <a:buSzPct val="45000"/>
              </a:pPr>
              <a:r>
                <a:rPr lang="en-GB" baseline="0" dirty="0">
                  <a:solidFill>
                    <a:schemeClr val="accent2"/>
                  </a:solidFill>
                </a:rPr>
                <a:t>L/E~30m/30MeV~1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03/15/2010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37DF-9CA5-684E-A7D2-3165115F4E9E}" type="slidenum">
              <a:rPr lang="en-US">
                <a:solidFill>
                  <a:srgbClr val="000000"/>
                </a:solidFill>
              </a:rPr>
              <a:pPr/>
              <a:t>90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940" y="882711"/>
            <a:ext cx="9517592" cy="6195693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NuInt09, May18-22, 2009, Sitges, Spain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All talks proceedings are available on online (open access), </a:t>
            </a: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hlinkClick r:id="rId3"/>
              </a:rPr>
              <a:t>http://proceedings.aip.org/proceedings/confproceed/1189.jsp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srgbClr val="008000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 MiniBooNE results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In NuInt09, MiniBooNE had 6 talks and 2 posters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1. charged current quasielastic (CCQE)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Teppei Katori, PRD81(2010)092005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2. neutral current elastic (NCE)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Denis Perevalov,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arXiv:1007.4730</a:t>
            </a:r>
            <a:endParaRPr lang="en-US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3. neutral current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(NC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 (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and anti-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Colin Anderson, PRD81(2010)013005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4. charged current single pion production (CC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Mike Wilking,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5. charged current single </a:t>
            </a:r>
            <a:r>
              <a:rPr lang="en-US" baseline="0" dirty="0" smtClean="0">
                <a:solidFill>
                  <a:srgbClr val="FF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(CC</a:t>
            </a:r>
            <a:r>
              <a:rPr lang="en-US" baseline="0" dirty="0" smtClean="0">
                <a:solidFill>
                  <a:srgbClr val="FF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Bob Nelson,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6. improved CC1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 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simulation in NUANCE generator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Jarek Novak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7. CC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/CCQE cross section ratio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Steve Linden, PRL103(2009)081801 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8. anti-</a:t>
            </a:r>
            <a:r>
              <a:rPr lang="en-US" baseline="0" dirty="0" smtClean="0">
                <a:solidFill>
                  <a:srgbClr val="7F7F7F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CCQE measurement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7F7F7F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Joe Grange, paper in preparation</a:t>
            </a:r>
            <a:endParaRPr lang="en-US" baseline="0" dirty="0" smtClean="0">
              <a:solidFill>
                <a:srgbClr val="7F7F7F"/>
              </a:solidFill>
              <a:latin typeface="Arial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035569" y="5"/>
            <a:ext cx="2041886" cy="4412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0728" tIns="50366" rIns="100728" bIns="50366">
            <a:prstTxWarp prst="textNoShape">
              <a:avLst/>
            </a:prstTxWarp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200" baseline="0" dirty="0" smtClean="0">
                <a:solidFill>
                  <a:srgbClr val="FF0000"/>
                </a:solidFill>
                <a:latin typeface="Arial"/>
              </a:rPr>
              <a:t>by Bob Nelson</a:t>
            </a:r>
          </a:p>
        </p:txBody>
      </p:sp>
      <p:pic>
        <p:nvPicPr>
          <p:cNvPr id="11" name="Picture 10" descr="IMG_1303.JPG"/>
          <p:cNvPicPr>
            <a:picLocks noChangeAspect="1"/>
          </p:cNvPicPr>
          <p:nvPr/>
        </p:nvPicPr>
        <p:blipFill>
          <a:blip r:embed="rId4"/>
          <a:srcRect t="12000" r="30375" b="10500"/>
          <a:stretch>
            <a:fillRect/>
          </a:stretch>
        </p:blipFill>
        <p:spPr>
          <a:xfrm>
            <a:off x="8117946" y="452090"/>
            <a:ext cx="1959504" cy="15629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36450" y="5088787"/>
            <a:ext cx="3163200" cy="33936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CC</a:t>
            </a:r>
            <a:r>
              <a:rPr lang="en-US" sz="1500" baseline="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r>
              <a:rPr lang="en-US" sz="1500" dirty="0" smtClean="0">
                <a:solidFill>
                  <a:prstClr val="black"/>
                </a:solidFill>
                <a:latin typeface="Arial"/>
              </a:rPr>
              <a:t>o</a:t>
            </a: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 Q</a:t>
            </a:r>
            <a:r>
              <a:rPr lang="en-US" sz="1500" dirty="0" smtClean="0">
                <a:solidFill>
                  <a:prstClr val="black"/>
                </a:solidFill>
                <a:latin typeface="Arial"/>
              </a:rPr>
              <a:t>2</a:t>
            </a: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 differential cross section</a:t>
            </a:r>
          </a:p>
        </p:txBody>
      </p:sp>
      <p:graphicFrame>
        <p:nvGraphicFramePr>
          <p:cNvPr id="1143810" name="Object 2"/>
          <p:cNvGraphicFramePr>
            <a:graphicFrameLocks noChangeAspect="1"/>
          </p:cNvGraphicFramePr>
          <p:nvPr/>
        </p:nvGraphicFramePr>
        <p:xfrm>
          <a:off x="6583590" y="5372780"/>
          <a:ext cx="3493865" cy="444668"/>
        </p:xfrm>
        <a:graphic>
          <a:graphicData uri="http://schemas.openxmlformats.org/presentationml/2006/ole">
            <p:oleObj spid="_x0000_s1587202" name="Equation" r:id="rId5" imgW="3492500" imgH="444500" progId="Equation.3">
              <p:embed/>
            </p:oleObj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211" y="1695745"/>
            <a:ext cx="3009239" cy="3066050"/>
          </a:xfrm>
          <a:prstGeom prst="rect">
            <a:avLst/>
          </a:prstGeom>
        </p:spPr>
      </p:pic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algn="l" defTabSz="1007436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 smtClean="0">
                <a:solidFill>
                  <a:srgbClr val="333399"/>
                </a:solidFill>
                <a:latin typeface="Arial"/>
              </a:rPr>
              <a:t>4. MiniBooNE cross section results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8500" y="3776452"/>
            <a:ext cx="5584640" cy="65573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first differential cross section measurement</a:t>
            </a:r>
            <a:endParaRPr lang="en-US" baseline="-25000" dirty="0" smtClean="0">
              <a:solidFill>
                <a:prstClr val="black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observed large absolute cross section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03/15/2010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37DF-9CA5-684E-A7D2-3165115F4E9E}" type="slidenum">
              <a:rPr lang="en-US">
                <a:solidFill>
                  <a:srgbClr val="000000"/>
                </a:solidFill>
              </a:rPr>
              <a:pPr/>
              <a:t>91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940" y="882711"/>
            <a:ext cx="9517592" cy="6195693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NuInt09, May18-22, 2009, Sitges, Spain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All talks proceedings are available on online (open access), </a:t>
            </a: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hlinkClick r:id="rId2"/>
              </a:rPr>
              <a:t>http://proceedings.aip.org/proceedings/confproceed/1189.jsp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srgbClr val="008000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 MiniBooNE results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In NuInt09, MiniBooNE had 6 talks and 2 posters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1. charged current quasielastic (CCQE)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Teppei Katori, PRD81(2010)092005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2. neutral current elastic (NCE)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Denis Perevalov,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arXiv:1007.4730</a:t>
            </a:r>
            <a:endParaRPr lang="en-US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3. neutral current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(NC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 (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and anti-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Colin Anderson, PRD81(2010)013005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4. charged current single pion production (CC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Mike Wilking,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5. charged current single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Bob Nelson,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6. improved CC1</a:t>
            </a:r>
            <a:r>
              <a:rPr lang="en-US" baseline="0" dirty="0" smtClean="0">
                <a:solidFill>
                  <a:srgbClr val="FF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 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simulation in NUANCE generator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Jarek Novak</a:t>
            </a:r>
            <a:endParaRPr lang="en-US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7. 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/CCQE cross section ratio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Steve Linden, PRL103(2009)081801 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8. anti-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CCQE measurement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Joe Grange, paper in preparation</a:t>
            </a:r>
            <a:endParaRPr lang="en-US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556" y="4450990"/>
            <a:ext cx="4366895" cy="3111860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923608" y="5"/>
            <a:ext cx="2153847" cy="4412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0728" tIns="50366" rIns="100728" bIns="50366">
            <a:prstTxWarp prst="textNoShape">
              <a:avLst/>
            </a:prstTxWarp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200" baseline="0" dirty="0" smtClean="0">
                <a:solidFill>
                  <a:srgbClr val="FF0000"/>
                </a:solidFill>
                <a:latin typeface="Arial"/>
              </a:rPr>
              <a:t>by Jarek Novak</a:t>
            </a:r>
          </a:p>
        </p:txBody>
      </p:sp>
      <p:pic>
        <p:nvPicPr>
          <p:cNvPr id="11" name="Picture 10" descr="IMG_1080.JPG"/>
          <p:cNvPicPr>
            <a:picLocks noChangeAspect="1"/>
          </p:cNvPicPr>
          <p:nvPr/>
        </p:nvPicPr>
        <p:blipFill>
          <a:blip r:embed="rId4"/>
          <a:srcRect t="10500" r="21375" b="13500"/>
          <a:stretch>
            <a:fillRect/>
          </a:stretch>
        </p:blipFill>
        <p:spPr>
          <a:xfrm>
            <a:off x="7964547" y="435844"/>
            <a:ext cx="2112905" cy="15327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43802" y="4137994"/>
            <a:ext cx="2533651" cy="56340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M</a:t>
            </a:r>
            <a:r>
              <a:rPr lang="en-US" sz="1500" baseline="-25000" dirty="0" smtClean="0">
                <a:solidFill>
                  <a:prstClr val="black"/>
                </a:solidFill>
                <a:latin typeface="Arial"/>
              </a:rPr>
              <a:t>A</a:t>
            </a:r>
            <a:r>
              <a:rPr lang="en-US" sz="1500" dirty="0" smtClean="0">
                <a:solidFill>
                  <a:prstClr val="black"/>
                </a:solidFill>
                <a:latin typeface="Arial"/>
              </a:rPr>
              <a:t>1</a:t>
            </a:r>
            <a:r>
              <a:rPr lang="en-US" sz="15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 fit with Q</a:t>
            </a:r>
            <a:r>
              <a:rPr lang="en-US" sz="1500" dirty="0" smtClean="0">
                <a:solidFill>
                  <a:prstClr val="black"/>
                </a:solidFill>
                <a:latin typeface="Arial"/>
              </a:rPr>
              <a:t>2</a:t>
            </a: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 distribution for various nuclear models</a:t>
            </a: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algn="l" defTabSz="1007436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 smtClean="0">
                <a:solidFill>
                  <a:srgbClr val="333399"/>
                </a:solidFill>
                <a:latin typeface="Arial"/>
              </a:rPr>
              <a:t>4. MiniBooNE cross section results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500" y="3776452"/>
            <a:ext cx="4914900" cy="37873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state-of-art models are implemented, tested</a:t>
            </a:r>
            <a:endParaRPr lang="en-US" baseline="-25000" dirty="0" smtClean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03/15/2010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37DF-9CA5-684E-A7D2-3165115F4E9E}" type="slidenum">
              <a:rPr lang="en-US">
                <a:solidFill>
                  <a:srgbClr val="000000"/>
                </a:solidFill>
              </a:rPr>
              <a:pPr/>
              <a:t>92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940" y="882711"/>
            <a:ext cx="9517592" cy="6195693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NuInt09, May18-22, 2009, Sitges, Spain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All talks proceedings are available on online (open access), </a:t>
            </a: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hlinkClick r:id="rId2"/>
              </a:rPr>
              <a:t>http://proceedings.aip.org/proceedings/confproceed/1189.jsp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srgbClr val="008000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 MiniBooNE results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In NuInt09, MiniBooNE had 6 talks and 2 posters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1. charged current quasielastic (CCQE)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Teppei Katori, PRD81(2010)092005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2. neutral current elastic (NCE)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Denis Perevalov,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arXiv:1007.4730</a:t>
            </a:r>
            <a:endParaRPr lang="en-US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3. neutral current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(NC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 (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and anti-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Colin Anderson, PRD81(2010)013005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4. charged current single pion production (CC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Mike Wilking,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5. charged current single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Bob Nelson,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6. improved CC1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simulation in NUANCE generator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Jarek Novak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7. CC</a:t>
            </a:r>
            <a:r>
              <a:rPr lang="en-US" baseline="0" dirty="0" smtClean="0">
                <a:solidFill>
                  <a:srgbClr val="FF0000"/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/CCQE cross section ratio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Steve Linden,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PRL103(2009)081801</a:t>
            </a: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8. anti-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CCQE measurement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Joe Grange, paper in preparation</a:t>
            </a:r>
            <a:endParaRPr lang="en-US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3221" y="5776608"/>
            <a:ext cx="3451834" cy="33257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100750" tIns="50377" rIns="100750" bIns="50377">
            <a:spAutoFit/>
          </a:bodyPr>
          <a:lstStyle/>
          <a:p>
            <a:pPr algn="l" defTabSz="1007421" fontAlgn="auto">
              <a:spcBef>
                <a:spcPts val="0"/>
              </a:spcBef>
              <a:spcAft>
                <a:spcPts val="0"/>
              </a:spcAft>
            </a:pP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CC</a:t>
            </a:r>
            <a:r>
              <a:rPr lang="en-US" sz="1500" baseline="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r>
              <a:rPr lang="en-US" sz="1500" dirty="0" smtClean="0">
                <a:solidFill>
                  <a:prstClr val="black"/>
                </a:solidFill>
                <a:latin typeface="Arial"/>
              </a:rPr>
              <a:t>+</a:t>
            </a: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like/CCQElike cross section ratio </a:t>
            </a:r>
            <a:endParaRPr lang="en-US" sz="1500" baseline="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44" y="2548960"/>
            <a:ext cx="4345410" cy="3207209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846760" y="5"/>
            <a:ext cx="2230695" cy="4412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0728" tIns="50366" rIns="100728" bIns="50366">
            <a:prstTxWarp prst="textNoShape">
              <a:avLst/>
            </a:prstTxWarp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200" baseline="0" dirty="0" smtClean="0">
                <a:solidFill>
                  <a:srgbClr val="FF0000"/>
                </a:solidFill>
                <a:latin typeface="Arial"/>
              </a:rPr>
              <a:t>by Steve Linden</a:t>
            </a: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algn="l" defTabSz="1007436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 smtClean="0">
                <a:solidFill>
                  <a:srgbClr val="333399"/>
                </a:solidFill>
                <a:latin typeface="Arial"/>
              </a:rPr>
              <a:t>4. MiniBooNE cross section results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6900" y="3865353"/>
            <a:ext cx="4648200" cy="37873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data is presented in theorist friendly style</a:t>
            </a:r>
          </a:p>
        </p:txBody>
      </p:sp>
      <p:pic>
        <p:nvPicPr>
          <p:cNvPr id="17" name="Picture 16" descr="group_3.jpg"/>
          <p:cNvPicPr>
            <a:picLocks noChangeAspect="1"/>
          </p:cNvPicPr>
          <p:nvPr/>
        </p:nvPicPr>
        <p:blipFill>
          <a:blip r:embed="rId4"/>
          <a:srcRect l="36486" t="4523" r="41351" b="67839"/>
          <a:stretch>
            <a:fillRect/>
          </a:stretch>
        </p:blipFill>
        <p:spPr>
          <a:xfrm>
            <a:off x="8026999" y="404773"/>
            <a:ext cx="2050454" cy="137543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03/15/2010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Teppei Katori, MIT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37DF-9CA5-684E-A7D2-3165115F4E9E}" type="slidenum">
              <a:rPr lang="en-US">
                <a:solidFill>
                  <a:srgbClr val="000000"/>
                </a:solidFill>
              </a:rPr>
              <a:pPr/>
              <a:t>93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940" y="882711"/>
            <a:ext cx="9517592" cy="6195693"/>
          </a:xfrm>
          <a:prstGeom prst="rect">
            <a:avLst/>
          </a:prstGeom>
        </p:spPr>
        <p:txBody>
          <a:bodyPr wrap="square" lIns="100728" tIns="50366" rIns="100728" bIns="50366">
            <a:spAutoFit/>
          </a:bodyPr>
          <a:lstStyle/>
          <a:p>
            <a:pPr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NuInt09, May18-22, 2009, Sitges, Spain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All talks proceedings are available on online (open access), </a:t>
            </a: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hlinkClick r:id="rId3"/>
              </a:rPr>
              <a:t>http://proceedings.aip.org/proceedings/confproceed/1189.jsp</a:t>
            </a:r>
            <a:endParaRPr lang="en-US" baseline="0" dirty="0" smtClean="0">
              <a:solidFill>
                <a:prstClr val="black"/>
              </a:solidFill>
              <a:latin typeface="Arial"/>
            </a:endParaRPr>
          </a:p>
          <a:p>
            <a:pPr marL="377743" indent="-377743" algn="l" defTabSz="502821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srgbClr val="008000"/>
              </a:solidFill>
              <a:latin typeface="Arial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8000"/>
                </a:solidFill>
                <a:latin typeface="Arial"/>
              </a:rPr>
              <a:t>NuInt09 MiniBooNE results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In NuInt09, MiniBooNE had 6 talks and 2 posters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1. charged current quasielastic (CCQE)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Teppei Katori, PRD81(2010)092005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2. neutral current elastic (NCE) cross section measurement 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Denis Perevalov,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arXiv:1007.4730</a:t>
            </a:r>
            <a:endParaRPr lang="en-US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Arial Unicode MS" pitchFamily="-65" charset="0"/>
              <a:cs typeface="Arial Unicode MS" pitchFamily="-65" charset="0"/>
            </a:endParaRP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3. neutral current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(NC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 (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and anti-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Colin Anderson, PRD81(2010)013005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4. charged current single pion production (CC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Mike Wilking,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5. charged current single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production (CC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o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) cross section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Bob Nelson, paper in preparation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6. improved CC1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 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simulation in NUANCE generator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Jarek Novak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7. CC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ea typeface="Arial Unicode MS" pitchFamily="-65" charset="0"/>
                <a:cs typeface="Symbol" charset="2"/>
              </a:rPr>
              <a:t>p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+</a:t>
            </a: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/CCQE cross section ratio measurement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Steve Linden, PRL103(2009)081801 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8. anti-</a:t>
            </a:r>
            <a:r>
              <a:rPr lang="en-US" baseline="0" dirty="0" smtClean="0">
                <a:solidFill>
                  <a:srgbClr val="FF0000"/>
                </a:solidFill>
                <a:latin typeface="Symbol" charset="2"/>
                <a:ea typeface="Arial Unicode MS" pitchFamily="-65" charset="0"/>
                <a:cs typeface="Symbol" charset="2"/>
              </a:rPr>
              <a:t>n</a:t>
            </a:r>
            <a:r>
              <a:rPr lang="en-US" baseline="0" dirty="0" smtClean="0">
                <a:solidFill>
                  <a:srgbClr val="FF000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CCQE measurement</a:t>
            </a:r>
          </a:p>
          <a:p>
            <a:pPr marL="377822" indent="-377822"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     by Joe Grange, </a:t>
            </a:r>
            <a:r>
              <a:rPr lang="en-US" baseline="0" dirty="0" smtClean="0">
                <a:solidFill>
                  <a:srgbClr val="000090"/>
                </a:solidFill>
                <a:latin typeface="Arial"/>
                <a:ea typeface="Arial Unicode MS" pitchFamily="-65" charset="0"/>
                <a:cs typeface="Arial Unicode MS" pitchFamily="-65" charset="0"/>
              </a:rPr>
              <a:t>paper in preparation</a:t>
            </a:r>
            <a:endParaRPr lang="en-US" baseline="0" dirty="0" smtClean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019836" y="5"/>
            <a:ext cx="2057619" cy="4412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0728" tIns="50366" rIns="100728" bIns="50366">
            <a:prstTxWarp prst="textNoShape">
              <a:avLst/>
            </a:prstTxWarp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200" baseline="0" dirty="0" smtClean="0">
                <a:solidFill>
                  <a:srgbClr val="FF0000"/>
                </a:solidFill>
                <a:latin typeface="Arial"/>
              </a:rPr>
              <a:t>by Joe Grange</a:t>
            </a:r>
          </a:p>
        </p:txBody>
      </p:sp>
      <p:pic>
        <p:nvPicPr>
          <p:cNvPr id="10" name="Picture 9" descr="IMG_1139.JPG"/>
          <p:cNvPicPr>
            <a:picLocks noChangeAspect="1"/>
          </p:cNvPicPr>
          <p:nvPr/>
        </p:nvPicPr>
        <p:blipFill>
          <a:blip r:embed="rId4"/>
          <a:srcRect l="13500" t="22500" r="10125"/>
          <a:stretch>
            <a:fillRect/>
          </a:stretch>
        </p:blipFill>
        <p:spPr>
          <a:xfrm>
            <a:off x="8025009" y="453771"/>
            <a:ext cx="2052441" cy="1562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054" y="4005509"/>
            <a:ext cx="3654396" cy="26189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24201" y="6582483"/>
            <a:ext cx="2561353" cy="33936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anti-</a:t>
            </a:r>
            <a:r>
              <a:rPr lang="en-US" sz="1500" baseline="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CCQE Q</a:t>
            </a:r>
            <a:r>
              <a:rPr lang="en-US" sz="1500" dirty="0" smtClean="0">
                <a:solidFill>
                  <a:prstClr val="black"/>
                </a:solidFill>
                <a:latin typeface="Arial"/>
              </a:rPr>
              <a:t>2</a:t>
            </a:r>
            <a:r>
              <a:rPr lang="en-US" sz="1500" baseline="0" dirty="0" smtClean="0">
                <a:solidFill>
                  <a:prstClr val="black"/>
                </a:solidFill>
                <a:latin typeface="Arial"/>
              </a:rPr>
              <a:t> distribution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082208" y="2618988"/>
            <a:ext cx="2449380" cy="145654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50" tIns="50377" rIns="100750" bIns="50377" numCol="1" rtlCol="0" anchor="t" anchorCtr="0" compatLnSpc="1">
            <a:prstTxWarp prst="textNoShape">
              <a:avLst/>
            </a:prstTxWarp>
          </a:bodyPr>
          <a:lstStyle/>
          <a:p>
            <a:pPr defTabSz="1007525"/>
            <a:endParaRPr lang="en-US" dirty="0" smtClean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1146882" name="Object 2"/>
          <p:cNvGraphicFramePr>
            <a:graphicFrameLocks noChangeAspect="1"/>
          </p:cNvGraphicFramePr>
          <p:nvPr/>
        </p:nvGraphicFramePr>
        <p:xfrm>
          <a:off x="7223925" y="2517450"/>
          <a:ext cx="2363651" cy="1472305"/>
        </p:xfrm>
        <a:graphic>
          <a:graphicData uri="http://schemas.openxmlformats.org/presentationml/2006/ole">
            <p:oleObj spid="_x0000_s1590274" name="Equation" r:id="rId6" imgW="2362200" imgH="1473200" progId="Equation.3">
              <p:embed/>
            </p:oleObj>
          </a:graphicData>
        </a:graphic>
      </p:graphicFrame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28" tIns="50366" rIns="100728" bIns="50366" anchor="ctr">
            <a:prstTxWarp prst="textNoShape">
              <a:avLst/>
            </a:prstTxWarp>
          </a:bodyPr>
          <a:lstStyle/>
          <a:p>
            <a:pPr algn="l" defTabSz="1007436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 smtClean="0">
                <a:solidFill>
                  <a:srgbClr val="333399"/>
                </a:solidFill>
                <a:latin typeface="Arial"/>
              </a:rPr>
              <a:t>4. MiniBooNE cross section results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5300" y="3966953"/>
            <a:ext cx="5549900" cy="93273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50" tIns="50377" rIns="100750" bIns="50377">
            <a:spAutoFit/>
          </a:bodyPr>
          <a:lstStyle/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highest statistics in this channel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support neutrino mode result</a:t>
            </a:r>
          </a:p>
          <a:p>
            <a:pPr algn="l" defTabSz="502925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/>
                </a:solidFill>
                <a:latin typeface="Arial"/>
              </a:rPr>
              <a:t> - new method to measure neutrino contamination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3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8159-74A6-1C4B-9CCF-C29283B53FC1}" type="slidenum">
              <a:rPr lang="en-US"/>
              <a:pPr/>
              <a:t>94</a:t>
            </a:fld>
            <a:endParaRPr lang="en-US" dirty="0"/>
          </a:p>
        </p:txBody>
      </p:sp>
      <p:grpSp>
        <p:nvGrpSpPr>
          <p:cNvPr id="607234" name="Group 2"/>
          <p:cNvGrpSpPr>
            <a:grpSpLocks/>
          </p:cNvGrpSpPr>
          <p:nvPr/>
        </p:nvGrpSpPr>
        <p:grpSpPr bwMode="auto">
          <a:xfrm>
            <a:off x="744538" y="1438275"/>
            <a:ext cx="3917950" cy="2327276"/>
            <a:chOff x="652" y="741"/>
            <a:chExt cx="2468" cy="1466"/>
          </a:xfrm>
        </p:grpSpPr>
        <p:sp>
          <p:nvSpPr>
            <p:cNvPr id="607235" name="Line 3"/>
            <p:cNvSpPr>
              <a:spLocks noChangeShapeType="1"/>
            </p:cNvSpPr>
            <p:nvPr/>
          </p:nvSpPr>
          <p:spPr bwMode="auto">
            <a:xfrm flipH="1" flipV="1">
              <a:off x="2062" y="1724"/>
              <a:ext cx="478" cy="3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36" name="Line 4"/>
            <p:cNvSpPr>
              <a:spLocks noChangeShapeType="1"/>
            </p:cNvSpPr>
            <p:nvPr/>
          </p:nvSpPr>
          <p:spPr bwMode="auto">
            <a:xfrm flipV="1">
              <a:off x="2063" y="1565"/>
              <a:ext cx="476" cy="1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37" name="Line 5"/>
            <p:cNvSpPr>
              <a:spLocks noChangeShapeType="1"/>
            </p:cNvSpPr>
            <p:nvPr/>
          </p:nvSpPr>
          <p:spPr bwMode="auto">
            <a:xfrm>
              <a:off x="1270" y="1248"/>
              <a:ext cx="6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38" name="Line 6"/>
            <p:cNvSpPr>
              <a:spLocks noChangeShapeType="1"/>
            </p:cNvSpPr>
            <p:nvPr/>
          </p:nvSpPr>
          <p:spPr bwMode="auto">
            <a:xfrm flipV="1">
              <a:off x="1904" y="930"/>
              <a:ext cx="477" cy="3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39" name="Line 7"/>
            <p:cNvSpPr>
              <a:spLocks noChangeShapeType="1"/>
            </p:cNvSpPr>
            <p:nvPr/>
          </p:nvSpPr>
          <p:spPr bwMode="auto">
            <a:xfrm>
              <a:off x="1904" y="1248"/>
              <a:ext cx="159" cy="4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40" name="Line 8"/>
            <p:cNvSpPr>
              <a:spLocks noChangeShapeType="1"/>
            </p:cNvSpPr>
            <p:nvPr/>
          </p:nvSpPr>
          <p:spPr bwMode="auto">
            <a:xfrm>
              <a:off x="1428" y="1725"/>
              <a:ext cx="6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41" name="Oval 9"/>
            <p:cNvSpPr>
              <a:spLocks noChangeArrowheads="1"/>
            </p:cNvSpPr>
            <p:nvPr/>
          </p:nvSpPr>
          <p:spPr bwMode="auto">
            <a:xfrm>
              <a:off x="1904" y="1566"/>
              <a:ext cx="318" cy="318"/>
            </a:xfrm>
            <a:prstGeom prst="ellipse">
              <a:avLst/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42" name="Text Box 10"/>
            <p:cNvSpPr txBox="1">
              <a:spLocks noChangeArrowheads="1"/>
            </p:cNvSpPr>
            <p:nvPr/>
          </p:nvSpPr>
          <p:spPr bwMode="auto">
            <a:xfrm>
              <a:off x="1270" y="1725"/>
              <a:ext cx="163" cy="2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Times New Roman" pitchFamily="-65" charset="0"/>
                </a:rPr>
                <a:t>N</a:t>
              </a:r>
            </a:p>
          </p:txBody>
        </p:sp>
        <p:sp>
          <p:nvSpPr>
            <p:cNvPr id="607243" name="Text Box 11"/>
            <p:cNvSpPr txBox="1">
              <a:spLocks noChangeArrowheads="1"/>
            </p:cNvSpPr>
            <p:nvPr/>
          </p:nvSpPr>
          <p:spPr bwMode="auto">
            <a:xfrm>
              <a:off x="1975" y="1605"/>
              <a:ext cx="134" cy="2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84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</a:t>
              </a:r>
              <a:endParaRPr lang="en-GB" sz="2600" baseline="33000" dirty="0">
                <a:solidFill>
                  <a:srgbClr val="000000"/>
                </a:solidFill>
                <a:latin typeface="Times New Roman" pitchFamily="-65" charset="0"/>
              </a:endParaRPr>
            </a:p>
          </p:txBody>
        </p:sp>
        <p:sp>
          <p:nvSpPr>
            <p:cNvPr id="607244" name="Text Box 12"/>
            <p:cNvSpPr txBox="1">
              <a:spLocks noChangeArrowheads="1"/>
            </p:cNvSpPr>
            <p:nvPr/>
          </p:nvSpPr>
          <p:spPr bwMode="auto">
            <a:xfrm>
              <a:off x="2539" y="1566"/>
              <a:ext cx="192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84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</a:t>
              </a:r>
              <a:r>
                <a:rPr lang="en-GB" sz="2600" baseline="33000" dirty="0">
                  <a:solidFill>
                    <a:srgbClr val="000000"/>
                  </a:solidFill>
                  <a:latin typeface="Symbol" pitchFamily="-65" charset="2"/>
                </a:rPr>
                <a:t></a:t>
              </a:r>
            </a:p>
          </p:txBody>
        </p:sp>
        <p:sp>
          <p:nvSpPr>
            <p:cNvPr id="607245" name="Text Box 13"/>
            <p:cNvSpPr txBox="1">
              <a:spLocks noChangeArrowheads="1"/>
            </p:cNvSpPr>
            <p:nvPr/>
          </p:nvSpPr>
          <p:spPr bwMode="auto">
            <a:xfrm>
              <a:off x="2591" y="1965"/>
              <a:ext cx="163" cy="2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Times New Roman" pitchFamily="-65" charset="0"/>
                </a:rPr>
                <a:t>N</a:t>
              </a:r>
            </a:p>
          </p:txBody>
        </p:sp>
        <p:sp>
          <p:nvSpPr>
            <p:cNvPr id="607246" name="Text Box 14"/>
            <p:cNvSpPr txBox="1">
              <a:spLocks noChangeArrowheads="1"/>
            </p:cNvSpPr>
            <p:nvPr/>
          </p:nvSpPr>
          <p:spPr bwMode="auto">
            <a:xfrm>
              <a:off x="1111" y="1090"/>
              <a:ext cx="111" cy="2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84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</a:t>
              </a:r>
            </a:p>
          </p:txBody>
        </p:sp>
        <p:sp>
          <p:nvSpPr>
            <p:cNvPr id="607247" name="Text Box 15"/>
            <p:cNvSpPr txBox="1">
              <a:spLocks noChangeArrowheads="1"/>
            </p:cNvSpPr>
            <p:nvPr/>
          </p:nvSpPr>
          <p:spPr bwMode="auto">
            <a:xfrm>
              <a:off x="2428" y="813"/>
              <a:ext cx="123" cy="2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84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</a:t>
              </a:r>
            </a:p>
          </p:txBody>
        </p:sp>
        <p:sp>
          <p:nvSpPr>
            <p:cNvPr id="607248" name="Oval 16"/>
            <p:cNvSpPr>
              <a:spLocks noChangeArrowheads="1"/>
            </p:cNvSpPr>
            <p:nvPr/>
          </p:nvSpPr>
          <p:spPr bwMode="auto">
            <a:xfrm>
              <a:off x="2187" y="741"/>
              <a:ext cx="933" cy="1059"/>
            </a:xfrm>
            <a:prstGeom prst="ellips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49" name="Text Box 17"/>
            <p:cNvSpPr txBox="1">
              <a:spLocks noChangeArrowheads="1"/>
            </p:cNvSpPr>
            <p:nvPr/>
          </p:nvSpPr>
          <p:spPr bwMode="auto">
            <a:xfrm>
              <a:off x="652" y="1391"/>
              <a:ext cx="419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baseline="0" dirty="0">
                  <a:solidFill>
                    <a:srgbClr val="008000"/>
                  </a:solidFill>
                </a:rPr>
                <a:t>25%</a:t>
              </a:r>
            </a:p>
          </p:txBody>
        </p:sp>
      </p:grpSp>
      <p:sp>
        <p:nvSpPr>
          <p:cNvPr id="607250" name="Text Box 18"/>
          <p:cNvSpPr txBox="1">
            <a:spLocks noChangeArrowheads="1"/>
          </p:cNvSpPr>
          <p:nvPr/>
        </p:nvSpPr>
        <p:spPr bwMode="auto">
          <a:xfrm>
            <a:off x="5048252" y="1160464"/>
            <a:ext cx="3462801" cy="453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Events producing pions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CC</a:t>
            </a:r>
            <a:r>
              <a:rPr lang="en-US" baseline="0" dirty="0">
                <a:latin typeface="Symbol" pitchFamily="-65" charset="2"/>
              </a:rPr>
              <a:t>p</a:t>
            </a:r>
            <a:r>
              <a:rPr lang="en-US" dirty="0">
                <a:latin typeface="Times" pitchFamily="-65" charset="0"/>
              </a:rPr>
              <a:t>+</a:t>
            </a:r>
            <a:endParaRPr lang="en-US" baseline="0" dirty="0">
              <a:latin typeface="Times" pitchFamily="-65" charset="0"/>
            </a:endParaRPr>
          </a:p>
          <a:p>
            <a:pPr algn="l" defTabSz="502978" eaLnBrk="0" hangingPunct="0"/>
            <a:r>
              <a:rPr lang="en-US" baseline="0" dirty="0"/>
              <a:t>Easy to tag due to 3 subevents.</a:t>
            </a:r>
          </a:p>
          <a:p>
            <a:pPr algn="l" defTabSz="502978" eaLnBrk="0" hangingPunct="0"/>
            <a:r>
              <a:rPr lang="en-US" baseline="0" dirty="0"/>
              <a:t>Not a substantial background to </a:t>
            </a:r>
          </a:p>
          <a:p>
            <a:pPr algn="l" defTabSz="502978" eaLnBrk="0" hangingPunct="0"/>
            <a:r>
              <a:rPr lang="en-US" baseline="0" dirty="0"/>
              <a:t>the oscillation analysis.</a:t>
            </a:r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endParaRPr lang="en-US" baseline="0" dirty="0"/>
          </a:p>
          <a:p>
            <a:pPr algn="l" defTabSz="502978" eaLnBrk="0" hangingPunct="0"/>
            <a:r>
              <a:rPr lang="en-US" baseline="0" dirty="0"/>
              <a:t>NC</a:t>
            </a:r>
            <a:r>
              <a:rPr lang="en-US" baseline="0" dirty="0">
                <a:latin typeface="Symbol" pitchFamily="-65" charset="2"/>
              </a:rPr>
              <a:t>p</a:t>
            </a:r>
            <a:r>
              <a:rPr lang="en-US" dirty="0">
                <a:latin typeface="Times" pitchFamily="-65" charset="0"/>
              </a:rPr>
              <a:t>0</a:t>
            </a:r>
            <a:endParaRPr lang="en-US" baseline="0" dirty="0">
              <a:latin typeface="Times" pitchFamily="-65" charset="0"/>
            </a:endParaRPr>
          </a:p>
          <a:p>
            <a:pPr algn="l" defTabSz="502978" eaLnBrk="0" hangingPunct="0"/>
            <a:r>
              <a:rPr lang="en-US" baseline="0" dirty="0"/>
              <a:t>The</a:t>
            </a:r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>
                <a:latin typeface="Symbol" pitchFamily="-65" charset="2"/>
              </a:rPr>
              <a:t>p</a:t>
            </a:r>
            <a:r>
              <a:rPr lang="en-US" dirty="0">
                <a:latin typeface="Times" pitchFamily="-65" charset="0"/>
              </a:rPr>
              <a:t>0</a:t>
            </a:r>
            <a:r>
              <a:rPr lang="en-US" baseline="0" dirty="0">
                <a:latin typeface="Times" pitchFamily="-65" charset="0"/>
              </a:rPr>
              <a:t> </a:t>
            </a:r>
            <a:r>
              <a:rPr lang="en-US" baseline="0" dirty="0"/>
              <a:t>decays to 2 photons,</a:t>
            </a:r>
          </a:p>
          <a:p>
            <a:pPr algn="l" defTabSz="502978" eaLnBrk="0" hangingPunct="0"/>
            <a:r>
              <a:rPr lang="en-US" baseline="0" dirty="0"/>
              <a:t>which can look “electron-like” </a:t>
            </a:r>
          </a:p>
          <a:p>
            <a:pPr algn="l" defTabSz="502978" eaLnBrk="0" hangingPunct="0"/>
            <a:r>
              <a:rPr lang="en-US" baseline="0" dirty="0"/>
              <a:t>mimicking the signal...</a:t>
            </a:r>
          </a:p>
          <a:p>
            <a:pPr algn="l" defTabSz="502978" eaLnBrk="0" hangingPunct="0"/>
            <a:endParaRPr lang="en-US" baseline="0" dirty="0">
              <a:solidFill>
                <a:srgbClr val="FF0000"/>
              </a:solidFill>
            </a:endParaRPr>
          </a:p>
          <a:p>
            <a:pPr algn="l" defTabSz="502978" eaLnBrk="0" hangingPunct="0"/>
            <a:endParaRPr lang="en-US" baseline="0" dirty="0">
              <a:solidFill>
                <a:srgbClr val="FF0000"/>
              </a:solidFill>
            </a:endParaRPr>
          </a:p>
          <a:p>
            <a:pPr algn="l" defTabSz="502978" eaLnBrk="0" hangingPunct="0"/>
            <a:r>
              <a:rPr lang="en-US" baseline="0" dirty="0">
                <a:solidFill>
                  <a:srgbClr val="FF0000"/>
                </a:solidFill>
              </a:rPr>
              <a:t>	&lt;1% of</a:t>
            </a:r>
            <a:r>
              <a:rPr lang="en-US" baseline="0" dirty="0">
                <a:solidFill>
                  <a:srgbClr val="FF0000"/>
                </a:solidFill>
                <a:latin typeface="Times" pitchFamily="-65" charset="0"/>
              </a:rPr>
              <a:t> </a:t>
            </a:r>
            <a:r>
              <a:rPr lang="en-US" baseline="0" dirty="0">
                <a:solidFill>
                  <a:srgbClr val="FF0000"/>
                </a:solidFill>
                <a:latin typeface="Symbol" pitchFamily="-65" charset="2"/>
              </a:rPr>
              <a:t>p</a:t>
            </a:r>
            <a:r>
              <a:rPr lang="en-US" dirty="0">
                <a:solidFill>
                  <a:srgbClr val="FF0000"/>
                </a:solidFill>
                <a:latin typeface="Times" pitchFamily="-65" charset="0"/>
              </a:rPr>
              <a:t>0</a:t>
            </a:r>
            <a:r>
              <a:rPr lang="en-US" baseline="0" dirty="0">
                <a:solidFill>
                  <a:srgbClr val="FF0000"/>
                </a:solidFill>
                <a:latin typeface="Times" pitchFamily="-65" charset="0"/>
              </a:rPr>
              <a:t> </a:t>
            </a:r>
            <a:r>
              <a:rPr lang="en-US" baseline="0" dirty="0">
                <a:solidFill>
                  <a:srgbClr val="FF0000"/>
                </a:solidFill>
              </a:rPr>
              <a:t>contribute </a:t>
            </a:r>
          </a:p>
          <a:p>
            <a:pPr algn="l" defTabSz="502978" eaLnBrk="0" hangingPunct="0"/>
            <a:r>
              <a:rPr lang="en-US" baseline="0" dirty="0">
                <a:solidFill>
                  <a:srgbClr val="FF0000"/>
                </a:solidFill>
              </a:rPr>
              <a:t>	     to background.</a:t>
            </a:r>
            <a:endParaRPr lang="en-US" baseline="0" dirty="0"/>
          </a:p>
        </p:txBody>
      </p:sp>
      <p:grpSp>
        <p:nvGrpSpPr>
          <p:cNvPr id="607251" name="Group 19"/>
          <p:cNvGrpSpPr>
            <a:grpSpLocks/>
          </p:cNvGrpSpPr>
          <p:nvPr/>
        </p:nvGrpSpPr>
        <p:grpSpPr bwMode="auto">
          <a:xfrm>
            <a:off x="900113" y="3779838"/>
            <a:ext cx="3563937" cy="2212975"/>
            <a:chOff x="704" y="2408"/>
            <a:chExt cx="2245" cy="1394"/>
          </a:xfrm>
        </p:grpSpPr>
        <p:sp>
          <p:nvSpPr>
            <p:cNvPr id="607252" name="Line 20"/>
            <p:cNvSpPr>
              <a:spLocks noChangeShapeType="1"/>
            </p:cNvSpPr>
            <p:nvPr/>
          </p:nvSpPr>
          <p:spPr bwMode="auto">
            <a:xfrm flipH="1" flipV="1">
              <a:off x="2069" y="3319"/>
              <a:ext cx="478" cy="3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53" name="Line 21"/>
            <p:cNvSpPr>
              <a:spLocks noChangeShapeType="1"/>
            </p:cNvSpPr>
            <p:nvPr/>
          </p:nvSpPr>
          <p:spPr bwMode="auto">
            <a:xfrm flipV="1">
              <a:off x="2070" y="3160"/>
              <a:ext cx="476" cy="1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54" name="Line 22"/>
            <p:cNvSpPr>
              <a:spLocks noChangeShapeType="1"/>
            </p:cNvSpPr>
            <p:nvPr/>
          </p:nvSpPr>
          <p:spPr bwMode="auto">
            <a:xfrm>
              <a:off x="1276" y="2844"/>
              <a:ext cx="6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55" name="Line 23"/>
            <p:cNvSpPr>
              <a:spLocks noChangeShapeType="1"/>
            </p:cNvSpPr>
            <p:nvPr/>
          </p:nvSpPr>
          <p:spPr bwMode="auto">
            <a:xfrm flipV="1">
              <a:off x="1911" y="2525"/>
              <a:ext cx="476" cy="3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56" name="Line 24"/>
            <p:cNvSpPr>
              <a:spLocks noChangeShapeType="1"/>
            </p:cNvSpPr>
            <p:nvPr/>
          </p:nvSpPr>
          <p:spPr bwMode="auto">
            <a:xfrm>
              <a:off x="1911" y="2844"/>
              <a:ext cx="159" cy="4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57" name="Line 25"/>
            <p:cNvSpPr>
              <a:spLocks noChangeShapeType="1"/>
            </p:cNvSpPr>
            <p:nvPr/>
          </p:nvSpPr>
          <p:spPr bwMode="auto">
            <a:xfrm>
              <a:off x="1435" y="3320"/>
              <a:ext cx="6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58" name="Oval 26"/>
            <p:cNvSpPr>
              <a:spLocks noChangeArrowheads="1"/>
            </p:cNvSpPr>
            <p:nvPr/>
          </p:nvSpPr>
          <p:spPr bwMode="auto">
            <a:xfrm>
              <a:off x="1911" y="3161"/>
              <a:ext cx="317" cy="318"/>
            </a:xfrm>
            <a:prstGeom prst="ellipse">
              <a:avLst/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259" name="Text Box 27"/>
            <p:cNvSpPr txBox="1">
              <a:spLocks noChangeArrowheads="1"/>
            </p:cNvSpPr>
            <p:nvPr/>
          </p:nvSpPr>
          <p:spPr bwMode="auto">
            <a:xfrm>
              <a:off x="1223" y="3308"/>
              <a:ext cx="163" cy="2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Times New Roman" pitchFamily="-65" charset="0"/>
                </a:rPr>
                <a:t>N</a:t>
              </a:r>
            </a:p>
          </p:txBody>
        </p:sp>
        <p:sp>
          <p:nvSpPr>
            <p:cNvPr id="607260" name="Text Box 28"/>
            <p:cNvSpPr txBox="1">
              <a:spLocks noChangeArrowheads="1"/>
            </p:cNvSpPr>
            <p:nvPr/>
          </p:nvSpPr>
          <p:spPr bwMode="auto">
            <a:xfrm>
              <a:off x="1980" y="3200"/>
              <a:ext cx="134" cy="2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84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</a:t>
              </a:r>
              <a:endParaRPr lang="en-GB" sz="2600" baseline="33000" dirty="0">
                <a:solidFill>
                  <a:srgbClr val="000000"/>
                </a:solidFill>
                <a:latin typeface="Times New Roman" pitchFamily="-65" charset="0"/>
              </a:endParaRPr>
            </a:p>
          </p:txBody>
        </p:sp>
        <p:sp>
          <p:nvSpPr>
            <p:cNvPr id="607261" name="Text Box 29"/>
            <p:cNvSpPr txBox="1">
              <a:spLocks noChangeArrowheads="1"/>
            </p:cNvSpPr>
            <p:nvPr/>
          </p:nvSpPr>
          <p:spPr bwMode="auto">
            <a:xfrm>
              <a:off x="2546" y="3161"/>
              <a:ext cx="185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84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</a:t>
              </a:r>
              <a:r>
                <a:rPr lang="en-GB" sz="2600" baseline="33000" dirty="0">
                  <a:solidFill>
                    <a:srgbClr val="000000"/>
                  </a:solidFill>
                  <a:latin typeface="Times New Roman" pitchFamily="-65" charset="0"/>
                </a:rPr>
                <a:t>0</a:t>
              </a:r>
            </a:p>
          </p:txBody>
        </p:sp>
        <p:sp>
          <p:nvSpPr>
            <p:cNvPr id="607262" name="Text Box 30"/>
            <p:cNvSpPr txBox="1">
              <a:spLocks noChangeArrowheads="1"/>
            </p:cNvSpPr>
            <p:nvPr/>
          </p:nvSpPr>
          <p:spPr bwMode="auto">
            <a:xfrm>
              <a:off x="2597" y="3560"/>
              <a:ext cx="163" cy="2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Times New Roman" pitchFamily="-65" charset="0"/>
                </a:rPr>
                <a:t>N</a:t>
              </a:r>
            </a:p>
          </p:txBody>
        </p:sp>
        <p:sp>
          <p:nvSpPr>
            <p:cNvPr id="607263" name="Text Box 31"/>
            <p:cNvSpPr txBox="1">
              <a:spLocks noChangeArrowheads="1"/>
            </p:cNvSpPr>
            <p:nvPr/>
          </p:nvSpPr>
          <p:spPr bwMode="auto">
            <a:xfrm>
              <a:off x="1118" y="2685"/>
              <a:ext cx="111" cy="2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84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</a:t>
              </a:r>
            </a:p>
          </p:txBody>
        </p:sp>
        <p:sp>
          <p:nvSpPr>
            <p:cNvPr id="607264" name="Text Box 32"/>
            <p:cNvSpPr txBox="1">
              <a:spLocks noChangeArrowheads="1"/>
            </p:cNvSpPr>
            <p:nvPr/>
          </p:nvSpPr>
          <p:spPr bwMode="auto">
            <a:xfrm>
              <a:off x="2433" y="2408"/>
              <a:ext cx="111" cy="2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502978" hangingPunct="0">
                <a:lnSpc>
                  <a:spcPct val="84000"/>
                </a:lnSpc>
                <a:buClr>
                  <a:srgbClr val="000000"/>
                </a:buClr>
                <a:buSzPct val="45000"/>
              </a:pPr>
              <a:r>
                <a:rPr lang="en-GB" sz="2600" baseline="0" dirty="0">
                  <a:solidFill>
                    <a:srgbClr val="000000"/>
                  </a:solidFill>
                  <a:latin typeface="Symbol" pitchFamily="-65" charset="2"/>
                </a:rPr>
                <a:t></a:t>
              </a:r>
            </a:p>
          </p:txBody>
        </p:sp>
        <p:sp>
          <p:nvSpPr>
            <p:cNvPr id="607265" name="Text Box 33"/>
            <p:cNvSpPr txBox="1">
              <a:spLocks noChangeArrowheads="1"/>
            </p:cNvSpPr>
            <p:nvPr/>
          </p:nvSpPr>
          <p:spPr bwMode="auto">
            <a:xfrm>
              <a:off x="704" y="2977"/>
              <a:ext cx="338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algn="l" defTabSz="502978" eaLnBrk="0" hangingPunct="0"/>
              <a:r>
                <a:rPr lang="en-US" baseline="0" dirty="0">
                  <a:solidFill>
                    <a:srgbClr val="008000"/>
                  </a:solidFill>
                </a:rPr>
                <a:t>8%</a:t>
              </a:r>
            </a:p>
          </p:txBody>
        </p:sp>
        <p:sp>
          <p:nvSpPr>
            <p:cNvPr id="607266" name="Oval 34"/>
            <p:cNvSpPr>
              <a:spLocks noChangeArrowheads="1"/>
            </p:cNvSpPr>
            <p:nvPr/>
          </p:nvSpPr>
          <p:spPr bwMode="auto">
            <a:xfrm>
              <a:off x="2439" y="2990"/>
              <a:ext cx="510" cy="53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07267" name="Text Box 35"/>
          <p:cNvSpPr txBox="1">
            <a:spLocks noChangeArrowheads="1"/>
          </p:cNvSpPr>
          <p:nvPr/>
        </p:nvSpPr>
        <p:spPr bwMode="auto">
          <a:xfrm>
            <a:off x="1092203" y="6100764"/>
            <a:ext cx="3385845" cy="6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(also decays to a single photon</a:t>
            </a:r>
          </a:p>
          <a:p>
            <a:pPr algn="l" defTabSz="502978" eaLnBrk="0" hangingPunct="0"/>
            <a:r>
              <a:rPr lang="en-US" baseline="0" dirty="0"/>
              <a:t>     with 0.56% probability)</a:t>
            </a:r>
          </a:p>
        </p:txBody>
      </p:sp>
      <p:sp>
        <p:nvSpPr>
          <p:cNvPr id="607268" name="Rectangle 36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defTabSz="1007541"/>
            <a:r>
              <a:rPr lang="en-US" sz="4000" baseline="0" dirty="0">
                <a:solidFill>
                  <a:schemeClr val="accent2"/>
                </a:solidFill>
              </a:rPr>
              <a:t>5. Cross section model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FD39-9569-C741-88C6-AE900FF292AF}" type="slidenum">
              <a:rPr lang="en-US"/>
              <a:pPr/>
              <a:t>95</a:t>
            </a:fld>
            <a:endParaRPr lang="en-US" dirty="0"/>
          </a:p>
        </p:txBody>
      </p:sp>
      <p:pic>
        <p:nvPicPr>
          <p:cNvPr id="5632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30" y="2251075"/>
            <a:ext cx="4900613" cy="4668838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7488" y="2241550"/>
            <a:ext cx="4870450" cy="4676775"/>
            <a:chOff x="144" y="816"/>
            <a:chExt cx="2784" cy="2672"/>
          </a:xfrm>
        </p:grpSpPr>
        <p:pic>
          <p:nvPicPr>
            <p:cNvPr id="56320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816"/>
              <a:ext cx="2784" cy="2672"/>
            </a:xfrm>
            <a:prstGeom prst="rect">
              <a:avLst/>
            </a:prstGeom>
            <a:noFill/>
          </p:spPr>
        </p:pic>
        <p:sp>
          <p:nvSpPr>
            <p:cNvPr id="563206" name="Rectangle 6"/>
            <p:cNvSpPr>
              <a:spLocks noChangeArrowheads="1"/>
            </p:cNvSpPr>
            <p:nvPr/>
          </p:nvSpPr>
          <p:spPr bwMode="auto">
            <a:xfrm>
              <a:off x="1392" y="2832"/>
              <a:ext cx="120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3207" name="Oval 7"/>
            <p:cNvSpPr>
              <a:spLocks noChangeArrowheads="1"/>
            </p:cNvSpPr>
            <p:nvPr/>
          </p:nvSpPr>
          <p:spPr bwMode="auto">
            <a:xfrm>
              <a:off x="1248" y="2862"/>
              <a:ext cx="144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>
              <a:prstTxWarp prst="textNoShape">
                <a:avLst/>
              </a:prstTxWarp>
            </a:bodyPr>
            <a:lstStyle/>
            <a:p>
              <a:pPr defTabSz="502978" eaLnBrk="0" hangingPunct="0"/>
              <a:endParaRPr lang="en-US" sz="2600" baseline="0" dirty="0">
                <a:latin typeface="Times" pitchFamily="-65" charset="0"/>
              </a:endParaRPr>
            </a:p>
          </p:txBody>
        </p:sp>
        <p:sp>
          <p:nvSpPr>
            <p:cNvPr id="563208" name="Oval 8"/>
            <p:cNvSpPr>
              <a:spLocks noChangeArrowheads="1"/>
            </p:cNvSpPr>
            <p:nvPr/>
          </p:nvSpPr>
          <p:spPr bwMode="auto">
            <a:xfrm>
              <a:off x="1230" y="2967"/>
              <a:ext cx="144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>
              <a:prstTxWarp prst="textNoShape">
                <a:avLst/>
              </a:prstTxWarp>
            </a:bodyPr>
            <a:lstStyle/>
            <a:p>
              <a:pPr defTabSz="502978" eaLnBrk="0" hangingPunct="0"/>
              <a:endParaRPr lang="en-US" sz="2600" baseline="0" dirty="0">
                <a:latin typeface="Times" pitchFamily="-65" charset="0"/>
              </a:endParaRPr>
            </a:p>
          </p:txBody>
        </p:sp>
      </p:grpSp>
      <p:sp>
        <p:nvSpPr>
          <p:cNvPr id="563209" name="Rectangle 9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Boosted Decision Tree (BDT) analysis</a:t>
            </a:r>
          </a:p>
        </p:txBody>
      </p:sp>
      <p:sp>
        <p:nvSpPr>
          <p:cNvPr id="563211" name="Rectangle 11"/>
          <p:cNvSpPr>
            <a:spLocks noChangeArrowheads="1"/>
          </p:cNvSpPr>
          <p:nvPr/>
        </p:nvSpPr>
        <p:spPr bwMode="auto">
          <a:xfrm>
            <a:off x="1773272" y="3727452"/>
            <a:ext cx="941424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baseline="0" dirty="0"/>
              <a:t>PID cut</a:t>
            </a:r>
          </a:p>
        </p:txBody>
      </p:sp>
      <p:sp>
        <p:nvSpPr>
          <p:cNvPr id="563212" name="Rectangle 12"/>
          <p:cNvSpPr>
            <a:spLocks noChangeArrowheads="1"/>
          </p:cNvSpPr>
          <p:nvPr/>
        </p:nvSpPr>
        <p:spPr bwMode="auto">
          <a:xfrm>
            <a:off x="361953" y="1166818"/>
            <a:ext cx="6283325" cy="93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BDT analysis summary</a:t>
            </a:r>
          </a:p>
          <a:p>
            <a:pPr algn="l" defTabSz="502978" eaLnBrk="0" hangingPunct="0"/>
            <a:r>
              <a:rPr lang="en-US" baseline="0" dirty="0"/>
              <a:t> - Oscillation analysis uses 300MeV&lt;E&lt;1600MeV</a:t>
            </a:r>
          </a:p>
          <a:p>
            <a:pPr algn="l" defTabSz="502978" eaLnBrk="0" hangingPunct="0"/>
            <a:r>
              <a:rPr lang="en-US" baseline="0" dirty="0"/>
              <a:t> - PID cut is defined each E</a:t>
            </a:r>
            <a:r>
              <a:rPr lang="en-US" baseline="-25000" dirty="0">
                <a:latin typeface="Symbol" pitchFamily="-65" charset="2"/>
              </a:rPr>
              <a:t>n</a:t>
            </a:r>
            <a:r>
              <a:rPr lang="en-US" dirty="0"/>
              <a:t>QE</a:t>
            </a:r>
            <a:r>
              <a:rPr lang="en-US" baseline="0" dirty="0"/>
              <a:t> bin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B12C-0B96-B748-84C7-83F4F5F554D7}" type="slidenum">
              <a:rPr lang="en-US"/>
              <a:pPr/>
              <a:t>96</a:t>
            </a:fld>
            <a:endParaRPr lang="en-US" dirty="0"/>
          </a:p>
        </p:txBody>
      </p:sp>
      <p:sp>
        <p:nvSpPr>
          <p:cNvPr id="582658" name="Text Box 2"/>
          <p:cNvSpPr txBox="1">
            <a:spLocks noChangeArrowheads="1"/>
          </p:cNvSpPr>
          <p:nvPr/>
        </p:nvSpPr>
        <p:spPr bwMode="auto">
          <a:xfrm>
            <a:off x="2281242" y="1244603"/>
            <a:ext cx="4155662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Handling uncertainties in the analyses:</a:t>
            </a:r>
          </a:p>
        </p:txBody>
      </p:sp>
      <p:sp>
        <p:nvSpPr>
          <p:cNvPr id="582659" name="Rectangle 3"/>
          <p:cNvSpPr>
            <a:spLocks noChangeArrowheads="1"/>
          </p:cNvSpPr>
          <p:nvPr/>
        </p:nvSpPr>
        <p:spPr bwMode="auto">
          <a:xfrm>
            <a:off x="431805" y="2382843"/>
            <a:ext cx="3527425" cy="2468563"/>
          </a:xfrm>
          <a:prstGeom prst="rect">
            <a:avLst/>
          </a:prstGeom>
          <a:solidFill>
            <a:srgbClr val="FFE90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39" tIns="50372" rIns="100739" bIns="50372" anchor="ctr">
            <a:prstTxWarp prst="textNoShape">
              <a:avLst/>
            </a:prstTxWarp>
          </a:bodyPr>
          <a:lstStyle/>
          <a:p>
            <a:pPr defTabSz="502978" eaLnBrk="0" hangingPunct="0"/>
            <a:r>
              <a:rPr lang="en-US" baseline="0" dirty="0"/>
              <a:t>For a given source </a:t>
            </a:r>
          </a:p>
          <a:p>
            <a:pPr defTabSz="502978" eaLnBrk="0" hangingPunct="0"/>
            <a:r>
              <a:rPr lang="en-US" baseline="0" dirty="0"/>
              <a:t>of uncertainty,</a:t>
            </a:r>
          </a:p>
          <a:p>
            <a:pPr defTabSz="502978" eaLnBrk="0" hangingPunct="0"/>
            <a:endParaRPr lang="en-US" baseline="0" dirty="0"/>
          </a:p>
          <a:p>
            <a:pPr defTabSz="502978" eaLnBrk="0" hangingPunct="0"/>
            <a:r>
              <a:rPr lang="en-US" baseline="0" dirty="0"/>
              <a:t>Errors on a wide range</a:t>
            </a:r>
          </a:p>
          <a:p>
            <a:pPr defTabSz="502978" eaLnBrk="0" hangingPunct="0"/>
            <a:r>
              <a:rPr lang="en-US" baseline="0" dirty="0"/>
              <a:t>of parameters </a:t>
            </a:r>
          </a:p>
          <a:p>
            <a:pPr defTabSz="502978" eaLnBrk="0" hangingPunct="0"/>
            <a:r>
              <a:rPr lang="en-US" baseline="0" dirty="0"/>
              <a:t>in the underlying model</a:t>
            </a:r>
          </a:p>
        </p:txBody>
      </p:sp>
      <p:sp>
        <p:nvSpPr>
          <p:cNvPr id="582660" name="AutoShape 4"/>
          <p:cNvSpPr>
            <a:spLocks noChangeArrowheads="1"/>
          </p:cNvSpPr>
          <p:nvPr/>
        </p:nvSpPr>
        <p:spPr bwMode="auto">
          <a:xfrm>
            <a:off x="4394200" y="3128963"/>
            <a:ext cx="1090613" cy="12604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2661" name="Rectangle 5"/>
          <p:cNvSpPr>
            <a:spLocks noChangeArrowheads="1"/>
          </p:cNvSpPr>
          <p:nvPr/>
        </p:nvSpPr>
        <p:spPr bwMode="auto">
          <a:xfrm>
            <a:off x="5878518" y="2378075"/>
            <a:ext cx="3527425" cy="2527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39" tIns="50372" rIns="100739" bIns="50372" anchor="ctr">
            <a:prstTxWarp prst="textNoShape">
              <a:avLst/>
            </a:prstTxWarp>
          </a:bodyPr>
          <a:lstStyle/>
          <a:p>
            <a:pPr defTabSz="502978" eaLnBrk="0" hangingPunct="0"/>
            <a:r>
              <a:rPr lang="en-US" baseline="0" dirty="0"/>
              <a:t>For a given source </a:t>
            </a:r>
          </a:p>
          <a:p>
            <a:pPr defTabSz="502978" eaLnBrk="0" hangingPunct="0"/>
            <a:r>
              <a:rPr lang="en-US" baseline="0" dirty="0"/>
              <a:t>of uncertainty,</a:t>
            </a:r>
          </a:p>
          <a:p>
            <a:pPr defTabSz="502978" eaLnBrk="0" hangingPunct="0"/>
            <a:endParaRPr lang="en-US" baseline="0" dirty="0"/>
          </a:p>
          <a:p>
            <a:pPr defTabSz="502978" eaLnBrk="0" hangingPunct="0"/>
            <a:r>
              <a:rPr lang="en-US" baseline="0" dirty="0"/>
              <a:t>Errors in bins of </a:t>
            </a:r>
          </a:p>
          <a:p>
            <a:pPr defTabSz="502978" eaLnBrk="0" hangingPunct="0"/>
            <a:r>
              <a:rPr lang="en-US" baseline="0" dirty="0"/>
              <a:t>E</a:t>
            </a:r>
            <a:r>
              <a:rPr lang="en-US" baseline="-25000" dirty="0">
                <a:latin typeface="Symbol" pitchFamily="-65" charset="2"/>
              </a:rPr>
              <a:t>n</a:t>
            </a:r>
            <a:r>
              <a:rPr lang="en-US" dirty="0"/>
              <a:t>QE</a:t>
            </a:r>
            <a:endParaRPr lang="en-US" baseline="0" dirty="0"/>
          </a:p>
          <a:p>
            <a:pPr defTabSz="502978" eaLnBrk="0" hangingPunct="0"/>
            <a:r>
              <a:rPr lang="en-US" baseline="0" dirty="0"/>
              <a:t>and information on </a:t>
            </a:r>
          </a:p>
          <a:p>
            <a:pPr defTabSz="502978" eaLnBrk="0" hangingPunct="0"/>
            <a:r>
              <a:rPr lang="en-US" baseline="0" dirty="0"/>
              <a:t>the correlations</a:t>
            </a:r>
          </a:p>
          <a:p>
            <a:pPr defTabSz="502978" eaLnBrk="0" hangingPunct="0"/>
            <a:r>
              <a:rPr lang="en-US" baseline="0" dirty="0"/>
              <a:t>between bins</a:t>
            </a:r>
          </a:p>
        </p:txBody>
      </p:sp>
      <p:sp>
        <p:nvSpPr>
          <p:cNvPr id="582662" name="Text Box 6"/>
          <p:cNvSpPr txBox="1">
            <a:spLocks noChangeArrowheads="1"/>
          </p:cNvSpPr>
          <p:nvPr/>
        </p:nvSpPr>
        <p:spPr bwMode="auto">
          <a:xfrm>
            <a:off x="755653" y="1752605"/>
            <a:ext cx="2397368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What we begin with...</a:t>
            </a:r>
          </a:p>
        </p:txBody>
      </p:sp>
      <p:sp>
        <p:nvSpPr>
          <p:cNvPr id="582663" name="Text Box 7"/>
          <p:cNvSpPr txBox="1">
            <a:spLocks noChangeArrowheads="1"/>
          </p:cNvSpPr>
          <p:nvPr/>
        </p:nvSpPr>
        <p:spPr bwMode="auto">
          <a:xfrm>
            <a:off x="6299202" y="1752605"/>
            <a:ext cx="1884420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... what we need</a:t>
            </a:r>
          </a:p>
        </p:txBody>
      </p:sp>
      <p:sp>
        <p:nvSpPr>
          <p:cNvPr id="582664" name="Rectangle 8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Error analysis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B12C-0B96-B748-84C7-83F4F5F554D7}" type="slidenum">
              <a:rPr lang="en-US"/>
              <a:pPr/>
              <a:t>97</a:t>
            </a:fld>
            <a:endParaRPr lang="en-US" dirty="0"/>
          </a:p>
        </p:txBody>
      </p:sp>
      <p:sp>
        <p:nvSpPr>
          <p:cNvPr id="582658" name="Text Box 2"/>
          <p:cNvSpPr txBox="1">
            <a:spLocks noChangeArrowheads="1"/>
          </p:cNvSpPr>
          <p:nvPr/>
        </p:nvSpPr>
        <p:spPr bwMode="auto">
          <a:xfrm>
            <a:off x="2281242" y="1244603"/>
            <a:ext cx="4155662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Handling uncertainties in the analyses:</a:t>
            </a:r>
          </a:p>
        </p:txBody>
      </p:sp>
      <p:sp>
        <p:nvSpPr>
          <p:cNvPr id="582659" name="Rectangle 3"/>
          <p:cNvSpPr>
            <a:spLocks noChangeArrowheads="1"/>
          </p:cNvSpPr>
          <p:nvPr/>
        </p:nvSpPr>
        <p:spPr bwMode="auto">
          <a:xfrm>
            <a:off x="431805" y="2382843"/>
            <a:ext cx="3527425" cy="2468563"/>
          </a:xfrm>
          <a:prstGeom prst="rect">
            <a:avLst/>
          </a:prstGeom>
          <a:solidFill>
            <a:srgbClr val="FFE90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39" tIns="50372" rIns="100739" bIns="50372" anchor="ctr">
            <a:prstTxWarp prst="textNoShape">
              <a:avLst/>
            </a:prstTxWarp>
          </a:bodyPr>
          <a:lstStyle/>
          <a:p>
            <a:pPr defTabSz="502978" eaLnBrk="0" hangingPunct="0"/>
            <a:r>
              <a:rPr lang="en-US" baseline="0" dirty="0"/>
              <a:t>For a given source </a:t>
            </a:r>
          </a:p>
          <a:p>
            <a:pPr defTabSz="502978" eaLnBrk="0" hangingPunct="0"/>
            <a:r>
              <a:rPr lang="en-US" baseline="0" dirty="0"/>
              <a:t>of uncertainty,</a:t>
            </a:r>
          </a:p>
          <a:p>
            <a:pPr defTabSz="502978" eaLnBrk="0" hangingPunct="0"/>
            <a:endParaRPr lang="en-US" baseline="0" dirty="0"/>
          </a:p>
          <a:p>
            <a:pPr defTabSz="502978" eaLnBrk="0" hangingPunct="0"/>
            <a:r>
              <a:rPr lang="en-US" baseline="0" dirty="0"/>
              <a:t>Errors on a wide range</a:t>
            </a:r>
          </a:p>
          <a:p>
            <a:pPr defTabSz="502978" eaLnBrk="0" hangingPunct="0"/>
            <a:r>
              <a:rPr lang="en-US" baseline="0" dirty="0"/>
              <a:t>of parameters </a:t>
            </a:r>
          </a:p>
          <a:p>
            <a:pPr defTabSz="502978" eaLnBrk="0" hangingPunct="0"/>
            <a:r>
              <a:rPr lang="en-US" baseline="0" dirty="0"/>
              <a:t>in the underlying model</a:t>
            </a:r>
          </a:p>
        </p:txBody>
      </p:sp>
      <p:sp>
        <p:nvSpPr>
          <p:cNvPr id="582660" name="AutoShape 4"/>
          <p:cNvSpPr>
            <a:spLocks noChangeArrowheads="1"/>
          </p:cNvSpPr>
          <p:nvPr/>
        </p:nvSpPr>
        <p:spPr bwMode="auto">
          <a:xfrm>
            <a:off x="4394200" y="3128963"/>
            <a:ext cx="1090613" cy="12604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2661" name="Rectangle 5"/>
          <p:cNvSpPr>
            <a:spLocks noChangeArrowheads="1"/>
          </p:cNvSpPr>
          <p:nvPr/>
        </p:nvSpPr>
        <p:spPr bwMode="auto">
          <a:xfrm>
            <a:off x="5878518" y="2378075"/>
            <a:ext cx="3527425" cy="2527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39" tIns="50372" rIns="100739" bIns="50372" anchor="ctr">
            <a:prstTxWarp prst="textNoShape">
              <a:avLst/>
            </a:prstTxWarp>
          </a:bodyPr>
          <a:lstStyle/>
          <a:p>
            <a:pPr defTabSz="502978" eaLnBrk="0" hangingPunct="0"/>
            <a:r>
              <a:rPr lang="en-US" baseline="0" dirty="0"/>
              <a:t>For a given source </a:t>
            </a:r>
          </a:p>
          <a:p>
            <a:pPr defTabSz="502978" eaLnBrk="0" hangingPunct="0"/>
            <a:r>
              <a:rPr lang="en-US" baseline="0" dirty="0"/>
              <a:t>of uncertainty,</a:t>
            </a:r>
          </a:p>
          <a:p>
            <a:pPr defTabSz="502978" eaLnBrk="0" hangingPunct="0"/>
            <a:endParaRPr lang="en-US" baseline="0" dirty="0"/>
          </a:p>
          <a:p>
            <a:pPr defTabSz="502978" eaLnBrk="0" hangingPunct="0"/>
            <a:r>
              <a:rPr lang="en-US" baseline="0" dirty="0"/>
              <a:t>Errors in bins of </a:t>
            </a:r>
          </a:p>
          <a:p>
            <a:pPr defTabSz="502978" eaLnBrk="0" hangingPunct="0"/>
            <a:r>
              <a:rPr lang="en-US" baseline="0" dirty="0"/>
              <a:t>E</a:t>
            </a:r>
            <a:r>
              <a:rPr lang="en-US" baseline="-25000" dirty="0">
                <a:latin typeface="Symbol" pitchFamily="-65" charset="2"/>
              </a:rPr>
              <a:t>n</a:t>
            </a:r>
            <a:r>
              <a:rPr lang="en-US" dirty="0"/>
              <a:t>QE</a:t>
            </a:r>
            <a:endParaRPr lang="en-US" baseline="0" dirty="0"/>
          </a:p>
          <a:p>
            <a:pPr defTabSz="502978" eaLnBrk="0" hangingPunct="0"/>
            <a:r>
              <a:rPr lang="en-US" baseline="0" dirty="0"/>
              <a:t>and information on </a:t>
            </a:r>
          </a:p>
          <a:p>
            <a:pPr defTabSz="502978" eaLnBrk="0" hangingPunct="0"/>
            <a:r>
              <a:rPr lang="en-US" baseline="0" dirty="0"/>
              <a:t>the correlations</a:t>
            </a:r>
          </a:p>
          <a:p>
            <a:pPr defTabSz="502978" eaLnBrk="0" hangingPunct="0"/>
            <a:r>
              <a:rPr lang="en-US" baseline="0" dirty="0"/>
              <a:t>between bins</a:t>
            </a:r>
          </a:p>
        </p:txBody>
      </p:sp>
      <p:sp>
        <p:nvSpPr>
          <p:cNvPr id="582662" name="Text Box 6"/>
          <p:cNvSpPr txBox="1">
            <a:spLocks noChangeArrowheads="1"/>
          </p:cNvSpPr>
          <p:nvPr/>
        </p:nvSpPr>
        <p:spPr bwMode="auto">
          <a:xfrm>
            <a:off x="755653" y="1752605"/>
            <a:ext cx="2397368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What we begin with...</a:t>
            </a:r>
          </a:p>
        </p:txBody>
      </p:sp>
      <p:sp>
        <p:nvSpPr>
          <p:cNvPr id="582663" name="Text Box 7"/>
          <p:cNvSpPr txBox="1">
            <a:spLocks noChangeArrowheads="1"/>
          </p:cNvSpPr>
          <p:nvPr/>
        </p:nvSpPr>
        <p:spPr bwMode="auto">
          <a:xfrm>
            <a:off x="6299202" y="1752605"/>
            <a:ext cx="1884420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/>
              <a:t>... what we need</a:t>
            </a:r>
          </a:p>
        </p:txBody>
      </p:sp>
      <p:sp>
        <p:nvSpPr>
          <p:cNvPr id="582664" name="Rectangle 8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Error analysis</a:t>
            </a:r>
          </a:p>
        </p:txBody>
      </p:sp>
      <p:sp>
        <p:nvSpPr>
          <p:cNvPr id="582666" name="Rectangle 10"/>
          <p:cNvSpPr>
            <a:spLocks noChangeArrowheads="1"/>
          </p:cNvSpPr>
          <p:nvPr/>
        </p:nvSpPr>
        <p:spPr bwMode="auto">
          <a:xfrm>
            <a:off x="492131" y="5238754"/>
            <a:ext cx="2752725" cy="92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defTabSz="913926" eaLnBrk="0" hangingPunct="0"/>
            <a:r>
              <a:rPr lang="en-US" baseline="0" dirty="0">
                <a:solidFill>
                  <a:srgbClr val="3333FF"/>
                </a:solidFill>
              </a:rPr>
              <a:t>Input error matrix</a:t>
            </a:r>
          </a:p>
          <a:p>
            <a:pPr defTabSz="913926" eaLnBrk="0" hangingPunct="0"/>
            <a:r>
              <a:rPr lang="en-US" baseline="0" dirty="0"/>
              <a:t>keep the all correlation </a:t>
            </a:r>
          </a:p>
          <a:p>
            <a:pPr defTabSz="913926" eaLnBrk="0" hangingPunct="0"/>
            <a:r>
              <a:rPr lang="en-US" baseline="0" dirty="0"/>
              <a:t>of systematics</a:t>
            </a:r>
          </a:p>
        </p:txBody>
      </p:sp>
      <p:sp>
        <p:nvSpPr>
          <p:cNvPr id="582667" name="Rectangle 11"/>
          <p:cNvSpPr>
            <a:spLocks noChangeArrowheads="1"/>
          </p:cNvSpPr>
          <p:nvPr/>
        </p:nvSpPr>
        <p:spPr bwMode="auto">
          <a:xfrm>
            <a:off x="6569078" y="5291140"/>
            <a:ext cx="2811463" cy="92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defTabSz="913926" eaLnBrk="0" hangingPunct="0"/>
            <a:r>
              <a:rPr lang="en-US" baseline="0" dirty="0">
                <a:solidFill>
                  <a:srgbClr val="3333FF"/>
                </a:solidFill>
              </a:rPr>
              <a:t>Output error matrix</a:t>
            </a:r>
          </a:p>
          <a:p>
            <a:pPr defTabSz="913926" eaLnBrk="0" hangingPunct="0"/>
            <a:r>
              <a:rPr lang="en-US" baseline="0" dirty="0"/>
              <a:t>keep the all correlation </a:t>
            </a:r>
          </a:p>
          <a:p>
            <a:pPr defTabSz="913926" eaLnBrk="0" hangingPunct="0"/>
            <a:r>
              <a:rPr lang="en-US" baseline="0" dirty="0"/>
              <a:t>of E</a:t>
            </a:r>
            <a:r>
              <a:rPr lang="en-US" baseline="-25000" dirty="0">
                <a:latin typeface="Symbol" pitchFamily="-65" charset="2"/>
              </a:rPr>
              <a:t>n</a:t>
            </a:r>
            <a:r>
              <a:rPr lang="en-US" dirty="0"/>
              <a:t>QE </a:t>
            </a:r>
            <a:r>
              <a:rPr lang="en-US" baseline="0" dirty="0"/>
              <a:t>bins</a:t>
            </a:r>
          </a:p>
        </p:txBody>
      </p:sp>
      <p:sp>
        <p:nvSpPr>
          <p:cNvPr id="582669" name="Rectangle 13"/>
          <p:cNvSpPr>
            <a:spLocks noChangeArrowheads="1"/>
          </p:cNvSpPr>
          <p:nvPr/>
        </p:nvSpPr>
        <p:spPr bwMode="auto">
          <a:xfrm>
            <a:off x="3192495" y="5064127"/>
            <a:ext cx="2969211" cy="6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 eaLnBrk="0" hangingPunct="0"/>
            <a:r>
              <a:rPr lang="en-US" baseline="0" dirty="0">
                <a:solidFill>
                  <a:srgbClr val="008000"/>
                </a:solidFill>
              </a:rPr>
              <a:t>"multisim"</a:t>
            </a:r>
          </a:p>
          <a:p>
            <a:pPr defTabSz="913926" eaLnBrk="0" hangingPunct="0"/>
            <a:r>
              <a:rPr lang="en-US" baseline="0" dirty="0"/>
              <a:t>nonlinear error propagation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FA91B-42A9-724B-8469-367563A732B6}" type="slidenum">
              <a:rPr lang="en-US"/>
              <a:pPr/>
              <a:t>98</a:t>
            </a:fld>
            <a:endParaRPr lang="en-US" dirty="0"/>
          </a:p>
        </p:txBody>
      </p:sp>
      <p:sp>
        <p:nvSpPr>
          <p:cNvPr id="574473" name="Text Box 9"/>
          <p:cNvSpPr txBox="1">
            <a:spLocks noChangeArrowheads="1"/>
          </p:cNvSpPr>
          <p:nvPr/>
        </p:nvSpPr>
        <p:spPr bwMode="auto">
          <a:xfrm>
            <a:off x="330201" y="1724029"/>
            <a:ext cx="4376738" cy="27190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8000"/>
                </a:solidFill>
              </a:rPr>
              <a:t>Multi-simulation (Multisim) method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many fake experiments with different parameter set give the variation of correlated systematic errors for each independent error matrix</a:t>
            </a: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endParaRPr lang="en-GB" baseline="0" dirty="0">
              <a:solidFill>
                <a:srgbClr val="000000"/>
              </a:solidFill>
            </a:endParaRPr>
          </a:p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total error matrix is the sum of all independent error matrix</a:t>
            </a:r>
          </a:p>
        </p:txBody>
      </p:sp>
      <p:sp>
        <p:nvSpPr>
          <p:cNvPr id="574484" name="Rectangle 20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Multisim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745041" y="1568450"/>
            <a:ext cx="4851399" cy="4687888"/>
            <a:chOff x="3008" y="914"/>
            <a:chExt cx="3056" cy="295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032" y="1200"/>
              <a:ext cx="3032" cy="2428"/>
              <a:chOff x="2062" y="1146"/>
              <a:chExt cx="3032" cy="2428"/>
            </a:xfrm>
          </p:grpSpPr>
          <p:sp>
            <p:nvSpPr>
              <p:cNvPr id="574468" name="Text Box 4"/>
              <p:cNvSpPr txBox="1">
                <a:spLocks noChangeArrowheads="1"/>
              </p:cNvSpPr>
              <p:nvPr/>
            </p:nvSpPr>
            <p:spPr bwMode="auto">
              <a:xfrm>
                <a:off x="2494" y="1470"/>
                <a:ext cx="2600" cy="192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5000" rIns="90000" bIns="45000">
                <a:prstTxWarp prst="textNoShape">
                  <a:avLst/>
                </a:prstTxWarp>
                <a:spAutoFit/>
              </a:bodyPr>
              <a:lstStyle/>
              <a:p>
                <a:pPr algn="l" hangingPunct="0">
                  <a:lnSpc>
                    <a:spcPct val="119000"/>
                  </a:lnSpc>
                  <a:buClr>
                    <a:srgbClr val="000000"/>
                  </a:buClr>
                  <a:buSzPct val="45000"/>
                  <a:tabLst>
                    <a:tab pos="723525" algn="l"/>
                    <a:tab pos="1447045" algn="l"/>
                    <a:tab pos="2170575" algn="l"/>
                    <a:tab pos="2894099" algn="l"/>
                    <a:tab pos="3617623" algn="l"/>
                    <a:tab pos="4341150" algn="l"/>
                    <a:tab pos="5064674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Symbol" pitchFamily="-65" charset="2"/>
                  </a:rPr>
                  <a:t>p</a:t>
                </a:r>
                <a:r>
                  <a:rPr lang="en-GB" dirty="0">
                    <a:solidFill>
                      <a:srgbClr val="000000"/>
                    </a:solidFill>
                  </a:rPr>
                  <a:t>+</a:t>
                </a:r>
                <a:r>
                  <a:rPr lang="en-GB" baseline="0" dirty="0">
                    <a:solidFill>
                      <a:srgbClr val="000000"/>
                    </a:solidFill>
                  </a:rPr>
                  <a:t> production    (8 parameters)</a:t>
                </a:r>
              </a:p>
              <a:p>
                <a:pPr algn="l" hangingPunct="0">
                  <a:lnSpc>
                    <a:spcPct val="119000"/>
                  </a:lnSpc>
                  <a:buClr>
                    <a:srgbClr val="000000"/>
                  </a:buClr>
                  <a:buSzPct val="45000"/>
                  <a:tabLst>
                    <a:tab pos="723525" algn="l"/>
                    <a:tab pos="1447045" algn="l"/>
                    <a:tab pos="2170575" algn="l"/>
                    <a:tab pos="2894099" algn="l"/>
                    <a:tab pos="3617623" algn="l"/>
                    <a:tab pos="4341150" algn="l"/>
                    <a:tab pos="5064674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Symbol" pitchFamily="-65" charset="2"/>
                  </a:rPr>
                  <a:t>p</a:t>
                </a:r>
                <a:r>
                  <a:rPr lang="en-GB" dirty="0">
                    <a:solidFill>
                      <a:srgbClr val="000000"/>
                    </a:solidFill>
                  </a:rPr>
                  <a:t>-</a:t>
                </a:r>
                <a:r>
                  <a:rPr lang="en-GB" baseline="0" dirty="0">
                    <a:solidFill>
                      <a:srgbClr val="000000"/>
                    </a:solidFill>
                  </a:rPr>
                  <a:t> production     (8 parameters)</a:t>
                </a:r>
              </a:p>
              <a:p>
                <a:pPr algn="l" hangingPunct="0">
                  <a:lnSpc>
                    <a:spcPct val="119000"/>
                  </a:lnSpc>
                  <a:buClr>
                    <a:srgbClr val="000000"/>
                  </a:buClr>
                  <a:buSzPct val="45000"/>
                  <a:tabLst>
                    <a:tab pos="723525" algn="l"/>
                    <a:tab pos="1447045" algn="l"/>
                    <a:tab pos="2170575" algn="l"/>
                    <a:tab pos="2894099" algn="l"/>
                    <a:tab pos="3617623" algn="l"/>
                    <a:tab pos="4341150" algn="l"/>
                    <a:tab pos="5064674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</a:rPr>
                  <a:t>K</a:t>
                </a:r>
                <a:r>
                  <a:rPr lang="en-GB" dirty="0">
                    <a:solidFill>
                      <a:srgbClr val="000000"/>
                    </a:solidFill>
                  </a:rPr>
                  <a:t>+</a:t>
                </a:r>
                <a:r>
                  <a:rPr lang="en-GB" baseline="0" dirty="0">
                    <a:solidFill>
                      <a:srgbClr val="000000"/>
                    </a:solidFill>
                  </a:rPr>
                  <a:t> production    (7 parameters)</a:t>
                </a:r>
              </a:p>
              <a:p>
                <a:pPr algn="l" hangingPunct="0">
                  <a:lnSpc>
                    <a:spcPct val="119000"/>
                  </a:lnSpc>
                  <a:buClr>
                    <a:srgbClr val="000000"/>
                  </a:buClr>
                  <a:buSzPct val="45000"/>
                  <a:tabLst>
                    <a:tab pos="723525" algn="l"/>
                    <a:tab pos="1447045" algn="l"/>
                    <a:tab pos="2170575" algn="l"/>
                    <a:tab pos="2894099" algn="l"/>
                    <a:tab pos="3617623" algn="l"/>
                    <a:tab pos="4341150" algn="l"/>
                    <a:tab pos="5064674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</a:rPr>
                  <a:t>K</a:t>
                </a:r>
                <a:r>
                  <a:rPr lang="en-GB" dirty="0">
                    <a:solidFill>
                      <a:srgbClr val="000000"/>
                    </a:solidFill>
                  </a:rPr>
                  <a:t>0</a:t>
                </a:r>
                <a:r>
                  <a:rPr lang="en-GB" baseline="0" dirty="0">
                    <a:solidFill>
                      <a:srgbClr val="000000"/>
                    </a:solidFill>
                  </a:rPr>
                  <a:t> production    (9 parameters)</a:t>
                </a:r>
              </a:p>
              <a:p>
                <a:pPr algn="l" hangingPunct="0">
                  <a:lnSpc>
                    <a:spcPct val="119000"/>
                  </a:lnSpc>
                  <a:buClr>
                    <a:srgbClr val="000000"/>
                  </a:buClr>
                  <a:buSzPct val="45000"/>
                  <a:tabLst>
                    <a:tab pos="723525" algn="l"/>
                    <a:tab pos="1447045" algn="l"/>
                    <a:tab pos="2170575" algn="l"/>
                    <a:tab pos="2894099" algn="l"/>
                    <a:tab pos="3617623" algn="l"/>
                    <a:tab pos="4341150" algn="l"/>
                    <a:tab pos="5064674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</a:rPr>
                  <a:t>beam model      (8 parameters)</a:t>
                </a:r>
              </a:p>
              <a:p>
                <a:pPr algn="l" hangingPunct="0">
                  <a:lnSpc>
                    <a:spcPct val="119000"/>
                  </a:lnSpc>
                  <a:buClr>
                    <a:srgbClr val="000000"/>
                  </a:buClr>
                  <a:buSzPct val="45000"/>
                  <a:tabLst>
                    <a:tab pos="723525" algn="l"/>
                    <a:tab pos="1447045" algn="l"/>
                    <a:tab pos="2170575" algn="l"/>
                    <a:tab pos="2894099" algn="l"/>
                    <a:tab pos="3617623" algn="l"/>
                    <a:tab pos="4341150" algn="l"/>
                    <a:tab pos="5064674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</a:rPr>
                  <a:t>cross section   (27 parameters)</a:t>
                </a:r>
              </a:p>
              <a:p>
                <a:pPr algn="l" hangingPunct="0">
                  <a:lnSpc>
                    <a:spcPct val="119000"/>
                  </a:lnSpc>
                  <a:buClr>
                    <a:srgbClr val="000000"/>
                  </a:buClr>
                  <a:buSzPct val="45000"/>
                  <a:tabLst>
                    <a:tab pos="723525" algn="l"/>
                    <a:tab pos="1447045" algn="l"/>
                    <a:tab pos="2170575" algn="l"/>
                    <a:tab pos="2894099" algn="l"/>
                    <a:tab pos="3617623" algn="l"/>
                    <a:tab pos="4341150" algn="l"/>
                    <a:tab pos="5064674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  <a:latin typeface="Symbol" pitchFamily="-65" charset="2"/>
                  </a:rPr>
                  <a:t>p</a:t>
                </a:r>
                <a:r>
                  <a:rPr lang="en-GB" dirty="0">
                    <a:solidFill>
                      <a:srgbClr val="000000"/>
                    </a:solidFill>
                  </a:rPr>
                  <a:t>0</a:t>
                </a:r>
                <a:r>
                  <a:rPr lang="en-GB" baseline="0" dirty="0">
                    <a:solidFill>
                      <a:srgbClr val="000000"/>
                    </a:solidFill>
                  </a:rPr>
                  <a:t> yield               (9 parameters)</a:t>
                </a:r>
              </a:p>
              <a:p>
                <a:pPr algn="l" hangingPunct="0">
                  <a:lnSpc>
                    <a:spcPct val="119000"/>
                  </a:lnSpc>
                  <a:buClr>
                    <a:srgbClr val="000000"/>
                  </a:buClr>
                  <a:buSzPct val="45000"/>
                  <a:tabLst>
                    <a:tab pos="723525" algn="l"/>
                    <a:tab pos="1447045" algn="l"/>
                    <a:tab pos="2170575" algn="l"/>
                    <a:tab pos="2894099" algn="l"/>
                    <a:tab pos="3617623" algn="l"/>
                    <a:tab pos="4341150" algn="l"/>
                    <a:tab pos="5064674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</a:rPr>
                  <a:t>dirt model           (1 parameters)</a:t>
                </a:r>
              </a:p>
              <a:p>
                <a:pPr algn="l" hangingPunct="0">
                  <a:lnSpc>
                    <a:spcPct val="119000"/>
                  </a:lnSpc>
                  <a:buClr>
                    <a:srgbClr val="000000"/>
                  </a:buClr>
                  <a:buSzPct val="45000"/>
                  <a:tabLst>
                    <a:tab pos="723525" algn="l"/>
                    <a:tab pos="1447045" algn="l"/>
                    <a:tab pos="2170575" algn="l"/>
                    <a:tab pos="2894099" algn="l"/>
                    <a:tab pos="3617623" algn="l"/>
                    <a:tab pos="4341150" algn="l"/>
                    <a:tab pos="5064674" algn="l"/>
                  </a:tabLst>
                </a:pPr>
                <a:r>
                  <a:rPr lang="en-GB" baseline="0" dirty="0">
                    <a:solidFill>
                      <a:srgbClr val="000000"/>
                    </a:solidFill>
                  </a:rPr>
                  <a:t>detector model (39 parameters)</a:t>
                </a:r>
              </a:p>
            </p:txBody>
          </p:sp>
          <p:sp>
            <p:nvSpPr>
              <p:cNvPr id="574469" name="Line 5"/>
              <p:cNvSpPr>
                <a:spLocks noChangeShapeType="1"/>
              </p:cNvSpPr>
              <p:nvPr/>
            </p:nvSpPr>
            <p:spPr bwMode="auto">
              <a:xfrm>
                <a:off x="3630" y="1435"/>
                <a:ext cx="129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arrow" w="med" len="med"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4470" name="Text Box 6"/>
              <p:cNvSpPr txBox="1">
                <a:spLocks noChangeArrowheads="1"/>
              </p:cNvSpPr>
              <p:nvPr/>
            </p:nvSpPr>
            <p:spPr bwMode="auto">
              <a:xfrm>
                <a:off x="3788" y="1146"/>
                <a:ext cx="909" cy="25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5000" rIns="90000" bIns="45000">
                <a:prstTxWarp prst="textNoShape">
                  <a:avLst/>
                </a:prstTxWarp>
                <a:spAutoFit/>
              </a:bodyPr>
              <a:lstStyle/>
              <a:p>
                <a:pPr algn="l" hangingPunct="0">
                  <a:lnSpc>
                    <a:spcPct val="119000"/>
                  </a:lnSpc>
                  <a:buClr>
                    <a:srgbClr val="000000"/>
                  </a:buClr>
                  <a:buSzPct val="45000"/>
                  <a:tabLst>
                    <a:tab pos="723525" algn="l"/>
                    <a:tab pos="1447045" algn="l"/>
                    <a:tab pos="2170575" algn="l"/>
                    <a:tab pos="2894099" algn="l"/>
                    <a:tab pos="3617623" algn="l"/>
                    <a:tab pos="4341150" algn="l"/>
                    <a:tab pos="5064674" algn="l"/>
                  </a:tabLst>
                </a:pPr>
                <a:r>
                  <a:rPr lang="en-GB" baseline="0" dirty="0">
                    <a:solidFill>
                      <a:srgbClr val="FF0000"/>
                    </a:solidFill>
                  </a:rPr>
                  <a:t>dependent</a:t>
                </a:r>
              </a:p>
            </p:txBody>
          </p:sp>
          <p:sp>
            <p:nvSpPr>
              <p:cNvPr id="574471" name="Line 7"/>
              <p:cNvSpPr>
                <a:spLocks noChangeShapeType="1"/>
              </p:cNvSpPr>
              <p:nvPr/>
            </p:nvSpPr>
            <p:spPr bwMode="auto">
              <a:xfrm flipV="1">
                <a:off x="2375" y="1480"/>
                <a:ext cx="1" cy="2094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arrow" w="med" len="med"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4472" name="Text Box 8"/>
              <p:cNvSpPr txBox="1">
                <a:spLocks noChangeArrowheads="1"/>
              </p:cNvSpPr>
              <p:nvPr/>
            </p:nvSpPr>
            <p:spPr bwMode="auto">
              <a:xfrm rot="16200000">
                <a:off x="1673" y="2361"/>
                <a:ext cx="1037" cy="25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5000" rIns="90000" bIns="45000">
                <a:prstTxWarp prst="textNoShape">
                  <a:avLst/>
                </a:prstTxWarp>
                <a:spAutoFit/>
              </a:bodyPr>
              <a:lstStyle/>
              <a:p>
                <a:pPr algn="l" hangingPunct="0">
                  <a:lnSpc>
                    <a:spcPct val="119000"/>
                  </a:lnSpc>
                  <a:buClr>
                    <a:srgbClr val="000000"/>
                  </a:buClr>
                  <a:buSzPct val="45000"/>
                  <a:tabLst>
                    <a:tab pos="723525" algn="l"/>
                    <a:tab pos="1447045" algn="l"/>
                    <a:tab pos="2170575" algn="l"/>
                    <a:tab pos="2894099" algn="l"/>
                    <a:tab pos="3617623" algn="l"/>
                    <a:tab pos="4341150" algn="l"/>
                    <a:tab pos="5064674" algn="l"/>
                  </a:tabLst>
                </a:pPr>
                <a:r>
                  <a:rPr lang="en-GB" baseline="0" dirty="0">
                    <a:solidFill>
                      <a:schemeClr val="accent2"/>
                    </a:solidFill>
                  </a:rPr>
                  <a:t>independent</a:t>
                </a:r>
              </a:p>
            </p:txBody>
          </p:sp>
        </p:grpSp>
        <p:sp>
          <p:nvSpPr>
            <p:cNvPr id="574487" name="Rectangle 23"/>
            <p:cNvSpPr>
              <a:spLocks noChangeArrowheads="1"/>
            </p:cNvSpPr>
            <p:nvPr/>
          </p:nvSpPr>
          <p:spPr bwMode="auto">
            <a:xfrm>
              <a:off x="3701" y="1014"/>
              <a:ext cx="13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3926"/>
              <a:r>
                <a:rPr lang="en-US" baseline="0" dirty="0">
                  <a:solidFill>
                    <a:srgbClr val="008000"/>
                  </a:solidFill>
                </a:rPr>
                <a:t>Input error matrices</a:t>
              </a:r>
            </a:p>
          </p:txBody>
        </p:sp>
        <p:sp>
          <p:nvSpPr>
            <p:cNvPr id="574488" name="Rectangle 24"/>
            <p:cNvSpPr>
              <a:spLocks noChangeArrowheads="1"/>
            </p:cNvSpPr>
            <p:nvPr/>
          </p:nvSpPr>
          <p:spPr bwMode="auto">
            <a:xfrm>
              <a:off x="3008" y="914"/>
              <a:ext cx="3008" cy="29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74492" name="Text Box 28"/>
          <p:cNvSpPr txBox="1">
            <a:spLocks noChangeArrowheads="1"/>
          </p:cNvSpPr>
          <p:nvPr/>
        </p:nvSpPr>
        <p:spPr bwMode="auto">
          <a:xfrm>
            <a:off x="750893" y="5027616"/>
            <a:ext cx="3033710" cy="53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1400" baseline="0" dirty="0">
                <a:solidFill>
                  <a:srgbClr val="000090"/>
                </a:solidFill>
              </a:rPr>
              <a:t>B.P.Roe, </a:t>
            </a:r>
          </a:p>
          <a:p>
            <a:pPr algn="l" defTabSz="502978" eaLnBrk="0" hangingPunct="0"/>
            <a:r>
              <a:rPr lang="en-US" sz="1400" baseline="0" dirty="0">
                <a:solidFill>
                  <a:srgbClr val="000090"/>
                </a:solidFill>
              </a:rPr>
              <a:t>Nucl.,Instrum.,Meth,A570(2007)157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09/27/2010</a:t>
            </a:r>
            <a:endParaRPr lang="en-US" dirty="0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Katori, MIT</a:t>
            </a:r>
            <a:endParaRPr lang="en-US" dirty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CDF06-FE1B-F64E-85EA-885193C0CB10}" type="slidenum">
              <a:rPr lang="en-US"/>
              <a:pPr/>
              <a:t>99</a:t>
            </a:fld>
            <a:endParaRPr lang="en-US" dirty="0"/>
          </a:p>
        </p:txBody>
      </p:sp>
      <p:sp>
        <p:nvSpPr>
          <p:cNvPr id="656386" name="Text Box 2"/>
          <p:cNvSpPr txBox="1">
            <a:spLocks noChangeArrowheads="1"/>
          </p:cNvSpPr>
          <p:nvPr/>
        </p:nvSpPr>
        <p:spPr bwMode="auto">
          <a:xfrm>
            <a:off x="381000" y="1276355"/>
            <a:ext cx="4510088" cy="105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sz="2600" baseline="0" dirty="0">
                <a:ea typeface="MS PGothic" pitchFamily="34" charset="-128"/>
                <a:cs typeface="MS PGothic" pitchFamily="34" charset="-128"/>
              </a:rPr>
              <a:t> 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M</a:t>
            </a:r>
            <a:r>
              <a:rPr lang="en-US" baseline="-25000" dirty="0">
                <a:ea typeface="MS PGothic" pitchFamily="34" charset="-128"/>
                <a:cs typeface="MS PGothic" pitchFamily="34" charset="-128"/>
              </a:rPr>
              <a:t>A</a:t>
            </a:r>
            <a:r>
              <a:rPr lang="en-US" dirty="0">
                <a:ea typeface="MS PGothic" pitchFamily="34" charset="-128"/>
                <a:cs typeface="MS PGothic" pitchFamily="34" charset="-128"/>
              </a:rPr>
              <a:t>QE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               6%</a:t>
            </a:r>
          </a:p>
          <a:p>
            <a:pPr algn="l" defTabSz="502978" eaLnBrk="0" hangingPunct="0"/>
            <a:r>
              <a:rPr lang="en-US" baseline="0" dirty="0" smtClean="0">
                <a:ea typeface="MS PGothic" pitchFamily="34" charset="-128"/>
                <a:cs typeface="MS PGothic" pitchFamily="34" charset="-128"/>
              </a:rPr>
              <a:t> E</a:t>
            </a:r>
            <a:r>
              <a:rPr lang="en-US" baseline="-25000" dirty="0" smtClean="0">
                <a:ea typeface="MS PGothic" pitchFamily="34" charset="-128"/>
                <a:cs typeface="MS PGothic" pitchFamily="34" charset="-128"/>
              </a:rPr>
              <a:t>lo</a:t>
            </a:r>
            <a:r>
              <a:rPr lang="en-US" dirty="0" smtClean="0">
                <a:ea typeface="MS PGothic" pitchFamily="34" charset="-128"/>
                <a:cs typeface="MS PGothic" pitchFamily="34" charset="-128"/>
              </a:rPr>
              <a:t>sf</a:t>
            </a:r>
            <a:r>
              <a:rPr lang="en-US" baseline="0" dirty="0" smtClean="0">
                <a:ea typeface="MS PGothic" pitchFamily="34" charset="-128"/>
                <a:cs typeface="MS PGothic" pitchFamily="34" charset="-128"/>
              </a:rPr>
              <a:t>                  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2%</a:t>
            </a:r>
          </a:p>
          <a:p>
            <a:pPr algn="l" defTabSz="502978" eaLnBrk="0" hangingPunct="0"/>
            <a:r>
              <a:rPr lang="en-US" baseline="0" dirty="0">
                <a:ea typeface="MS PGothic" pitchFamily="34" charset="-128"/>
                <a:cs typeface="MS PGothic" pitchFamily="34" charset="-128"/>
              </a:rPr>
              <a:t> QE </a:t>
            </a:r>
            <a:r>
              <a:rPr lang="en-US" baseline="0" dirty="0">
                <a:ea typeface="MS PGothic" pitchFamily="34" charset="-128"/>
                <a:cs typeface="MS PGothic" pitchFamily="34" charset="-128"/>
                <a:sym typeface="Symbol" pitchFamily="-65" charset="2"/>
              </a:rPr>
              <a:t></a:t>
            </a:r>
            <a:r>
              <a:rPr lang="en-US" baseline="0" dirty="0">
                <a:ea typeface="MS PGothic" pitchFamily="34" charset="-128"/>
                <a:cs typeface="MS PGothic" pitchFamily="34" charset="-128"/>
              </a:rPr>
              <a:t> norm      10%</a:t>
            </a:r>
          </a:p>
        </p:txBody>
      </p:sp>
      <p:sp>
        <p:nvSpPr>
          <p:cNvPr id="656387" name="Text Box 3"/>
          <p:cNvSpPr txBox="1">
            <a:spLocks noChangeArrowheads="1"/>
          </p:cNvSpPr>
          <p:nvPr/>
        </p:nvSpPr>
        <p:spPr bwMode="auto">
          <a:xfrm>
            <a:off x="265115" y="962029"/>
            <a:ext cx="3308187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ex) cross section uncertainties</a:t>
            </a:r>
          </a:p>
        </p:txBody>
      </p:sp>
      <p:sp>
        <p:nvSpPr>
          <p:cNvPr id="656388" name="Rectangle 4"/>
          <p:cNvSpPr>
            <a:spLocks noChangeArrowheads="1"/>
          </p:cNvSpPr>
          <p:nvPr/>
        </p:nvSpPr>
        <p:spPr bwMode="auto">
          <a:xfrm>
            <a:off x="0" y="0"/>
            <a:ext cx="10077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 anchor="ctr">
            <a:prstTxWarp prst="textNoShape">
              <a:avLst/>
            </a:prstTxWarp>
          </a:bodyPr>
          <a:lstStyle/>
          <a:p>
            <a:pPr algn="l" defTabSz="1007541"/>
            <a:r>
              <a:rPr lang="en-US" sz="2800" baseline="0" dirty="0" smtClean="0">
                <a:solidFill>
                  <a:schemeClr val="accent2"/>
                </a:solidFill>
              </a:rPr>
              <a:t>5. </a:t>
            </a:r>
            <a:r>
              <a:rPr lang="en-US" sz="2800" baseline="0" dirty="0">
                <a:solidFill>
                  <a:schemeClr val="accent2"/>
                </a:solidFill>
              </a:rPr>
              <a:t>Multisim</a:t>
            </a:r>
          </a:p>
        </p:txBody>
      </p:sp>
      <p:sp>
        <p:nvSpPr>
          <p:cNvPr id="656389" name="Line 5"/>
          <p:cNvSpPr>
            <a:spLocks noChangeShapeType="1"/>
          </p:cNvSpPr>
          <p:nvPr/>
        </p:nvSpPr>
        <p:spPr bwMode="auto">
          <a:xfrm>
            <a:off x="3135312" y="1422400"/>
            <a:ext cx="0" cy="5953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6390" name="Rectangle 6"/>
          <p:cNvSpPr>
            <a:spLocks noChangeArrowheads="1"/>
          </p:cNvSpPr>
          <p:nvPr/>
        </p:nvSpPr>
        <p:spPr bwMode="auto">
          <a:xfrm>
            <a:off x="2951168" y="1550990"/>
            <a:ext cx="1690687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GB" baseline="0" dirty="0">
                <a:solidFill>
                  <a:srgbClr val="FF0000"/>
                </a:solidFill>
              </a:rPr>
              <a:t>correlated</a:t>
            </a:r>
            <a:endParaRPr lang="en-US" baseline="0" dirty="0">
              <a:solidFill>
                <a:srgbClr val="FF0000"/>
              </a:solidFill>
            </a:endParaRPr>
          </a:p>
        </p:txBody>
      </p:sp>
      <p:sp>
        <p:nvSpPr>
          <p:cNvPr id="656391" name="Rectangle 7"/>
          <p:cNvSpPr>
            <a:spLocks noChangeArrowheads="1"/>
          </p:cNvSpPr>
          <p:nvPr/>
        </p:nvSpPr>
        <p:spPr bwMode="auto">
          <a:xfrm>
            <a:off x="2990879" y="1966917"/>
            <a:ext cx="1467785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GB" baseline="0" dirty="0">
                <a:solidFill>
                  <a:srgbClr val="3333FF"/>
                </a:solidFill>
              </a:rPr>
              <a:t>uncorrelated</a:t>
            </a:r>
            <a:endParaRPr lang="en-US" baseline="0" dirty="0">
              <a:solidFill>
                <a:srgbClr val="3333FF"/>
              </a:solidFill>
            </a:endParaRPr>
          </a:p>
        </p:txBody>
      </p:sp>
      <p:sp>
        <p:nvSpPr>
          <p:cNvPr id="656395" name="Rectangle 11"/>
          <p:cNvSpPr>
            <a:spLocks noChangeArrowheads="1"/>
          </p:cNvSpPr>
          <p:nvPr/>
        </p:nvSpPr>
        <p:spPr bwMode="auto">
          <a:xfrm>
            <a:off x="500063" y="4429127"/>
            <a:ext cx="3714750" cy="3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l" defTabSz="913926"/>
            <a:r>
              <a:rPr lang="en-US" baseline="0" dirty="0">
                <a:solidFill>
                  <a:srgbClr val="008000"/>
                </a:solidFill>
              </a:rPr>
              <a:t>cross section error for E</a:t>
            </a:r>
            <a:r>
              <a:rPr lang="en-US" baseline="-25000" dirty="0">
                <a:solidFill>
                  <a:srgbClr val="008000"/>
                </a:solidFill>
                <a:latin typeface="Symbol" pitchFamily="-65" charset="2"/>
              </a:rPr>
              <a:t>n</a:t>
            </a:r>
            <a:r>
              <a:rPr lang="en-US" dirty="0">
                <a:solidFill>
                  <a:srgbClr val="008000"/>
                </a:solidFill>
              </a:rPr>
              <a:t>QE</a:t>
            </a:r>
            <a:r>
              <a:rPr lang="en-US" baseline="0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656404" name="Text Box 20"/>
          <p:cNvSpPr txBox="1">
            <a:spLocks noChangeArrowheads="1"/>
          </p:cNvSpPr>
          <p:nvPr/>
        </p:nvSpPr>
        <p:spPr bwMode="auto">
          <a:xfrm>
            <a:off x="5151439" y="5313368"/>
            <a:ext cx="4260850" cy="741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54" tIns="44977" rIns="89954" bIns="44977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</a:tabLst>
            </a:pPr>
            <a:r>
              <a:rPr lang="en-GB" baseline="0" dirty="0">
                <a:solidFill>
                  <a:srgbClr val="000000"/>
                </a:solidFill>
              </a:rPr>
              <a:t>repeat this exercise many times to create smooth error matrix for E</a:t>
            </a:r>
            <a:r>
              <a:rPr lang="en-GB" baseline="-25000" dirty="0">
                <a:solidFill>
                  <a:srgbClr val="000000"/>
                </a:solidFill>
                <a:latin typeface="Symbol" pitchFamily="-65" charset="2"/>
              </a:rPr>
              <a:t>n</a:t>
            </a:r>
            <a:r>
              <a:rPr lang="en-GB" dirty="0">
                <a:solidFill>
                  <a:srgbClr val="000000"/>
                </a:solidFill>
              </a:rPr>
              <a:t>QE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61938" y="4767265"/>
            <a:ext cx="4705350" cy="2011363"/>
            <a:chOff x="165" y="2868"/>
            <a:chExt cx="2964" cy="1267"/>
          </a:xfrm>
        </p:grpSpPr>
        <p:sp>
          <p:nvSpPr>
            <p:cNvPr id="656406" name="Line 22"/>
            <p:cNvSpPr>
              <a:spLocks noChangeShapeType="1"/>
            </p:cNvSpPr>
            <p:nvPr/>
          </p:nvSpPr>
          <p:spPr bwMode="auto">
            <a:xfrm flipV="1">
              <a:off x="165" y="3875"/>
              <a:ext cx="2718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6407" name="Line 23"/>
            <p:cNvSpPr>
              <a:spLocks noChangeShapeType="1"/>
            </p:cNvSpPr>
            <p:nvPr/>
          </p:nvSpPr>
          <p:spPr bwMode="auto">
            <a:xfrm flipV="1">
              <a:off x="337" y="2994"/>
              <a:ext cx="4" cy="9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6408" name="Freeform 24"/>
            <p:cNvSpPr>
              <a:spLocks noChangeArrowheads="1"/>
            </p:cNvSpPr>
            <p:nvPr/>
          </p:nvSpPr>
          <p:spPr bwMode="auto">
            <a:xfrm>
              <a:off x="341" y="2995"/>
              <a:ext cx="1433" cy="878"/>
            </a:xfrm>
            <a:custGeom>
              <a:avLst/>
              <a:gdLst/>
              <a:ahLst/>
              <a:cxnLst>
                <a:cxn ang="0">
                  <a:pos x="0" y="1896"/>
                </a:cxn>
                <a:cxn ang="0">
                  <a:pos x="948" y="1896"/>
                </a:cxn>
                <a:cxn ang="0">
                  <a:pos x="948" y="790"/>
                </a:cxn>
                <a:cxn ang="0">
                  <a:pos x="1816" y="790"/>
                </a:cxn>
                <a:cxn ang="0">
                  <a:pos x="1816" y="0"/>
                </a:cxn>
                <a:cxn ang="0">
                  <a:pos x="2843" y="0"/>
                </a:cxn>
                <a:cxn ang="0">
                  <a:pos x="2843" y="790"/>
                </a:cxn>
                <a:cxn ang="0">
                  <a:pos x="3633" y="790"/>
                </a:cxn>
                <a:cxn ang="0">
                  <a:pos x="3633" y="1738"/>
                </a:cxn>
                <a:cxn ang="0">
                  <a:pos x="4423" y="1738"/>
                </a:cxn>
                <a:cxn ang="0">
                  <a:pos x="4423" y="2607"/>
                </a:cxn>
                <a:cxn ang="0">
                  <a:pos x="5450" y="2607"/>
                </a:cxn>
                <a:cxn ang="0">
                  <a:pos x="5450" y="3396"/>
                </a:cxn>
                <a:cxn ang="0">
                  <a:pos x="6318" y="3396"/>
                </a:cxn>
                <a:cxn ang="0">
                  <a:pos x="6318" y="3870"/>
                </a:cxn>
              </a:cxnLst>
              <a:rect l="0" t="0" r="r" b="b"/>
              <a:pathLst>
                <a:path w="6319" h="3871">
                  <a:moveTo>
                    <a:pt x="0" y="1896"/>
                  </a:moveTo>
                  <a:lnTo>
                    <a:pt x="948" y="1896"/>
                  </a:lnTo>
                  <a:lnTo>
                    <a:pt x="948" y="790"/>
                  </a:lnTo>
                  <a:lnTo>
                    <a:pt x="1816" y="790"/>
                  </a:lnTo>
                  <a:lnTo>
                    <a:pt x="1816" y="0"/>
                  </a:lnTo>
                  <a:lnTo>
                    <a:pt x="2843" y="0"/>
                  </a:lnTo>
                  <a:lnTo>
                    <a:pt x="2843" y="790"/>
                  </a:lnTo>
                  <a:lnTo>
                    <a:pt x="3633" y="790"/>
                  </a:lnTo>
                  <a:lnTo>
                    <a:pt x="3633" y="1738"/>
                  </a:lnTo>
                  <a:lnTo>
                    <a:pt x="4423" y="1738"/>
                  </a:lnTo>
                  <a:lnTo>
                    <a:pt x="4423" y="2607"/>
                  </a:lnTo>
                  <a:lnTo>
                    <a:pt x="5450" y="2607"/>
                  </a:lnTo>
                  <a:lnTo>
                    <a:pt x="5450" y="3396"/>
                  </a:lnTo>
                  <a:lnTo>
                    <a:pt x="6318" y="3396"/>
                  </a:lnTo>
                  <a:lnTo>
                    <a:pt x="6318" y="387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6409" name="Freeform 25"/>
            <p:cNvSpPr>
              <a:spLocks noChangeArrowheads="1"/>
            </p:cNvSpPr>
            <p:nvPr/>
          </p:nvSpPr>
          <p:spPr bwMode="auto">
            <a:xfrm>
              <a:off x="341" y="3102"/>
              <a:ext cx="1218" cy="770"/>
            </a:xfrm>
            <a:custGeom>
              <a:avLst/>
              <a:gdLst/>
              <a:ahLst/>
              <a:cxnLst>
                <a:cxn ang="0">
                  <a:pos x="0" y="1738"/>
                </a:cxn>
                <a:cxn ang="0">
                  <a:pos x="948" y="1738"/>
                </a:cxn>
                <a:cxn ang="0">
                  <a:pos x="948" y="0"/>
                </a:cxn>
                <a:cxn ang="0">
                  <a:pos x="2843" y="0"/>
                </a:cxn>
                <a:cxn ang="0">
                  <a:pos x="2843" y="711"/>
                </a:cxn>
                <a:cxn ang="0">
                  <a:pos x="3633" y="711"/>
                </a:cxn>
                <a:cxn ang="0">
                  <a:pos x="3633" y="1738"/>
                </a:cxn>
                <a:cxn ang="0">
                  <a:pos x="5371" y="1738"/>
                </a:cxn>
                <a:cxn ang="0">
                  <a:pos x="5371" y="3396"/>
                </a:cxn>
              </a:cxnLst>
              <a:rect l="0" t="0" r="r" b="b"/>
              <a:pathLst>
                <a:path w="5372" h="3397">
                  <a:moveTo>
                    <a:pt x="0" y="1738"/>
                  </a:moveTo>
                  <a:lnTo>
                    <a:pt x="948" y="1738"/>
                  </a:lnTo>
                  <a:lnTo>
                    <a:pt x="948" y="0"/>
                  </a:lnTo>
                  <a:lnTo>
                    <a:pt x="2843" y="0"/>
                  </a:lnTo>
                  <a:lnTo>
                    <a:pt x="2843" y="711"/>
                  </a:lnTo>
                  <a:lnTo>
                    <a:pt x="3633" y="711"/>
                  </a:lnTo>
                  <a:lnTo>
                    <a:pt x="3633" y="1738"/>
                  </a:lnTo>
                  <a:lnTo>
                    <a:pt x="5371" y="1738"/>
                  </a:lnTo>
                  <a:lnTo>
                    <a:pt x="5371" y="3396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6410" name="Freeform 26"/>
            <p:cNvSpPr>
              <a:spLocks noChangeArrowheads="1"/>
            </p:cNvSpPr>
            <p:nvPr/>
          </p:nvSpPr>
          <p:spPr bwMode="auto">
            <a:xfrm>
              <a:off x="341" y="3031"/>
              <a:ext cx="1612" cy="842"/>
            </a:xfrm>
            <a:custGeom>
              <a:avLst/>
              <a:gdLst/>
              <a:ahLst/>
              <a:cxnLst>
                <a:cxn ang="0">
                  <a:pos x="0" y="1896"/>
                </a:cxn>
                <a:cxn ang="0">
                  <a:pos x="948" y="1896"/>
                </a:cxn>
                <a:cxn ang="0">
                  <a:pos x="948" y="0"/>
                </a:cxn>
                <a:cxn ang="0">
                  <a:pos x="1816" y="0"/>
                </a:cxn>
                <a:cxn ang="0">
                  <a:pos x="2843" y="0"/>
                </a:cxn>
                <a:cxn ang="0">
                  <a:pos x="2843" y="474"/>
                </a:cxn>
                <a:cxn ang="0">
                  <a:pos x="3633" y="474"/>
                </a:cxn>
                <a:cxn ang="0">
                  <a:pos x="3633" y="1343"/>
                </a:cxn>
                <a:cxn ang="0">
                  <a:pos x="4423" y="1343"/>
                </a:cxn>
                <a:cxn ang="0">
                  <a:pos x="4423" y="2686"/>
                </a:cxn>
                <a:cxn ang="0">
                  <a:pos x="5450" y="2686"/>
                </a:cxn>
                <a:cxn ang="0">
                  <a:pos x="5450" y="3475"/>
                </a:cxn>
                <a:cxn ang="0">
                  <a:pos x="7108" y="3475"/>
                </a:cxn>
                <a:cxn ang="0">
                  <a:pos x="7108" y="3712"/>
                </a:cxn>
              </a:cxnLst>
              <a:rect l="0" t="0" r="r" b="b"/>
              <a:pathLst>
                <a:path w="7109" h="3713">
                  <a:moveTo>
                    <a:pt x="0" y="1896"/>
                  </a:moveTo>
                  <a:lnTo>
                    <a:pt x="948" y="1896"/>
                  </a:lnTo>
                  <a:lnTo>
                    <a:pt x="948" y="0"/>
                  </a:lnTo>
                  <a:lnTo>
                    <a:pt x="1816" y="0"/>
                  </a:lnTo>
                  <a:lnTo>
                    <a:pt x="2843" y="0"/>
                  </a:lnTo>
                  <a:lnTo>
                    <a:pt x="2843" y="474"/>
                  </a:lnTo>
                  <a:lnTo>
                    <a:pt x="3633" y="474"/>
                  </a:lnTo>
                  <a:lnTo>
                    <a:pt x="3633" y="1343"/>
                  </a:lnTo>
                  <a:lnTo>
                    <a:pt x="4423" y="1343"/>
                  </a:lnTo>
                  <a:lnTo>
                    <a:pt x="4423" y="2686"/>
                  </a:lnTo>
                  <a:lnTo>
                    <a:pt x="5450" y="2686"/>
                  </a:lnTo>
                  <a:lnTo>
                    <a:pt x="5450" y="3475"/>
                  </a:lnTo>
                  <a:lnTo>
                    <a:pt x="7108" y="3475"/>
                  </a:lnTo>
                  <a:lnTo>
                    <a:pt x="7108" y="3712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6411" name="Text Box 27"/>
            <p:cNvSpPr txBox="1">
              <a:spLocks noChangeArrowheads="1"/>
            </p:cNvSpPr>
            <p:nvPr/>
          </p:nvSpPr>
          <p:spPr bwMode="auto">
            <a:xfrm>
              <a:off x="1326" y="2868"/>
              <a:ext cx="1693" cy="772"/>
            </a:xfrm>
            <a:prstGeom prst="rect">
              <a:avLst/>
            </a:prstGeom>
            <a:noFill/>
            <a:ln w="54720">
              <a:noFill/>
              <a:round/>
              <a:headEnd/>
              <a:tailEnd/>
            </a:ln>
            <a:effectLst/>
          </p:spPr>
          <p:txBody>
            <a:bodyPr lIns="117360" tIns="72360" rIns="117360" bIns="7236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98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000000"/>
                  </a:solidFill>
                </a:rPr>
                <a:t>1</a:t>
              </a:r>
              <a:r>
                <a:rPr lang="en-GB" baseline="33000" dirty="0">
                  <a:solidFill>
                    <a:srgbClr val="000000"/>
                  </a:solidFill>
                </a:rPr>
                <a:t>st </a:t>
              </a:r>
              <a:r>
                <a:rPr lang="en-GB" baseline="0" dirty="0">
                  <a:solidFill>
                    <a:srgbClr val="000000"/>
                  </a:solidFill>
                </a:rPr>
                <a:t> cross section model</a:t>
              </a:r>
            </a:p>
            <a:p>
              <a:pPr algn="l" hangingPunct="0">
                <a:lnSpc>
                  <a:spcPct val="97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FF0000"/>
                  </a:solidFill>
                </a:rPr>
                <a:t>2</a:t>
              </a:r>
              <a:r>
                <a:rPr lang="en-GB" baseline="33000" dirty="0">
                  <a:solidFill>
                    <a:srgbClr val="FF0000"/>
                  </a:solidFill>
                </a:rPr>
                <a:t>nd</a:t>
              </a:r>
              <a:r>
                <a:rPr lang="en-GB" baseline="0" dirty="0">
                  <a:solidFill>
                    <a:srgbClr val="FF0000"/>
                  </a:solidFill>
                </a:rPr>
                <a:t> cross section model</a:t>
              </a:r>
            </a:p>
            <a:p>
              <a:pPr algn="l" hangingPunct="0">
                <a:lnSpc>
                  <a:spcPct val="97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0000FF"/>
                  </a:solidFill>
                </a:rPr>
                <a:t>3</a:t>
              </a:r>
              <a:r>
                <a:rPr lang="en-GB" baseline="33000" dirty="0">
                  <a:solidFill>
                    <a:srgbClr val="0000FF"/>
                  </a:solidFill>
                </a:rPr>
                <a:t>rd</a:t>
              </a:r>
              <a:r>
                <a:rPr lang="en-GB" baseline="0" dirty="0">
                  <a:solidFill>
                    <a:srgbClr val="0000FF"/>
                  </a:solidFill>
                </a:rPr>
                <a:t> cross section model</a:t>
              </a:r>
            </a:p>
            <a:p>
              <a:pPr algn="l" hangingPunct="0">
                <a:lnSpc>
                  <a:spcPct val="97000"/>
                </a:lnSpc>
                <a:buClr>
                  <a:srgbClr val="000000"/>
                </a:buClr>
                <a:buSzPct val="45000"/>
                <a:tabLst>
                  <a:tab pos="723525" algn="l"/>
                  <a:tab pos="1447045" algn="l"/>
                  <a:tab pos="2170575" algn="l"/>
                </a:tabLst>
              </a:pPr>
              <a:r>
                <a:rPr lang="en-GB" baseline="0" dirty="0">
                  <a:solidFill>
                    <a:srgbClr val="000000"/>
                  </a:solidFill>
                </a:rPr>
                <a:t>                 ...</a:t>
              </a:r>
            </a:p>
          </p:txBody>
        </p:sp>
        <p:sp>
          <p:nvSpPr>
            <p:cNvPr id="656412" name="Text Box 28"/>
            <p:cNvSpPr txBox="1">
              <a:spLocks noChangeArrowheads="1"/>
            </p:cNvSpPr>
            <p:nvPr/>
          </p:nvSpPr>
          <p:spPr bwMode="auto">
            <a:xfrm>
              <a:off x="308" y="3871"/>
              <a:ext cx="2821" cy="264"/>
            </a:xfrm>
            <a:prstGeom prst="rect">
              <a:avLst/>
            </a:prstGeom>
            <a:noFill/>
            <a:ln w="54720">
              <a:noFill/>
              <a:round/>
              <a:headEnd/>
              <a:tailEnd/>
            </a:ln>
            <a:effectLst/>
          </p:spPr>
          <p:txBody>
            <a:bodyPr lIns="117360" tIns="72360" rIns="117360" bIns="7236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98000"/>
                </a:lnSpc>
                <a:buClr>
                  <a:srgbClr val="000000"/>
                </a:buClr>
                <a:buSzPct val="45000"/>
                <a:tabLst>
                  <a:tab pos="723525" algn="l"/>
                </a:tabLst>
              </a:pPr>
              <a:r>
                <a:rPr lang="en-GB" baseline="0" dirty="0">
                  <a:solidFill>
                    <a:srgbClr val="000000"/>
                  </a:solidFill>
                </a:rPr>
                <a:t>n</a:t>
              </a:r>
              <a:r>
                <a:rPr lang="en-GB" baseline="-25000" dirty="0">
                  <a:solidFill>
                    <a:srgbClr val="000000"/>
                  </a:solidFill>
                </a:rPr>
                <a:t>1 </a:t>
              </a:r>
              <a:r>
                <a:rPr lang="en-GB" baseline="0" dirty="0">
                  <a:solidFill>
                    <a:srgbClr val="000000"/>
                  </a:solidFill>
                </a:rPr>
                <a:t> n</a:t>
              </a:r>
              <a:r>
                <a:rPr lang="en-GB" baseline="-25000" dirty="0">
                  <a:solidFill>
                    <a:srgbClr val="000000"/>
                  </a:solidFill>
                </a:rPr>
                <a:t>2 </a:t>
              </a:r>
              <a:r>
                <a:rPr lang="en-GB" baseline="0" dirty="0">
                  <a:solidFill>
                    <a:srgbClr val="000000"/>
                  </a:solidFill>
                </a:rPr>
                <a:t> n</a:t>
              </a:r>
              <a:r>
                <a:rPr lang="en-GB" baseline="-25000" dirty="0">
                  <a:solidFill>
                    <a:srgbClr val="000000"/>
                  </a:solidFill>
                </a:rPr>
                <a:t>3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4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5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6</a:t>
              </a:r>
              <a:r>
                <a:rPr lang="en-GB" baseline="0" dirty="0">
                  <a:solidFill>
                    <a:srgbClr val="000000"/>
                  </a:solidFill>
                </a:rPr>
                <a:t>  n</a:t>
              </a:r>
              <a:r>
                <a:rPr lang="en-GB" baseline="-25000" dirty="0">
                  <a:solidFill>
                    <a:srgbClr val="000000"/>
                  </a:solidFill>
                </a:rPr>
                <a:t>7 </a:t>
              </a:r>
              <a:r>
                <a:rPr lang="en-GB" baseline="0" dirty="0">
                  <a:solidFill>
                    <a:srgbClr val="000000"/>
                  </a:solidFill>
                </a:rPr>
                <a:t> n</a:t>
              </a:r>
              <a:r>
                <a:rPr lang="en-GB" baseline="-25000" dirty="0">
                  <a:solidFill>
                    <a:srgbClr val="000000"/>
                  </a:solidFill>
                </a:rPr>
                <a:t>8</a:t>
              </a:r>
              <a:r>
                <a:rPr lang="en-GB" baseline="0" dirty="0">
                  <a:solidFill>
                    <a:srgbClr val="000000"/>
                  </a:solidFill>
                </a:rPr>
                <a:t>       E</a:t>
              </a:r>
              <a:r>
                <a:rPr lang="en-GB" baseline="-25000" dirty="0">
                  <a:solidFill>
                    <a:srgbClr val="000000"/>
                  </a:solidFill>
                  <a:latin typeface="Symbol" pitchFamily="-65" charset="2"/>
                </a:rPr>
                <a:t>n</a:t>
              </a:r>
              <a:r>
                <a:rPr lang="en-GB" dirty="0">
                  <a:solidFill>
                    <a:srgbClr val="000000"/>
                  </a:solidFill>
                </a:rPr>
                <a:t>QE</a:t>
              </a:r>
              <a:r>
                <a:rPr lang="en-GB" baseline="0" dirty="0">
                  <a:solidFill>
                    <a:srgbClr val="000000"/>
                  </a:solidFill>
                </a:rPr>
                <a:t> (GeV)</a:t>
              </a:r>
            </a:p>
          </p:txBody>
        </p:sp>
      </p:grpSp>
      <p:sp>
        <p:nvSpPr>
          <p:cNvPr id="656413" name="Line 29"/>
          <p:cNvSpPr>
            <a:spLocks noChangeShapeType="1"/>
          </p:cNvSpPr>
          <p:nvPr/>
        </p:nvSpPr>
        <p:spPr bwMode="auto">
          <a:xfrm flipH="1">
            <a:off x="5899154" y="2235200"/>
            <a:ext cx="1409700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6414" name="Line 30"/>
          <p:cNvSpPr>
            <a:spLocks noChangeShapeType="1"/>
          </p:cNvSpPr>
          <p:nvPr/>
        </p:nvSpPr>
        <p:spPr bwMode="auto">
          <a:xfrm>
            <a:off x="7294563" y="2235200"/>
            <a:ext cx="1858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6415" name="Line 31"/>
          <p:cNvSpPr>
            <a:spLocks noChangeShapeType="1"/>
          </p:cNvSpPr>
          <p:nvPr/>
        </p:nvSpPr>
        <p:spPr bwMode="auto">
          <a:xfrm flipV="1">
            <a:off x="7297738" y="546105"/>
            <a:ext cx="0" cy="169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92" tIns="45696" rIns="91392" bIns="45696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6416" name="Rectangle 32"/>
          <p:cNvSpPr>
            <a:spLocks noChangeArrowheads="1"/>
          </p:cNvSpPr>
          <p:nvPr/>
        </p:nvSpPr>
        <p:spPr bwMode="auto">
          <a:xfrm rot="5400000">
            <a:off x="6856413" y="834232"/>
            <a:ext cx="1139824" cy="31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QE </a:t>
            </a:r>
            <a:r>
              <a:rPr lang="en-US" sz="1400" b="1" baseline="0" dirty="0">
                <a:latin typeface="Symbol" pitchFamily="-65" charset="2"/>
              </a:rPr>
              <a:t>s</a:t>
            </a:r>
            <a:r>
              <a:rPr lang="en-US" sz="1400" b="1" baseline="0" dirty="0"/>
              <a:t> norm </a:t>
            </a:r>
          </a:p>
        </p:txBody>
      </p:sp>
      <p:sp>
        <p:nvSpPr>
          <p:cNvPr id="656417" name="Rectangle 33"/>
          <p:cNvSpPr>
            <a:spLocks noChangeArrowheads="1"/>
          </p:cNvSpPr>
          <p:nvPr/>
        </p:nvSpPr>
        <p:spPr bwMode="auto">
          <a:xfrm rot="20169089">
            <a:off x="5724770" y="2341690"/>
            <a:ext cx="410684" cy="3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E</a:t>
            </a:r>
            <a:r>
              <a:rPr lang="en-US" sz="1400" b="1" baseline="-25000" dirty="0"/>
              <a:t>lo</a:t>
            </a:r>
          </a:p>
        </p:txBody>
      </p:sp>
      <p:sp>
        <p:nvSpPr>
          <p:cNvPr id="656418" name="Rectangle 34"/>
          <p:cNvSpPr>
            <a:spLocks noChangeArrowheads="1"/>
          </p:cNvSpPr>
          <p:nvPr/>
        </p:nvSpPr>
        <p:spPr bwMode="auto">
          <a:xfrm>
            <a:off x="8723346" y="1931990"/>
            <a:ext cx="416119" cy="3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2" tIns="45696" rIns="91392" bIns="45696">
            <a:prstTxWarp prst="textNoShape">
              <a:avLst/>
            </a:prstTxWarp>
            <a:spAutoFit/>
          </a:bodyPr>
          <a:lstStyle/>
          <a:p>
            <a:pPr defTabSz="913926"/>
            <a:r>
              <a:rPr lang="en-US" sz="1400" b="1" baseline="0" dirty="0"/>
              <a:t>M</a:t>
            </a:r>
            <a:r>
              <a:rPr lang="en-US" sz="1400" b="1" baseline="-25000" dirty="0"/>
              <a:t>A</a:t>
            </a:r>
          </a:p>
        </p:txBody>
      </p:sp>
      <p:sp>
        <p:nvSpPr>
          <p:cNvPr id="656419" name="Oval 35"/>
          <p:cNvSpPr>
            <a:spLocks noChangeArrowheads="1"/>
          </p:cNvSpPr>
          <p:nvPr/>
        </p:nvSpPr>
        <p:spPr bwMode="auto">
          <a:xfrm rot="-397493">
            <a:off x="6327775" y="1916119"/>
            <a:ext cx="2001838" cy="681037"/>
          </a:xfrm>
          <a:prstGeom prst="ellipse">
            <a:avLst/>
          </a:prstGeom>
          <a:solidFill>
            <a:srgbClr val="0099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2" tIns="45696" rIns="91392" bIns="45696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6420" name="Text Box 36"/>
          <p:cNvSpPr txBox="1">
            <a:spLocks noChangeArrowheads="1"/>
          </p:cNvSpPr>
          <p:nvPr/>
        </p:nvSpPr>
        <p:spPr bwMode="auto">
          <a:xfrm>
            <a:off x="7569200" y="611191"/>
            <a:ext cx="2139950" cy="6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cross section parameter space</a:t>
            </a:r>
          </a:p>
        </p:txBody>
      </p:sp>
      <p:sp>
        <p:nvSpPr>
          <p:cNvPr id="656422" name="Text Box 38"/>
          <p:cNvSpPr txBox="1">
            <a:spLocks noChangeArrowheads="1"/>
          </p:cNvSpPr>
          <p:nvPr/>
        </p:nvSpPr>
        <p:spPr bwMode="auto">
          <a:xfrm>
            <a:off x="415925" y="2667005"/>
            <a:ext cx="3749675" cy="3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39" tIns="50372" rIns="100739" bIns="50372">
            <a:prstTxWarp prst="textNoShape">
              <a:avLst/>
            </a:prstTxWarp>
            <a:spAutoFit/>
          </a:bodyPr>
          <a:lstStyle/>
          <a:p>
            <a:pPr algn="l" defTabSz="502978" eaLnBrk="0" hangingPunct="0"/>
            <a:r>
              <a:rPr lang="en-US" baseline="0" dirty="0">
                <a:solidFill>
                  <a:srgbClr val="008000"/>
                </a:solidFill>
              </a:rPr>
              <a:t>Input cross section error matrix</a:t>
            </a:r>
          </a:p>
        </p:txBody>
      </p:sp>
      <p:graphicFrame>
        <p:nvGraphicFramePr>
          <p:cNvPr id="656423" name="Object 39"/>
          <p:cNvGraphicFramePr>
            <a:graphicFrameLocks noChangeAspect="1"/>
          </p:cNvGraphicFramePr>
          <p:nvPr/>
        </p:nvGraphicFramePr>
        <p:xfrm>
          <a:off x="669924" y="3114676"/>
          <a:ext cx="8618539" cy="1270000"/>
        </p:xfrm>
        <a:graphic>
          <a:graphicData uri="http://schemas.openxmlformats.org/presentationml/2006/ole">
            <p:oleObj spid="_x0000_s1475586" name="Equation" r:id="rId3" imgW="7137400" imgH="12700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16663</TotalTime>
  <Words>11081</Words>
  <Application>Microsoft Macintosh PowerPoint</Application>
  <PresentationFormat>Custom</PresentationFormat>
  <Paragraphs>2003</Paragraphs>
  <Slides>111</Slides>
  <Notes>11</Notes>
  <HiddenSlides>0</HiddenSlides>
  <MMClips>1</MMClips>
  <ScaleCrop>false</ScaleCrop>
  <HeadingPairs>
    <vt:vector size="6" baseType="variant">
      <vt:variant>
        <vt:lpstr>Design Template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8" baseType="lpstr">
      <vt:lpstr>Default Design</vt:lpstr>
      <vt:lpstr>2_Default Design</vt:lpstr>
      <vt:lpstr>1_Office Theme</vt:lpstr>
      <vt:lpstr>3_Default Design</vt:lpstr>
      <vt:lpstr>Office Theme</vt:lpstr>
      <vt:lpstr>1_Default Design</vt:lpstr>
      <vt:lpstr>Equation</vt:lpstr>
      <vt:lpstr>MiniBooNE, a neutrino oscillation experiment at Fermilab</vt:lpstr>
      <vt:lpstr>MiniBooNE, a neutrino oscillation experiment at Fermilab</vt:lpstr>
      <vt:lpstr>Slide 3</vt:lpstr>
      <vt:lpstr>1. Neutrino oscillation</vt:lpstr>
      <vt:lpstr>1. Neutrino oscillation</vt:lpstr>
      <vt:lpstr>1. Neutrino oscillation</vt:lpstr>
      <vt:lpstr>1. Neutrino oscillation</vt:lpstr>
      <vt:lpstr>1. Neutrino oscillation</vt:lpstr>
      <vt:lpstr>1. LSND experiment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BooNE collaboration </vt:lpstr>
      <vt:lpstr>Buck up</vt:lpstr>
      <vt:lpstr>2. LSND experiment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3 parameter model for neutrino oscillations with Lorentz Violation</dc:title>
  <cp:lastModifiedBy>Teppei Katori</cp:lastModifiedBy>
  <cp:revision>604</cp:revision>
  <dcterms:created xsi:type="dcterms:W3CDTF">2010-09-27T19:44:42Z</dcterms:created>
  <dcterms:modified xsi:type="dcterms:W3CDTF">2010-09-27T20:32:32Z</dcterms:modified>
</cp:coreProperties>
</file>