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Default Extension="pdf" ContentType="application/pdf"/>
  <Default Extension="gif" ContentType="image/gi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Microsoft_Equation8.bin" ContentType="application/vnd.openxmlformats-officedocument.oleObject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embeddings/Microsoft_Equation12.bin" ContentType="application/vnd.openxmlformats-officedocument.oleObject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11.bin" ContentType="application/vnd.openxmlformats-officedocument.oleObject"/>
  <Override PartName="/ppt/embeddings/Microsoft_Equation14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embeddings/Microsoft_Equation10.bin" ContentType="application/vnd.openxmlformats-officedocument.oleObject"/>
  <Override PartName="/ppt/slides/slide34.xml" ContentType="application/vnd.openxmlformats-officedocument.presentationml.slide+xml"/>
  <Override PartName="/ppt/embeddings/Microsoft_Equation5.bin" ContentType="application/vnd.openxmlformats-officedocument.oleObject"/>
  <Override PartName="/ppt/slides/slide44.xml" ContentType="application/vnd.openxmlformats-officedocument.presentationml.slide+xml"/>
  <Default Extension="pict" ContentType="image/pict"/>
  <Override PartName="/ppt/embeddings/Microsoft_Equation7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embeddings/Microsoft_Equation13.bin" ContentType="application/vnd.openxmlformats-officedocument.oleObject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Default Extension="emf" ContentType="image/x-emf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9.bin" ContentType="application/vnd.openxmlformats-officedocument.oleObject"/>
  <Default Extension="bin" ContentType="application/vnd.openxmlformats-officedocument.presentationml.printerSettings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304" r:id="rId3"/>
    <p:sldId id="305" r:id="rId4"/>
    <p:sldId id="306" r:id="rId5"/>
    <p:sldId id="308" r:id="rId6"/>
    <p:sldId id="307" r:id="rId7"/>
    <p:sldId id="309" r:id="rId8"/>
    <p:sldId id="310" r:id="rId9"/>
    <p:sldId id="268" r:id="rId10"/>
    <p:sldId id="301" r:id="rId11"/>
    <p:sldId id="258" r:id="rId12"/>
    <p:sldId id="261" r:id="rId13"/>
    <p:sldId id="257" r:id="rId14"/>
    <p:sldId id="300" r:id="rId15"/>
    <p:sldId id="259" r:id="rId16"/>
    <p:sldId id="262" r:id="rId17"/>
    <p:sldId id="263" r:id="rId18"/>
    <p:sldId id="264" r:id="rId19"/>
    <p:sldId id="265" r:id="rId20"/>
    <p:sldId id="266" r:id="rId21"/>
    <p:sldId id="269" r:id="rId22"/>
    <p:sldId id="302" r:id="rId23"/>
    <p:sldId id="270" r:id="rId24"/>
    <p:sldId id="273" r:id="rId25"/>
    <p:sldId id="275" r:id="rId26"/>
    <p:sldId id="278" r:id="rId27"/>
    <p:sldId id="303" r:id="rId28"/>
    <p:sldId id="281" r:id="rId29"/>
    <p:sldId id="279" r:id="rId30"/>
    <p:sldId id="274" r:id="rId31"/>
    <p:sldId id="297" r:id="rId32"/>
    <p:sldId id="298" r:id="rId33"/>
    <p:sldId id="276" r:id="rId34"/>
    <p:sldId id="296" r:id="rId35"/>
    <p:sldId id="280" r:id="rId36"/>
    <p:sldId id="283" r:id="rId37"/>
    <p:sldId id="282" r:id="rId38"/>
    <p:sldId id="277" r:id="rId39"/>
    <p:sldId id="284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9B002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89" autoAdjust="0"/>
    <p:restoredTop sz="94660"/>
  </p:normalViewPr>
  <p:slideViewPr>
    <p:cSldViewPr snapToObjects="1">
      <p:cViewPr varScale="1">
        <p:scale>
          <a:sx n="142" d="100"/>
          <a:sy n="142" d="100"/>
        </p:scale>
        <p:origin x="-14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presProps" Target="pres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printerSettings" Target="printerSettings/printerSettings1.bin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viewProps" Target="view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tableStyles" Target="tableStyle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6" Type="http://schemas.openxmlformats.org/officeDocument/2006/relationships/image" Target="../media/image34.pict"/><Relationship Id="rId4" Type="http://schemas.openxmlformats.org/officeDocument/2006/relationships/image" Target="../media/image32.pict"/><Relationship Id="rId1" Type="http://schemas.openxmlformats.org/officeDocument/2006/relationships/image" Target="../media/image29.pict"/><Relationship Id="rId2" Type="http://schemas.openxmlformats.org/officeDocument/2006/relationships/image" Target="../media/image30.pict"/><Relationship Id="rId3" Type="http://schemas.openxmlformats.org/officeDocument/2006/relationships/image" Target="../media/image31.pict"/><Relationship Id="rId5" Type="http://schemas.openxmlformats.org/officeDocument/2006/relationships/image" Target="../media/image33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ict"/><Relationship Id="rId1" Type="http://schemas.openxmlformats.org/officeDocument/2006/relationships/image" Target="../media/image38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ict"/><Relationship Id="rId1" Type="http://schemas.openxmlformats.org/officeDocument/2006/relationships/image" Target="../media/image50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ict"/><Relationship Id="rId3" Type="http://schemas.openxmlformats.org/officeDocument/2006/relationships/image" Target="../media/image32.pict"/><Relationship Id="rId1" Type="http://schemas.openxmlformats.org/officeDocument/2006/relationships/image" Target="../media/image38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6985000" cy="720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908050"/>
            <a:ext cx="4279900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1688" y="908050"/>
            <a:ext cx="4281487" cy="2624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1688" y="3684588"/>
            <a:ext cx="4281487" cy="2624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743200" y="6400800"/>
            <a:ext cx="3657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Gavin Davies – SUSY08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759575" y="63087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9B167-F5C9-134F-9C16-F55C4C8F91E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D443E-BD83-8544-BF03-26296C8FA7DE}" type="datetimeFigureOut">
              <a:rPr lang="en-US" smtClean="0"/>
              <a:pPr/>
              <a:t>4/6/09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19C9-1D02-D44E-9012-9E1B8F0A2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6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7" Type="http://schemas.openxmlformats.org/officeDocument/2006/relationships/oleObject" Target="../embeddings/Microsoft_Equation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35.wmf"/><Relationship Id="rId3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4.bin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4" Type="http://schemas.openxmlformats.org/officeDocument/2006/relationships/image" Target="../media/image41.png"/><Relationship Id="rId10" Type="http://schemas.openxmlformats.org/officeDocument/2006/relationships/image" Target="../media/image47.png"/><Relationship Id="rId5" Type="http://schemas.openxmlformats.org/officeDocument/2006/relationships/image" Target="../media/image42.pdf"/><Relationship Id="rId7" Type="http://schemas.openxmlformats.org/officeDocument/2006/relationships/image" Target="../media/image44.pdf"/><Relationship Id="rId11" Type="http://schemas.openxmlformats.org/officeDocument/2006/relationships/oleObject" Target="../embeddings/Microsoft_Equation7.bin"/><Relationship Id="rId12" Type="http://schemas.openxmlformats.org/officeDocument/2006/relationships/oleObject" Target="../embeddings/Microsoft_Equation8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46.pdf"/><Relationship Id="rId3" Type="http://schemas.openxmlformats.org/officeDocument/2006/relationships/image" Target="../media/image40.pdf"/><Relationship Id="rId6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0.bin"/><Relationship Id="rId4" Type="http://schemas.openxmlformats.org/officeDocument/2006/relationships/image" Target="../media/image5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5" Type="http://schemas.openxmlformats.org/officeDocument/2006/relationships/oleObject" Target="../embeddings/Microsoft_Equation9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Relationship Id="rId3" Type="http://schemas.openxmlformats.org/officeDocument/2006/relationships/image" Target="../media/image64.gif"/><Relationship Id="rId5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1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2.bin"/><Relationship Id="rId5" Type="http://schemas.openxmlformats.org/officeDocument/2006/relationships/oleObject" Target="../embeddings/Microsoft_Equation14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</a:rPr>
              <a:t>Observation of </a:t>
            </a:r>
            <a:r>
              <a:rPr lang="en-US" dirty="0" err="1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dirty="0" err="1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</a:t>
            </a:r>
            <a:r>
              <a:rPr lang="en-US" dirty="0" err="1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  <a:sym typeface="Symbol" charset="2"/>
              </a:rPr>
              <a:t>nng</a:t>
            </a:r>
            <a:r>
              <a:rPr lang="en-US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  <a:sym typeface="Symbol" charset="2"/>
              </a:rPr>
              <a:t>at DØ</a:t>
            </a:r>
            <a:endParaRPr lang="en-US" dirty="0">
              <a:effectLst>
                <a:outerShdw blurRad="25400" dist="38100" dir="270000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Yurii Maravin (KSU)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5748020"/>
            <a:ext cx="1219200" cy="87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5638800"/>
            <a:ext cx="1143000" cy="105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5748020"/>
            <a:ext cx="1656292" cy="87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65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D</a:t>
            </a:r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Ø Detector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82575" y="1305187"/>
            <a:ext cx="8670925" cy="5259387"/>
            <a:chOff x="298" y="959"/>
            <a:chExt cx="5462" cy="3313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98" y="959"/>
              <a:ext cx="5463" cy="3314"/>
              <a:chOff x="48" y="371"/>
              <a:chExt cx="5700" cy="3692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2" y="624"/>
                <a:ext cx="4800" cy="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Line 3"/>
              <p:cNvSpPr>
                <a:spLocks noChangeShapeType="1"/>
              </p:cNvSpPr>
              <p:nvPr/>
            </p:nvSpPr>
            <p:spPr bwMode="auto">
              <a:xfrm>
                <a:off x="144" y="2150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4"/>
              <p:cNvSpPr>
                <a:spLocks noChangeShapeType="1"/>
              </p:cNvSpPr>
              <p:nvPr/>
            </p:nvSpPr>
            <p:spPr bwMode="auto">
              <a:xfrm flipH="1">
                <a:off x="4992" y="214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8" y="1843"/>
                <a:ext cx="680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FF0000"/>
                    </a:solidFill>
                    <a:effectLst/>
                  </a:rPr>
                  <a:t>protons</a:t>
                </a:r>
              </a:p>
            </p:txBody>
          </p:sp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4800" y="2226"/>
                <a:ext cx="948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FF0000"/>
                    </a:solidFill>
                    <a:effectLst/>
                  </a:rPr>
                  <a:t>antiprotons</a:t>
                </a:r>
              </a:p>
            </p:txBody>
          </p:sp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1920" y="3827"/>
                <a:ext cx="841" cy="23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b="1">
                    <a:solidFill>
                      <a:schemeClr val="bg1"/>
                    </a:solidFill>
                    <a:effectLst/>
                  </a:rPr>
                  <a:t>Electronics</a:t>
                </a:r>
              </a:p>
            </p:txBody>
          </p:sp>
          <p:sp>
            <p:nvSpPr>
              <p:cNvPr id="15" name="Line 8"/>
              <p:cNvSpPr>
                <a:spLocks noChangeShapeType="1"/>
              </p:cNvSpPr>
              <p:nvPr/>
            </p:nvSpPr>
            <p:spPr bwMode="auto">
              <a:xfrm flipV="1">
                <a:off x="2304" y="3216"/>
                <a:ext cx="336" cy="62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2112" y="371"/>
                <a:ext cx="603" cy="23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b="1">
                    <a:solidFill>
                      <a:schemeClr val="bg1"/>
                    </a:solidFill>
                    <a:effectLst/>
                  </a:rPr>
                  <a:t>Tracker</a:t>
                </a:r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>
                <a:off x="2592" y="576"/>
                <a:ext cx="240" cy="148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3264" y="371"/>
                <a:ext cx="1190" cy="23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b="1">
                    <a:solidFill>
                      <a:schemeClr val="bg1"/>
                    </a:solidFill>
                    <a:effectLst/>
                  </a:rPr>
                  <a:t>Solenoid Magnet</a:t>
                </a:r>
              </a:p>
            </p:txBody>
          </p:sp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H="1">
                <a:off x="2976" y="576"/>
                <a:ext cx="576" cy="144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 flipV="1">
                <a:off x="432" y="2928"/>
                <a:ext cx="864" cy="9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V="1">
                <a:off x="432" y="2736"/>
                <a:ext cx="1248" cy="28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 flipV="1">
                <a:off x="432" y="2496"/>
                <a:ext cx="1632" cy="52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Text Box 17"/>
              <p:cNvSpPr txBox="1">
                <a:spLocks noChangeArrowheads="1"/>
              </p:cNvSpPr>
              <p:nvPr/>
            </p:nvSpPr>
            <p:spPr bwMode="auto">
              <a:xfrm>
                <a:off x="336" y="2675"/>
                <a:ext cx="594" cy="64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b="1" dirty="0">
                    <a:solidFill>
                      <a:schemeClr val="bg1"/>
                    </a:solidFill>
                    <a:effectLst/>
                  </a:rPr>
                  <a:t>3 Layer</a:t>
                </a:r>
                <a:br>
                  <a:rPr lang="en-US" b="1" dirty="0">
                    <a:solidFill>
                      <a:schemeClr val="bg1"/>
                    </a:solidFill>
                    <a:effectLst/>
                  </a:rPr>
                </a:br>
                <a:r>
                  <a:rPr lang="en-US" b="1" dirty="0">
                    <a:solidFill>
                      <a:schemeClr val="bg1"/>
                    </a:solidFill>
                    <a:effectLst/>
                  </a:rPr>
                  <a:t>Muon </a:t>
                </a:r>
              </a:p>
              <a:p>
                <a:pPr algn="l" eaLnBrk="0" hangingPunct="0"/>
                <a:r>
                  <a:rPr lang="en-US" b="1" dirty="0">
                    <a:solidFill>
                      <a:schemeClr val="bg1"/>
                    </a:solidFill>
                    <a:effectLst/>
                  </a:rPr>
                  <a:t>System</a:t>
                </a:r>
              </a:p>
            </p:txBody>
          </p:sp>
        </p:grp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3387" y="4055"/>
              <a:ext cx="845" cy="21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effectLst/>
                </a:rPr>
                <a:t>Preshowers</a:t>
              </a:r>
            </a:p>
          </p:txBody>
        </p:sp>
        <p:sp>
          <p:nvSpPr>
            <p:cNvPr id="7" name="Line 25"/>
            <p:cNvSpPr>
              <a:spLocks noChangeShapeType="1"/>
            </p:cNvSpPr>
            <p:nvPr/>
          </p:nvSpPr>
          <p:spPr bwMode="auto">
            <a:xfrm flipH="1" flipV="1">
              <a:off x="3120" y="2688"/>
              <a:ext cx="624" cy="13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26"/>
            <p:cNvSpPr>
              <a:spLocks noChangeShapeType="1"/>
            </p:cNvSpPr>
            <p:nvPr/>
          </p:nvSpPr>
          <p:spPr bwMode="auto">
            <a:xfrm flipH="1" flipV="1">
              <a:off x="3280" y="2632"/>
              <a:ext cx="512" cy="144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8231"/>
          </a:xfrm>
        </p:spPr>
        <p:txBody>
          <a:bodyPr>
            <a:noAutofit/>
          </a:bodyPr>
          <a:lstStyle/>
          <a:p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</a:rPr>
              <a:t>Data taking efficiency</a:t>
            </a:r>
            <a:endParaRPr lang="en-US" sz="5000" dirty="0">
              <a:effectLst>
                <a:outerShdw blurRad="254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40631"/>
            <a:ext cx="8652847" cy="5917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</a:rPr>
              <a:t>The irresistible rise of the SM</a:t>
            </a:r>
            <a:endParaRPr lang="en-US" sz="5000" dirty="0">
              <a:effectLst>
                <a:outerShdw blurRad="254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14987"/>
            <a:ext cx="8229600" cy="9683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Wonderful agreement with experimental results</a:t>
            </a:r>
          </a:p>
          <a:p>
            <a:pPr lvl="1"/>
            <a:r>
              <a:rPr lang="en-US" dirty="0" smtClean="0"/>
              <a:t>What lies ahead?</a:t>
            </a:r>
            <a:endParaRPr lang="en-US" dirty="0"/>
          </a:p>
        </p:txBody>
      </p:sp>
      <p:pic>
        <p:nvPicPr>
          <p:cNvPr id="4" name="Picture 4" descr="htd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7826" y="1217226"/>
            <a:ext cx="4038974" cy="42691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9200" y="1217226"/>
            <a:ext cx="3088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From Tom Diehl’s office wall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 descr="LE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20762"/>
            <a:ext cx="3917950" cy="459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44562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25400" dist="38100" dir="2700000">
                    <a:srgbClr val="000000">
                      <a:alpha val="45000"/>
                    </a:srgbClr>
                  </a:outerShdw>
                </a:effectLst>
                <a:latin typeface="Calibri (Headings)"/>
                <a:cs typeface="Calibri (Headings)"/>
              </a:rPr>
              <a:t>Diboson physics</a:t>
            </a:r>
            <a:endParaRPr lang="en-US" sz="5000" dirty="0">
              <a:effectLst>
                <a:outerShdw blurRad="25400" dist="38100" dir="2700000">
                  <a:srgbClr val="000000">
                    <a:alpha val="45000"/>
                  </a:srgbClr>
                </a:outerShdw>
              </a:effectLst>
              <a:latin typeface="Calibri (Headings)"/>
              <a:cs typeface="Calibri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105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Physics with multiple bosons in the final state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Such as WW, WZ, Z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000000"/>
                </a:solidFill>
              </a:rPr>
              <a:t>, …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 number of important measurements and searches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Cross section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Search for resonant production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Such as Higgs, or fermiophobic higgs, or whatever…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Self-interaction boson couplings are the least well known parameters of the EW sector of the standard model</a:t>
            </a:r>
          </a:p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l="9085" t="23006" r="11372" b="18652"/>
          <a:stretch>
            <a:fillRect/>
          </a:stretch>
        </p:blipFill>
        <p:spPr bwMode="auto">
          <a:xfrm>
            <a:off x="5334000" y="1066800"/>
            <a:ext cx="381449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5029200"/>
            <a:ext cx="2133600" cy="1734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762000"/>
            <a:ext cx="4972050" cy="505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433" name="Freeform 15"/>
          <p:cNvSpPr>
            <a:spLocks/>
          </p:cNvSpPr>
          <p:nvPr/>
        </p:nvSpPr>
        <p:spPr bwMode="auto">
          <a:xfrm>
            <a:off x="4114800" y="2590800"/>
            <a:ext cx="204788" cy="179388"/>
          </a:xfrm>
          <a:custGeom>
            <a:avLst/>
            <a:gdLst>
              <a:gd name="T0" fmla="*/ 0 w 144"/>
              <a:gd name="T1" fmla="*/ 96 h 160"/>
              <a:gd name="T2" fmla="*/ 48 w 144"/>
              <a:gd name="T3" fmla="*/ 144 h 160"/>
              <a:gd name="T4" fmla="*/ 144 w 144"/>
              <a:gd name="T5" fmla="*/ 0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96"/>
                </a:moveTo>
                <a:cubicBezTo>
                  <a:pt x="12" y="128"/>
                  <a:pt x="24" y="160"/>
                  <a:pt x="48" y="144"/>
                </a:cubicBezTo>
                <a:cubicBezTo>
                  <a:pt x="72" y="128"/>
                  <a:pt x="128" y="24"/>
                  <a:pt x="14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4" name="Freeform 16"/>
          <p:cNvSpPr>
            <a:spLocks/>
          </p:cNvSpPr>
          <p:nvPr/>
        </p:nvSpPr>
        <p:spPr bwMode="auto">
          <a:xfrm>
            <a:off x="4495800" y="2743200"/>
            <a:ext cx="204788" cy="179388"/>
          </a:xfrm>
          <a:custGeom>
            <a:avLst/>
            <a:gdLst>
              <a:gd name="T0" fmla="*/ 0 w 144"/>
              <a:gd name="T1" fmla="*/ 96 h 160"/>
              <a:gd name="T2" fmla="*/ 48 w 144"/>
              <a:gd name="T3" fmla="*/ 144 h 160"/>
              <a:gd name="T4" fmla="*/ 144 w 144"/>
              <a:gd name="T5" fmla="*/ 0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96"/>
                </a:moveTo>
                <a:cubicBezTo>
                  <a:pt x="12" y="128"/>
                  <a:pt x="24" y="160"/>
                  <a:pt x="48" y="144"/>
                </a:cubicBezTo>
                <a:cubicBezTo>
                  <a:pt x="72" y="128"/>
                  <a:pt x="128" y="24"/>
                  <a:pt x="14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5" name="Freeform 17"/>
          <p:cNvSpPr>
            <a:spLocks/>
          </p:cNvSpPr>
          <p:nvPr/>
        </p:nvSpPr>
        <p:spPr bwMode="auto">
          <a:xfrm>
            <a:off x="4879975" y="3351213"/>
            <a:ext cx="204788" cy="179387"/>
          </a:xfrm>
          <a:custGeom>
            <a:avLst/>
            <a:gdLst>
              <a:gd name="T0" fmla="*/ 0 w 144"/>
              <a:gd name="T1" fmla="*/ 96 h 160"/>
              <a:gd name="T2" fmla="*/ 48 w 144"/>
              <a:gd name="T3" fmla="*/ 144 h 160"/>
              <a:gd name="T4" fmla="*/ 144 w 144"/>
              <a:gd name="T5" fmla="*/ 0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96"/>
                </a:moveTo>
                <a:cubicBezTo>
                  <a:pt x="12" y="128"/>
                  <a:pt x="24" y="160"/>
                  <a:pt x="48" y="144"/>
                </a:cubicBezTo>
                <a:cubicBezTo>
                  <a:pt x="72" y="128"/>
                  <a:pt x="128" y="24"/>
                  <a:pt x="14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6" name="Freeform 18"/>
          <p:cNvSpPr>
            <a:spLocks/>
          </p:cNvSpPr>
          <p:nvPr/>
        </p:nvSpPr>
        <p:spPr bwMode="auto">
          <a:xfrm>
            <a:off x="5334000" y="3657600"/>
            <a:ext cx="204788" cy="179388"/>
          </a:xfrm>
          <a:custGeom>
            <a:avLst/>
            <a:gdLst>
              <a:gd name="T0" fmla="*/ 0 w 144"/>
              <a:gd name="T1" fmla="*/ 96 h 160"/>
              <a:gd name="T2" fmla="*/ 48 w 144"/>
              <a:gd name="T3" fmla="*/ 144 h 160"/>
              <a:gd name="T4" fmla="*/ 144 w 144"/>
              <a:gd name="T5" fmla="*/ 0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96"/>
                </a:moveTo>
                <a:cubicBezTo>
                  <a:pt x="12" y="128"/>
                  <a:pt x="24" y="160"/>
                  <a:pt x="48" y="144"/>
                </a:cubicBezTo>
                <a:cubicBezTo>
                  <a:pt x="72" y="128"/>
                  <a:pt x="128" y="24"/>
                  <a:pt x="14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8" name="Freeform 20"/>
          <p:cNvSpPr>
            <a:spLocks/>
          </p:cNvSpPr>
          <p:nvPr/>
        </p:nvSpPr>
        <p:spPr bwMode="auto">
          <a:xfrm>
            <a:off x="3276600" y="1219200"/>
            <a:ext cx="204788" cy="179388"/>
          </a:xfrm>
          <a:custGeom>
            <a:avLst/>
            <a:gdLst>
              <a:gd name="T0" fmla="*/ 0 w 144"/>
              <a:gd name="T1" fmla="*/ 96 h 160"/>
              <a:gd name="T2" fmla="*/ 48 w 144"/>
              <a:gd name="T3" fmla="*/ 144 h 160"/>
              <a:gd name="T4" fmla="*/ 144 w 144"/>
              <a:gd name="T5" fmla="*/ 0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96"/>
                </a:moveTo>
                <a:cubicBezTo>
                  <a:pt x="12" y="128"/>
                  <a:pt x="24" y="160"/>
                  <a:pt x="48" y="144"/>
                </a:cubicBezTo>
                <a:cubicBezTo>
                  <a:pt x="72" y="128"/>
                  <a:pt x="128" y="24"/>
                  <a:pt x="14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9" name="Freeform 22"/>
          <p:cNvSpPr>
            <a:spLocks/>
          </p:cNvSpPr>
          <p:nvPr/>
        </p:nvSpPr>
        <p:spPr bwMode="auto">
          <a:xfrm>
            <a:off x="3733800" y="1600200"/>
            <a:ext cx="204788" cy="179388"/>
          </a:xfrm>
          <a:custGeom>
            <a:avLst/>
            <a:gdLst>
              <a:gd name="T0" fmla="*/ 0 w 144"/>
              <a:gd name="T1" fmla="*/ 96 h 160"/>
              <a:gd name="T2" fmla="*/ 48 w 144"/>
              <a:gd name="T3" fmla="*/ 144 h 160"/>
              <a:gd name="T4" fmla="*/ 144 w 144"/>
              <a:gd name="T5" fmla="*/ 0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96"/>
                </a:moveTo>
                <a:cubicBezTo>
                  <a:pt x="12" y="128"/>
                  <a:pt x="24" y="160"/>
                  <a:pt x="48" y="144"/>
                </a:cubicBezTo>
                <a:cubicBezTo>
                  <a:pt x="72" y="128"/>
                  <a:pt x="128" y="24"/>
                  <a:pt x="14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40" name="Line 24"/>
          <p:cNvSpPr>
            <a:spLocks noChangeShapeType="1"/>
          </p:cNvSpPr>
          <p:nvPr/>
        </p:nvSpPr>
        <p:spPr bwMode="auto">
          <a:xfrm>
            <a:off x="6019800" y="38862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42" name="Text Box 29"/>
          <p:cNvSpPr txBox="1">
            <a:spLocks noChangeArrowheads="1"/>
          </p:cNvSpPr>
          <p:nvPr/>
        </p:nvSpPr>
        <p:spPr bwMode="auto">
          <a:xfrm>
            <a:off x="5943600" y="3886200"/>
            <a:ext cx="436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ahoma" charset="0"/>
              </a:rPr>
              <a:t>top</a:t>
            </a:r>
          </a:p>
        </p:txBody>
      </p:sp>
      <p:sp>
        <p:nvSpPr>
          <p:cNvPr id="103443" name="Rectangle 34"/>
          <p:cNvSpPr>
            <a:spLocks noChangeArrowheads="1"/>
          </p:cNvSpPr>
          <p:nvPr/>
        </p:nvSpPr>
        <p:spPr bwMode="auto">
          <a:xfrm rot="1128713">
            <a:off x="6488113" y="839788"/>
            <a:ext cx="533400" cy="382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6096000" y="4267200"/>
            <a:ext cx="1000125" cy="495300"/>
            <a:chOff x="3744" y="2928"/>
            <a:chExt cx="630" cy="312"/>
          </a:xfrm>
        </p:grpSpPr>
        <p:sp>
          <p:nvSpPr>
            <p:cNvPr id="103445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744" y="2928"/>
              <a:ext cx="630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Higgs</a:t>
              </a:r>
            </a:p>
          </p:txBody>
        </p:sp>
        <p:sp>
          <p:nvSpPr>
            <p:cNvPr id="103446" name="Line 32"/>
            <p:cNvSpPr>
              <a:spLocks noChangeShapeType="1"/>
            </p:cNvSpPr>
            <p:nvPr/>
          </p:nvSpPr>
          <p:spPr bwMode="auto">
            <a:xfrm>
              <a:off x="3936" y="2976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47" name="Line 33"/>
            <p:cNvSpPr>
              <a:spLocks noChangeShapeType="1"/>
            </p:cNvSpPr>
            <p:nvPr/>
          </p:nvSpPr>
          <p:spPr bwMode="auto">
            <a:xfrm>
              <a:off x="3984" y="2976"/>
              <a:ext cx="0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Freeform 18"/>
          <p:cNvSpPr>
            <a:spLocks/>
          </p:cNvSpPr>
          <p:nvPr/>
        </p:nvSpPr>
        <p:spPr bwMode="auto">
          <a:xfrm>
            <a:off x="5663590" y="3941064"/>
            <a:ext cx="204788" cy="179388"/>
          </a:xfrm>
          <a:custGeom>
            <a:avLst/>
            <a:gdLst>
              <a:gd name="T0" fmla="*/ 0 w 144"/>
              <a:gd name="T1" fmla="*/ 96 h 160"/>
              <a:gd name="T2" fmla="*/ 48 w 144"/>
              <a:gd name="T3" fmla="*/ 144 h 160"/>
              <a:gd name="T4" fmla="*/ 144 w 144"/>
              <a:gd name="T5" fmla="*/ 0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96"/>
                </a:moveTo>
                <a:cubicBezTo>
                  <a:pt x="12" y="128"/>
                  <a:pt x="24" y="160"/>
                  <a:pt x="48" y="144"/>
                </a:cubicBezTo>
                <a:cubicBezTo>
                  <a:pt x="72" y="128"/>
                  <a:pt x="128" y="24"/>
                  <a:pt x="14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8"/>
          <p:cNvSpPr>
            <a:spLocks/>
          </p:cNvSpPr>
          <p:nvPr/>
        </p:nvSpPr>
        <p:spPr bwMode="auto">
          <a:xfrm>
            <a:off x="6119812" y="3567906"/>
            <a:ext cx="204788" cy="179388"/>
          </a:xfrm>
          <a:custGeom>
            <a:avLst/>
            <a:gdLst>
              <a:gd name="T0" fmla="*/ 0 w 144"/>
              <a:gd name="T1" fmla="*/ 96 h 160"/>
              <a:gd name="T2" fmla="*/ 48 w 144"/>
              <a:gd name="T3" fmla="*/ 144 h 160"/>
              <a:gd name="T4" fmla="*/ 144 w 144"/>
              <a:gd name="T5" fmla="*/ 0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96"/>
                </a:moveTo>
                <a:cubicBezTo>
                  <a:pt x="12" y="128"/>
                  <a:pt x="24" y="160"/>
                  <a:pt x="48" y="144"/>
                </a:cubicBezTo>
                <a:cubicBezTo>
                  <a:pt x="72" y="128"/>
                  <a:pt x="128" y="24"/>
                  <a:pt x="14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914400" y="-1524000"/>
            <a:ext cx="4143375" cy="3876675"/>
            <a:chOff x="336" y="-480"/>
            <a:chExt cx="2610" cy="2442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 rot="1427211">
              <a:off x="336" y="-480"/>
              <a:ext cx="2610" cy="2442"/>
              <a:chOff x="96" y="96"/>
              <a:chExt cx="2850" cy="2634"/>
            </a:xfrm>
          </p:grpSpPr>
          <p:pic>
            <p:nvPicPr>
              <p:cNvPr id="103430" name="Picture 4" descr="044840520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" y="96"/>
                <a:ext cx="2850" cy="2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431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28" y="144"/>
                <a:ext cx="1008" cy="21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19050">
                      <a:solidFill>
                        <a:srgbClr val="99CCFF"/>
                      </a:solidFill>
                      <a:round/>
                      <a:headEnd/>
                      <a:tailEnd/>
                    </a:ln>
                    <a:solidFill>
                      <a:srgbClr val="0066CC"/>
                    </a:solidFill>
                    <a:effectLst>
                      <a:outerShdw blurRad="63500" dist="38099" dir="2700000" algn="ctr" rotWithShape="0">
                        <a:srgbClr val="990000">
                          <a:alpha val="74997"/>
                        </a:srgbClr>
                      </a:outerShdw>
                    </a:effectLst>
                    <a:latin typeface="Impact"/>
                    <a:ea typeface="Impact"/>
                    <a:cs typeface="Impact"/>
                  </a:rPr>
                  <a:t>Accelerator</a:t>
                </a:r>
              </a:p>
            </p:txBody>
          </p:sp>
        </p:grpSp>
        <p:pic>
          <p:nvPicPr>
            <p:cNvPr id="103429" name="Picture 35" descr="symmetr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758832">
              <a:off x="1450" y="950"/>
              <a:ext cx="30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49" y="896382"/>
            <a:ext cx="8717550" cy="5961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6382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</a:rPr>
              <a:t>Integrated luminosity</a:t>
            </a:r>
            <a:endParaRPr lang="en-US" sz="5000" dirty="0">
              <a:effectLst>
                <a:outerShdw blurRad="254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66800" y="3646868"/>
            <a:ext cx="5943600" cy="10732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981199" y="2601137"/>
            <a:ext cx="3659298" cy="842587"/>
            <a:chOff x="1750902" y="2179844"/>
            <a:chExt cx="3659298" cy="842587"/>
          </a:xfrm>
        </p:grpSpPr>
        <p:sp>
          <p:nvSpPr>
            <p:cNvPr id="7" name="Alternate Process 6"/>
            <p:cNvSpPr/>
            <p:nvPr/>
          </p:nvSpPr>
          <p:spPr>
            <a:xfrm>
              <a:off x="1750902" y="2179844"/>
              <a:ext cx="3659298" cy="822960"/>
            </a:xfrm>
            <a:prstGeom prst="flowChartAlternateProcess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 flipH="1">
              <a:off x="1981199" y="2191434"/>
              <a:ext cx="32765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3.6 fb</a:t>
              </a:r>
              <a:r>
                <a:rPr lang="en-US" sz="2400" baseline="30000" dirty="0" smtClean="0"/>
                <a:t>-1</a:t>
              </a:r>
              <a:r>
                <a:rPr lang="en-US" sz="2400" dirty="0" smtClean="0"/>
                <a:t> of integrated</a:t>
              </a:r>
              <a:br>
                <a:rPr lang="en-US" sz="2400" dirty="0" smtClean="0"/>
              </a:br>
              <a:r>
                <a:rPr lang="en-US" sz="2400" dirty="0" smtClean="0"/>
                <a:t>luminosity</a:t>
              </a:r>
              <a:endParaRPr lang="en-US" sz="2400" dirty="0"/>
            </a:p>
          </p:txBody>
        </p:sp>
      </p:grpSp>
      <p:sp>
        <p:nvSpPr>
          <p:cNvPr id="12" name="Explosion 2 11"/>
          <p:cNvSpPr/>
          <p:nvPr/>
        </p:nvSpPr>
        <p:spPr>
          <a:xfrm>
            <a:off x="1066800" y="3657600"/>
            <a:ext cx="4192695" cy="25146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Thanks to Tevatron!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4" y="304800"/>
            <a:ext cx="8671144" cy="990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 </a:t>
            </a:r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  <a:sym typeface="Symbol" charset="2"/>
              </a:rPr>
              <a:t>production</a:t>
            </a:r>
            <a:endParaRPr lang="en-US" sz="5000" dirty="0">
              <a:effectLst>
                <a:outerShdw blurRad="254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1534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SM predicts only two tree-level diagram of 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via initial and final state radiation</a:t>
            </a:r>
          </a:p>
          <a:p>
            <a:pPr lvl="1"/>
            <a:r>
              <a:rPr lang="en-US" dirty="0" smtClean="0"/>
              <a:t>No final state radiation in </a:t>
            </a:r>
            <a:r>
              <a:rPr lang="en-US" dirty="0" smtClean="0">
                <a:latin typeface="Symbol" charset="2"/>
                <a:cs typeface="Symbol" charset="2"/>
              </a:rPr>
              <a:t>nng</a:t>
            </a:r>
            <a:r>
              <a:rPr lang="en-US" dirty="0" smtClean="0"/>
              <a:t> final state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ZZ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and Z</a:t>
            </a:r>
            <a:r>
              <a:rPr lang="en-US" dirty="0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couplings are almost zero</a:t>
            </a:r>
          </a:p>
          <a:p>
            <a:pPr lvl="2"/>
            <a:r>
              <a:rPr lang="en-US" dirty="0" smtClean="0"/>
              <a:t>QED corrections are at the 10</a:t>
            </a:r>
            <a:r>
              <a:rPr lang="en-US" baseline="30000" dirty="0" smtClean="0"/>
              <a:t>-4</a:t>
            </a:r>
            <a:r>
              <a:rPr lang="en-US" dirty="0" smtClean="0"/>
              <a:t> level</a:t>
            </a:r>
          </a:p>
          <a:p>
            <a:pPr lvl="1">
              <a:buNone/>
            </a:pPr>
            <a:endParaRPr lang="en-US" dirty="0" smtClean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167438" y="3691244"/>
            <a:ext cx="2520950" cy="1493837"/>
            <a:chOff x="1896" y="1375"/>
            <a:chExt cx="1588" cy="941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96" y="1375"/>
              <a:ext cx="1589" cy="9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3386" y="1810"/>
              <a:ext cx="67" cy="288"/>
            </a:xfrm>
            <a:prstGeom prst="roundRect">
              <a:avLst>
                <a:gd name="adj" fmla="val 1514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109000"/>
                </a:lnSpc>
              </a:pPr>
              <a:endParaRPr lang="en-US" dirty="0">
                <a:solidFill>
                  <a:srgbClr val="000000"/>
                </a:solidFill>
                <a:latin typeface="Standard Symbols L" charset="2"/>
                <a:ea typeface="DejaVu Sans" charset="0"/>
                <a:cs typeface="DejaVu Sans" charset="0"/>
              </a:endParaRPr>
            </a:p>
          </p:txBody>
        </p:sp>
      </p:grpSp>
      <p:pic>
        <p:nvPicPr>
          <p:cNvPr id="14" name="Picture 1029" descr="X:\Wine+CheeseCopy\temp_2_p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657600"/>
            <a:ext cx="2362200" cy="1527481"/>
          </a:xfrm>
          <a:prstGeom prst="rect">
            <a:avLst/>
          </a:prstGeom>
          <a:noFill/>
        </p:spPr>
      </p:pic>
      <p:pic>
        <p:nvPicPr>
          <p:cNvPr id="15" name="Picture 1028" descr="X:\Wine+CheeseCopy\temp_1_p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323588"/>
            <a:ext cx="2209800" cy="2088261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90800" y="3323588"/>
            <a:ext cx="152400" cy="791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50241" y="3691244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New phenomena in Z</a:t>
            </a:r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192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Numerous possible extensions of the standard model result in non-zero ZZ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 and 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0000FF"/>
                </a:solidFill>
              </a:rPr>
              <a:t> couplings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50925" y="2514599"/>
            <a:ext cx="4286622" cy="1852613"/>
            <a:chOff x="618753" y="2514600"/>
            <a:chExt cx="4286622" cy="1852613"/>
          </a:xfrm>
        </p:grpSpPr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0925" y="2538413"/>
              <a:ext cx="3854450" cy="1828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618753" y="2514600"/>
              <a:ext cx="2508250" cy="4270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2400" b="1" dirty="0" smtClean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Compositeness</a:t>
              </a:r>
              <a:endParaRPr lang="en-US" sz="2400" b="1" dirty="0">
                <a:solidFill>
                  <a:srgbClr val="000000"/>
                </a:solidFill>
                <a:ea typeface="DejaVu Sans" charset="0"/>
                <a:cs typeface="DejaVu Sans" charset="0"/>
              </a:endParaRPr>
            </a:p>
          </p:txBody>
        </p:sp>
      </p:grpSp>
      <p:pic>
        <p:nvPicPr>
          <p:cNvPr id="9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9372" y="2538413"/>
            <a:ext cx="2336801" cy="1828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7641010" y="3214689"/>
            <a:ext cx="411163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2000" b="1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X</a:t>
            </a:r>
            <a:endParaRPr lang="en-US" sz="2000" b="1" dirty="0">
              <a:solidFill>
                <a:srgbClr val="FF0000"/>
              </a:solidFill>
              <a:ea typeface="DejaVu Sans" charset="0"/>
              <a:cs typeface="DejaVu Sans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8753" y="4491335"/>
            <a:ext cx="2508250" cy="1985665"/>
            <a:chOff x="618753" y="4491335"/>
            <a:chExt cx="2508250" cy="1985665"/>
          </a:xfrm>
        </p:grpSpPr>
        <p:pic>
          <p:nvPicPr>
            <p:cNvPr id="4" name="Picture 3" descr="futurama_wittens_do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925" y="4953000"/>
              <a:ext cx="2076078" cy="1524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18753" y="4491335"/>
              <a:ext cx="22777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723900" algn="l"/>
                  <a:tab pos="1447800" algn="l"/>
                </a:tabLst>
              </a:pPr>
              <a:r>
                <a:rPr lang="en-US" sz="2400" b="1" dirty="0" smtClean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Something else?</a:t>
              </a:r>
              <a:endParaRPr lang="en-US" sz="2400" b="1" dirty="0">
                <a:solidFill>
                  <a:srgbClr val="000000"/>
                </a:solidFill>
                <a:ea typeface="DejaVu Sans" charset="0"/>
                <a:cs typeface="DejaVu Sans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651372" y="3886199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32572" y="3886199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69372" y="3757613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52800" y="4648201"/>
            <a:ext cx="5562599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45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 effective </a:t>
            </a:r>
            <a:r>
              <a:rPr kumimoji="0" lang="en-US" sz="345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Lagrangian</a:t>
            </a:r>
            <a:r>
              <a:rPr kumimoji="0" lang="en-US" sz="345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approach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302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Parameterize the ZZ</a:t>
            </a:r>
            <a:r>
              <a:rPr kumimoji="0" lang="en-US" sz="302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g</a:t>
            </a:r>
            <a:r>
              <a:rPr kumimoji="0" lang="en-US" sz="302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/Z</a:t>
            </a:r>
            <a:r>
              <a:rPr kumimoji="0" lang="en-US" sz="302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gg</a:t>
            </a:r>
            <a:r>
              <a:rPr kumimoji="0" lang="en-US" sz="302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vertex in the most general way</a:t>
            </a:r>
            <a:endParaRPr kumimoji="0" lang="en-US" sz="302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6906791" y="2763839"/>
            <a:ext cx="411161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2000" b="1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X</a:t>
            </a:r>
            <a:endParaRPr lang="en-US" sz="2000" b="1" dirty="0">
              <a:solidFill>
                <a:srgbClr val="FF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6906789" y="3611563"/>
            <a:ext cx="411163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2000" b="1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X</a:t>
            </a:r>
            <a:endParaRPr lang="en-US" sz="2000" b="1" dirty="0">
              <a:solidFill>
                <a:srgbClr val="FF0000"/>
              </a:solidFill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Most general parameterization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59438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ZV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 vertex can be parameterized by 8 complex couplings      and      where    is 1-4</a:t>
            </a:r>
          </a:p>
          <a:p>
            <a:pPr lvl="1"/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r>
              <a:rPr lang="en-US" dirty="0" smtClean="0"/>
              <a:t>, h</a:t>
            </a:r>
            <a:r>
              <a:rPr lang="en-US" baseline="-25000" dirty="0" smtClean="0"/>
              <a:t>2</a:t>
            </a:r>
            <a:r>
              <a:rPr lang="en-US" dirty="0" smtClean="0"/>
              <a:t> are CP-odd,</a:t>
            </a:r>
            <a:br>
              <a:rPr lang="en-US" dirty="0" smtClean="0"/>
            </a:br>
            <a:r>
              <a:rPr lang="en-US" dirty="0" smtClean="0"/>
              <a:t>h</a:t>
            </a:r>
            <a:r>
              <a:rPr lang="en-US" baseline="-25000" dirty="0" smtClean="0"/>
              <a:t>3</a:t>
            </a:r>
            <a:r>
              <a:rPr lang="en-US" dirty="0" smtClean="0"/>
              <a:t>, h</a:t>
            </a:r>
            <a:r>
              <a:rPr lang="en-US" baseline="-25000" dirty="0" smtClean="0"/>
              <a:t>4</a:t>
            </a:r>
            <a:r>
              <a:rPr lang="en-US" dirty="0" smtClean="0"/>
              <a:t> are CP-even</a:t>
            </a:r>
          </a:p>
          <a:p>
            <a:pPr lvl="1"/>
            <a:r>
              <a:rPr lang="en-US" dirty="0" smtClean="0"/>
              <a:t>Unitarity is violated at high </a:t>
            </a:r>
            <a:r>
              <a:rPr lang="en-US" i="1" dirty="0" err="1" smtClean="0"/>
              <a:t>ŝ</a:t>
            </a:r>
            <a:r>
              <a:rPr lang="en-US" dirty="0" smtClean="0"/>
              <a:t>, use form-factor ansatz to enforce good energy behavior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Here,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 is a new physics scale that is responsible for conserving </a:t>
            </a:r>
            <a:r>
              <a:rPr lang="en-US" dirty="0" err="1" smtClean="0">
                <a:solidFill>
                  <a:srgbClr val="0000FF"/>
                </a:solidFill>
              </a:rPr>
              <a:t>unitarity</a:t>
            </a:r>
            <a:r>
              <a:rPr lang="en-US" dirty="0" smtClean="0">
                <a:solidFill>
                  <a:srgbClr val="0000FF"/>
                </a:solidFill>
              </a:rPr>
              <a:t> at high </a:t>
            </a:r>
            <a:r>
              <a:rPr lang="en-US" i="1" dirty="0" err="1" smtClean="0">
                <a:solidFill>
                  <a:srgbClr val="0000FF"/>
                </a:solidFill>
              </a:rPr>
              <a:t>ŝ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/>
              <a:t>Customary, </a:t>
            </a:r>
            <a:r>
              <a:rPr lang="en-US" i="1" dirty="0" err="1" smtClean="0"/>
              <a:t>n</a:t>
            </a:r>
            <a:r>
              <a:rPr lang="en-US" dirty="0" smtClean="0"/>
              <a:t> = 3 for       and, and 4 for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14600" y="1508125"/>
          <a:ext cx="504825" cy="538163"/>
        </p:xfrm>
        <a:graphic>
          <a:graphicData uri="http://schemas.openxmlformats.org/presentationml/2006/ole">
            <p:oleObj spid="_x0000_s21506" name="Equation" r:id="rId3" imgW="190500" imgH="203200" progId="Equation.3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606881" y="1508125"/>
          <a:ext cx="438150" cy="538163"/>
        </p:xfrm>
        <a:graphic>
          <a:graphicData uri="http://schemas.openxmlformats.org/presentationml/2006/ole">
            <p:oleObj spid="_x0000_s21507" name="Equation" r:id="rId4" imgW="165100" imgH="203200" progId="Equation.3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5257800" y="1625600"/>
          <a:ext cx="209550" cy="347663"/>
        </p:xfrm>
        <a:graphic>
          <a:graphicData uri="http://schemas.openxmlformats.org/presentationml/2006/ole">
            <p:oleObj spid="_x0000_s21508" name="Equation" r:id="rId5" imgW="76200" imgH="127000" progId="Equation.3">
              <p:embed/>
            </p:oleObj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720622" y="3886661"/>
            <a:ext cx="5608866" cy="1146175"/>
            <a:chOff x="3027363" y="3962400"/>
            <a:chExt cx="5608866" cy="1146175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/>
          </p:nvGraphicFramePr>
          <p:xfrm>
            <a:off x="3027363" y="3962400"/>
            <a:ext cx="2828925" cy="1146175"/>
          </p:xfrm>
          <a:graphic>
            <a:graphicData uri="http://schemas.openxmlformats.org/presentationml/2006/ole">
              <p:oleObj spid="_x0000_s21509" name="Equation" r:id="rId6" imgW="1028700" imgH="419100" progId="Equation.3">
                <p:embed/>
              </p:oleObj>
            </a:graphicData>
          </a:graphic>
        </p:graphicFrame>
        <p:sp>
          <p:nvSpPr>
            <p:cNvPr id="9" name="Oval Callout 8"/>
            <p:cNvSpPr/>
            <p:nvPr/>
          </p:nvSpPr>
          <p:spPr>
            <a:xfrm>
              <a:off x="4267200" y="3962400"/>
              <a:ext cx="1428152" cy="598350"/>
            </a:xfrm>
            <a:prstGeom prst="wedgeEllipseCallout">
              <a:avLst>
                <a:gd name="adj1" fmla="val 114679"/>
                <a:gd name="adj2" fmla="val 1153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ounded Rectangle 9"/>
            <p:cNvSpPr/>
            <p:nvPr/>
          </p:nvSpPr>
          <p:spPr>
            <a:xfrm>
              <a:off x="6629399" y="3962401"/>
              <a:ext cx="2006829" cy="83099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400" y="3962401"/>
              <a:ext cx="2006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Low energy </a:t>
              </a:r>
              <a:br>
                <a:rPr lang="en-US" sz="2400" dirty="0" smtClean="0"/>
              </a:br>
              <a:r>
                <a:rPr lang="en-US" sz="2400" dirty="0" smtClean="0"/>
                <a:t>approximation</a:t>
              </a:r>
              <a:endParaRPr lang="en-US" sz="2400" dirty="0"/>
            </a:p>
          </p:txBody>
        </p:sp>
      </p:grpSp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4203700" y="6122988"/>
          <a:ext cx="490538" cy="492125"/>
        </p:xfrm>
        <a:graphic>
          <a:graphicData uri="http://schemas.openxmlformats.org/presentationml/2006/ole">
            <p:oleObj spid="_x0000_s21510" name="Equation" r:id="rId7" imgW="215900" imgH="215900" progId="Equation.3">
              <p:embed/>
            </p:oleObj>
          </a:graphicData>
        </a:graphic>
      </p:graphicFrame>
      <p:graphicFrame>
        <p:nvGraphicFramePr>
          <p:cNvPr id="21511" name="Object 7"/>
          <p:cNvGraphicFramePr>
            <a:graphicFrameLocks noChangeAspect="1"/>
          </p:cNvGraphicFramePr>
          <p:nvPr/>
        </p:nvGraphicFramePr>
        <p:xfrm>
          <a:off x="6781800" y="6122988"/>
          <a:ext cx="547688" cy="492125"/>
        </p:xfrm>
        <a:graphic>
          <a:graphicData uri="http://schemas.openxmlformats.org/presentationml/2006/ole">
            <p:oleObj spid="_x0000_s21511" name="Equation" r:id="rId8" imgW="241300" imgH="2159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1800" y="786384"/>
            <a:ext cx="206209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Baur &amp; Berger, 1993</a:t>
            </a:r>
            <a:endParaRPr lang="en-US" dirty="0"/>
          </a:p>
        </p:txBody>
      </p:sp>
      <p:pic>
        <p:nvPicPr>
          <p:cNvPr id="21518" name="Picture 14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29400" y="1625600"/>
            <a:ext cx="2362200" cy="130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762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Effect of anomalous coupling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3"/>
            <a:ext cx="8229600" cy="24844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Any non-zero coupling result in increase of the cross section and harder p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spectrum of the photon and Z</a:t>
            </a:r>
          </a:p>
          <a:p>
            <a:pPr lvl="1"/>
            <a:r>
              <a:rPr lang="en-US" dirty="0" smtClean="0"/>
              <a:t>Produced from Baur MC 4-vector output (LO)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3168" y="3505201"/>
            <a:ext cx="3657600" cy="2809999"/>
            <a:chOff x="0" y="3352800"/>
            <a:chExt cx="3657600" cy="2809999"/>
          </a:xfrm>
        </p:grpSpPr>
        <p:pic>
          <p:nvPicPr>
            <p:cNvPr id="4" name="Picture 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352800"/>
              <a:ext cx="3657600" cy="2625333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143000" y="3730079"/>
              <a:ext cx="184051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Standard model</a:t>
              </a:r>
              <a:endParaRPr lang="en-US" sz="20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1417320" y="4733883"/>
              <a:ext cx="1213246" cy="58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447800" y="5793467"/>
              <a:ext cx="209854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r>
                <a:rPr lang="en-US" dirty="0" err="1" smtClean="0">
                  <a:solidFill>
                    <a:srgbClr val="FF0000"/>
                  </a:solidFill>
                </a:rPr>
                <a:t>nomalous</a:t>
              </a:r>
              <a:r>
                <a:rPr lang="en-US" dirty="0" smtClean="0">
                  <a:solidFill>
                    <a:srgbClr val="FF0000"/>
                  </a:solidFill>
                </a:rPr>
                <a:t> coupling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49813" y="3124200"/>
            <a:ext cx="5180133" cy="3512964"/>
            <a:chOff x="3657600" y="3352800"/>
            <a:chExt cx="5180133" cy="3512964"/>
          </a:xfrm>
        </p:grpSpPr>
        <p:pic>
          <p:nvPicPr>
            <p:cNvPr id="12" name="Picture 11" descr="c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3352800"/>
              <a:ext cx="5180133" cy="35129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32080" y="4725521"/>
              <a:ext cx="2132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Standard model</a:t>
              </a:r>
            </a:p>
            <a:p>
              <a:r>
                <a:rPr lang="en-US" sz="2200" dirty="0" smtClean="0">
                  <a:solidFill>
                    <a:srgbClr val="FF0000"/>
                  </a:solidFill>
                </a:rPr>
                <a:t>Anomalous TGC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73357" y="6496432"/>
              <a:ext cx="1113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dirty="0" err="1" smtClean="0"/>
                <a:t>hoton</a:t>
              </a:r>
              <a:r>
                <a:rPr lang="en-US" dirty="0" smtClean="0"/>
                <a:t> p</a:t>
              </a:r>
              <a:r>
                <a:rPr lang="en-US" baseline="-25000" dirty="0" smtClean="0"/>
                <a:t>T</a:t>
              </a:r>
              <a:endParaRPr lang="en-US" baseline="-25000" dirty="0"/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6477000" y="3669508"/>
              <a:ext cx="1985962" cy="1054892"/>
              <a:chOff x="1896" y="1375"/>
              <a:chExt cx="1588" cy="941"/>
            </a:xfrm>
          </p:grpSpPr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96" y="1375"/>
                <a:ext cx="1589" cy="94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6" name="AutoShape 9"/>
              <p:cNvSpPr>
                <a:spLocks noChangeArrowheads="1"/>
              </p:cNvSpPr>
              <p:nvPr/>
            </p:nvSpPr>
            <p:spPr bwMode="auto">
              <a:xfrm>
                <a:off x="3386" y="1810"/>
                <a:ext cx="67" cy="288"/>
              </a:xfrm>
              <a:prstGeom prst="roundRect">
                <a:avLst>
                  <a:gd name="adj" fmla="val 1514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5000" rIns="90000" bIns="45000" anchor="ctr" anchorCtr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09000"/>
                  </a:lnSpc>
                </a:pPr>
                <a:endParaRPr lang="en-US" dirty="0">
                  <a:solidFill>
                    <a:srgbClr val="000000"/>
                  </a:solidFill>
                  <a:latin typeface="Standard Symbols L" charset="2"/>
                  <a:ea typeface="DejaVu Sans" charset="0"/>
                  <a:cs typeface="DejaVu Sans" charset="0"/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7391400" y="4061535"/>
              <a:ext cx="181957" cy="1828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Higgs?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063"/>
            <a:ext cx="8229600" cy="19049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Artificial add-on to the standard model (is it even there?)</a:t>
            </a:r>
          </a:p>
          <a:p>
            <a:r>
              <a:rPr lang="en-US" dirty="0" smtClean="0"/>
              <a:t>There is a mounting tension between direct and indirect limits</a:t>
            </a:r>
          </a:p>
          <a:p>
            <a:r>
              <a:rPr lang="en-US" dirty="0" smtClean="0"/>
              <a:t>SM fits prefer light Higgs that leads to vacuum instabilities at high renormalization scales</a:t>
            </a:r>
            <a:endParaRPr lang="en-US" dirty="0"/>
          </a:p>
        </p:txBody>
      </p:sp>
      <p:pic>
        <p:nvPicPr>
          <p:cNvPr id="5" name="Picture 14" descr="Snapshot 2008-03-14 11-31-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13062"/>
            <a:ext cx="411480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1" descr="Snapshot 2008-03-18 21-58-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913062"/>
            <a:ext cx="4495800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39"/>
          <p:cNvSpPr>
            <a:spLocks noChangeShapeType="1"/>
          </p:cNvSpPr>
          <p:nvPr/>
        </p:nvSpPr>
        <p:spPr bwMode="auto">
          <a:xfrm flipH="1">
            <a:off x="8305800" y="5464175"/>
            <a:ext cx="609600" cy="0"/>
          </a:xfrm>
          <a:prstGeom prst="line">
            <a:avLst/>
          </a:prstGeom>
          <a:noFill/>
          <a:ln w="19050">
            <a:solidFill>
              <a:srgbClr val="FF111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8382000" y="4818062"/>
            <a:ext cx="76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1111"/>
                </a:solidFill>
              </a:rPr>
              <a:t>160 GeV</a:t>
            </a:r>
          </a:p>
        </p:txBody>
      </p:sp>
      <p:sp>
        <p:nvSpPr>
          <p:cNvPr id="9" name="Line 46"/>
          <p:cNvSpPr>
            <a:spLocks noChangeShapeType="1"/>
          </p:cNvSpPr>
          <p:nvPr/>
        </p:nvSpPr>
        <p:spPr bwMode="auto">
          <a:xfrm>
            <a:off x="5105400" y="5656262"/>
            <a:ext cx="914400" cy="0"/>
          </a:xfrm>
          <a:prstGeom prst="line">
            <a:avLst/>
          </a:prstGeom>
          <a:noFill/>
          <a:ln w="19050">
            <a:solidFill>
              <a:srgbClr val="FF11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auto">
          <a:xfrm>
            <a:off x="4648200" y="5656262"/>
            <a:ext cx="457200" cy="0"/>
          </a:xfrm>
          <a:prstGeom prst="line">
            <a:avLst/>
          </a:prstGeom>
          <a:noFill/>
          <a:ln w="19050">
            <a:solidFill>
              <a:srgbClr val="FF111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48"/>
          <p:cNvSpPr txBox="1">
            <a:spLocks noChangeArrowheads="1"/>
          </p:cNvSpPr>
          <p:nvPr/>
        </p:nvSpPr>
        <p:spPr bwMode="auto">
          <a:xfrm>
            <a:off x="4419600" y="5608637"/>
            <a:ext cx="76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1111"/>
                </a:solidFill>
              </a:rPr>
              <a:t>115 GeV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Previous results on Z</a:t>
            </a:r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g: </a:t>
            </a:r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LEP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  <p:pic>
        <p:nvPicPr>
          <p:cNvPr id="6" name="Content Placeholder 5" descr="bp01_h1gh2g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12800" y="1244600"/>
            <a:ext cx="2540000" cy="2540000"/>
          </a:xfrm>
        </p:spPr>
      </p:pic>
      <p:pic>
        <p:nvPicPr>
          <p:cNvPr id="7" name="Picture 6" descr="bp01_h1zh2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812800" y="3576638"/>
            <a:ext cx="2540000" cy="2540000"/>
          </a:xfrm>
          <a:prstGeom prst="rect">
            <a:avLst/>
          </a:prstGeom>
        </p:spPr>
      </p:pic>
      <p:pic>
        <p:nvPicPr>
          <p:cNvPr id="8" name="Picture 7" descr="bp01_h3gh4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24200" y="1219200"/>
            <a:ext cx="2565400" cy="2565400"/>
          </a:xfrm>
          <a:prstGeom prst="rect">
            <a:avLst/>
          </a:prstGeom>
        </p:spPr>
      </p:pic>
      <p:pic>
        <p:nvPicPr>
          <p:cNvPr id="9" name="Picture 8" descr="bp01_h3zh4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124200" y="3576638"/>
            <a:ext cx="2565400" cy="25654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943600" y="1828800"/>
          <a:ext cx="2191753" cy="1586412"/>
        </p:xfrm>
        <a:graphic>
          <a:graphicData uri="http://schemas.openxmlformats.org/presentationml/2006/ole">
            <p:oleObj spid="_x0000_s23554" name="Equation" r:id="rId11" imgW="1333500" imgH="965200" progId="Equation.3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943600" y="3810000"/>
          <a:ext cx="2191753" cy="1683499"/>
        </p:xfrm>
        <a:graphic>
          <a:graphicData uri="http://schemas.openxmlformats.org/presentationml/2006/ole">
            <p:oleObj spid="_x0000_s23555" name="Equation" r:id="rId12" imgW="1257300" imgH="96520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943600" y="1013896"/>
            <a:ext cx="2971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LEP EWWK 2003, Preliminary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2400" y="6019800"/>
            <a:ext cx="8839200" cy="588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noProof="0" dirty="0" smtClean="0">
                <a:solidFill>
                  <a:srgbClr val="0000FF"/>
                </a:solidFill>
              </a:rPr>
              <a:t>Measured ZZ</a:t>
            </a:r>
            <a:r>
              <a:rPr lang="en-US" sz="2400" noProof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noProof="0" dirty="0" smtClean="0">
                <a:solidFill>
                  <a:srgbClr val="0000FF"/>
                </a:solidFill>
              </a:rPr>
              <a:t> and Z</a:t>
            </a:r>
            <a:r>
              <a:rPr lang="en-US" sz="2400" noProof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lang="en-US" sz="2400" noProof="0" dirty="0" smtClean="0">
                <a:solidFill>
                  <a:srgbClr val="0000FF"/>
                </a:solidFill>
              </a:rPr>
              <a:t> couplings agree with SM at 10</a:t>
            </a:r>
            <a:r>
              <a:rPr lang="en-US" sz="2400" baseline="30000" noProof="0" dirty="0" smtClean="0">
                <a:solidFill>
                  <a:srgbClr val="0000FF"/>
                </a:solidFill>
              </a:rPr>
              <a:t>-1</a:t>
            </a:r>
            <a:r>
              <a:rPr lang="en-US" sz="2400" noProof="0" dirty="0" smtClean="0">
                <a:solidFill>
                  <a:srgbClr val="0000FF"/>
                </a:solidFill>
              </a:rPr>
              <a:t> – 10</a:t>
            </a:r>
            <a:r>
              <a:rPr lang="en-US" sz="2400" baseline="30000" noProof="0" dirty="0" smtClean="0">
                <a:solidFill>
                  <a:srgbClr val="0000FF"/>
                </a:solidFill>
              </a:rPr>
              <a:t>-2</a:t>
            </a:r>
            <a:r>
              <a:rPr lang="en-US" sz="2400" noProof="0" dirty="0" smtClean="0">
                <a:solidFill>
                  <a:srgbClr val="0000FF"/>
                </a:solidFill>
              </a:rPr>
              <a:t>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Previous Tevatron results </a:t>
            </a:r>
            <a:r>
              <a:rPr lang="en-US" sz="5000" dirty="0" err="1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sz="5000" dirty="0" err="1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5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</a:t>
            </a:r>
            <a:r>
              <a:rPr lang="en-US" sz="5400" i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ookman Old Style"/>
                <a:cs typeface="Bookman Old Style"/>
                <a:sym typeface="Symbol" charset="2"/>
              </a:rPr>
              <a:t>ll</a:t>
            </a:r>
            <a:r>
              <a:rPr lang="en-US" sz="5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  <a:sym typeface="Symbol" charset="2"/>
              </a:rPr>
              <a:t>g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DØ set limits </a:t>
            </a:r>
            <a:r>
              <a:rPr lang="en-US" dirty="0" err="1" smtClean="0">
                <a:solidFill>
                  <a:srgbClr val="0000FF"/>
                </a:solidFill>
              </a:rPr>
              <a:t>Z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i="1" dirty="0" err="1" smtClean="0">
                <a:solidFill>
                  <a:srgbClr val="0000FF"/>
                </a:solidFill>
                <a:latin typeface="Bookman Old Style"/>
                <a:cs typeface="Bookman Old Style"/>
                <a:sym typeface="Symbol" charset="2"/>
              </a:rPr>
              <a:t>ll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Symbol" charset="2"/>
              </a:rPr>
              <a:t>in Run I</a:t>
            </a:r>
            <a:endParaRPr lang="en-US" dirty="0" smtClean="0">
              <a:solidFill>
                <a:srgbClr val="0000FF"/>
              </a:solidFill>
              <a:cs typeface="Bookman Old Style"/>
              <a:sym typeface="Symbol" charset="2"/>
            </a:endParaRPr>
          </a:p>
          <a:p>
            <a:pPr lvl="1"/>
            <a:r>
              <a:rPr lang="en-US" dirty="0" smtClean="0">
                <a:cs typeface="Bookman Old Style"/>
                <a:sym typeface="Symbol" charset="2"/>
              </a:rPr>
              <a:t>Observed 29 events</a:t>
            </a:r>
          </a:p>
          <a:p>
            <a:pPr lvl="1"/>
            <a:r>
              <a:rPr lang="en-US" dirty="0" smtClean="0">
                <a:cs typeface="Bookman Old Style"/>
                <a:sym typeface="Symbol" charset="2"/>
              </a:rPr>
              <a:t>The </a:t>
            </a:r>
            <a:r>
              <a:rPr lang="en-US" dirty="0" err="1" smtClean="0">
                <a:cs typeface="Bookman Old Style"/>
                <a:sym typeface="Symbol" charset="2"/>
              </a:rPr>
              <a:t>p</a:t>
            </a:r>
            <a:r>
              <a:rPr lang="en-US" baseline="-25000" dirty="0" err="1" smtClean="0">
                <a:cs typeface="Bookman Old Style"/>
                <a:sym typeface="Symbol" charset="2"/>
              </a:rPr>
              <a:t>T</a:t>
            </a:r>
            <a:r>
              <a:rPr lang="en-US" baseline="30000" dirty="0" err="1" smtClean="0"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smtClean="0">
                <a:cs typeface="Bookman Old Style"/>
                <a:sym typeface="Symbol" charset="2"/>
              </a:rPr>
              <a:t> spectrum agree </a:t>
            </a:r>
            <a:br>
              <a:rPr lang="en-US" dirty="0" smtClean="0">
                <a:cs typeface="Bookman Old Style"/>
                <a:sym typeface="Symbol" charset="2"/>
              </a:rPr>
            </a:br>
            <a:r>
              <a:rPr lang="en-US" dirty="0" smtClean="0">
                <a:cs typeface="Bookman Old Style"/>
                <a:sym typeface="Symbol" charset="2"/>
              </a:rPr>
              <a:t>with standard model </a:t>
            </a:r>
            <a:br>
              <a:rPr lang="en-US" dirty="0" smtClean="0">
                <a:cs typeface="Bookman Old Style"/>
                <a:sym typeface="Symbol" charset="2"/>
              </a:rPr>
            </a:br>
            <a:r>
              <a:rPr lang="en-US" dirty="0" smtClean="0">
                <a:cs typeface="Bookman Old Style"/>
                <a:sym typeface="Symbol" charset="2"/>
              </a:rPr>
              <a:t>prediction</a:t>
            </a:r>
            <a:endParaRPr lang="en-US" dirty="0" smtClean="0">
              <a:cs typeface="Symbol" charset="2"/>
              <a:sym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1700" y="6183197"/>
            <a:ext cx="42291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Agreement with SM at 10</a:t>
            </a:r>
            <a:r>
              <a:rPr lang="en-US" baseline="30000" dirty="0" smtClean="0"/>
              <a:t>-1</a:t>
            </a:r>
            <a:r>
              <a:rPr lang="en-US" dirty="0" smtClean="0"/>
              <a:t> – 10</a:t>
            </a:r>
            <a:r>
              <a:rPr lang="en-US" baseline="30000" dirty="0" smtClean="0"/>
              <a:t>-2</a:t>
            </a:r>
            <a:r>
              <a:rPr lang="en-US" dirty="0" smtClean="0"/>
              <a:t>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20425"/>
            <a:ext cx="4740024" cy="2255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1828800"/>
            <a:ext cx="4191000" cy="4146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8" y="3895344"/>
            <a:ext cx="433332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990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Previous Run II results on </a:t>
            </a:r>
            <a:r>
              <a:rPr lang="en-US" sz="5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sz="5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5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</a:t>
            </a:r>
            <a:r>
              <a:rPr lang="en-US" sz="5400" i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ookman Old Style"/>
                <a:cs typeface="Bookman Old Style"/>
                <a:sym typeface="Symbol" charset="2"/>
              </a:rPr>
              <a:t>ll</a:t>
            </a:r>
            <a:r>
              <a:rPr lang="en-US" sz="5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  <a:sym typeface="Symbol" charset="2"/>
              </a:rPr>
              <a:t>g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885" y="990600"/>
            <a:ext cx="8229600" cy="22399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Both CDF and DØ performed extensive studies of the 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 production in </a:t>
            </a:r>
            <a:r>
              <a:rPr lang="en-US" dirty="0" err="1" smtClean="0">
                <a:solidFill>
                  <a:srgbClr val="0000FF"/>
                </a:solidFill>
              </a:rPr>
              <a:t>Z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i="1" dirty="0" err="1" smtClean="0">
                <a:solidFill>
                  <a:srgbClr val="0000FF"/>
                </a:solidFill>
                <a:latin typeface="Bookman Old Style"/>
                <a:cs typeface="Bookman Old Style"/>
                <a:sym typeface="Symbol" charset="2"/>
              </a:rPr>
              <a:t>ll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endParaRPr lang="en-US" dirty="0" smtClean="0">
              <a:solidFill>
                <a:srgbClr val="0000FF"/>
              </a:solidFill>
              <a:cs typeface="Bookman Old Style"/>
              <a:sym typeface="Symbol" charset="2"/>
            </a:endParaRPr>
          </a:p>
          <a:p>
            <a:pPr lvl="1"/>
            <a:r>
              <a:rPr lang="en-US" dirty="0" smtClean="0">
                <a:cs typeface="Bookman Old Style"/>
                <a:sym typeface="Symbol" charset="2"/>
              </a:rPr>
              <a:t>Both cross section and </a:t>
            </a:r>
            <a:r>
              <a:rPr lang="en-US" dirty="0" err="1" smtClean="0">
                <a:cs typeface="Bookman Old Style"/>
                <a:sym typeface="Symbol" charset="2"/>
              </a:rPr>
              <a:t>p</a:t>
            </a:r>
            <a:r>
              <a:rPr lang="en-US" baseline="-25000" dirty="0" err="1" smtClean="0">
                <a:cs typeface="Bookman Old Style"/>
                <a:sym typeface="Symbol" charset="2"/>
              </a:rPr>
              <a:t>T</a:t>
            </a:r>
            <a:r>
              <a:rPr lang="en-US" baseline="30000" dirty="0" err="1" smtClean="0"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smtClean="0">
                <a:cs typeface="Bookman Old Style"/>
                <a:sym typeface="Symbol" charset="2"/>
              </a:rPr>
              <a:t> spectrum agree with standard model prediction</a:t>
            </a:r>
          </a:p>
          <a:p>
            <a:pPr lvl="1"/>
            <a:r>
              <a:rPr lang="en-US" dirty="0" smtClean="0">
                <a:cs typeface="Bookman Old Style"/>
                <a:sym typeface="Symbol" charset="2"/>
              </a:rPr>
              <a:t>Limits are</a:t>
            </a:r>
            <a:endParaRPr lang="en-US" dirty="0" smtClean="0">
              <a:cs typeface="Symbol" charset="2"/>
              <a:sym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80658"/>
            <a:ext cx="4398385" cy="2982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06" y="3280657"/>
            <a:ext cx="3114094" cy="29875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42616" y="2724150"/>
            <a:ext cx="2597722" cy="418275"/>
            <a:chOff x="2667000" y="2812286"/>
            <a:chExt cx="2597722" cy="418275"/>
          </a:xfrm>
        </p:grpSpPr>
        <p:graphicFrame>
          <p:nvGraphicFramePr>
            <p:cNvPr id="63490" name="Object 2"/>
            <p:cNvGraphicFramePr>
              <a:graphicFrameLocks noChangeAspect="1"/>
            </p:cNvGraphicFramePr>
            <p:nvPr/>
          </p:nvGraphicFramePr>
          <p:xfrm>
            <a:off x="2667000" y="2813048"/>
            <a:ext cx="1190625" cy="417513"/>
          </p:xfrm>
          <a:graphic>
            <a:graphicData uri="http://schemas.openxmlformats.org/presentationml/2006/ole">
              <p:oleObj spid="_x0000_s63490" name="Equation" r:id="rId5" imgW="723900" imgH="254000" progId="Equation.3">
                <p:embed/>
              </p:oleObj>
            </a:graphicData>
          </a:graphic>
        </p:graphicFrame>
        <p:graphicFrame>
          <p:nvGraphicFramePr>
            <p:cNvPr id="63491" name="Object 3"/>
            <p:cNvGraphicFramePr>
              <a:graphicFrameLocks noChangeAspect="1"/>
            </p:cNvGraphicFramePr>
            <p:nvPr/>
          </p:nvGraphicFramePr>
          <p:xfrm>
            <a:off x="3948684" y="2812286"/>
            <a:ext cx="1316038" cy="417513"/>
          </p:xfrm>
          <a:graphic>
            <a:graphicData uri="http://schemas.openxmlformats.org/presentationml/2006/ole">
              <p:oleObj spid="_x0000_s63491" name="Equation" r:id="rId6" imgW="800100" imgH="254000" progId="Equation.3">
                <p:embed/>
              </p:oleObj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2398135" y="6268236"/>
            <a:ext cx="42291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Agreement with SM at 10</a:t>
            </a:r>
            <a:r>
              <a:rPr lang="en-US" baseline="30000" dirty="0" smtClean="0"/>
              <a:t>-1</a:t>
            </a:r>
            <a:r>
              <a:rPr lang="en-US" dirty="0" smtClean="0"/>
              <a:t> – 10</a:t>
            </a:r>
            <a:r>
              <a:rPr lang="en-US" baseline="30000" dirty="0" smtClean="0"/>
              <a:t>-3</a:t>
            </a:r>
            <a:r>
              <a:rPr lang="en-US" dirty="0" smtClean="0"/>
              <a:t>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Can we do better?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5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Precision is still dominated by statistics</a:t>
            </a:r>
            <a:endParaRPr lang="en-US" dirty="0" smtClean="0"/>
          </a:p>
          <a:p>
            <a:pPr lvl="1"/>
            <a:r>
              <a:rPr lang="en-US" dirty="0" smtClean="0"/>
              <a:t>Sensitivity is in the tail of the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distribution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Major limiting factors:</a:t>
            </a:r>
          </a:p>
          <a:p>
            <a:pPr lvl="1"/>
            <a:r>
              <a:rPr lang="en-US" dirty="0" smtClean="0"/>
              <a:t>Three particle final state</a:t>
            </a:r>
          </a:p>
          <a:p>
            <a:pPr lvl="1"/>
            <a:r>
              <a:rPr lang="en-US" dirty="0" smtClean="0"/>
              <a:t>Low </a:t>
            </a:r>
            <a:r>
              <a:rPr lang="en-US" dirty="0" err="1" smtClean="0">
                <a:cs typeface="Bookman Old Style"/>
                <a:sym typeface="Symbol" charset="2"/>
              </a:rPr>
              <a:t>Z</a:t>
            </a:r>
            <a:r>
              <a:rPr lang="en-US" dirty="0" err="1" smtClean="0">
                <a:sym typeface="Symbol" charset="2"/>
              </a:rPr>
              <a:t></a:t>
            </a:r>
            <a:r>
              <a:rPr lang="en-US" i="1" dirty="0" err="1" smtClean="0">
                <a:latin typeface="Bookman Old Style"/>
                <a:cs typeface="Bookman Old Style"/>
                <a:sym typeface="Symbol" charset="2"/>
              </a:rPr>
              <a:t>ll</a:t>
            </a:r>
            <a:r>
              <a:rPr lang="en-US" dirty="0" smtClean="0"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dirty="0" smtClean="0"/>
              <a:t>branching fraction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Challenging alternative: </a:t>
            </a:r>
            <a:r>
              <a:rPr lang="en-US" dirty="0" err="1" smtClean="0">
                <a:solidFill>
                  <a:srgbClr val="FF0000"/>
                </a:solidFill>
                <a:cs typeface="Bookman Old Style"/>
                <a:sym typeface="Symbol" charset="2"/>
              </a:rPr>
              <a:t>Z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err="1" smtClean="0">
                <a:solidFill>
                  <a:srgbClr val="FF0000"/>
                </a:solidFill>
                <a:sym typeface="Symbol" charset="2"/>
              </a:rPr>
              <a:t>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nng</a:t>
            </a:r>
            <a:endParaRPr lang="en-US" dirty="0" smtClean="0">
              <a:solidFill>
                <a:srgbClr val="FF0000"/>
              </a:solidFill>
              <a:cs typeface="Symbol" charset="2"/>
              <a:sym typeface="Symbol" charset="2"/>
            </a:endParaRPr>
          </a:p>
          <a:p>
            <a:pPr lvl="1"/>
            <a:r>
              <a:rPr lang="en-US" dirty="0" smtClean="0">
                <a:cs typeface="Symbol" charset="2"/>
                <a:sym typeface="Symbol" charset="2"/>
              </a:rPr>
              <a:t>Much higher acceptance</a:t>
            </a:r>
            <a:endParaRPr lang="en-US" dirty="0" smtClean="0">
              <a:sym typeface="Symbol" charset="2"/>
            </a:endParaRPr>
          </a:p>
          <a:p>
            <a:pPr lvl="1"/>
            <a:r>
              <a:rPr lang="en-US" dirty="0" smtClean="0">
                <a:cs typeface="Symbol" charset="2"/>
                <a:sym typeface="Symbol" charset="2"/>
              </a:rPr>
              <a:t>No FSR processes!</a:t>
            </a:r>
          </a:p>
          <a:p>
            <a:pPr lvl="1"/>
            <a:r>
              <a:rPr lang="en-US" dirty="0" smtClean="0">
                <a:cs typeface="Symbol" charset="2"/>
                <a:sym typeface="Symbol" charset="2"/>
              </a:rPr>
              <a:t>Neutrino branching fraction is three times the </a:t>
            </a:r>
            <a:r>
              <a:rPr lang="en-US" dirty="0" err="1" smtClean="0">
                <a:cs typeface="Bookman Old Style"/>
                <a:sym typeface="Symbol" charset="2"/>
              </a:rPr>
              <a:t>Z</a:t>
            </a:r>
            <a:r>
              <a:rPr lang="en-US" dirty="0" err="1" smtClean="0">
                <a:sym typeface="Symbol" charset="2"/>
              </a:rPr>
              <a:t></a:t>
            </a:r>
            <a:r>
              <a:rPr lang="en-US" i="1" dirty="0" err="1" smtClean="0">
                <a:latin typeface="Bookman Old Style"/>
                <a:cs typeface="Bookman Old Style"/>
                <a:sym typeface="Symbol" charset="2"/>
              </a:rPr>
              <a:t>ll</a:t>
            </a:r>
            <a:endParaRPr lang="en-US" dirty="0" smtClean="0">
              <a:cs typeface="Symbol" charset="2"/>
              <a:sym typeface="Symbol" charset="2"/>
            </a:endParaRPr>
          </a:p>
        </p:txBody>
      </p:sp>
      <p:pic>
        <p:nvPicPr>
          <p:cNvPr id="4" name="Picture 1029" descr="X:\Wine+CheeseCopy\temp_2_p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1" y="3886200"/>
            <a:ext cx="2362200" cy="1527481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6475262" y="3887944"/>
            <a:ext cx="1679880" cy="13715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76200"/>
            <a:ext cx="1625524" cy="2115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6017567"/>
            <a:ext cx="67056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Precision should double for </a:t>
            </a:r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  <a:sym typeface="Symbol" charset="2"/>
              </a:rPr>
              <a:t>nng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Symbol" charset="2"/>
                <a:sym typeface="Symbol" charset="2"/>
              </a:rPr>
              <a:t>channel alone!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6515101" y="3848103"/>
            <a:ext cx="1600202" cy="137159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</a:t>
            </a:r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  <a:sym typeface="Symbol" charset="2"/>
              </a:rPr>
              <a:t>nng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Very challenging</a:t>
            </a:r>
          </a:p>
          <a:p>
            <a:pPr lvl="1"/>
            <a:r>
              <a:rPr lang="en-US" dirty="0" smtClean="0"/>
              <a:t>Has not been seen at Tevatron!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Final state is a single photon and a missing transverse energy (MET) consistent with </a:t>
            </a:r>
            <a:r>
              <a:rPr lang="en-US" dirty="0" err="1" smtClean="0">
                <a:solidFill>
                  <a:srgbClr val="0000FF"/>
                </a:solidFill>
              </a:rPr>
              <a:t>Z</a:t>
            </a:r>
            <a:r>
              <a:rPr lang="en-US" dirty="0" err="1" smtClean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2"/>
              </a:rPr>
              <a:t>nn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Symbol" charset="2"/>
              </a:rPr>
              <a:t>production</a:t>
            </a:r>
          </a:p>
          <a:p>
            <a:pPr lvl="1"/>
            <a:r>
              <a:rPr lang="en-US" dirty="0" smtClean="0">
                <a:cs typeface="Symbol" charset="2"/>
                <a:sym typeface="Symbol" charset="2"/>
              </a:rPr>
              <a:t>Backgrounds: </a:t>
            </a:r>
          </a:p>
          <a:p>
            <a:pPr lvl="2"/>
            <a:r>
              <a:rPr lang="en-US" dirty="0" smtClean="0">
                <a:cs typeface="Symbol" charset="2"/>
                <a:sym typeface="Symbol" charset="2"/>
              </a:rPr>
              <a:t>QCD processes and W production (e </a:t>
            </a:r>
            <a:r>
              <a:rPr lang="en-US" dirty="0" err="1" smtClean="0">
                <a:sym typeface="Symbol" charset="2"/>
              </a:rPr>
              <a:t></a:t>
            </a:r>
            <a:r>
              <a:rPr lang="en-US" dirty="0" smtClean="0">
                <a:sym typeface="Symbol" charset="2"/>
              </a:rPr>
              <a:t> </a:t>
            </a:r>
            <a:r>
              <a:rPr lang="en-US" dirty="0" smtClean="0"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smtClean="0">
                <a:sym typeface="Symbol" charset="2"/>
              </a:rPr>
              <a:t>)</a:t>
            </a:r>
            <a:endParaRPr lang="en-US" dirty="0" smtClean="0">
              <a:cs typeface="Symbol" charset="2"/>
              <a:sym typeface="Symbol" charset="2"/>
            </a:endParaRPr>
          </a:p>
          <a:p>
            <a:pPr lvl="2"/>
            <a:r>
              <a:rPr lang="en-US" dirty="0" smtClean="0">
                <a:cs typeface="Symbol" charset="2"/>
                <a:sym typeface="Symbol" charset="2"/>
              </a:rPr>
              <a:t>Beam-halo, bremsstrahlung cosmic </a:t>
            </a:r>
            <a:r>
              <a:rPr lang="en-US" dirty="0" err="1" smtClean="0">
                <a:cs typeface="Symbol" charset="2"/>
                <a:sym typeface="Symbol" charset="2"/>
              </a:rPr>
              <a:t>muons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 crucial ingredient to this analysis is identification of photons</a:t>
            </a:r>
            <a:r>
              <a:rPr lang="en-US" dirty="0" smtClean="0"/>
              <a:t> </a:t>
            </a:r>
          </a:p>
        </p:txBody>
      </p:sp>
      <p:pic>
        <p:nvPicPr>
          <p:cNvPr id="4" name="Picture 1028" descr="X:\Wine+CheeseCopy\temp_1_p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8356" y="341900"/>
            <a:ext cx="1828800" cy="172821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05800" y="1143000"/>
            <a:ext cx="1524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0" y="1728216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86800" y="341900"/>
            <a:ext cx="228600" cy="64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91856" y="877824"/>
            <a:ext cx="2927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Photon identification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Unconverted photons do not have much redundancy: just a shower in the calorimeter</a:t>
            </a:r>
          </a:p>
          <a:p>
            <a:pPr lvl="1"/>
            <a:r>
              <a:rPr lang="en-US" dirty="0" smtClean="0"/>
              <a:t>Handles to suppress backgrounds: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Isolation in tracker and hadron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calorimeter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Shower profile should be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consistent with that of a photon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No track pointing to the photon candidate</a:t>
            </a:r>
          </a:p>
          <a:p>
            <a:pPr lvl="3"/>
            <a:r>
              <a:rPr lang="en-US" dirty="0" smtClean="0"/>
              <a:t>No additional hits in the vicinity of a photon candidate is consistent with not reconstructed track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600700" y="3109912"/>
            <a:ext cx="1600200" cy="1295400"/>
            <a:chOff x="96" y="1200"/>
            <a:chExt cx="1008" cy="816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96" y="1200"/>
              <a:ext cx="1008" cy="672"/>
              <a:chOff x="288" y="1296"/>
              <a:chExt cx="1008" cy="672"/>
            </a:xfrm>
          </p:grpSpPr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 flipV="1">
                <a:off x="288" y="1440"/>
                <a:ext cx="576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288" y="1392"/>
                <a:ext cx="816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288" y="1632"/>
                <a:ext cx="19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288" y="1776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 flipV="1">
                <a:off x="288" y="1584"/>
                <a:ext cx="67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11"/>
              <p:cNvSpPr>
                <a:spLocks noChangeShapeType="1"/>
              </p:cNvSpPr>
              <p:nvPr/>
            </p:nvSpPr>
            <p:spPr bwMode="auto">
              <a:xfrm flipV="1">
                <a:off x="288" y="1680"/>
                <a:ext cx="62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816" y="1632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-</a:t>
                </a:r>
                <a:endParaRPr lang="en-US" sz="1400">
                  <a:latin typeface="Times New Roman" pitchFamily="-109" charset="0"/>
                </a:endParaRPr>
              </a:p>
            </p:txBody>
          </p:sp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384" y="1488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+</a:t>
                </a:r>
                <a:endParaRPr lang="en-US" sz="1400">
                  <a:latin typeface="Times New Roman" pitchFamily="-109" charset="0"/>
                </a:endParaRPr>
              </a:p>
            </p:txBody>
          </p:sp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1008" y="1392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+</a:t>
                </a:r>
                <a:endParaRPr lang="en-US" sz="1400">
                  <a:latin typeface="Times New Roman" pitchFamily="-109" charset="0"/>
                </a:endParaRPr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912" y="1488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0</a:t>
                </a:r>
                <a:endParaRPr lang="en-US" sz="1400">
                  <a:latin typeface="Times New Roman" pitchFamily="-109" charset="0"/>
                </a:endParaRP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28" y="1776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0</a:t>
                </a:r>
                <a:endParaRPr lang="en-US" sz="1400">
                  <a:latin typeface="Times New Roman" pitchFamily="-109" charset="0"/>
                </a:endParaRP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720" y="1296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-</a:t>
                </a:r>
                <a:endParaRPr lang="en-US" sz="1400">
                  <a:latin typeface="Times New Roman" pitchFamily="-109" charset="0"/>
                </a:endParaRPr>
              </a:p>
            </p:txBody>
          </p:sp>
        </p:grpSp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96" y="1824"/>
              <a:ext cx="7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Tahoma" pitchFamily="-109" charset="0"/>
                </a:rPr>
                <a:t>normal jet</a:t>
              </a:r>
            </a:p>
          </p:txBody>
        </p:sp>
      </p:grpSp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6972300" y="3033712"/>
            <a:ext cx="2133600" cy="1508125"/>
            <a:chOff x="4416" y="1162"/>
            <a:chExt cx="1344" cy="950"/>
          </a:xfrm>
        </p:grpSpPr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4416" y="1786"/>
              <a:ext cx="134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Tahoma" pitchFamily="-109" charset="0"/>
                </a:rPr>
                <a:t>fluctuated jet: most energy is carried by </a:t>
              </a:r>
              <a:r>
                <a:rPr lang="en-US" sz="1400">
                  <a:latin typeface="Times New Roman" pitchFamily="-109" charset="0"/>
                  <a:sym typeface="Symbol" pitchFamily="-109" charset="2"/>
                </a:rPr>
                <a:t></a:t>
              </a:r>
              <a:r>
                <a:rPr lang="en-US" sz="1400" baseline="30000">
                  <a:latin typeface="Times New Roman" pitchFamily="-109" charset="0"/>
                  <a:sym typeface="Symbol" pitchFamily="-109" charset="2"/>
                </a:rPr>
                <a:t>0</a:t>
              </a:r>
              <a:r>
                <a:rPr lang="en-US" sz="1400">
                  <a:latin typeface="Tahoma" pitchFamily="-109" charset="0"/>
                </a:rPr>
                <a:t> </a:t>
              </a:r>
            </a:p>
          </p:txBody>
        </p:sp>
        <p:grpSp>
          <p:nvGrpSpPr>
            <p:cNvPr id="21" name="Group 32"/>
            <p:cNvGrpSpPr>
              <a:grpSpLocks/>
            </p:cNvGrpSpPr>
            <p:nvPr/>
          </p:nvGrpSpPr>
          <p:grpSpPr bwMode="auto">
            <a:xfrm>
              <a:off x="4512" y="1162"/>
              <a:ext cx="1200" cy="672"/>
              <a:chOff x="4512" y="1162"/>
              <a:chExt cx="1200" cy="672"/>
            </a:xfrm>
          </p:grpSpPr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4704" y="1642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+</a:t>
                </a:r>
                <a:endParaRPr lang="en-US" sz="1400">
                  <a:latin typeface="Times New Roman" pitchFamily="-109" charset="0"/>
                </a:endParaRPr>
              </a:p>
            </p:txBody>
          </p:sp>
          <p:sp>
            <p:nvSpPr>
              <p:cNvPr id="23" name="Text Box 22"/>
              <p:cNvSpPr txBox="1">
                <a:spLocks noChangeArrowheads="1"/>
              </p:cNvSpPr>
              <p:nvPr/>
            </p:nvSpPr>
            <p:spPr bwMode="auto">
              <a:xfrm>
                <a:off x="4512" y="1402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0</a:t>
                </a:r>
                <a:endParaRPr lang="en-US" sz="1400">
                  <a:latin typeface="Times New Roman" pitchFamily="-109" charset="0"/>
                </a:endParaRPr>
              </a:p>
            </p:txBody>
          </p:sp>
          <p:sp>
            <p:nvSpPr>
              <p:cNvPr id="24" name="Line 23"/>
              <p:cNvSpPr>
                <a:spLocks noChangeShapeType="1"/>
              </p:cNvSpPr>
              <p:nvPr/>
            </p:nvSpPr>
            <p:spPr bwMode="auto">
              <a:xfrm flipV="1">
                <a:off x="4560" y="1210"/>
                <a:ext cx="91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24"/>
              <p:cNvSpPr>
                <a:spLocks noChangeShapeType="1"/>
              </p:cNvSpPr>
              <p:nvPr/>
            </p:nvSpPr>
            <p:spPr bwMode="auto">
              <a:xfrm flipV="1">
                <a:off x="4560" y="154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25"/>
              <p:cNvSpPr>
                <a:spLocks noChangeShapeType="1"/>
              </p:cNvSpPr>
              <p:nvPr/>
            </p:nvSpPr>
            <p:spPr bwMode="auto">
              <a:xfrm>
                <a:off x="4560" y="1690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Text Box 26"/>
              <p:cNvSpPr txBox="1">
                <a:spLocks noChangeArrowheads="1"/>
              </p:cNvSpPr>
              <p:nvPr/>
            </p:nvSpPr>
            <p:spPr bwMode="auto">
              <a:xfrm>
                <a:off x="5424" y="1162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0</a:t>
                </a:r>
                <a:endParaRPr lang="en-US" sz="1400">
                  <a:latin typeface="Times New Roman" pitchFamily="-109" charset="0"/>
                </a:endParaRPr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 flipV="1">
                <a:off x="4560" y="1536"/>
                <a:ext cx="384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4752" y="1546"/>
                <a:ext cx="2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latin typeface="Times New Roman" pitchFamily="-109" charset="0"/>
                    <a:sym typeface="Symbol" pitchFamily="-109" charset="2"/>
                  </a:rPr>
                  <a:t></a:t>
                </a:r>
                <a:r>
                  <a:rPr lang="en-US" sz="1400" baseline="30000">
                    <a:latin typeface="Times New Roman" pitchFamily="-109" charset="0"/>
                    <a:sym typeface="Symbol" pitchFamily="-109" charset="2"/>
                  </a:rPr>
                  <a:t>0</a:t>
                </a:r>
                <a:endParaRPr lang="en-US" sz="1400">
                  <a:latin typeface="Times New Roman" pitchFamily="-109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Calibrating photons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We must find Higgs to produce a photon calibration signal! 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Use data for calibration: </a:t>
            </a:r>
            <a:r>
              <a:rPr lang="en-US" dirty="0" err="1" smtClean="0">
                <a:solidFill>
                  <a:srgbClr val="3366FF"/>
                </a:solidFill>
              </a:rPr>
              <a:t>Z</a:t>
            </a:r>
            <a:r>
              <a:rPr lang="en-US" dirty="0" err="1" smtClean="0">
                <a:solidFill>
                  <a:srgbClr val="3366FF"/>
                </a:solidFill>
                <a:sym typeface="Symbol" charset="2"/>
              </a:rPr>
              <a:t></a:t>
            </a:r>
            <a:r>
              <a:rPr lang="en-US" dirty="0" err="1" smtClean="0">
                <a:solidFill>
                  <a:srgbClr val="3366FF"/>
                </a:solidFill>
                <a:cs typeface="Bookman Old Style"/>
                <a:sym typeface="Symbol" charset="2"/>
              </a:rPr>
              <a:t>ee</a:t>
            </a:r>
            <a:endParaRPr lang="en-US" dirty="0" smtClean="0">
              <a:solidFill>
                <a:srgbClr val="3366FF"/>
              </a:solidFill>
              <a:cs typeface="Bookman Old Style"/>
              <a:sym typeface="Symbol" charset="2"/>
            </a:endParaRPr>
          </a:p>
          <a:p>
            <a:pPr lvl="1"/>
            <a:r>
              <a:rPr lang="en-US" dirty="0" smtClean="0">
                <a:cs typeface="Bookman Old Style"/>
                <a:sym typeface="Symbol" charset="2"/>
              </a:rPr>
              <a:t>Use Monte Carlo to</a:t>
            </a:r>
            <a:br>
              <a:rPr lang="en-US" dirty="0" smtClean="0">
                <a:cs typeface="Bookman Old Style"/>
                <a:sym typeface="Symbol" charset="2"/>
              </a:rPr>
            </a:br>
            <a:r>
              <a:rPr lang="en-US" dirty="0" smtClean="0">
                <a:cs typeface="Bookman Old Style"/>
                <a:sym typeface="Symbol" charset="2"/>
              </a:rPr>
              <a:t>describe the difference </a:t>
            </a:r>
            <a:br>
              <a:rPr lang="en-US" dirty="0" smtClean="0">
                <a:cs typeface="Bookman Old Style"/>
                <a:sym typeface="Symbol" charset="2"/>
              </a:rPr>
            </a:br>
            <a:r>
              <a:rPr lang="en-US" dirty="0" smtClean="0">
                <a:cs typeface="Bookman Old Style"/>
                <a:sym typeface="Symbol" charset="2"/>
              </a:rPr>
              <a:t>between photon and </a:t>
            </a:r>
            <a:br>
              <a:rPr lang="en-US" dirty="0" smtClean="0">
                <a:cs typeface="Bookman Old Style"/>
                <a:sym typeface="Symbol" charset="2"/>
              </a:rPr>
            </a:br>
            <a:r>
              <a:rPr lang="en-US" dirty="0" smtClean="0">
                <a:cs typeface="Bookman Old Style"/>
                <a:sym typeface="Symbol" charset="2"/>
              </a:rPr>
              <a:t>electron shower well</a:t>
            </a:r>
          </a:p>
          <a:p>
            <a:pPr lvl="1"/>
            <a:r>
              <a:rPr lang="en-US" dirty="0" smtClean="0">
                <a:cs typeface="Bookman Old Style"/>
                <a:sym typeface="Symbol" charset="2"/>
              </a:rPr>
              <a:t>Tune Monte Carlo so that it</a:t>
            </a:r>
            <a:br>
              <a:rPr lang="en-US" dirty="0" smtClean="0">
                <a:cs typeface="Bookman Old Style"/>
                <a:sym typeface="Symbol" charset="2"/>
              </a:rPr>
            </a:br>
            <a:r>
              <a:rPr lang="en-US" dirty="0" smtClean="0">
                <a:cs typeface="Bookman Old Style"/>
                <a:sym typeface="Symbol" charset="2"/>
              </a:rPr>
              <a:t>describes electrons well</a:t>
            </a:r>
          </a:p>
          <a:p>
            <a:pPr lvl="2"/>
            <a:r>
              <a:rPr lang="en-US" dirty="0" smtClean="0">
                <a:cs typeface="Bookman Old Style"/>
                <a:sym typeface="Symbol" charset="2"/>
              </a:rPr>
              <a:t>Cross checked in data with FSR Z</a:t>
            </a:r>
            <a:r>
              <a:rPr lang="en-US" dirty="0" smtClean="0"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smtClean="0">
                <a:cs typeface="Bookman Old Style"/>
                <a:sym typeface="Symbol" charset="2"/>
              </a:rPr>
              <a:t> events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389766" y="2348095"/>
            <a:ext cx="3505200" cy="2985905"/>
            <a:chOff x="528" y="1008"/>
            <a:chExt cx="1872" cy="1488"/>
          </a:xfrm>
        </p:grpSpPr>
        <p:pic>
          <p:nvPicPr>
            <p:cNvPr id="5" name="Picture 10" descr="Z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1008"/>
              <a:ext cx="1872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972" y="1068"/>
              <a:ext cx="359" cy="347"/>
            </a:xfrm>
            <a:custGeom>
              <a:avLst/>
              <a:gdLst>
                <a:gd name="T0" fmla="*/ 22 w 396"/>
                <a:gd name="T1" fmla="*/ 169 h 400"/>
                <a:gd name="T2" fmla="*/ 35 w 396"/>
                <a:gd name="T3" fmla="*/ 151 h 400"/>
                <a:gd name="T4" fmla="*/ 35 w 396"/>
                <a:gd name="T5" fmla="*/ 139 h 400"/>
                <a:gd name="T6" fmla="*/ 35 w 396"/>
                <a:gd name="T7" fmla="*/ 134 h 400"/>
                <a:gd name="T8" fmla="*/ 31 w 396"/>
                <a:gd name="T9" fmla="*/ 121 h 400"/>
                <a:gd name="T10" fmla="*/ 20 w 396"/>
                <a:gd name="T11" fmla="*/ 91 h 400"/>
                <a:gd name="T12" fmla="*/ 5 w 396"/>
                <a:gd name="T13" fmla="*/ 39 h 400"/>
                <a:gd name="T14" fmla="*/ 0 w 396"/>
                <a:gd name="T15" fmla="*/ 14 h 400"/>
                <a:gd name="T16" fmla="*/ 8 w 396"/>
                <a:gd name="T17" fmla="*/ 0 h 400"/>
                <a:gd name="T18" fmla="*/ 31 w 396"/>
                <a:gd name="T19" fmla="*/ 0 h 400"/>
                <a:gd name="T20" fmla="*/ 54 w 396"/>
                <a:gd name="T21" fmla="*/ 15 h 400"/>
                <a:gd name="T22" fmla="*/ 106 w 396"/>
                <a:gd name="T23" fmla="*/ 56 h 400"/>
                <a:gd name="T24" fmla="*/ 135 w 396"/>
                <a:gd name="T25" fmla="*/ 77 h 400"/>
                <a:gd name="T26" fmla="*/ 180 w 396"/>
                <a:gd name="T27" fmla="*/ 91 h 400"/>
                <a:gd name="T28" fmla="*/ 219 w 396"/>
                <a:gd name="T29" fmla="*/ 91 h 400"/>
                <a:gd name="T30" fmla="*/ 189 w 396"/>
                <a:gd name="T31" fmla="*/ 95 h 400"/>
                <a:gd name="T32" fmla="*/ 160 w 396"/>
                <a:gd name="T33" fmla="*/ 104 h 400"/>
                <a:gd name="T34" fmla="*/ 121 w 396"/>
                <a:gd name="T35" fmla="*/ 114 h 400"/>
                <a:gd name="T36" fmla="*/ 83 w 396"/>
                <a:gd name="T37" fmla="*/ 131 h 400"/>
                <a:gd name="T38" fmla="*/ 52 w 396"/>
                <a:gd name="T39" fmla="*/ 151 h 400"/>
                <a:gd name="T40" fmla="*/ 22 w 396"/>
                <a:gd name="T41" fmla="*/ 170 h 4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6"/>
                <a:gd name="T64" fmla="*/ 0 h 400"/>
                <a:gd name="T65" fmla="*/ 396 w 396"/>
                <a:gd name="T66" fmla="*/ 400 h 4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6" h="400">
                  <a:moveTo>
                    <a:pt x="39" y="395"/>
                  </a:moveTo>
                  <a:lnTo>
                    <a:pt x="63" y="355"/>
                  </a:lnTo>
                  <a:lnTo>
                    <a:pt x="63" y="326"/>
                  </a:lnTo>
                  <a:lnTo>
                    <a:pt x="63" y="315"/>
                  </a:lnTo>
                  <a:lnTo>
                    <a:pt x="55" y="283"/>
                  </a:lnTo>
                  <a:lnTo>
                    <a:pt x="36" y="214"/>
                  </a:lnTo>
                  <a:lnTo>
                    <a:pt x="6" y="91"/>
                  </a:lnTo>
                  <a:lnTo>
                    <a:pt x="0" y="34"/>
                  </a:lnTo>
                  <a:lnTo>
                    <a:pt x="14" y="0"/>
                  </a:lnTo>
                  <a:lnTo>
                    <a:pt x="55" y="0"/>
                  </a:lnTo>
                  <a:lnTo>
                    <a:pt x="98" y="35"/>
                  </a:lnTo>
                  <a:lnTo>
                    <a:pt x="191" y="131"/>
                  </a:lnTo>
                  <a:lnTo>
                    <a:pt x="244" y="182"/>
                  </a:lnTo>
                  <a:lnTo>
                    <a:pt x="324" y="214"/>
                  </a:lnTo>
                  <a:lnTo>
                    <a:pt x="396" y="214"/>
                  </a:lnTo>
                  <a:lnTo>
                    <a:pt x="340" y="224"/>
                  </a:lnTo>
                  <a:lnTo>
                    <a:pt x="287" y="243"/>
                  </a:lnTo>
                  <a:lnTo>
                    <a:pt x="220" y="267"/>
                  </a:lnTo>
                  <a:lnTo>
                    <a:pt x="152" y="306"/>
                  </a:lnTo>
                  <a:lnTo>
                    <a:pt x="94" y="356"/>
                  </a:lnTo>
                  <a:lnTo>
                    <a:pt x="39" y="400"/>
                  </a:lnTo>
                </a:path>
              </a:pathLst>
            </a:custGeom>
            <a:solidFill>
              <a:srgbClr val="FF1111"/>
            </a:solidFill>
            <a:ln w="9525">
              <a:solidFill>
                <a:srgbClr val="FF111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 rot="300000">
              <a:off x="1928" y="1928"/>
              <a:ext cx="380" cy="339"/>
            </a:xfrm>
            <a:custGeom>
              <a:avLst/>
              <a:gdLst>
                <a:gd name="T0" fmla="*/ 130 w 380"/>
                <a:gd name="T1" fmla="*/ 3 h 339"/>
                <a:gd name="T2" fmla="*/ 138 w 380"/>
                <a:gd name="T3" fmla="*/ 44 h 339"/>
                <a:gd name="T4" fmla="*/ 155 w 380"/>
                <a:gd name="T5" fmla="*/ 62 h 339"/>
                <a:gd name="T6" fmla="*/ 162 w 380"/>
                <a:gd name="T7" fmla="*/ 69 h 339"/>
                <a:gd name="T8" fmla="*/ 185 w 380"/>
                <a:gd name="T9" fmla="*/ 84 h 339"/>
                <a:gd name="T10" fmla="*/ 239 w 380"/>
                <a:gd name="T11" fmla="*/ 116 h 339"/>
                <a:gd name="T12" fmla="*/ 332 w 380"/>
                <a:gd name="T13" fmla="*/ 176 h 339"/>
                <a:gd name="T14" fmla="*/ 370 w 380"/>
                <a:gd name="T15" fmla="*/ 209 h 339"/>
                <a:gd name="T16" fmla="*/ 380 w 380"/>
                <a:gd name="T17" fmla="*/ 239 h 339"/>
                <a:gd name="T18" fmla="*/ 353 w 380"/>
                <a:gd name="T19" fmla="*/ 264 h 339"/>
                <a:gd name="T20" fmla="*/ 304 w 380"/>
                <a:gd name="T21" fmla="*/ 269 h 339"/>
                <a:gd name="T22" fmla="*/ 186 w 380"/>
                <a:gd name="T23" fmla="*/ 265 h 339"/>
                <a:gd name="T24" fmla="*/ 120 w 380"/>
                <a:gd name="T25" fmla="*/ 265 h 339"/>
                <a:gd name="T26" fmla="*/ 48 w 380"/>
                <a:gd name="T27" fmla="*/ 294 h 339"/>
                <a:gd name="T28" fmla="*/ 0 w 380"/>
                <a:gd name="T29" fmla="*/ 339 h 339"/>
                <a:gd name="T30" fmla="*/ 32 w 380"/>
                <a:gd name="T31" fmla="*/ 298 h 339"/>
                <a:gd name="T32" fmla="*/ 56 w 380"/>
                <a:gd name="T33" fmla="*/ 253 h 339"/>
                <a:gd name="T34" fmla="*/ 82 w 380"/>
                <a:gd name="T35" fmla="*/ 191 h 339"/>
                <a:gd name="T36" fmla="*/ 106 w 380"/>
                <a:gd name="T37" fmla="*/ 130 h 339"/>
                <a:gd name="T38" fmla="*/ 117 w 380"/>
                <a:gd name="T39" fmla="*/ 68 h 339"/>
                <a:gd name="T40" fmla="*/ 128 w 380"/>
                <a:gd name="T41" fmla="*/ 0 h 3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0"/>
                <a:gd name="T64" fmla="*/ 0 h 339"/>
                <a:gd name="T65" fmla="*/ 380 w 380"/>
                <a:gd name="T66" fmla="*/ 339 h 3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0" h="339">
                  <a:moveTo>
                    <a:pt x="130" y="3"/>
                  </a:moveTo>
                  <a:lnTo>
                    <a:pt x="138" y="44"/>
                  </a:lnTo>
                  <a:lnTo>
                    <a:pt x="155" y="62"/>
                  </a:lnTo>
                  <a:lnTo>
                    <a:pt x="162" y="69"/>
                  </a:lnTo>
                  <a:lnTo>
                    <a:pt x="185" y="84"/>
                  </a:lnTo>
                  <a:lnTo>
                    <a:pt x="239" y="116"/>
                  </a:lnTo>
                  <a:lnTo>
                    <a:pt x="332" y="176"/>
                  </a:lnTo>
                  <a:lnTo>
                    <a:pt x="370" y="209"/>
                  </a:lnTo>
                  <a:lnTo>
                    <a:pt x="380" y="239"/>
                  </a:lnTo>
                  <a:lnTo>
                    <a:pt x="353" y="264"/>
                  </a:lnTo>
                  <a:lnTo>
                    <a:pt x="304" y="269"/>
                  </a:lnTo>
                  <a:lnTo>
                    <a:pt x="186" y="265"/>
                  </a:lnTo>
                  <a:lnTo>
                    <a:pt x="120" y="265"/>
                  </a:lnTo>
                  <a:lnTo>
                    <a:pt x="48" y="294"/>
                  </a:lnTo>
                  <a:lnTo>
                    <a:pt x="0" y="339"/>
                  </a:lnTo>
                  <a:lnTo>
                    <a:pt x="32" y="298"/>
                  </a:lnTo>
                  <a:lnTo>
                    <a:pt x="56" y="253"/>
                  </a:lnTo>
                  <a:lnTo>
                    <a:pt x="82" y="191"/>
                  </a:lnTo>
                  <a:lnTo>
                    <a:pt x="106" y="130"/>
                  </a:lnTo>
                  <a:lnTo>
                    <a:pt x="117" y="68"/>
                  </a:lnTo>
                  <a:lnTo>
                    <a:pt x="128" y="0"/>
                  </a:lnTo>
                </a:path>
              </a:pathLst>
            </a:custGeom>
            <a:solidFill>
              <a:srgbClr val="FF1111"/>
            </a:solidFill>
            <a:ln w="9525">
              <a:solidFill>
                <a:srgbClr val="FF111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sz="4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</a:t>
            </a:r>
            <a:r>
              <a:rPr lang="en-US" sz="4800" i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ookman Old Style"/>
                <a:cs typeface="Bookman Old Style"/>
                <a:sym typeface="Symbol" charset="2"/>
              </a:rPr>
              <a:t>ll</a:t>
            </a:r>
            <a:r>
              <a:rPr lang="en-US" sz="4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  <a:sym typeface="Symbol" charset="2"/>
              </a:rPr>
              <a:t>as a standard candle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FSR 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 is the cleanest source of photons</a:t>
            </a:r>
          </a:p>
          <a:p>
            <a:pPr lvl="1"/>
            <a:r>
              <a:rPr lang="en-US" dirty="0" smtClean="0"/>
              <a:t>One can use FSR production</a:t>
            </a:r>
            <a:br>
              <a:rPr lang="en-US" dirty="0" smtClean="0"/>
            </a:br>
            <a:r>
              <a:rPr lang="en-US" dirty="0" smtClean="0"/>
              <a:t>to make photon sample very</a:t>
            </a:r>
            <a:br>
              <a:rPr lang="en-US" dirty="0" smtClean="0"/>
            </a:br>
            <a:r>
              <a:rPr lang="en-US" dirty="0" smtClean="0"/>
              <a:t>clean and to infer photon</a:t>
            </a:r>
            <a:br>
              <a:rPr lang="en-US" dirty="0" smtClean="0"/>
            </a:br>
            <a:r>
              <a:rPr lang="en-US" dirty="0" smtClean="0"/>
              <a:t>energy scale!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209800"/>
            <a:ext cx="3415354" cy="3276600"/>
          </a:xfrm>
          <a:prstGeom prst="rect">
            <a:avLst/>
          </a:prstGeom>
        </p:spPr>
      </p:pic>
      <p:pic>
        <p:nvPicPr>
          <p:cNvPr id="5" name="Picture 1029" descr="X:\Wine+CheeseCopy\temp_2_p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421340"/>
            <a:ext cx="2362200" cy="1527481"/>
          </a:xfrm>
          <a:prstGeom prst="rect">
            <a:avLst/>
          </a:prstGeom>
          <a:noFill/>
        </p:spPr>
      </p:pic>
      <p:sp>
        <p:nvSpPr>
          <p:cNvPr id="7" name="Rounded Rectangular Callout 6"/>
          <p:cNvSpPr/>
          <p:nvPr/>
        </p:nvSpPr>
        <p:spPr>
          <a:xfrm>
            <a:off x="3276600" y="4197960"/>
            <a:ext cx="914400" cy="1898039"/>
          </a:xfrm>
          <a:prstGeom prst="wedgeRoundRectCallout">
            <a:avLst>
              <a:gd name="adj1" fmla="val 281013"/>
              <a:gd name="adj2" fmla="val -58592"/>
              <a:gd name="adj3" fmla="val 16667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Suppression of electrons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 addition to the standard matching algorithm in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 and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 space, require tracker hits density along the EM trajectory to be consistent with noise</a:t>
            </a:r>
          </a:p>
          <a:p>
            <a:pPr lvl="1"/>
            <a:r>
              <a:rPr lang="en-US" dirty="0" smtClean="0"/>
              <a:t>Hit density and resolution is determined in data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Improves electron track matching efficiency and decreases the 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dirty="0" err="1" smtClean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 misidentification rate by a factor of four!</a:t>
            </a:r>
            <a:endParaRPr lang="en-US" dirty="0" smtClean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85431" y="3115098"/>
            <a:ext cx="5620738" cy="2019300"/>
            <a:chOff x="2819400" y="2936122"/>
            <a:chExt cx="5620738" cy="2019300"/>
          </a:xfrm>
        </p:grpSpPr>
        <p:sp>
          <p:nvSpPr>
            <p:cNvPr id="8" name="Arc 7"/>
            <p:cNvSpPr/>
            <p:nvPr/>
          </p:nvSpPr>
          <p:spPr>
            <a:xfrm rot="15905138">
              <a:off x="4437898" y="2516526"/>
              <a:ext cx="914400" cy="3653748"/>
            </a:xfrm>
            <a:prstGeom prst="arc">
              <a:avLst>
                <a:gd name="adj1" fmla="val 16799922"/>
                <a:gd name="adj2" fmla="val 4992726"/>
              </a:avLst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15905138">
              <a:off x="4602525" y="2287926"/>
              <a:ext cx="914400" cy="3653748"/>
            </a:xfrm>
            <a:prstGeom prst="arc">
              <a:avLst>
                <a:gd name="adj1" fmla="val 16419354"/>
                <a:gd name="adj2" fmla="val 4659833"/>
              </a:avLst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3200400" y="4114800"/>
              <a:ext cx="228600" cy="2286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Block Arc 9"/>
            <p:cNvSpPr/>
            <p:nvPr/>
          </p:nvSpPr>
          <p:spPr>
            <a:xfrm rot="5400000">
              <a:off x="5238750" y="3564772"/>
              <a:ext cx="2019300" cy="762000"/>
            </a:xfrm>
            <a:prstGeom prst="blockArc">
              <a:avLst>
                <a:gd name="adj1" fmla="val 11909522"/>
                <a:gd name="adj2" fmla="val 20638025"/>
                <a:gd name="adj3" fmla="val 2711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Explosion 1 10"/>
            <p:cNvSpPr/>
            <p:nvPr/>
          </p:nvSpPr>
          <p:spPr>
            <a:xfrm>
              <a:off x="6477000" y="3502778"/>
              <a:ext cx="1905000" cy="99302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19400" y="3810000"/>
              <a:ext cx="42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IP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54423" y="3731378"/>
              <a:ext cx="112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Shower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28837" y="3048000"/>
              <a:ext cx="1911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Calorimeter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3365" y="3972580"/>
              <a:ext cx="12345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Tracker</a:t>
              </a:r>
              <a:endParaRPr lang="en-US" sz="2800" dirty="0"/>
            </a:p>
          </p:txBody>
        </p:sp>
        <p:sp>
          <p:nvSpPr>
            <p:cNvPr id="16" name="Multiply 15"/>
            <p:cNvSpPr/>
            <p:nvPr/>
          </p:nvSpPr>
          <p:spPr>
            <a:xfrm>
              <a:off x="3657600" y="3731378"/>
              <a:ext cx="228600" cy="2412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3810000" y="3883778"/>
              <a:ext cx="228600" cy="2412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4267200" y="3642576"/>
              <a:ext cx="228600" cy="2412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ultiply 18"/>
            <p:cNvSpPr/>
            <p:nvPr/>
          </p:nvSpPr>
          <p:spPr>
            <a:xfrm>
              <a:off x="4800600" y="3642576"/>
              <a:ext cx="228600" cy="2412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5334000" y="3450619"/>
              <a:ext cx="228600" cy="2412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ultiply 20"/>
            <p:cNvSpPr/>
            <p:nvPr/>
          </p:nvSpPr>
          <p:spPr>
            <a:xfrm>
              <a:off x="3543300" y="4151064"/>
              <a:ext cx="228600" cy="2412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Non-pointing background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5" y="1981200"/>
            <a:ext cx="5269285" cy="4737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667000"/>
            <a:ext cx="3947130" cy="3432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15" y="2297668"/>
            <a:ext cx="4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DØ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94072" y="2971800"/>
            <a:ext cx="4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One of the major backgrounds to the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nng</a:t>
            </a:r>
            <a:r>
              <a:rPr lang="en-US" dirty="0" smtClean="0">
                <a:solidFill>
                  <a:srgbClr val="0000FF"/>
                </a:solidFill>
              </a:rPr>
              <a:t> final state is cosmic muon that radiated a photon in the calorimeter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no high mass Higgs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1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Recent results from Tevatron exclude 160-170 GeV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38400"/>
            <a:ext cx="6324600" cy="44380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DØ Calorimetry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8" y="990600"/>
            <a:ext cx="8678753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DØ calorimeter is highly segmented</a:t>
            </a:r>
          </a:p>
          <a:p>
            <a:pPr lvl="1"/>
            <a:r>
              <a:rPr lang="en-US" dirty="0" smtClean="0"/>
              <a:t>Use it to pinpoint the </a:t>
            </a:r>
            <a:br>
              <a:rPr lang="en-US" dirty="0" smtClean="0"/>
            </a:br>
            <a:r>
              <a:rPr lang="en-US" dirty="0" smtClean="0"/>
              <a:t>shower direction in 3D!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5150" y="1611692"/>
            <a:ext cx="3426849" cy="1918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01" y="2627002"/>
            <a:ext cx="4530499" cy="34062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24400" y="3666120"/>
            <a:ext cx="4268592" cy="2968365"/>
            <a:chOff x="3038" y="616"/>
            <a:chExt cx="3311" cy="2271"/>
          </a:xfrm>
          <a:noFill/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38" y="616"/>
              <a:ext cx="3312" cy="227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447" y="1487"/>
              <a:ext cx="432" cy="243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r>
                <a:rPr lang="en-US" b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FH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379" y="1124"/>
              <a:ext cx="432" cy="264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r>
                <a:rPr lang="en-US" sz="2000" b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CH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447" y="1813"/>
              <a:ext cx="432" cy="243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r>
                <a:rPr lang="en-US" b="1">
                  <a:solidFill>
                    <a:srgbClr val="800000"/>
                  </a:solidFill>
                  <a:ea typeface="DejaVu Sans" charset="0"/>
                  <a:cs typeface="DejaVu Sans" charset="0"/>
                </a:rPr>
                <a:t>EM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808" y="1124"/>
              <a:ext cx="432" cy="264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r>
                <a:rPr lang="en-US" sz="2000" b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OH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4854" y="1578"/>
              <a:ext cx="432" cy="264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MH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5013" y="2077"/>
              <a:ext cx="432" cy="264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r>
                <a:rPr lang="en-US" sz="2000" b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IH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d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306514"/>
            <a:ext cx="5257800" cy="3565634"/>
          </a:xfrm>
          <a:prstGeom prst="rect">
            <a:avLst/>
          </a:prstGeom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957649" y="4151551"/>
            <a:ext cx="2038865" cy="1625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Pointing in </a:t>
            </a:r>
            <a:r>
              <a:rPr lang="en-US" sz="5000" i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-coordinate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Cosmics and beam-halo photons would not point to the primary vertex of the event</a:t>
            </a:r>
          </a:p>
          <a:p>
            <a:pPr lvl="1"/>
            <a:r>
              <a:rPr lang="en-US" dirty="0" smtClean="0"/>
              <a:t>Exploit this to identify and reject non-collision backgrounds</a:t>
            </a:r>
          </a:p>
          <a:p>
            <a:endParaRPr lang="en-US" dirty="0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143000" y="4264503"/>
            <a:ext cx="1668162" cy="13930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957649" y="4811951"/>
            <a:ext cx="185351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811162" y="4811951"/>
            <a:ext cx="185351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834081" y="4964351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1977081" y="4202351"/>
            <a:ext cx="253314" cy="76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1"/>
          <p:cNvSpPr>
            <a:spLocks noChangeArrowheads="1"/>
          </p:cNvSpPr>
          <p:nvPr/>
        </p:nvSpPr>
        <p:spPr bwMode="auto">
          <a:xfrm rot="19800000">
            <a:off x="1933961" y="4126151"/>
            <a:ext cx="8624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flipH="1" flipV="1">
            <a:off x="1747966" y="4964351"/>
            <a:ext cx="1063196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flipH="1" flipV="1">
            <a:off x="1747965" y="4964351"/>
            <a:ext cx="762515" cy="6932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1747966" y="4946359"/>
            <a:ext cx="61784" cy="50800"/>
          </a:xfrm>
          <a:prstGeom prst="irregularSeal1">
            <a:avLst/>
          </a:prstGeom>
          <a:solidFill>
            <a:srgbClr val="FE7701"/>
          </a:solidFill>
          <a:ln w="9525">
            <a:solidFill>
              <a:srgbClr val="FE77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 flipV="1">
            <a:off x="1596081" y="4997159"/>
            <a:ext cx="151885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>
            <a:off x="4944427" y="5674650"/>
            <a:ext cx="2590800" cy="0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4944427" y="4800600"/>
            <a:ext cx="228600" cy="8382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5410200" y="4711700"/>
            <a:ext cx="1676400" cy="8382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4334827" y="4070350"/>
            <a:ext cx="1447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D60093"/>
                </a:solidFill>
              </a:rPr>
              <a:t>Turn-offs due to reconstruction acceptance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227" y="3696970"/>
            <a:ext cx="707776" cy="3733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34827" y="3512304"/>
            <a:ext cx="162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</a:t>
            </a:r>
            <a:r>
              <a:rPr lang="en-US" dirty="0" smtClean="0">
                <a:latin typeface="Symbol" charset="2"/>
                <a:cs typeface="Symbol" charset="2"/>
              </a:rPr>
              <a:t>g </a:t>
            </a:r>
            <a:r>
              <a:rPr lang="en-US" dirty="0" smtClean="0"/>
              <a:t>sample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0"/>
            <a:ext cx="2895600" cy="2293160"/>
          </a:xfrm>
          <a:prstGeom prst="rect">
            <a:avLst/>
          </a:prstGeom>
        </p:spPr>
      </p:pic>
      <p:pic>
        <p:nvPicPr>
          <p:cNvPr id="19" name="Picture 18" descr="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293160"/>
            <a:ext cx="2895600" cy="2293160"/>
          </a:xfrm>
          <a:prstGeom prst="rect">
            <a:avLst/>
          </a:prstGeom>
        </p:spPr>
      </p:pic>
      <p:pic>
        <p:nvPicPr>
          <p:cNvPr id="21" name="Picture 20" descr="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583699"/>
            <a:ext cx="2871787" cy="22743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5334000" cy="60198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distributions from data</a:t>
            </a:r>
          </a:p>
          <a:p>
            <a:pPr lvl="1"/>
            <a:r>
              <a:rPr lang="en-US" dirty="0" smtClean="0"/>
              <a:t>Extremely important for the MET measurement</a:t>
            </a:r>
          </a:p>
          <a:p>
            <a:pPr lvl="1"/>
            <a:r>
              <a:rPr lang="en-US" dirty="0" smtClean="0"/>
              <a:t>Electrons and photons have </a:t>
            </a:r>
            <a:br>
              <a:rPr lang="en-US" dirty="0" smtClean="0"/>
            </a:br>
            <a:r>
              <a:rPr lang="en-US" dirty="0" smtClean="0"/>
              <a:t>narrow showers and thus small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z</a:t>
            </a:r>
            <a:r>
              <a:rPr lang="en-US" dirty="0" smtClean="0"/>
              <a:t> resolution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  <a:cs typeface="Bookman Old Style"/>
                <a:sym typeface="Symbol" charset="2"/>
              </a:rPr>
              <a:t>Use </a:t>
            </a:r>
            <a:r>
              <a:rPr lang="en-US" dirty="0" err="1" smtClean="0">
                <a:solidFill>
                  <a:srgbClr val="FF6600"/>
                </a:solidFill>
                <a:cs typeface="Bookman Old Style"/>
                <a:sym typeface="Symbol" charset="2"/>
              </a:rPr>
              <a:t>Z</a:t>
            </a:r>
            <a:r>
              <a:rPr lang="en-US" dirty="0" err="1" smtClean="0">
                <a:solidFill>
                  <a:srgbClr val="FF6600"/>
                </a:solidFill>
                <a:sym typeface="Symbol" charset="2"/>
              </a:rPr>
              <a:t>ee</a:t>
            </a:r>
            <a:r>
              <a:rPr lang="en-US" dirty="0" smtClean="0">
                <a:solidFill>
                  <a:srgbClr val="FF6600"/>
                </a:solidFill>
                <a:sym typeface="Symbol" charset="2"/>
              </a:rPr>
              <a:t> sample</a:t>
            </a:r>
            <a:endParaRPr lang="en-US" dirty="0" smtClean="0">
              <a:solidFill>
                <a:srgbClr val="FF6600"/>
              </a:solidFill>
              <a:cs typeface="Bookman Old Style"/>
              <a:sym typeface="Symbol" charset="2"/>
            </a:endParaRPr>
          </a:p>
          <a:p>
            <a:pPr lvl="1"/>
            <a:r>
              <a:rPr lang="en-US" dirty="0" smtClean="0">
                <a:cs typeface="Bookman Old Style"/>
                <a:sym typeface="Symbol" charset="2"/>
              </a:rPr>
              <a:t>Misidentified jets have wider</a:t>
            </a:r>
            <a:br>
              <a:rPr lang="en-US" dirty="0" smtClean="0">
                <a:cs typeface="Bookman Old Style"/>
                <a:sym typeface="Symbol" charset="2"/>
              </a:rPr>
            </a:br>
            <a:r>
              <a:rPr lang="en-US" dirty="0" smtClean="0">
                <a:cs typeface="Bookman Old Style"/>
                <a:sym typeface="Symbol" charset="2"/>
              </a:rPr>
              <a:t>shower profile and thus larger pointing resolution 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  <a:cs typeface="Bookman Old Style"/>
                <a:sym typeface="Symbol" charset="2"/>
              </a:rPr>
              <a:t>Use “bad” EM sample and 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err="1" smtClean="0">
                <a:solidFill>
                  <a:srgbClr val="FF6600"/>
                </a:solidFill>
                <a:cs typeface="Bookman Old Style"/>
                <a:sym typeface="Symbol" charset="2"/>
              </a:rPr>
              <a:t>+jet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smtClean="0"/>
              <a:t>Non-collision is pretty flat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Use cosmics-enriched data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95311" y="164068"/>
            <a:ext cx="106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5311" y="2341602"/>
            <a:ext cx="100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EM Jets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4586320"/>
            <a:ext cx="184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Cosmics-enriched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sample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915" y="5304175"/>
            <a:ext cx="707776" cy="3733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915" y="2526268"/>
            <a:ext cx="707776" cy="3733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915" y="164068"/>
            <a:ext cx="707776" cy="37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67200" y="875066"/>
            <a:ext cx="6655082" cy="5982934"/>
            <a:chOff x="2286000" y="533400"/>
            <a:chExt cx="6655082" cy="59829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533400"/>
              <a:ext cx="6655082" cy="598293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286000" y="533400"/>
              <a:ext cx="2133600" cy="59829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53200" y="533400"/>
              <a:ext cx="2133600" cy="59829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3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Identification of non-pointing </a:t>
            </a:r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0"/>
            <a:ext cx="8458201" cy="22082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Determine DCA distributions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from data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209800"/>
            <a:ext cx="5667697" cy="38100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276600" y="2025134"/>
            <a:ext cx="256424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PRL 101, 011601 (2008)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781800" y="40386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7620000" y="4037012"/>
            <a:ext cx="6858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00800" y="3667680"/>
            <a:ext cx="91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12 cm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57200" y="3381372"/>
            <a:ext cx="4800600" cy="3414713"/>
            <a:chOff x="0" y="2743200"/>
            <a:chExt cx="4800600" cy="3414713"/>
          </a:xfrm>
        </p:grpSpPr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0" y="2743200"/>
              <a:ext cx="4800600" cy="3414713"/>
              <a:chOff x="144" y="1296"/>
              <a:chExt cx="3024" cy="2151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4" y="1296"/>
                <a:ext cx="3024" cy="215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12" name="Rectangle 5"/>
              <p:cNvSpPr>
                <a:spLocks noChangeArrowheads="1"/>
              </p:cNvSpPr>
              <p:nvPr/>
            </p:nvSpPr>
            <p:spPr bwMode="auto">
              <a:xfrm>
                <a:off x="1104" y="1536"/>
                <a:ext cx="1728" cy="81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H="1">
              <a:off x="1828800" y="4191000"/>
              <a:ext cx="609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2438400" y="4191000"/>
              <a:ext cx="228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2819400" y="4191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2362200" y="3824288"/>
              <a:ext cx="1676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lukewarm</a:t>
              </a:r>
              <a:r>
                <a:rPr lang="en-US" sz="1800" dirty="0" smtClean="0"/>
                <a:t> </a:t>
              </a:r>
              <a:r>
                <a:rPr lang="en-US" sz="1800" dirty="0"/>
                <a:t>cells</a:t>
              </a: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1295400" y="3200400"/>
              <a:ext cx="29446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Bremsstrahlung</a:t>
              </a:r>
              <a:r>
                <a:rPr lang="en-US" sz="1800" dirty="0" smtClean="0"/>
                <a:t> dominates</a:t>
              </a:r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04800"/>
            <a:ext cx="8763000" cy="944562"/>
          </a:xfrm>
        </p:spPr>
        <p:txBody>
          <a:bodyPr>
            <a:no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Applying the pointing algorithm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1905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Select data sample with photon p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&gt; 90 GeV</a:t>
            </a:r>
          </a:p>
          <a:p>
            <a:pPr lvl="1"/>
            <a:r>
              <a:rPr lang="en-US" dirty="0" smtClean="0"/>
              <a:t>Sample is dominated by muon Bremsstrahlung</a:t>
            </a:r>
          </a:p>
          <a:p>
            <a:pPr lvl="1"/>
            <a:r>
              <a:rPr lang="en-US" dirty="0" smtClean="0"/>
              <a:t>Applying pointing requirements reduces cosmics and beam-halo considerably!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512" y="5825490"/>
            <a:ext cx="707776" cy="37338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096897" y="4077113"/>
            <a:ext cx="3589903" cy="770693"/>
            <a:chOff x="5475412" y="4047885"/>
            <a:chExt cx="3589903" cy="770693"/>
          </a:xfrm>
        </p:grpSpPr>
        <p:sp>
          <p:nvSpPr>
            <p:cNvPr id="20" name="Rectangle 19"/>
            <p:cNvSpPr/>
            <p:nvPr/>
          </p:nvSpPr>
          <p:spPr>
            <a:xfrm>
              <a:off x="5475412" y="4192191"/>
              <a:ext cx="609600" cy="15001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475412" y="4590288"/>
              <a:ext cx="609600" cy="15001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5012" y="4047885"/>
              <a:ext cx="2980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Kinematics requirements only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5011" y="4449246"/>
              <a:ext cx="2827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Applying CPS information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cs typeface="Calibri"/>
              </a:rPr>
              <a:t>Selecting </a:t>
            </a:r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Zg</a:t>
            </a:r>
            <a:r>
              <a:rPr lang="en-US" sz="5000" dirty="0" err="1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</a:t>
            </a:r>
            <a:r>
              <a:rPr lang="en-US" sz="5000" dirty="0" err="1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nng</a:t>
            </a:r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5000" dirty="0">
              <a:effectLst>
                <a:outerShdw blurRad="254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Select events with single EM triggers</a:t>
            </a:r>
          </a:p>
          <a:p>
            <a:pPr lvl="1"/>
            <a:r>
              <a:rPr lang="en-US" dirty="0" smtClean="0"/>
              <a:t>Fully efficient at 40 GeV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Require event to have missing E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&gt; 70 GeV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Require a clean event</a:t>
            </a:r>
          </a:p>
          <a:p>
            <a:pPr lvl="1"/>
            <a:r>
              <a:rPr lang="en-US" dirty="0" smtClean="0"/>
              <a:t>No jets with p</a:t>
            </a:r>
            <a:r>
              <a:rPr lang="en-US" baseline="-25000" dirty="0" smtClean="0"/>
              <a:t>T</a:t>
            </a:r>
            <a:r>
              <a:rPr lang="en-US" dirty="0" smtClean="0"/>
              <a:t> &gt; 15 GeV, isolated tracks, cosmic rays, </a:t>
            </a:r>
            <a:r>
              <a:rPr lang="en-US" dirty="0" err="1" smtClean="0"/>
              <a:t>muons</a:t>
            </a:r>
            <a:r>
              <a:rPr lang="en-US" smtClean="0"/>
              <a:t>…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Photon candidate has p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&gt; 90 GeV, |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| &lt; 1.1, isolated, and have shower profile consistent with that of a photon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nng</a:t>
            </a:r>
            <a:r>
              <a:rPr lang="en-US" dirty="0" smtClean="0"/>
              <a:t> candidate event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828799"/>
            <a:ext cx="4209031" cy="4209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31" y="1417638"/>
            <a:ext cx="4630169" cy="4328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25400" dist="38100" dir="2700000">
                    <a:srgbClr val="000000">
                      <a:alpha val="43000"/>
                    </a:srgbClr>
                  </a:outerShdw>
                </a:effectLst>
                <a:cs typeface="Calibri"/>
              </a:rPr>
              <a:t>Backgrounds</a:t>
            </a:r>
            <a:endParaRPr lang="en-US" sz="5000" dirty="0">
              <a:effectLst>
                <a:outerShdw blurRad="254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038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</a:t>
            </a:r>
            <a:r>
              <a:rPr lang="en-US" dirty="0" err="1" smtClean="0">
                <a:solidFill>
                  <a:srgbClr val="FF0000"/>
                </a:solidFill>
                <a:sym typeface="Symbol" charset="2"/>
              </a:rPr>
              <a:t>e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n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: electron is misidentified as a </a:t>
            </a:r>
            <a:br>
              <a:rPr lang="en-US" dirty="0" smtClean="0">
                <a:solidFill>
                  <a:srgbClr val="0000FF"/>
                </a:solidFill>
                <a:sym typeface="Symbol" charset="2"/>
              </a:rPr>
            </a:b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photon</a:t>
            </a:r>
          </a:p>
          <a:p>
            <a:pPr lvl="1"/>
            <a:r>
              <a:rPr lang="en-US" dirty="0" smtClean="0">
                <a:sym typeface="Symbol" charset="2"/>
              </a:rPr>
              <a:t>Estimated from W data sample</a:t>
            </a:r>
          </a:p>
          <a:p>
            <a:r>
              <a:rPr lang="en-US" dirty="0" smtClean="0">
                <a:solidFill>
                  <a:srgbClr val="FF0000"/>
                </a:solidFill>
                <a:sym typeface="Symbol" charset="2"/>
              </a:rPr>
              <a:t>Non-collision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: cosmic or halo muon Bremsstrahlung</a:t>
            </a:r>
          </a:p>
          <a:p>
            <a:pPr lvl="1"/>
            <a:r>
              <a:rPr lang="en-US" dirty="0" smtClean="0">
                <a:sym typeface="Symbol" charset="2"/>
              </a:rPr>
              <a:t>Estimated from DCA template method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  <a:sym typeface="Symbol" charset="2"/>
              </a:rPr>
              <a:t>W or Z + jet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: jet is misidentified as  a photon</a:t>
            </a:r>
          </a:p>
          <a:p>
            <a:pPr lvl="1"/>
            <a:r>
              <a:rPr lang="en-US" dirty="0" smtClean="0">
                <a:sym typeface="Symbol" charset="2"/>
              </a:rPr>
              <a:t>Estimated from the DCA template method</a:t>
            </a:r>
          </a:p>
          <a:p>
            <a:r>
              <a:rPr lang="en-US" dirty="0" err="1" smtClean="0">
                <a:solidFill>
                  <a:srgbClr val="FF0000"/>
                </a:solidFill>
                <a:sym typeface="Symbol" charset="2"/>
              </a:rPr>
              <a:t>W+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Symbol" charset="2"/>
              </a:rPr>
              <a:t></a:t>
            </a:r>
            <a:r>
              <a:rPr lang="en-US" dirty="0" smtClean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Book Antiqua"/>
                <a:cs typeface="Book Antiqua"/>
                <a:sym typeface="Symbol" charset="2"/>
              </a:rPr>
              <a:t>l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n</a:t>
            </a:r>
            <a:r>
              <a:rPr lang="en-US" dirty="0" smtClean="0">
                <a:solidFill>
                  <a:srgbClr val="FF0000"/>
                </a:solidFill>
                <a:sym typeface="Symbol" charset="2"/>
              </a:rPr>
              <a:t> +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: lepton is lost</a:t>
            </a:r>
          </a:p>
          <a:p>
            <a:pPr lvl="1"/>
            <a:r>
              <a:rPr lang="en-US" dirty="0" smtClean="0">
                <a:sym typeface="Symbol" charset="2"/>
              </a:rPr>
              <a:t>Small, estimated from Monte Carlo simulation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28800" y="5105400"/>
            <a:ext cx="5257800" cy="1600200"/>
            <a:chOff x="1981200" y="4953000"/>
            <a:chExt cx="5257800" cy="1600200"/>
          </a:xfrm>
        </p:grpSpPr>
        <p:sp>
          <p:nvSpPr>
            <p:cNvPr id="5" name="Rounded Rectangle 4"/>
            <p:cNvSpPr/>
            <p:nvPr/>
          </p:nvSpPr>
          <p:spPr>
            <a:xfrm>
              <a:off x="1981200" y="4953000"/>
              <a:ext cx="5257800" cy="16002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2133600" y="5105400"/>
            <a:ext cx="4953000" cy="1315641"/>
          </p:xfrm>
          <a:graphic>
            <a:graphicData uri="http://schemas.openxmlformats.org/presentationml/2006/ole">
              <p:oleObj spid="_x0000_s41986" name="Equation" r:id="rId3" imgW="3251200" imgH="863600" progId="Equation.3">
                <p:embed/>
              </p:oleObj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170" y="-47115"/>
            <a:ext cx="2227830" cy="222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Simulation</a:t>
            </a:r>
            <a:endParaRPr lang="en-US" sz="5000" baseline="30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87679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dirty="0" err="1" smtClean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ere is a number of Monte Carlo generators on the market: use Baur generator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 generator of choice for CDF, DØ, CMS,…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Use both NLO and LO generators to simulate the process kinematics and acceptance and calculate theoretical cross section</a:t>
            </a:r>
            <a:endParaRPr lang="en-US" dirty="0" smtClean="0"/>
          </a:p>
          <a:p>
            <a:pPr lvl="1"/>
            <a:r>
              <a:rPr lang="en-US" dirty="0" smtClean="0"/>
              <a:t>NLO generator is used to calculate NLO </a:t>
            </a:r>
            <a:r>
              <a:rPr lang="en-US" i="1" dirty="0" err="1" smtClean="0"/>
              <a:t>k</a:t>
            </a:r>
            <a:r>
              <a:rPr lang="en-US" dirty="0" smtClean="0"/>
              <a:t>-factor</a:t>
            </a:r>
          </a:p>
          <a:p>
            <a:pPr lvl="1"/>
            <a:r>
              <a:rPr lang="en-US" dirty="0" smtClean="0"/>
              <a:t>Detector simulation is done by using Parameterized Monte Carlo Simulation (PMCS)</a:t>
            </a:r>
          </a:p>
          <a:p>
            <a:pPr lvl="2"/>
            <a:r>
              <a:rPr lang="en-US" dirty="0" smtClean="0"/>
              <a:t>Very fast and reliable!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2954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Cross section measurement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Using 3.64 fb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of data we observe </a:t>
            </a:r>
            <a:r>
              <a:rPr lang="en-US" dirty="0" smtClean="0">
                <a:solidFill>
                  <a:srgbClr val="FF0000"/>
                </a:solidFill>
              </a:rPr>
              <a:t>51 Z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  <a:sym typeface="Symbol" charset="2"/>
              </a:rPr>
              <a:t>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candidate events with an estimated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17.3 ± 0.6 (stat.) ± 2.3 (syst.) background </a:t>
            </a:r>
            <a:r>
              <a:rPr lang="en-US" dirty="0" smtClean="0">
                <a:solidFill>
                  <a:srgbClr val="0000FF"/>
                </a:solidFill>
              </a:rPr>
              <a:t>events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Theory predicts 39 ± 4 fb (NLO)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Perform 10</a:t>
            </a:r>
            <a:r>
              <a:rPr lang="en-US" baseline="30000" dirty="0" smtClean="0">
                <a:solidFill>
                  <a:srgbClr val="0000FF"/>
                </a:solidFill>
              </a:rPr>
              <a:t>8</a:t>
            </a:r>
            <a:r>
              <a:rPr lang="en-US" dirty="0" smtClean="0">
                <a:solidFill>
                  <a:srgbClr val="0000FF"/>
                </a:solidFill>
              </a:rPr>
              <a:t> pseudo-experiments with background-only hypothesis to find out that the probability for for background to fluctuate up is 3.1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10</a:t>
            </a:r>
            <a:r>
              <a:rPr lang="en-US" baseline="30000" dirty="0" smtClean="0">
                <a:solidFill>
                  <a:srgbClr val="0000FF"/>
                </a:solidFill>
              </a:rPr>
              <a:t>-7</a:t>
            </a:r>
            <a:r>
              <a:rPr lang="en-US" dirty="0" smtClean="0">
                <a:solidFill>
                  <a:srgbClr val="0000FF"/>
                </a:solidFill>
              </a:rPr>
              <a:t> which corresponds to </a:t>
            </a:r>
            <a:r>
              <a:rPr lang="en-US" dirty="0" smtClean="0">
                <a:solidFill>
                  <a:srgbClr val="FF0000"/>
                </a:solidFill>
              </a:rPr>
              <a:t>5.1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pPr lvl="1"/>
            <a:r>
              <a:rPr lang="en-US" dirty="0" smtClean="0">
                <a:cs typeface="Symbol" charset="2"/>
              </a:rPr>
              <a:t>First observation of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00"/>
                </a:solidFill>
                <a:sym typeface="Symbol" charset="2"/>
              </a:rPr>
              <a:t>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2"/>
              </a:rPr>
              <a:t>nng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Symbol" charset="2"/>
                <a:sym typeface="Symbol" charset="2"/>
              </a:rPr>
              <a:t>at the Tevatron!</a:t>
            </a: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914400" y="2667000"/>
            <a:ext cx="7467600" cy="685800"/>
            <a:chOff x="914400" y="2667000"/>
            <a:chExt cx="7467600" cy="685800"/>
          </a:xfrm>
        </p:grpSpPr>
        <p:sp>
          <p:nvSpPr>
            <p:cNvPr id="7" name="Rounded Rectangle 6"/>
            <p:cNvSpPr/>
            <p:nvPr/>
          </p:nvSpPr>
          <p:spPr>
            <a:xfrm>
              <a:off x="914400" y="2667000"/>
              <a:ext cx="7467600" cy="6858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Br(Z</a:t>
              </a:r>
              <a:r>
                <a:rPr lang="en-US" sz="2800" dirty="0" err="1" smtClean="0">
                  <a:solidFill>
                    <a:schemeClr val="tx1"/>
                  </a:solidFill>
                  <a:sym typeface="Symbol" charset="2"/>
                </a:rPr>
                <a:t></a:t>
              </a:r>
              <a:r>
                <a:rPr lang="en-US" sz="28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nn</a:t>
              </a:r>
              <a:r>
                <a:rPr lang="en-US" sz="28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)</a:t>
              </a:r>
              <a:r>
                <a:rPr lang="en-US" sz="2800" dirty="0" smtClean="0">
                  <a:solidFill>
                    <a:schemeClr val="tx1"/>
                  </a:solidFill>
                </a:rPr>
                <a:t> = 32 ± 9 (stat+syst) ± 2 (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lumi</a:t>
              </a:r>
              <a:r>
                <a:rPr lang="en-US" sz="2800" dirty="0" smtClean="0">
                  <a:solidFill>
                    <a:schemeClr val="tx1"/>
                  </a:solidFill>
                </a:rPr>
                <a:t>) fb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27632" y="2761488"/>
              <a:ext cx="262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Higgs at LHC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mass Higgs discovery channel is </a:t>
            </a:r>
            <a:r>
              <a:rPr lang="en-US" dirty="0" err="1" smtClean="0"/>
              <a:t>H</a:t>
            </a:r>
            <a:r>
              <a:rPr lang="en-US" dirty="0" err="1" smtClean="0">
                <a:solidFill>
                  <a:srgbClr val="000000"/>
                </a:solidFill>
                <a:sym typeface="Symbol" charset="2"/>
              </a:rPr>
              <a:t>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endParaRPr lang="en-US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4893" y="2819400"/>
            <a:ext cx="2389188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CMS_SM_H_Lum5sig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8093" y="2667000"/>
            <a:ext cx="4240213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9"/>
          <p:cNvSpPr>
            <a:spLocks noChangeShapeType="1"/>
          </p:cNvSpPr>
          <p:nvPr/>
        </p:nvSpPr>
        <p:spPr bwMode="auto">
          <a:xfrm>
            <a:off x="2756693" y="5562600"/>
            <a:ext cx="609600" cy="0"/>
          </a:xfrm>
          <a:prstGeom prst="line">
            <a:avLst/>
          </a:prstGeom>
          <a:noFill/>
          <a:ln w="9525">
            <a:solidFill>
              <a:srgbClr val="FF111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604293" y="55626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1111"/>
                </a:solidFill>
              </a:rPr>
              <a:t>LEP</a:t>
            </a:r>
          </a:p>
        </p:txBody>
      </p:sp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3366293" y="4114800"/>
            <a:ext cx="0" cy="1828800"/>
          </a:xfrm>
          <a:prstGeom prst="line">
            <a:avLst/>
          </a:prstGeom>
          <a:noFill/>
          <a:ln w="28575">
            <a:solidFill>
              <a:srgbClr val="FF11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Measuring ZZ</a:t>
            </a: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/Z</a:t>
            </a: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gg</a:t>
            </a: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couplings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472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Data are consistent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with standard model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production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Proceed with setting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limits on anomalous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couplings</a:t>
            </a:r>
          </a:p>
          <a:p>
            <a:pPr lvl="1">
              <a:buNone/>
            </a:pPr>
            <a:endParaRPr lang="en-US" dirty="0" smtClean="0">
              <a:cs typeface="Symbol" charset="2"/>
              <a:sym typeface="Symbol" charset="2"/>
            </a:endParaRPr>
          </a:p>
        </p:txBody>
      </p:sp>
      <p:pic>
        <p:nvPicPr>
          <p:cNvPr id="5" name="Picture 4" descr="ptg_combined_binwi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958" y="1417638"/>
            <a:ext cx="4902042" cy="4754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Setting limits on ZZ</a:t>
            </a: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and Z</a:t>
            </a: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gg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observable (photon p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) is sensitive to the strength of the coupling</a:t>
            </a:r>
          </a:p>
          <a:p>
            <a:pPr lvl="1"/>
            <a:r>
              <a:rPr lang="en-US" dirty="0" smtClean="0"/>
              <a:t>We present results for CP-even couplings: sensitivity to </a:t>
            </a:r>
            <a:r>
              <a:rPr lang="en-US" i="1" dirty="0" smtClean="0"/>
              <a:t>h</a:t>
            </a:r>
            <a:r>
              <a:rPr lang="en-US" i="1" baseline="-25000" dirty="0" smtClean="0"/>
              <a:t>1</a:t>
            </a:r>
            <a:r>
              <a:rPr lang="en-US" dirty="0" smtClean="0"/>
              <a:t> is similar to </a:t>
            </a:r>
            <a:r>
              <a:rPr lang="en-US" i="1" dirty="0" smtClean="0"/>
              <a:t>h</a:t>
            </a:r>
            <a:r>
              <a:rPr lang="en-US" i="1" baseline="-25000" dirty="0" smtClean="0"/>
              <a:t>3</a:t>
            </a:r>
            <a:r>
              <a:rPr lang="en-US" dirty="0" smtClean="0"/>
              <a:t>, and similarly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dirty="0" smtClean="0"/>
              <a:t> is similar to </a:t>
            </a:r>
            <a:r>
              <a:rPr lang="en-US" i="1" dirty="0" smtClean="0"/>
              <a:t>h</a:t>
            </a:r>
            <a:r>
              <a:rPr lang="en-US" i="1" baseline="-25000" dirty="0" smtClean="0"/>
              <a:t>4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Generate a 2D grid of simulation with different values of couplings (</a:t>
            </a:r>
            <a:r>
              <a:rPr lang="en-US" i="1" dirty="0" smtClean="0">
                <a:solidFill>
                  <a:srgbClr val="0000FF"/>
                </a:solidFill>
              </a:rPr>
              <a:t>h</a:t>
            </a:r>
            <a:r>
              <a:rPr lang="en-US" i="1" baseline="-25000" dirty="0" smtClean="0">
                <a:solidFill>
                  <a:srgbClr val="0000FF"/>
                </a:solidFill>
              </a:rPr>
              <a:t>30</a:t>
            </a:r>
            <a:r>
              <a:rPr lang="en-US" dirty="0" smtClean="0">
                <a:solidFill>
                  <a:srgbClr val="0000FF"/>
                </a:solidFill>
              </a:rPr>
              <a:t> and </a:t>
            </a:r>
            <a:r>
              <a:rPr lang="en-US" i="1" dirty="0" smtClean="0">
                <a:solidFill>
                  <a:srgbClr val="0000FF"/>
                </a:solidFill>
              </a:rPr>
              <a:t>h</a:t>
            </a:r>
            <a:r>
              <a:rPr lang="en-US" i="1" baseline="-25000" dirty="0" smtClean="0">
                <a:solidFill>
                  <a:srgbClr val="0000FF"/>
                </a:solidFill>
              </a:rPr>
              <a:t>40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Set CP-odd couplings to 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07" y="313070"/>
            <a:ext cx="8229600" cy="2524121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Assume Poisson statistics for signal and Gaussian statistics for systematic uncertainties and background, calculate the likelihood of data to be described by aTGC simulation and background</a:t>
            </a:r>
          </a:p>
          <a:p>
            <a:pPr lvl="1"/>
            <a:r>
              <a:rPr lang="en-US" dirty="0" smtClean="0"/>
              <a:t>Repeat for every point of the generated grid </a:t>
            </a:r>
            <a:r>
              <a:rPr lang="en-US" baseline="-25000" dirty="0" smtClean="0">
                <a:solidFill>
                  <a:srgbClr val="0000FF"/>
                </a:solidFill>
              </a:rPr>
              <a:t> 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38201" y="2837191"/>
            <a:ext cx="4056887" cy="3889909"/>
            <a:chOff x="565231" y="2554547"/>
            <a:chExt cx="4056887" cy="3889909"/>
          </a:xfrm>
        </p:grpSpPr>
        <p:pic>
          <p:nvPicPr>
            <p:cNvPr id="4" name="Picture 2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599" y="2554547"/>
              <a:ext cx="4012519" cy="3548783"/>
            </a:xfrm>
            <a:prstGeom prst="rect">
              <a:avLst/>
            </a:prstGeom>
            <a:noFill/>
          </p:spPr>
        </p:pic>
        <p:sp>
          <p:nvSpPr>
            <p:cNvPr id="5" name="Text Box 26"/>
            <p:cNvSpPr txBox="1">
              <a:spLocks noChangeArrowheads="1"/>
            </p:cNvSpPr>
            <p:nvPr/>
          </p:nvSpPr>
          <p:spPr bwMode="auto">
            <a:xfrm rot="20400000">
              <a:off x="3712647" y="5807868"/>
              <a:ext cx="825500" cy="63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marL="420688" lvl="1" indent="-315913" eaLnBrk="1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37000"/>
                <a:buFont typeface="Times New Roman" pitchFamily="-109" charset="0"/>
                <a:buNone/>
                <a:tabLst>
                  <a:tab pos="723900" algn="l"/>
                </a:tabLst>
              </a:pPr>
              <a:r>
                <a:rPr lang="en-GB" sz="2800" b="1" dirty="0">
                  <a:solidFill>
                    <a:srgbClr val="0000FF"/>
                  </a:solidFill>
                  <a:ea typeface="HG Mincho Light J;MS Gothic;HG " charset="0"/>
                  <a:cs typeface="HG Mincho Light J;MS Gothic;HG " charset="0"/>
                </a:rPr>
                <a:t>h</a:t>
              </a:r>
              <a:r>
                <a:rPr lang="en-GB" sz="2800" b="1" baseline="-33000" dirty="0">
                  <a:solidFill>
                    <a:srgbClr val="0000FF"/>
                  </a:solidFill>
                  <a:ea typeface="HG Mincho Light J;MS Gothic;HG " charset="0"/>
                  <a:cs typeface="HG Mincho Light J;MS Gothic;HG " charset="0"/>
                </a:rPr>
                <a:t>30</a:t>
              </a:r>
              <a:r>
                <a:rPr lang="en-GB" sz="2800" b="1" baseline="33000" dirty="0">
                  <a:solidFill>
                    <a:srgbClr val="0000FF"/>
                  </a:solidFill>
                  <a:ea typeface="HG Mincho Light J;MS Gothic;HG " charset="0"/>
                  <a:cs typeface="HG Mincho Light J;MS Gothic;HG " charset="0"/>
                </a:rPr>
                <a:t>Z</a:t>
              </a:r>
            </a:p>
          </p:txBody>
        </p:sp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 rot="2400000">
              <a:off x="565231" y="5655720"/>
              <a:ext cx="825500" cy="636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marL="420688" lvl="1" indent="-315913" eaLnBrk="1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37000"/>
                <a:buFont typeface="Times New Roman" pitchFamily="-109" charset="0"/>
                <a:buNone/>
                <a:tabLst>
                  <a:tab pos="723900" algn="l"/>
                </a:tabLst>
              </a:pPr>
              <a:r>
                <a:rPr lang="en-GB" sz="2800" b="1" dirty="0">
                  <a:solidFill>
                    <a:srgbClr val="0000FF"/>
                  </a:solidFill>
                  <a:ea typeface="HG Mincho Light J;MS Gothic;HG " charset="0"/>
                  <a:cs typeface="HG Mincho Light J;MS Gothic;HG " charset="0"/>
                </a:rPr>
                <a:t>h</a:t>
              </a:r>
              <a:r>
                <a:rPr lang="en-GB" sz="2800" b="1" baseline="-33000" dirty="0">
                  <a:solidFill>
                    <a:srgbClr val="0000FF"/>
                  </a:solidFill>
                  <a:ea typeface="HG Mincho Light J;MS Gothic;HG " charset="0"/>
                  <a:cs typeface="HG Mincho Light J;MS Gothic;HG " charset="0"/>
                </a:rPr>
                <a:t>40</a:t>
              </a:r>
              <a:r>
                <a:rPr lang="en-GB" sz="2800" b="1" baseline="33000" dirty="0">
                  <a:solidFill>
                    <a:srgbClr val="0000FF"/>
                  </a:solidFill>
                  <a:ea typeface="HG Mincho Light J;MS Gothic;HG " charset="0"/>
                  <a:cs typeface="HG Mincho Light J;MS Gothic;HG " charset="0"/>
                </a:rPr>
                <a:t>Z</a:t>
              </a:r>
            </a:p>
          </p:txBody>
        </p:sp>
      </p:grp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9816" y="3339981"/>
            <a:ext cx="3206469" cy="2750531"/>
          </a:xfrm>
          <a:prstGeom prst="rect">
            <a:avLst/>
          </a:prstGeom>
          <a:noFill/>
        </p:spPr>
      </p:pic>
      <p:sp>
        <p:nvSpPr>
          <p:cNvPr id="8" name="Line 24"/>
          <p:cNvSpPr>
            <a:spLocks noChangeShapeType="1"/>
          </p:cNvSpPr>
          <p:nvPr/>
        </p:nvSpPr>
        <p:spPr bwMode="auto">
          <a:xfrm>
            <a:off x="7836394" y="4210883"/>
            <a:ext cx="0" cy="1462193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 rot="16200000">
            <a:off x="7132910" y="4637717"/>
            <a:ext cx="1936342" cy="52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b="1" dirty="0">
                <a:solidFill>
                  <a:srgbClr val="0000FF"/>
                </a:solidFill>
                <a:latin typeface="Standard Symbols L" charset="2"/>
                <a:ea typeface="Standard Symbols L" charset="2"/>
                <a:cs typeface="Standard Symbols L" charset="2"/>
              </a:rPr>
              <a:t></a:t>
            </a:r>
            <a:r>
              <a:rPr lang="en-GB" sz="3200" b="1" dirty="0">
                <a:solidFill>
                  <a:srgbClr val="0000FF"/>
                </a:solidFill>
              </a:rPr>
              <a:t>L </a:t>
            </a:r>
            <a:r>
              <a:rPr lang="en-GB" sz="3200" b="1" dirty="0">
                <a:solidFill>
                  <a:srgbClr val="0000FF"/>
                </a:solidFill>
                <a:latin typeface="OpenSymbol" charset="0"/>
                <a:ea typeface="OpenSymbol" charset="0"/>
                <a:cs typeface="OpenSymbol" charset="0"/>
              </a:rPr>
              <a:t>≈</a:t>
            </a:r>
            <a:r>
              <a:rPr lang="en-GB" sz="3200" b="1" dirty="0">
                <a:solidFill>
                  <a:srgbClr val="0000FF"/>
                </a:solidFill>
              </a:rPr>
              <a:t>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707" y="3564902"/>
            <a:ext cx="775723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log(L</a:t>
            </a:r>
            <a:r>
              <a:rPr lang="en-US" dirty="0" smtClean="0"/>
              <a:t>)</a:t>
            </a:r>
            <a:endParaRPr lang="en-US" dirty="0">
              <a:latin typeface="Brush Script Std"/>
              <a:cs typeface="Brush Script St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1" y="3564902"/>
            <a:ext cx="775723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log(L</a:t>
            </a:r>
            <a:r>
              <a:rPr lang="en-US" dirty="0" smtClean="0"/>
              <a:t>)</a:t>
            </a:r>
            <a:endParaRPr lang="en-US" dirty="0">
              <a:latin typeface="Brush Script Std"/>
              <a:cs typeface="Brush Script St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62055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Limits on anomalous couplings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362201"/>
          <a:ext cx="861060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3429000"/>
                <a:gridCol w="3429000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 = 1.2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</a:rPr>
                        <a:t>TeV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 = 1.5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</a:rPr>
                        <a:t>TeV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Z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sym typeface="Symbol" charset="2"/>
                        </a:rPr>
                        <a:t></a:t>
                      </a:r>
                      <a:r>
                        <a:rPr lang="en-US" sz="1800" i="1" dirty="0" err="1" smtClean="0">
                          <a:solidFill>
                            <a:srgbClr val="0000FF"/>
                          </a:solidFill>
                          <a:latin typeface="Book Antiqua"/>
                          <a:cs typeface="Book Antiqua"/>
                          <a:sym typeface="Symbol" charset="2"/>
                        </a:rPr>
                        <a:t>ll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g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 1 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Symbol" charset="2"/>
                        </a:rPr>
                        <a:t>fb</a:t>
                      </a:r>
                      <a:r>
                        <a:rPr lang="en-US" sz="1800" baseline="3000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Symbol" charset="2"/>
                        </a:rPr>
                        <a:t>-1</a:t>
                      </a:r>
                      <a:endParaRPr lang="en-US" sz="18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|h</a:t>
                      </a:r>
                      <a:r>
                        <a:rPr lang="en-US" sz="2000" baseline="-250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r>
                        <a:rPr lang="en-US" sz="2000" baseline="3000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|&lt;0.085 |h</a:t>
                      </a:r>
                      <a:r>
                        <a:rPr lang="en-US" sz="2000" baseline="-2500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r>
                        <a:rPr lang="en-US" sz="2000" baseline="3000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|</a:t>
                      </a:r>
                      <a:r>
                        <a:rPr lang="en-US" sz="2000" baseline="0" smtClean="0">
                          <a:solidFill>
                            <a:srgbClr val="0000FF"/>
                          </a:solidFill>
                        </a:rPr>
                        <a:t>&lt;0.0054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|h</a:t>
                      </a:r>
                      <a:r>
                        <a:rPr lang="en-US" sz="2000" baseline="-25000" dirty="0" smtClean="0"/>
                        <a:t>30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/>
                        <a:t>|&lt;0.079 |h</a:t>
                      </a:r>
                      <a:r>
                        <a:rPr lang="en-US" sz="2000" baseline="-25000" dirty="0" smtClean="0"/>
                        <a:t>40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/>
                        <a:t>|&lt;0.0036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Z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sym typeface="Symbol" charset="2"/>
                        </a:rPr>
                        <a:t></a:t>
                      </a:r>
                      <a:r>
                        <a:rPr lang="en-US" sz="1800" i="1" dirty="0" err="1" smtClean="0">
                          <a:solidFill>
                            <a:srgbClr val="0000FF"/>
                          </a:solidFill>
                          <a:latin typeface="Book Antiqua"/>
                          <a:cs typeface="Book Antiqua"/>
                          <a:sym typeface="Symbol" charset="2"/>
                        </a:rPr>
                        <a:t>ll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g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 1 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Symbol" charset="2"/>
                        </a:rPr>
                        <a:t>fb</a:t>
                      </a:r>
                      <a:r>
                        <a:rPr lang="en-US" sz="1800" baseline="30000" dirty="0" smtClean="0">
                          <a:solidFill>
                            <a:srgbClr val="0000FF"/>
                          </a:solidFill>
                          <a:latin typeface="+mn-lt"/>
                          <a:cs typeface="Symbol" charset="2"/>
                          <a:sym typeface="Symbol" charset="2"/>
                        </a:rPr>
                        <a:t>-1</a:t>
                      </a:r>
                      <a:endParaRPr lang="en-US" sz="18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|h</a:t>
                      </a:r>
                      <a:r>
                        <a:rPr lang="en-US" sz="2000" baseline="-250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r>
                        <a:rPr lang="en-US" sz="2000" baseline="3000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|&lt;0.083 |h</a:t>
                      </a:r>
                      <a:r>
                        <a:rPr lang="en-US" sz="2000" baseline="-2500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r>
                        <a:rPr lang="en-US" sz="2000" baseline="3000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+mn-lt"/>
                          <a:cs typeface="+mn-cs"/>
                        </a:rPr>
                        <a:t>|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&lt;0.0054</a:t>
                      </a:r>
                      <a:endParaRPr lang="en-US" sz="200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|h</a:t>
                      </a:r>
                      <a:r>
                        <a:rPr lang="en-US" sz="2000" baseline="-25000" dirty="0" smtClean="0"/>
                        <a:t>30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/>
                        <a:t>|&lt;0.075 |h</a:t>
                      </a:r>
                      <a:r>
                        <a:rPr lang="en-US" sz="2000" baseline="-25000" dirty="0" smtClean="0"/>
                        <a:t>40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/>
                        <a:t>|&lt;0.0037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sym typeface="Symbol" charset="2"/>
                        </a:rPr>
                        <a:t></a:t>
                      </a:r>
                      <a:r>
                        <a:rPr lang="en-US" sz="1800" i="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nn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g 3.6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+mn-lt"/>
                          <a:cs typeface="Symbol" charset="2"/>
                          <a:sym typeface="Symbol" charset="2"/>
                        </a:rPr>
                        <a:t>fb</a:t>
                      </a:r>
                      <a:r>
                        <a:rPr lang="en-US" sz="1800" baseline="30000" dirty="0" smtClean="0">
                          <a:solidFill>
                            <a:srgbClr val="000000"/>
                          </a:solidFill>
                          <a:latin typeface="+mn-lt"/>
                          <a:cs typeface="Symbol" charset="2"/>
                          <a:sym typeface="Symbol" charset="2"/>
                        </a:rPr>
                        <a:t>-1</a:t>
                      </a:r>
                      <a:endParaRPr lang="en-US" sz="18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|h</a:t>
                      </a:r>
                      <a:r>
                        <a:rPr lang="en-US" sz="2000" baseline="-25000" dirty="0" smtClean="0"/>
                        <a:t>30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/>
                        <a:t>|&lt;0.042 |h</a:t>
                      </a:r>
                      <a:r>
                        <a:rPr lang="en-US" sz="2000" baseline="-25000" dirty="0" smtClean="0"/>
                        <a:t>40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/>
                        <a:t>|&lt;0.0029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|h</a:t>
                      </a:r>
                      <a:r>
                        <a:rPr lang="en-US" sz="2000" baseline="-25000" dirty="0" smtClean="0"/>
                        <a:t>30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/>
                        <a:t>|&lt;0.037 |h</a:t>
                      </a:r>
                      <a:r>
                        <a:rPr lang="en-US" sz="2000" baseline="-25000" dirty="0" smtClean="0"/>
                        <a:t>40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/>
                        <a:t>|&lt;0.0020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sym typeface="Symbol" charset="2"/>
                        </a:rPr>
                        <a:t></a:t>
                      </a:r>
                      <a:r>
                        <a:rPr lang="en-US" sz="1800" i="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nn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g 3.6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  <a:sym typeface="Symbol" charset="2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+mn-lt"/>
                          <a:cs typeface="Symbol" charset="2"/>
                          <a:sym typeface="Symbol" charset="2"/>
                        </a:rPr>
                        <a:t>fb</a:t>
                      </a:r>
                      <a:r>
                        <a:rPr lang="en-US" sz="1800" baseline="30000" dirty="0" smtClean="0">
                          <a:solidFill>
                            <a:srgbClr val="000000"/>
                          </a:solidFill>
                          <a:latin typeface="+mn-lt"/>
                          <a:cs typeface="Symbol" charset="2"/>
                          <a:sym typeface="Symbol" charset="2"/>
                        </a:rPr>
                        <a:t>-1</a:t>
                      </a:r>
                      <a:endParaRPr lang="en-US" sz="1800" baseline="300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|h</a:t>
                      </a:r>
                      <a:r>
                        <a:rPr lang="en-US" sz="2000" baseline="-25000" dirty="0" smtClean="0"/>
                        <a:t>30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/>
                        <a:t>|&lt;0.041 |h</a:t>
                      </a:r>
                      <a:r>
                        <a:rPr lang="en-US" sz="2000" baseline="-25000" dirty="0" smtClean="0"/>
                        <a:t>40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/>
                        <a:t>|&lt;0.0029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|h</a:t>
                      </a:r>
                      <a:r>
                        <a:rPr lang="en-US" sz="2000" baseline="-25000" dirty="0" smtClean="0"/>
                        <a:t>30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/>
                        <a:t>|&lt;0.036 |h</a:t>
                      </a:r>
                      <a:r>
                        <a:rPr lang="en-US" sz="2000" baseline="-25000" dirty="0" smtClean="0"/>
                        <a:t>40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/>
                        <a:t>|&lt;0.0020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+mn-lt"/>
                          <a:cs typeface="+mn-cs"/>
                          <a:sym typeface="Symbol" charset="2"/>
                        </a:rPr>
                        <a:t> combination</a:t>
                      </a:r>
                      <a:endParaRPr lang="en-US" sz="180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|h</a:t>
                      </a:r>
                      <a:r>
                        <a:rPr lang="en-US" sz="2000" baseline="-25000" dirty="0" smtClean="0"/>
                        <a:t>30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/>
                        <a:t>|&lt;0.038 |h</a:t>
                      </a:r>
                      <a:r>
                        <a:rPr lang="en-US" sz="2000" baseline="-25000" dirty="0" smtClean="0"/>
                        <a:t>40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/>
                        <a:t>|&lt;0.0025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|h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|&lt;0.033 |h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|&lt;0.0017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+mn-lt"/>
                          <a:cs typeface="+mn-cs"/>
                          <a:sym typeface="Symbol" charset="2"/>
                        </a:rPr>
                        <a:t> combination</a:t>
                      </a:r>
                      <a:endParaRPr lang="en-US" sz="180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|h</a:t>
                      </a:r>
                      <a:r>
                        <a:rPr lang="en-US" sz="2000" baseline="-25000" dirty="0" smtClean="0"/>
                        <a:t>30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/>
                        <a:t>|&lt;0.037 |h</a:t>
                      </a:r>
                      <a:r>
                        <a:rPr lang="en-US" sz="2000" baseline="-25000" dirty="0" smtClean="0"/>
                        <a:t>40</a:t>
                      </a:r>
                      <a:r>
                        <a:rPr lang="en-US" sz="2000" baseline="30000" dirty="0" smtClean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/>
                        <a:t>|&lt;0.0025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|h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|&lt;0.033 |h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|&lt;0.0017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04800" y="2788920"/>
            <a:ext cx="5181600" cy="762000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486400" y="4373881"/>
            <a:ext cx="3429000" cy="762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1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1D limits by setting all the other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aTGCs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zero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659100"/>
            <a:ext cx="8229600" cy="970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 limits from Tevatron</a:t>
            </a:r>
            <a:r>
              <a:rPr lang="en-US" sz="3200" dirty="0" smtClean="0">
                <a:solidFill>
                  <a:srgbClr val="0000FF"/>
                </a:solidFill>
              </a:rPr>
              <a:t>!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1114455"/>
            <a:ext cx="2564244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Submitted to PRL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5135881"/>
            <a:ext cx="1800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This result!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2331720"/>
            <a:ext cx="19659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Old DØ result!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Limits on anomalous couplings</a:t>
            </a:r>
            <a:endParaRPr lang="en-US" sz="5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most probable values of the ZZ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 and 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0000FF"/>
                </a:solidFill>
              </a:rPr>
              <a:t> couplings is at the standard model predictions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8612" y="2438400"/>
            <a:ext cx="8639176" cy="4143375"/>
            <a:chOff x="328612" y="2590800"/>
            <a:chExt cx="8639176" cy="4143375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8612" y="2590800"/>
              <a:ext cx="4319588" cy="4143375"/>
            </a:xfrm>
            <a:prstGeom prst="rect">
              <a:avLst/>
            </a:prstGeom>
            <a:noFill/>
          </p:spPr>
        </p:pic>
        <p:pic>
          <p:nvPicPr>
            <p:cNvPr id="6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8200" y="2590800"/>
              <a:ext cx="4319588" cy="414337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234440" y="28956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562600" y="28956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Comparison with LEP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These results: |h</a:t>
            </a:r>
            <a:r>
              <a:rPr lang="en-US" baseline="-25000" dirty="0" smtClean="0">
                <a:solidFill>
                  <a:srgbClr val="0000FF"/>
                </a:solidFill>
              </a:rPr>
              <a:t>30</a:t>
            </a:r>
            <a:r>
              <a:rPr lang="en-US" baseline="30000" dirty="0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| &lt; 0.033, |h</a:t>
            </a:r>
            <a:r>
              <a:rPr lang="en-US" baseline="-25000" dirty="0" smtClean="0">
                <a:solidFill>
                  <a:srgbClr val="0000FF"/>
                </a:solidFill>
              </a:rPr>
              <a:t>40</a:t>
            </a:r>
            <a:r>
              <a:rPr lang="en-US" baseline="30000" dirty="0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| &lt; 0.0017</a:t>
            </a:r>
          </a:p>
          <a:p>
            <a:pPr lvl="1"/>
            <a:r>
              <a:rPr lang="en-US" dirty="0" smtClean="0"/>
              <a:t>Similar results for CP-odd couplings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LEP results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LEP does not scale couplings with the form-factor, which makes direct comparison more complex</a:t>
            </a:r>
          </a:p>
          <a:p>
            <a:pPr lvl="2"/>
            <a:r>
              <a:rPr lang="en-US" dirty="0" smtClean="0"/>
              <a:t>Additional </a:t>
            </a:r>
            <a:r>
              <a:rPr lang="en-US" i="1" dirty="0" smtClean="0"/>
              <a:t>e</a:t>
            </a:r>
            <a:r>
              <a:rPr lang="en-US" i="1" baseline="30000" dirty="0" smtClean="0"/>
              <a:t>i</a:t>
            </a:r>
            <a:r>
              <a:rPr lang="en-US" i="1" baseline="30000" dirty="0" smtClean="0">
                <a:latin typeface="Symbol" charset="2"/>
                <a:cs typeface="Symbol" charset="2"/>
              </a:rPr>
              <a:t>p</a:t>
            </a:r>
            <a:r>
              <a:rPr lang="en-US" i="1" baseline="30000" dirty="0" smtClean="0"/>
              <a:t>/2</a:t>
            </a:r>
            <a:r>
              <a:rPr lang="en-US" dirty="0" smtClean="0"/>
              <a:t> factor from Baur MC</a:t>
            </a: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1752600" y="3105753"/>
          <a:ext cx="2192337" cy="1585913"/>
        </p:xfrm>
        <a:graphic>
          <a:graphicData uri="http://schemas.openxmlformats.org/presentationml/2006/ole">
            <p:oleObj spid="_x0000_s55298" name="Equation" r:id="rId3" imgW="1333500" imgH="965200" progId="Equation.3">
              <p:embed/>
            </p:oleObj>
          </a:graphicData>
        </a:graphic>
      </p:graphicFrame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4343400" y="3105753"/>
          <a:ext cx="2066175" cy="1585913"/>
        </p:xfrm>
        <a:graphic>
          <a:graphicData uri="http://schemas.openxmlformats.org/presentationml/2006/ole">
            <p:oleObj spid="_x0000_s55299" name="Equation" r:id="rId4" imgW="1257300" imgH="9652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1752600" y="3898710"/>
            <a:ext cx="2192337" cy="381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6705600" y="3421686"/>
          <a:ext cx="2117726" cy="858024"/>
        </p:xfrm>
        <a:graphic>
          <a:graphicData uri="http://schemas.openxmlformats.org/presentationml/2006/ole">
            <p:oleObj spid="_x0000_s55302" name="Equation" r:id="rId5" imgW="10287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Summary of these results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26720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We observed 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nng</a:t>
            </a:r>
            <a:r>
              <a:rPr lang="en-US" dirty="0" smtClean="0">
                <a:solidFill>
                  <a:srgbClr val="0000FF"/>
                </a:solidFill>
              </a:rPr>
              <a:t> for the first time at the Tevatron and measured the cross section to be in excellent agreement with the standard model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We set the tightest limits on anomalous ZZ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 and 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0000FF"/>
                </a:solidFill>
              </a:rPr>
              <a:t> couplings at the Tevatron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819400" y="5318760"/>
          <a:ext cx="3429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1524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|h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|&lt;0.033 |h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|&lt;0.0017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|h</a:t>
                      </a:r>
                      <a:r>
                        <a:rPr lang="en-US" sz="2000" b="1" baseline="-25000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|&lt;0.033 |h</a:t>
                      </a:r>
                      <a:r>
                        <a:rPr lang="en-US" sz="2000" b="1" baseline="-250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|&lt;0.0017</a:t>
                      </a:r>
                      <a:endParaRPr lang="en-US" sz="2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grayscl/>
            <a:lum/>
            <a:alphaModFix amt="25000"/>
          </a:blip>
          <a:stretch>
            <a:fillRect/>
          </a:stretch>
        </p:blipFill>
        <p:spPr>
          <a:xfrm>
            <a:off x="0" y="533399"/>
            <a:ext cx="9144000" cy="6253251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381000" y="390009"/>
            <a:ext cx="8610600" cy="1332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1143001"/>
          </a:xfrm>
        </p:spPr>
        <p:txBody>
          <a:bodyPr/>
          <a:lstStyle/>
          <a:p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 comes next?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8"/>
            <a:ext cx="8229600" cy="440372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It is exiting time to do HEP at the Tevatron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We have all the necessary ingredients to perform rather sophisticated data analyses</a:t>
            </a:r>
          </a:p>
          <a:p>
            <a:pPr lvl="1"/>
            <a:r>
              <a:rPr lang="en-US" dirty="0" smtClean="0"/>
              <a:t>Ever-increasing integrated luminosity</a:t>
            </a:r>
          </a:p>
          <a:p>
            <a:pPr lvl="1"/>
            <a:r>
              <a:rPr lang="en-US" dirty="0" smtClean="0"/>
              <a:t>Well-understood detectors</a:t>
            </a:r>
          </a:p>
          <a:p>
            <a:pPr lvl="1"/>
            <a:r>
              <a:rPr lang="en-US" dirty="0" smtClean="0"/>
              <a:t>Well-developed analysis tools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We have a good shot at making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more discoveries at the Tevatron!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51054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553200" y="3886200"/>
            <a:ext cx="1600200" cy="1371600"/>
          </a:xfrm>
          <a:prstGeom prst="cloudCallout">
            <a:avLst>
              <a:gd name="adj1" fmla="val 31944"/>
              <a:gd name="adj2" fmla="val 5393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4114800"/>
            <a:ext cx="8382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19225" y="1020762"/>
            <a:ext cx="673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F12"/>
                </a:solidFill>
              </a:rPr>
              <a:t>Prediction is very difficult, especially if it is about the future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1322327"/>
            <a:ext cx="3734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Mark Twain, </a:t>
            </a:r>
            <a:r>
              <a:rPr lang="en-US" sz="2000" dirty="0" err="1" smtClean="0"/>
              <a:t>Niels</a:t>
            </a:r>
            <a:r>
              <a:rPr lang="en-US" sz="2000" dirty="0" smtClean="0"/>
              <a:t> Bohr, Yogi Berra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Photons?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43000"/>
            <a:ext cx="3608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 I see the light!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eethe light"/>
          <p:cNvPicPr>
            <a:picLocks noChangeAspect="1" noChangeArrowheads="1"/>
          </p:cNvPicPr>
          <p:nvPr/>
        </p:nvPicPr>
        <p:blipFill>
          <a:blip r:embed="rId2"/>
          <a:srcRect t="8334" b="50000"/>
          <a:stretch>
            <a:fillRect/>
          </a:stretch>
        </p:blipFill>
        <p:spPr bwMode="auto">
          <a:xfrm>
            <a:off x="762000" y="19050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with photons</a:t>
            </a:r>
            <a:endParaRPr lang="en-US" sz="4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Higgs!</a:t>
            </a:r>
          </a:p>
          <a:p>
            <a:pPr lvl="1"/>
            <a:r>
              <a:rPr lang="en-US" dirty="0" smtClean="0"/>
              <a:t>Low mass </a:t>
            </a:r>
            <a:r>
              <a:rPr lang="en-US" dirty="0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resonances </a:t>
            </a:r>
            <a:r>
              <a:rPr lang="en-US" i="1" dirty="0" smtClean="0"/>
              <a:t>– but wit will take time to get there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Randall-</a:t>
            </a:r>
            <a:r>
              <a:rPr lang="en-US" dirty="0" err="1" smtClean="0">
                <a:solidFill>
                  <a:srgbClr val="0000FF"/>
                </a:solidFill>
              </a:rPr>
              <a:t>Sundrum</a:t>
            </a:r>
            <a:r>
              <a:rPr lang="en-US" dirty="0" smtClean="0">
                <a:solidFill>
                  <a:srgbClr val="0000FF"/>
                </a:solidFill>
              </a:rPr>
              <a:t> gravitons</a:t>
            </a:r>
          </a:p>
          <a:p>
            <a:pPr lvl="1"/>
            <a:r>
              <a:rPr lang="en-US" dirty="0" smtClean="0"/>
              <a:t>High mass </a:t>
            </a:r>
            <a:r>
              <a:rPr lang="en-US" dirty="0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resonances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Large extra dimensions</a:t>
            </a:r>
          </a:p>
          <a:p>
            <a:pPr lvl="1"/>
            <a:r>
              <a:rPr lang="en-US" dirty="0" smtClean="0"/>
              <a:t>Excess of high mass </a:t>
            </a:r>
            <a:r>
              <a:rPr lang="en-US" dirty="0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pairs (virtual gravitons)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-photons (photon recoils against a graviton that escapes into extra dimension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GMSB SUSY or UED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gg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missing ET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Hidden Valley, GMSB SUSY, 4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generation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lived particles decaying into photons or electrons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W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 production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 gauge boson couplings, search for resonances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this talk: photons @ DØ</a:t>
            </a:r>
            <a:endParaRPr lang="en-US" sz="4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Example of a photon physics program at DØ</a:t>
            </a:r>
          </a:p>
          <a:p>
            <a:pPr lvl="1"/>
            <a:r>
              <a:rPr lang="en-US" dirty="0" smtClean="0"/>
              <a:t>Photon identification criteria</a:t>
            </a:r>
          </a:p>
          <a:p>
            <a:pPr lvl="2"/>
            <a:r>
              <a:rPr lang="en-US" dirty="0" smtClean="0"/>
              <a:t>Synergy with CMS</a:t>
            </a:r>
          </a:p>
          <a:p>
            <a:pPr lvl="1"/>
            <a:r>
              <a:rPr lang="en-US" dirty="0" smtClean="0"/>
              <a:t>Analysis of mono-photon events with 3.6 /fb</a:t>
            </a:r>
          </a:p>
          <a:p>
            <a:pPr lvl="1"/>
            <a:r>
              <a:rPr lang="en-US" dirty="0" smtClean="0"/>
              <a:t>Limits on ZZ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and Z</a:t>
            </a:r>
            <a:r>
              <a:rPr lang="en-US" dirty="0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anomalous couplings</a:t>
            </a:r>
          </a:p>
          <a:p>
            <a:pPr lvl="1"/>
            <a:r>
              <a:rPr lang="en-US" dirty="0" smtClean="0"/>
              <a:t>Observation of </a:t>
            </a:r>
            <a:r>
              <a:rPr lang="en-US" dirty="0" err="1" smtClean="0"/>
              <a:t>Z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ym typeface="Symbol" charset="2"/>
              </a:rPr>
              <a:t></a:t>
            </a:r>
            <a:r>
              <a:rPr lang="en-US" dirty="0" err="1" smtClean="0">
                <a:latin typeface="Symbol" charset="2"/>
                <a:cs typeface="Symbol" charset="2"/>
                <a:sym typeface="Symbol" charset="2"/>
              </a:rPr>
              <a:t>nng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</a:rPr>
              <a:t>DØ Collaboration</a:t>
            </a:r>
            <a:endParaRPr lang="en-US" sz="5000" dirty="0"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33800" y="1905000"/>
            <a:ext cx="5143500" cy="4343400"/>
            <a:chOff x="3124200" y="971550"/>
            <a:chExt cx="5867400" cy="4914900"/>
          </a:xfrm>
        </p:grpSpPr>
        <p:pic>
          <p:nvPicPr>
            <p:cNvPr id="5" name="Picture 4" descr="D0_Collaboration_July2002_smal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4200" y="971550"/>
              <a:ext cx="5867400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6019800" y="4572000"/>
              <a:ext cx="457200" cy="106680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153400" cy="472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18 countries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82 institutions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500 authors</a:t>
            </a:r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099393"/>
            <a:ext cx="2900576" cy="1974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4028</TotalTime>
  <Words>2154</Words>
  <Application>Microsoft Macintosh PowerPoint</Application>
  <PresentationFormat>On-screen Show (4:3)</PresentationFormat>
  <Paragraphs>323</Paragraphs>
  <Slides>47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Equation</vt:lpstr>
      <vt:lpstr>Observation of Zgnng at DØ</vt:lpstr>
      <vt:lpstr>Where is Higgs?</vt:lpstr>
      <vt:lpstr>There is no high mass Higgs</vt:lpstr>
      <vt:lpstr>Search for Higgs at LHC</vt:lpstr>
      <vt:lpstr>Photons?</vt:lpstr>
      <vt:lpstr>Yes I see the light!</vt:lpstr>
      <vt:lpstr>Physics with photons</vt:lpstr>
      <vt:lpstr>In this talk: photons @ DØ</vt:lpstr>
      <vt:lpstr>DØ Collaboration</vt:lpstr>
      <vt:lpstr>DØ Detector</vt:lpstr>
      <vt:lpstr>Data taking efficiency</vt:lpstr>
      <vt:lpstr>The irresistible rise of the SM</vt:lpstr>
      <vt:lpstr>Diboson physics</vt:lpstr>
      <vt:lpstr>Slide 14</vt:lpstr>
      <vt:lpstr>Integrated luminosity</vt:lpstr>
      <vt:lpstr>Zg production</vt:lpstr>
      <vt:lpstr>New phenomena in Zg</vt:lpstr>
      <vt:lpstr>Most general parameterization</vt:lpstr>
      <vt:lpstr>Effect of anomalous coupling</vt:lpstr>
      <vt:lpstr>Previous results on Zg: LEP</vt:lpstr>
      <vt:lpstr>Previous Tevatron results Zgllg</vt:lpstr>
      <vt:lpstr>Previous Run II results on Zgllg</vt:lpstr>
      <vt:lpstr>Can we do better?</vt:lpstr>
      <vt:lpstr>Zgnng</vt:lpstr>
      <vt:lpstr>Photon identification</vt:lpstr>
      <vt:lpstr>Calibrating photons</vt:lpstr>
      <vt:lpstr>Zllg as a standard candle</vt:lpstr>
      <vt:lpstr>Suppression of electrons</vt:lpstr>
      <vt:lpstr>Non-pointing background</vt:lpstr>
      <vt:lpstr>DØ Calorimetry</vt:lpstr>
      <vt:lpstr>Pointing in z-coordinate</vt:lpstr>
      <vt:lpstr>Slide 32</vt:lpstr>
      <vt:lpstr>Identification of non-pointing g</vt:lpstr>
      <vt:lpstr>Applying the pointing algorithm</vt:lpstr>
      <vt:lpstr>Selecting Zgnng </vt:lpstr>
      <vt:lpstr>nng candidate event</vt:lpstr>
      <vt:lpstr>Backgrounds</vt:lpstr>
      <vt:lpstr>Simulation</vt:lpstr>
      <vt:lpstr>Cross section measurement</vt:lpstr>
      <vt:lpstr>Measuring ZZg/Zgg couplings</vt:lpstr>
      <vt:lpstr>Setting limits on ZZg and Zgg</vt:lpstr>
      <vt:lpstr>Slide 42</vt:lpstr>
      <vt:lpstr>Limits on anomalous couplings</vt:lpstr>
      <vt:lpstr>Limits on anomalous couplings</vt:lpstr>
      <vt:lpstr>Comparison with LEP</vt:lpstr>
      <vt:lpstr>Summary of these results</vt:lpstr>
      <vt:lpstr>What comes next?</vt:lpstr>
    </vt:vector>
  </TitlesOfParts>
  <Company>Kansas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the electroweak gauge sector with Zgnng</dc:title>
  <dc:creator>Yurii Maravin</dc:creator>
  <cp:lastModifiedBy>Yurii Maravin</cp:lastModifiedBy>
  <cp:revision>35</cp:revision>
  <cp:lastPrinted>2009-02-13T21:22:44Z</cp:lastPrinted>
  <dcterms:created xsi:type="dcterms:W3CDTF">2009-04-06T20:37:53Z</dcterms:created>
  <dcterms:modified xsi:type="dcterms:W3CDTF">2009-04-06T20:38:41Z</dcterms:modified>
</cp:coreProperties>
</file>