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66D1-158C-4B3D-8C41-4A3B653CF12C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6A34-7032-4475-890C-7CE591CB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B0B19-55F5-4C3F-9D49-0D7A132D984F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5BA9B-AC19-49C8-A5E5-CD30263E1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04691-6D82-402D-8059-F478F5CC0143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8DA12-C7EC-42C5-B983-351D67DF1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FAB6F-A6E3-4C81-8304-CE2EEAB84FF6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7DC65-D10E-42FF-B657-C1B2B4169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575C4-3D7F-4937-8096-EAF1723E3D06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B1FC5-81E8-4F18-B68F-CBF3BC8E2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513EB-3B8C-4260-BCEA-89CDC34943CF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68D10-D644-4B9A-9039-31965B72E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7A6E-94B0-485B-AD63-CB7A69373406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AADF-FBA3-4D06-A747-AE0FA3290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24D4-E972-4832-8FB1-EBE737DFD6A6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4D8D-6F5D-43B1-91A3-413ABF90E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B4FCB-199B-4ABB-B44E-4A95C9221A79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B980C-3CC9-455F-B5D8-A6F9C9ED5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2681-BC6B-4AD2-9188-F5F803647063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8C760-3D93-47BC-A1AB-C4930BCE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8882-079B-4555-9CB7-5887D3BBE723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9986-EB67-4091-8572-FDDFE0C30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67DB58-0687-445E-A148-FD993623D32C}" type="datetimeFigureOut">
              <a:rPr lang="en-US"/>
              <a:pPr>
                <a:defRPr/>
              </a:pPr>
              <a:t>12/16/2009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188D3E-CD09-46F6-B9E3-589D0A46B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533400" y="3048000"/>
            <a:ext cx="7772400" cy="10128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sz="2400" b="1" smtClean="0"/>
              <a:t>GOAL:</a:t>
            </a:r>
            <a:r>
              <a:rPr lang="en-US" sz="2400" smtClean="0"/>
              <a:t> Model-independent spin determination of resonant boson (H, Z’, G,…) production via Drell-Yan </a:t>
            </a:r>
            <a:r>
              <a:rPr lang="en-US" sz="2400" i="1" smtClean="0"/>
              <a:t>pp</a:t>
            </a:r>
            <a:r>
              <a:rPr lang="en-US" sz="2400" smtClean="0"/>
              <a:t> -&gt; </a:t>
            </a:r>
            <a:r>
              <a:rPr lang="el-GR" sz="2400" i="1" smtClean="0"/>
              <a:t>γγ</a:t>
            </a:r>
            <a:r>
              <a:rPr lang="en-US" sz="2400" i="1" smtClean="0"/>
              <a:t> X </a:t>
            </a:r>
            <a:r>
              <a:rPr lang="en-US" sz="2400" smtClean="0"/>
              <a:t>at LHC 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09600" y="304800"/>
            <a:ext cx="8001000" cy="1752600"/>
          </a:xfrm>
        </p:spPr>
        <p:txBody>
          <a:bodyPr/>
          <a:lstStyle/>
          <a:p>
            <a:pPr eaLnBrk="1" hangingPunct="1"/>
            <a:r>
              <a:rPr lang="en-US" sz="1800" b="1" smtClean="0">
                <a:solidFill>
                  <a:schemeClr val="hlink"/>
                </a:solidFill>
              </a:rPr>
              <a:t>S. Dalley &amp;  P. Nadolsky, Dept. Physics, SMU</a:t>
            </a:r>
          </a:p>
          <a:p>
            <a:pPr eaLnBrk="1" hangingPunct="1"/>
            <a:r>
              <a:rPr lang="en-US" sz="1800" b="1" smtClean="0">
                <a:solidFill>
                  <a:schemeClr val="hlink"/>
                </a:solidFill>
              </a:rPr>
              <a:t>Spin of Resonant Boson Production at LHC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219200"/>
            <a:ext cx="30384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3876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953000"/>
            <a:ext cx="70866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24"/>
          <p:cNvSpPr txBox="1">
            <a:spLocks noChangeArrowheads="1"/>
          </p:cNvSpPr>
          <p:nvPr/>
        </p:nvSpPr>
        <p:spPr bwMode="auto">
          <a:xfrm>
            <a:off x="914400" y="43434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Center-Edge Asymmetry </a:t>
            </a:r>
          </a:p>
          <a:p>
            <a:r>
              <a:rPr lang="en-US">
                <a:latin typeface="Calibri" pitchFamily="34" charset="0"/>
              </a:rPr>
              <a:t>in </a:t>
            </a:r>
            <a:r>
              <a:rPr lang="en-US" i="1">
                <a:latin typeface="Calibri" pitchFamily="34" charset="0"/>
              </a:rPr>
              <a:t>z</a:t>
            </a:r>
            <a:r>
              <a:rPr lang="en-US">
                <a:latin typeface="Calibri" pitchFamily="34" charset="0"/>
              </a:rPr>
              <a:t> = cos </a:t>
            </a:r>
            <a:r>
              <a:rPr lang="el-GR" i="1">
                <a:latin typeface="Calibri" pitchFamily="34" charset="0"/>
              </a:rPr>
              <a:t>θ</a:t>
            </a:r>
            <a:r>
              <a:rPr lang="en-US" i="1">
                <a:latin typeface="Calibri" pitchFamily="34" charset="0"/>
              </a:rPr>
              <a:t>*</a:t>
            </a:r>
            <a:r>
              <a:rPr lang="en-US">
                <a:latin typeface="Calibri" pitchFamily="34" charset="0"/>
              </a:rPr>
              <a:t>  </a:t>
            </a:r>
          </a:p>
        </p:txBody>
      </p:sp>
      <p:sp>
        <p:nvSpPr>
          <p:cNvPr id="13319" name="TextBox 25"/>
          <p:cNvSpPr txBox="1">
            <a:spLocks noChangeArrowheads="1"/>
          </p:cNvSpPr>
          <p:nvPr/>
        </p:nvSpPr>
        <p:spPr bwMode="auto">
          <a:xfrm>
            <a:off x="3657600" y="4038600"/>
            <a:ext cx="480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Osland, Pankov, Paver, Tsytrinov, QCD LO Boson d</a:t>
            </a:r>
            <a:r>
              <a:rPr lang="el-GR">
                <a:latin typeface="Calibri" pitchFamily="34" charset="0"/>
              </a:rPr>
              <a:t>σ</a:t>
            </a:r>
            <a:r>
              <a:rPr lang="en-US">
                <a:latin typeface="Calibri" pitchFamily="34" charset="0"/>
              </a:rPr>
              <a:t>/dz “Center-Edge” Asymmetry in </a:t>
            </a:r>
            <a:r>
              <a:rPr lang="en-US" i="1">
                <a:latin typeface="Calibri" pitchFamily="34" charset="0"/>
              </a:rPr>
              <a:t>pp</a:t>
            </a:r>
            <a:r>
              <a:rPr lang="en-US">
                <a:latin typeface="Calibri" pitchFamily="34" charset="0"/>
              </a:rPr>
              <a:t> -&gt; </a:t>
            </a:r>
            <a:r>
              <a:rPr lang="en-US" i="1">
                <a:latin typeface="Calibri" pitchFamily="34" charset="0"/>
              </a:rPr>
              <a:t>l l  X </a:t>
            </a:r>
            <a:r>
              <a:rPr lang="en-US" sz="1400">
                <a:latin typeface="Calibri" pitchFamily="34" charset="0"/>
              </a:rPr>
              <a:t>[hep-ph/0805.2734</a:t>
            </a:r>
            <a:r>
              <a:rPr lang="en-US">
                <a:latin typeface="Calibri" pitchFamily="34" charset="0"/>
              </a:rPr>
              <a:t>]</a:t>
            </a:r>
          </a:p>
        </p:txBody>
      </p:sp>
      <p:sp>
        <p:nvSpPr>
          <p:cNvPr id="27" name="Curved Right Arrow 26"/>
          <p:cNvSpPr/>
          <p:nvPr/>
        </p:nvSpPr>
        <p:spPr>
          <a:xfrm>
            <a:off x="533400" y="4114800"/>
            <a:ext cx="304800" cy="685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SM &amp; Scalar Bosons  (Higgs):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Balazs, Berger, Nadolsky, Yuan,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QCD NLO + NLL Resummation for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SM + Higgs d</a:t>
            </a:r>
            <a:r>
              <a:rPr lang="el-GR" sz="2000" smtClean="0"/>
              <a:t>σ</a:t>
            </a:r>
            <a:r>
              <a:rPr lang="en-US" sz="2000" smtClean="0"/>
              <a:t>/d</a:t>
            </a:r>
            <a:r>
              <a:rPr lang="el-GR" sz="2000" smtClean="0"/>
              <a:t>Φ</a:t>
            </a:r>
            <a:r>
              <a:rPr lang="en-US" sz="2000" smtClean="0"/>
              <a:t> in </a:t>
            </a:r>
            <a:r>
              <a:rPr lang="en-US" sz="2000" i="1" smtClean="0"/>
              <a:t>pp</a:t>
            </a:r>
            <a:r>
              <a:rPr lang="en-US" sz="2000" smtClean="0"/>
              <a:t> -&gt; </a:t>
            </a:r>
            <a:r>
              <a:rPr lang="el-GR" sz="2000" i="1" smtClean="0"/>
              <a:t>γγ</a:t>
            </a:r>
            <a:r>
              <a:rPr lang="en-US" sz="2000" i="1" smtClean="0"/>
              <a:t> X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600" smtClean="0"/>
              <a:t>                                 [hep-ph/0704.0001]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    </a:t>
            </a:r>
            <a:r>
              <a:rPr lang="en-US" sz="2400" smtClean="0"/>
              <a:t>ResBos: </a:t>
            </a:r>
            <a:r>
              <a:rPr lang="en-US" sz="1800" smtClean="0"/>
              <a:t>Standard tool</a:t>
            </a:r>
            <a:r>
              <a:rPr lang="en-US" sz="2400" smtClean="0"/>
              <a:t> </a:t>
            </a:r>
            <a:r>
              <a:rPr lang="en-US" sz="1800" smtClean="0"/>
              <a:t>for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                         </a:t>
            </a:r>
            <a:r>
              <a:rPr lang="en-US" sz="1800" smtClean="0"/>
              <a:t>Higgs searches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Vector Bosons: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No contribution to </a:t>
            </a:r>
            <a:r>
              <a:rPr lang="el-GR" sz="2000" i="1" smtClean="0"/>
              <a:t>γγ</a:t>
            </a:r>
            <a:r>
              <a:rPr lang="en-US" sz="2000" i="1" smtClean="0"/>
              <a:t> </a:t>
            </a:r>
            <a:r>
              <a:rPr lang="en-US" sz="2000" smtClean="0"/>
              <a:t>final state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Tensor Bosons (KK-Gravitons):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Kumar, Matthews, Ravindran, Tripathi, NLO QCD + Graviton                       d</a:t>
            </a:r>
            <a:r>
              <a:rPr lang="el-GR" sz="2000" smtClean="0"/>
              <a:t>σ</a:t>
            </a:r>
            <a:r>
              <a:rPr lang="en-US" sz="2000" smtClean="0"/>
              <a:t>/d</a:t>
            </a:r>
            <a:r>
              <a:rPr lang="el-GR" sz="2000" smtClean="0"/>
              <a:t>Φ</a:t>
            </a:r>
            <a:r>
              <a:rPr lang="en-US" sz="2000" smtClean="0"/>
              <a:t> in </a:t>
            </a:r>
            <a:r>
              <a:rPr lang="en-US" sz="2000" i="1" smtClean="0"/>
              <a:t>pp</a:t>
            </a:r>
            <a:r>
              <a:rPr lang="en-US" sz="2000" smtClean="0"/>
              <a:t> -&gt; </a:t>
            </a:r>
            <a:r>
              <a:rPr lang="el-GR" sz="2000" i="1" smtClean="0"/>
              <a:t>γγ</a:t>
            </a:r>
            <a:r>
              <a:rPr lang="en-US" sz="2000" i="1" smtClean="0"/>
              <a:t> X  </a:t>
            </a:r>
            <a:r>
              <a:rPr lang="en-US" sz="1600" smtClean="0"/>
              <a:t>[hep-ph/0902.4894</a:t>
            </a:r>
            <a:r>
              <a:rPr lang="en-US" sz="2000" smtClean="0"/>
              <a:t>]</a:t>
            </a:r>
            <a:endParaRPr lang="en-US" sz="2000" i="1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Li, Li, Yang, NLO QCD + Resum + Graviton total </a:t>
            </a:r>
            <a:r>
              <a:rPr lang="el-GR" sz="2000" smtClean="0"/>
              <a:t>σ</a:t>
            </a:r>
            <a:r>
              <a:rPr lang="en-US" sz="2000" smtClean="0"/>
              <a:t> </a:t>
            </a:r>
            <a:r>
              <a:rPr lang="en-US" sz="1600" smtClean="0"/>
              <a:t>[hep-ph/0606045]</a:t>
            </a:r>
          </a:p>
          <a:p>
            <a:pPr eaLnBrk="1" hangingPunct="1">
              <a:lnSpc>
                <a:spcPct val="90000"/>
              </a:lnSpc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609600"/>
            <a:ext cx="480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4114800" cy="533400"/>
          </a:xfrm>
        </p:spPr>
        <p:txBody>
          <a:bodyPr/>
          <a:lstStyle/>
          <a:p>
            <a:pPr algn="l" eaLnBrk="1" hangingPunct="1"/>
            <a:r>
              <a:rPr lang="en-US" sz="2400" b="1" smtClean="0">
                <a:solidFill>
                  <a:schemeClr val="hlink"/>
                </a:solidFill>
              </a:rPr>
              <a:t>What do we know about </a:t>
            </a:r>
            <a:r>
              <a:rPr lang="el-GR" sz="2800" i="1" smtClean="0">
                <a:solidFill>
                  <a:schemeClr val="hlink"/>
                </a:solidFill>
              </a:rPr>
              <a:t>γγ</a:t>
            </a:r>
            <a:r>
              <a:rPr lang="en-US" sz="2800" i="1" smtClean="0">
                <a:solidFill>
                  <a:schemeClr val="hlink"/>
                </a:solidFill>
              </a:rPr>
              <a:t> </a:t>
            </a:r>
            <a:r>
              <a:rPr lang="en-US" sz="2400" b="1" smtClean="0">
                <a:solidFill>
                  <a:schemeClr val="hlink"/>
                </a:solidFill>
              </a:rPr>
              <a:t>?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4114800"/>
            <a:ext cx="39624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urved Right Arrow 26"/>
          <p:cNvSpPr/>
          <p:nvPr/>
        </p:nvSpPr>
        <p:spPr>
          <a:xfrm>
            <a:off x="533400" y="2362200"/>
            <a:ext cx="304800" cy="685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z </a:t>
            </a:r>
            <a:r>
              <a:rPr lang="en-US" sz="2800" smtClean="0">
                <a:solidFill>
                  <a:schemeClr val="hlink"/>
                </a:solidFill>
              </a:rPr>
              <a:t>= cos </a:t>
            </a:r>
            <a:r>
              <a:rPr lang="el-GR" sz="2800" i="1" smtClean="0">
                <a:solidFill>
                  <a:schemeClr val="hlink"/>
                </a:solidFill>
              </a:rPr>
              <a:t>θ</a:t>
            </a:r>
            <a:r>
              <a:rPr lang="en-US" sz="2800" i="1" smtClean="0">
                <a:solidFill>
                  <a:schemeClr val="hlink"/>
                </a:solidFill>
              </a:rPr>
              <a:t>*</a:t>
            </a:r>
            <a:r>
              <a:rPr lang="en-US" sz="2800" smtClean="0">
                <a:solidFill>
                  <a:schemeClr val="hlink"/>
                </a:solidFill>
              </a:rPr>
              <a:t> dependence in LO QCD</a:t>
            </a:r>
          </a:p>
        </p:txBody>
      </p:sp>
      <p:sp>
        <p:nvSpPr>
          <p:cNvPr id="15362" name="Content Placeholder 5"/>
          <p:cNvSpPr>
            <a:spLocks noGrp="1"/>
          </p:cNvSpPr>
          <p:nvPr>
            <p:ph idx="1"/>
          </p:nvPr>
        </p:nvSpPr>
        <p:spPr>
          <a:xfrm>
            <a:off x="381000" y="5334000"/>
            <a:ext cx="8229600" cy="1295400"/>
          </a:xfrm>
        </p:spPr>
        <p:txBody>
          <a:bodyPr/>
          <a:lstStyle/>
          <a:p>
            <a:pPr eaLnBrk="1" hangingPunct="1"/>
            <a:r>
              <a:rPr lang="en-US" sz="2000" smtClean="0"/>
              <a:t>To-Do Summary: include QCD NLO + NLL Resummation of initial state radiation for Spin-2 resonance in </a:t>
            </a:r>
            <a:r>
              <a:rPr lang="en-US" sz="2000" i="1" smtClean="0"/>
              <a:t>pp</a:t>
            </a:r>
            <a:r>
              <a:rPr lang="en-US" sz="2000" smtClean="0"/>
              <a:t> </a:t>
            </a:r>
            <a:r>
              <a:rPr lang="en-US" sz="1600" smtClean="0"/>
              <a:t>→ </a:t>
            </a:r>
            <a:r>
              <a:rPr lang="el-GR" sz="2000" i="1" smtClean="0"/>
              <a:t>γγ</a:t>
            </a:r>
            <a:r>
              <a:rPr lang="en-US" sz="2000" smtClean="0"/>
              <a:t> </a:t>
            </a:r>
            <a:r>
              <a:rPr lang="en-US" sz="2000" i="1" smtClean="0"/>
              <a:t>X</a:t>
            </a:r>
            <a:r>
              <a:rPr lang="en-US" sz="2000" smtClean="0"/>
              <a:t> in RESBOS (</a:t>
            </a:r>
            <a:r>
              <a:rPr lang="en-US" sz="2400" smtClean="0"/>
              <a:t>d</a:t>
            </a:r>
            <a:r>
              <a:rPr lang="el-GR" sz="2400" i="1" smtClean="0"/>
              <a:t>σ</a:t>
            </a:r>
            <a:r>
              <a:rPr lang="en-US" sz="2400" smtClean="0"/>
              <a:t>/d</a:t>
            </a:r>
            <a:r>
              <a:rPr lang="el-GR" sz="2000" smtClean="0"/>
              <a:t>Φ</a:t>
            </a:r>
            <a:r>
              <a:rPr lang="en-US" sz="2400" i="1" smtClean="0"/>
              <a:t>), </a:t>
            </a:r>
            <a:r>
              <a:rPr lang="en-US" smtClean="0"/>
              <a:t> </a:t>
            </a:r>
            <a:r>
              <a:rPr lang="en-US" sz="2000" smtClean="0"/>
              <a:t>include exp and theory cuts,  compare A</a:t>
            </a:r>
            <a:r>
              <a:rPr lang="en-US" sz="2000" b="1" baseline="-25000" smtClean="0"/>
              <a:t>CE</a:t>
            </a:r>
            <a:r>
              <a:rPr lang="en-US" sz="2000" baseline="-25000" smtClean="0"/>
              <a:t>  </a:t>
            </a:r>
            <a:r>
              <a:rPr lang="en-US" sz="2000" smtClean="0"/>
              <a:t>for scalar and tensor resonances @ LHC</a:t>
            </a:r>
          </a:p>
        </p:txBody>
      </p:sp>
      <p:pic>
        <p:nvPicPr>
          <p:cNvPr id="15363" name="Picture 5" descr="z_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66800"/>
            <a:ext cx="39036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CE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209800"/>
            <a:ext cx="39036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2270125" y="2017713"/>
            <a:ext cx="549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2590800" y="1447800"/>
            <a:ext cx="754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  <a:r>
              <a:rPr lang="el-GR" i="1"/>
              <a:t>σ</a:t>
            </a:r>
            <a:r>
              <a:rPr lang="en-US"/>
              <a:t>/d</a:t>
            </a:r>
            <a:r>
              <a:rPr lang="en-US" i="1"/>
              <a:t>z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228600" y="3581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z</a:t>
            </a: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953000" y="2514600"/>
            <a:ext cx="1471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CE</a:t>
            </a:r>
            <a:r>
              <a:rPr lang="en-US"/>
              <a:t> = </a:t>
            </a:r>
            <a:r>
              <a:rPr lang="el-GR"/>
              <a:t>σ</a:t>
            </a:r>
            <a:r>
              <a:rPr lang="en-US" baseline="-25000"/>
              <a:t>CE</a:t>
            </a:r>
            <a:r>
              <a:rPr lang="en-US"/>
              <a:t>/</a:t>
            </a:r>
            <a:r>
              <a:rPr lang="el-GR"/>
              <a:t>σ</a:t>
            </a:r>
            <a:endParaRPr lang="en-US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8756650" y="35052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z</a:t>
            </a:r>
            <a:r>
              <a:rPr lang="en-US"/>
              <a:t>*</a:t>
            </a: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288925" y="2525713"/>
            <a:ext cx="687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Scalar</a:t>
            </a: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838200" y="1600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Tensor </a:t>
            </a:r>
            <a:r>
              <a:rPr lang="en-US" sz="1400">
                <a:cs typeface="Arial" charset="0"/>
              </a:rPr>
              <a:t>→ </a:t>
            </a:r>
            <a:r>
              <a:rPr lang="el-GR" sz="1400" i="1">
                <a:cs typeface="Arial" charset="0"/>
              </a:rPr>
              <a:t>γγ</a:t>
            </a: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533400" y="3276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Tensor </a:t>
            </a:r>
            <a:r>
              <a:rPr lang="en-US" sz="1400">
                <a:cs typeface="Arial" charset="0"/>
              </a:rPr>
              <a:t>→</a:t>
            </a:r>
            <a:r>
              <a:rPr lang="en-US" sz="1400"/>
              <a:t> </a:t>
            </a:r>
            <a:r>
              <a:rPr lang="en-US" sz="1400" i="1">
                <a:cs typeface="Arial" charset="0"/>
              </a:rPr>
              <a:t>l l</a:t>
            </a:r>
            <a:endParaRPr lang="el-GR" sz="1400" i="1">
              <a:cs typeface="Arial" charset="0"/>
            </a:endParaRP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7162800" y="4140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Tensor </a:t>
            </a:r>
            <a:r>
              <a:rPr lang="en-US"/>
              <a:t>→ </a:t>
            </a:r>
            <a:r>
              <a:rPr lang="el-GR" sz="1400" i="1">
                <a:cs typeface="Arial" charset="0"/>
              </a:rPr>
              <a:t>γγ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5334000" y="3302000"/>
            <a:ext cx="1281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Tensor </a:t>
            </a:r>
            <a:r>
              <a:rPr lang="en-US"/>
              <a:t>→ </a:t>
            </a:r>
            <a:r>
              <a:rPr lang="en-US" sz="1400" i="1">
                <a:cs typeface="Arial" charset="0"/>
              </a:rPr>
              <a:t>l l</a:t>
            </a:r>
            <a:endParaRPr lang="el-GR" sz="1400" i="1">
              <a:cs typeface="Arial" charset="0"/>
            </a:endParaRPr>
          </a:p>
        </p:txBody>
      </p:sp>
      <p:sp>
        <p:nvSpPr>
          <p:cNvPr id="15375" name="Text Box 17"/>
          <p:cNvSpPr txBox="1">
            <a:spLocks noChangeArrowheads="1"/>
          </p:cNvSpPr>
          <p:nvPr/>
        </p:nvSpPr>
        <p:spPr bwMode="auto">
          <a:xfrm>
            <a:off x="5410200" y="1219200"/>
            <a:ext cx="2103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No cuts, no SM background.</a:t>
            </a:r>
          </a:p>
          <a:p>
            <a:r>
              <a:rPr lang="en-US" sz="1200"/>
              <a:t>Assume gg PDF dominates.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202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GOAL: Model-independent spin determination of resonant boson (H, Z’, G,…) production via Drell-Yan pp -&gt; γγ X at LHC </vt:lpstr>
      <vt:lpstr>What do we know about γγ ?</vt:lpstr>
      <vt:lpstr>z = cos θ* dependence in LO QCD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26092382</cp:lastModifiedBy>
  <cp:revision>33</cp:revision>
  <dcterms:created xsi:type="dcterms:W3CDTF">2009-11-29T22:10:46Z</dcterms:created>
  <dcterms:modified xsi:type="dcterms:W3CDTF">2009-12-16T22:12:57Z</dcterms:modified>
</cp:coreProperties>
</file>